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8" r:id="rId6"/>
    <p:sldId id="262" r:id="rId7"/>
    <p:sldId id="264" r:id="rId8"/>
    <p:sldId id="266" r:id="rId9"/>
    <p:sldId id="265"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0" d="100"/>
          <a:sy n="80" d="100"/>
        </p:scale>
        <p:origin x="739"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6FA55-F1C6-41A6-87B2-AF66A88AD13D}" type="datetimeFigureOut">
              <a:rPr lang="en-US" smtClean="0"/>
              <a:t>10/9/2023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28163-A775-4CE5-8687-0A8C18A58C32}" type="slidenum">
              <a:rPr lang="en-US" smtClean="0"/>
              <a:t>‹#›</a:t>
            </a:fld>
            <a:endParaRPr lang="en-US" dirty="0"/>
          </a:p>
        </p:txBody>
      </p:sp>
    </p:spTree>
    <p:extLst>
      <p:ext uri="{BB962C8B-B14F-4D97-AF65-F5344CB8AC3E}">
        <p14:creationId xmlns:p14="http://schemas.microsoft.com/office/powerpoint/2010/main" val="2289768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3D759-C83C-4394-957E-81EC122645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DDBC5C-FACB-49BF-B7FD-94D678B346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AEBD2-0DB9-486F-A6C0-E2A9B88EE536}"/>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5" name="Footer Placeholder 4">
            <a:extLst>
              <a:ext uri="{FF2B5EF4-FFF2-40B4-BE49-F238E27FC236}">
                <a16:creationId xmlns:a16="http://schemas.microsoft.com/office/drawing/2014/main" id="{0F668BF9-B82B-42E7-B909-DCC53372CE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7C9AAD-49EA-4BE7-B7F8-B50EB06C9AAA}"/>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1167050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47236-0227-4580-8C68-25B0BB9DF3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E03CBD-A831-43BE-B6EC-AC01B4E1CA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037B9E-93F7-4D95-9BAC-E88A578FC680}"/>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5" name="Footer Placeholder 4">
            <a:extLst>
              <a:ext uri="{FF2B5EF4-FFF2-40B4-BE49-F238E27FC236}">
                <a16:creationId xmlns:a16="http://schemas.microsoft.com/office/drawing/2014/main" id="{A66FD4D9-B337-4A0B-8F7F-EAE7301D50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382700-1190-4579-AC6C-2FEF2A5BBC1C}"/>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518053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0B3282-7A57-411E-A821-B3594744C8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6306E95-C560-4C3E-A50C-45DD30B9CB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7A778-8D05-451A-A310-7A71ED730258}"/>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5" name="Footer Placeholder 4">
            <a:extLst>
              <a:ext uri="{FF2B5EF4-FFF2-40B4-BE49-F238E27FC236}">
                <a16:creationId xmlns:a16="http://schemas.microsoft.com/office/drawing/2014/main" id="{03CCC60C-3899-48CD-BE11-EA454113CA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592F9D-943B-40CE-8EF7-CD09FCF8C9DB}"/>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816841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B1170-028D-4301-88B8-F7458F3E3A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E28E08-3124-4172-AB6F-F5B3CA3CFF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CE4D9C-12D8-4C45-8096-E77F312E4A5A}"/>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5" name="Footer Placeholder 4">
            <a:extLst>
              <a:ext uri="{FF2B5EF4-FFF2-40B4-BE49-F238E27FC236}">
                <a16:creationId xmlns:a16="http://schemas.microsoft.com/office/drawing/2014/main" id="{8CEED0AA-11FD-4E18-A66D-B305D264ED2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C2705C-B43E-459A-B95A-FBC9ADF52611}"/>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93072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9E43B-6BF4-4D35-A985-B21000391F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30A35A-8AAA-4DEC-9A36-B11C499A95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4AB42C-EE80-4F35-AAE8-350858050180}"/>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5" name="Footer Placeholder 4">
            <a:extLst>
              <a:ext uri="{FF2B5EF4-FFF2-40B4-BE49-F238E27FC236}">
                <a16:creationId xmlns:a16="http://schemas.microsoft.com/office/drawing/2014/main" id="{F0D7F40C-7CB9-491A-B6ED-8B1B9CE4DE0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5A98A5-C1E6-4E60-BFC4-7E83CC3D56E4}"/>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1852790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8FB39-E954-4EDC-8B22-5984288BEB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CDCB2C-A2C8-4B26-8722-AD9C5FEC00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59F375-1368-4537-B64F-DB786051D2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F3207C-13BE-49BB-9ED1-FCCA0D99C71E}"/>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6" name="Footer Placeholder 5">
            <a:extLst>
              <a:ext uri="{FF2B5EF4-FFF2-40B4-BE49-F238E27FC236}">
                <a16:creationId xmlns:a16="http://schemas.microsoft.com/office/drawing/2014/main" id="{B8B080E6-2928-4F3D-8D63-942DE9CA5B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AA4DF13-5C07-466D-8DD4-B65698DB2FEB}"/>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4099148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7C1B-DF45-411C-9DC2-7FEB5E1C30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24B49D-EB0D-4120-8126-7E0029088F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3F58E7-4F65-4076-B34E-8DDEC54950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325678-FE80-4BB6-8580-7FEE9564AF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DAD69F-0478-451C-A4BC-81A3FCC784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BB5C4A-192F-4C44-91A9-57372D43ACD3}"/>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8" name="Footer Placeholder 7">
            <a:extLst>
              <a:ext uri="{FF2B5EF4-FFF2-40B4-BE49-F238E27FC236}">
                <a16:creationId xmlns:a16="http://schemas.microsoft.com/office/drawing/2014/main" id="{A37F8905-6FC0-4076-99AE-97765A9669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54FC6ED-E399-44D8-A662-82CAE6BEF898}"/>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1923386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FAE61-20F4-4255-BD54-A35C20EDFD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F4BA83-375B-409F-8342-1AA792878312}"/>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4" name="Footer Placeholder 3">
            <a:extLst>
              <a:ext uri="{FF2B5EF4-FFF2-40B4-BE49-F238E27FC236}">
                <a16:creationId xmlns:a16="http://schemas.microsoft.com/office/drawing/2014/main" id="{2FDC4A15-4EC5-45A8-A64F-D91BB919819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8FF387E-1D7D-4C24-BE88-817FEB42B28A}"/>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540629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F02E5F-40B9-4FC0-A3B7-BDB4A2F04854}"/>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3" name="Footer Placeholder 2">
            <a:extLst>
              <a:ext uri="{FF2B5EF4-FFF2-40B4-BE49-F238E27FC236}">
                <a16:creationId xmlns:a16="http://schemas.microsoft.com/office/drawing/2014/main" id="{DA2990FD-E045-466F-BD45-141D6B65B57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5554C4C-DC41-47E5-AB58-6C29B488EB44}"/>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2469900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ADFB7-E096-4600-9B52-EA68A5980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FE47CA-39A5-49DE-AEE2-D8751D4DF3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852160-73BE-41DC-BC17-4B59022354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F923DD-F196-4FE7-A860-3D3832A71DF5}"/>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6" name="Footer Placeholder 5">
            <a:extLst>
              <a:ext uri="{FF2B5EF4-FFF2-40B4-BE49-F238E27FC236}">
                <a16:creationId xmlns:a16="http://schemas.microsoft.com/office/drawing/2014/main" id="{AEF8F512-26D1-4C26-9D2A-F5A03DA2440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7F7A577-52D7-48DC-8779-02133C6A45F2}"/>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165123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49EB-1561-4F37-B7A5-19AEB8497C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B19DE2-CFDF-4FC3-BCAA-E68ABF92F7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5B3AE56-CE5A-429E-B5CA-8F3A0F6341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18BF2B-CB1B-4772-AD7A-399604F97A09}"/>
              </a:ext>
            </a:extLst>
          </p:cNvPr>
          <p:cNvSpPr>
            <a:spLocks noGrp="1"/>
          </p:cNvSpPr>
          <p:nvPr>
            <p:ph type="dt" sz="half" idx="10"/>
          </p:nvPr>
        </p:nvSpPr>
        <p:spPr/>
        <p:txBody>
          <a:bodyPr/>
          <a:lstStyle/>
          <a:p>
            <a:fld id="{FBAFD9EE-739E-40A2-8870-3931D4AAA42A}" type="datetimeFigureOut">
              <a:rPr lang="en-US" smtClean="0"/>
              <a:t>10/9/2023</a:t>
            </a:fld>
            <a:endParaRPr lang="en-US" dirty="0"/>
          </a:p>
        </p:txBody>
      </p:sp>
      <p:sp>
        <p:nvSpPr>
          <p:cNvPr id="6" name="Footer Placeholder 5">
            <a:extLst>
              <a:ext uri="{FF2B5EF4-FFF2-40B4-BE49-F238E27FC236}">
                <a16:creationId xmlns:a16="http://schemas.microsoft.com/office/drawing/2014/main" id="{6956AD9B-AE4A-4650-B477-ECC06B83FE2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0C884A2-8801-4ABD-BDBA-BDFD6CC69E76}"/>
              </a:ext>
            </a:extLst>
          </p:cNvPr>
          <p:cNvSpPr>
            <a:spLocks noGrp="1"/>
          </p:cNvSpPr>
          <p:nvPr>
            <p:ph type="sldNum" sz="quarter" idx="12"/>
          </p:nvPr>
        </p:nvSpPr>
        <p:spPr/>
        <p:txBody>
          <a:bodyPr/>
          <a:lstStyle/>
          <a:p>
            <a:fld id="{FF9749BF-FBE8-43D1-94A9-BAD9B63A8D90}" type="slidenum">
              <a:rPr lang="en-US" smtClean="0"/>
              <a:t>‹#›</a:t>
            </a:fld>
            <a:endParaRPr lang="en-US" dirty="0"/>
          </a:p>
        </p:txBody>
      </p:sp>
    </p:spTree>
    <p:extLst>
      <p:ext uri="{BB962C8B-B14F-4D97-AF65-F5344CB8AC3E}">
        <p14:creationId xmlns:p14="http://schemas.microsoft.com/office/powerpoint/2010/main" val="64151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C4F3F9-A028-468C-95E9-CC77BA5D14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F0BB23-F787-4EB9-8FF5-7E01BE5096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AFB4E5-F58C-48DA-BC62-35090483E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AFD9EE-739E-40A2-8870-3931D4AAA42A}" type="datetimeFigureOut">
              <a:rPr lang="en-US" smtClean="0"/>
              <a:t>10/9/2023</a:t>
            </a:fld>
            <a:endParaRPr lang="en-US" dirty="0"/>
          </a:p>
        </p:txBody>
      </p:sp>
      <p:sp>
        <p:nvSpPr>
          <p:cNvPr id="5" name="Footer Placeholder 4">
            <a:extLst>
              <a:ext uri="{FF2B5EF4-FFF2-40B4-BE49-F238E27FC236}">
                <a16:creationId xmlns:a16="http://schemas.microsoft.com/office/drawing/2014/main" id="{D29455A8-D043-447A-B71B-0E31C0AE17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E5B0495-801B-4A4B-BBE5-73CDA07EB6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749BF-FBE8-43D1-94A9-BAD9B63A8D90}" type="slidenum">
              <a:rPr lang="en-US" smtClean="0"/>
              <a:t>‹#›</a:t>
            </a:fld>
            <a:endParaRPr lang="en-US" dirty="0"/>
          </a:p>
        </p:txBody>
      </p:sp>
    </p:spTree>
    <p:extLst>
      <p:ext uri="{BB962C8B-B14F-4D97-AF65-F5344CB8AC3E}">
        <p14:creationId xmlns:p14="http://schemas.microsoft.com/office/powerpoint/2010/main" val="3279423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8.xml"/><Relationship Id="rId4" Type="http://schemas.openxmlformats.org/officeDocument/2006/relationships/hyperlink" Target="https://www.jennettefulda.com/2011/05/welcome-to-jenfu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1C69B6-206C-4DFA-8DD5-BDF7DE6E6149}"/>
              </a:ext>
            </a:extLst>
          </p:cNvPr>
          <p:cNvSpPr>
            <a:spLocks noGrp="1"/>
          </p:cNvSpPr>
          <p:nvPr>
            <p:ph type="ctrTitle"/>
          </p:nvPr>
        </p:nvSpPr>
        <p:spPr>
          <a:xfrm>
            <a:off x="6406055" y="780057"/>
            <a:ext cx="4947745" cy="2828462"/>
          </a:xfrm>
        </p:spPr>
        <p:txBody>
          <a:bodyPr>
            <a:normAutofit/>
          </a:bodyPr>
          <a:lstStyle/>
          <a:p>
            <a:pPr algn="l"/>
            <a:r>
              <a:rPr lang="en-US" b="1" i="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Dual Generation Center </a:t>
            </a:r>
          </a:p>
        </p:txBody>
      </p:sp>
      <p:sp>
        <p:nvSpPr>
          <p:cNvPr id="3" name="Subtitle 2">
            <a:extLst>
              <a:ext uri="{FF2B5EF4-FFF2-40B4-BE49-F238E27FC236}">
                <a16:creationId xmlns:a16="http://schemas.microsoft.com/office/drawing/2014/main" id="{96E32DFD-B385-46DB-8C14-8C6BB6F4589D}"/>
              </a:ext>
            </a:extLst>
          </p:cNvPr>
          <p:cNvSpPr>
            <a:spLocks noGrp="1"/>
          </p:cNvSpPr>
          <p:nvPr>
            <p:ph type="subTitle" idx="1"/>
          </p:nvPr>
        </p:nvSpPr>
        <p:spPr>
          <a:xfrm>
            <a:off x="6406055" y="3700594"/>
            <a:ext cx="4947745" cy="1746803"/>
          </a:xfrm>
        </p:spPr>
        <p:txBody>
          <a:bodyPr>
            <a:normAutofit/>
          </a:bodyPr>
          <a:lstStyle/>
          <a:p>
            <a:pPr algn="l"/>
            <a:r>
              <a:rPr lang="en-US" dirty="0">
                <a:latin typeface="Times New Roman" panose="02020603050405020304" pitchFamily="18" charset="0"/>
                <a:cs typeface="Times New Roman" panose="02020603050405020304" pitchFamily="18" charset="0"/>
              </a:rPr>
              <a:t>Meeting the needs of children and parents </a:t>
            </a:r>
            <a:r>
              <a:rPr lang="en-US" i="1" dirty="0">
                <a:solidFill>
                  <a:schemeClr val="accent6"/>
                </a:solidFill>
                <a:latin typeface="Times New Roman" panose="02020603050405020304" pitchFamily="18" charset="0"/>
                <a:cs typeface="Times New Roman" panose="02020603050405020304" pitchFamily="18" charset="0"/>
              </a:rPr>
              <a:t>TOGETHER</a:t>
            </a:r>
            <a:r>
              <a:rPr lang="en-US" dirty="0">
                <a:latin typeface="Times New Roman" panose="02020603050405020304" pitchFamily="18" charset="0"/>
                <a:cs typeface="Times New Roman" panose="02020603050405020304" pitchFamily="18" charset="0"/>
              </a:rPr>
              <a:t>.</a:t>
            </a:r>
          </a:p>
        </p:txBody>
      </p:sp>
      <p:sp>
        <p:nvSpPr>
          <p:cNvPr id="63" name="Freeform: Shape 62">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5" name="Straight Connector 64">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67" name="Block Arc 66">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Freeform: Shape 68">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71" name="Oval 70">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Shape 72">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Arc 76">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136597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A6A3688-F493-4CE7-A0D1-3EEF1E9FB375}"/>
              </a:ext>
            </a:extLst>
          </p:cNvPr>
          <p:cNvSpPr>
            <a:spLocks noGrp="1"/>
          </p:cNvSpPr>
          <p:nvPr>
            <p:ph type="ctrTitle"/>
          </p:nvPr>
        </p:nvSpPr>
        <p:spPr>
          <a:xfrm>
            <a:off x="6531656" y="370934"/>
            <a:ext cx="4947745" cy="965903"/>
          </a:xfrm>
        </p:spPr>
        <p:txBody>
          <a:bodyPr>
            <a:normAutofit/>
          </a:bodyPr>
          <a:lstStyle/>
          <a:p>
            <a:pPr algn="l"/>
            <a:r>
              <a:rPr lang="en-US"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Our Mission </a:t>
            </a:r>
          </a:p>
        </p:txBody>
      </p:sp>
      <p:sp>
        <p:nvSpPr>
          <p:cNvPr id="3" name="Subtitle 2">
            <a:extLst>
              <a:ext uri="{FF2B5EF4-FFF2-40B4-BE49-F238E27FC236}">
                <a16:creationId xmlns:a16="http://schemas.microsoft.com/office/drawing/2014/main" id="{C7015A78-BEAF-4C26-9463-8C92FB0B1489}"/>
              </a:ext>
            </a:extLst>
          </p:cNvPr>
          <p:cNvSpPr>
            <a:spLocks noGrp="1"/>
          </p:cNvSpPr>
          <p:nvPr>
            <p:ph type="subTitle" idx="1"/>
          </p:nvPr>
        </p:nvSpPr>
        <p:spPr>
          <a:xfrm>
            <a:off x="6531655" y="1813924"/>
            <a:ext cx="4947745" cy="1746803"/>
          </a:xfrm>
        </p:spPr>
        <p:txBody>
          <a:bodyPr>
            <a:noAutofit/>
          </a:bodyPr>
          <a:lstStyle/>
          <a:p>
            <a:pPr algn="l"/>
            <a:r>
              <a:rPr lang="en-US" dirty="0">
                <a:latin typeface="Times New Roman" panose="02020603050405020304" pitchFamily="18" charset="0"/>
                <a:cs typeface="Times New Roman" panose="02020603050405020304" pitchFamily="18" charset="0"/>
              </a:rPr>
              <a:t>The Dual Generation Center addresses the immediate and long-term needs of the whole family by providing wraparound services in one central setting. The goal is to create an environment that nurtures lifelong learners and provides families with access to opportunities that may not be readily available. The overarching goal of the Dual Generation Center is to increase the number of families that are self-sufficient by taking away barriers that lead to impoverished living</a:t>
            </a:r>
            <a:r>
              <a:rPr lang="en-US" dirty="0"/>
              <a:t>.</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1415517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78BDBA-38CF-4FF2-9945-94AB0EC3A3AE}"/>
              </a:ext>
            </a:extLst>
          </p:cNvPr>
          <p:cNvSpPr/>
          <p:nvPr/>
        </p:nvSpPr>
        <p:spPr>
          <a:xfrm>
            <a:off x="455623" y="601495"/>
            <a:ext cx="10784806" cy="769441"/>
          </a:xfrm>
          <a:prstGeom prst="rect">
            <a:avLst/>
          </a:prstGeom>
        </p:spPr>
        <p:txBody>
          <a:bodyPr wrap="square">
            <a:spAutoFit/>
          </a:bodyPr>
          <a:lstStyle/>
          <a:p>
            <a:pPr algn="ctr"/>
            <a:r>
              <a:rPr lang="en-US" sz="4400" b="1" dirty="0">
                <a:ln w="6600">
                  <a:solidFill>
                    <a:schemeClr val="accent2"/>
                  </a:solidFill>
                  <a:prstDash val="solid"/>
                </a:ln>
                <a:solidFill>
                  <a:schemeClr val="accent2"/>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Vision &amp; Core Values</a:t>
            </a:r>
            <a:endParaRPr lang="en-US" sz="4400" b="1" dirty="0">
              <a:ln w="6600">
                <a:solidFill>
                  <a:schemeClr val="accent2"/>
                </a:solidFill>
                <a:prstDash val="solid"/>
              </a:ln>
              <a:solidFill>
                <a:schemeClr val="accent2"/>
              </a:solidFill>
              <a:effectLst>
                <a:outerShdw dist="38100" dir="2700000" algn="tl" rotWithShape="0">
                  <a:schemeClr val="accent2"/>
                </a:outerShdw>
              </a:effectLst>
            </a:endParaRPr>
          </a:p>
        </p:txBody>
      </p:sp>
      <p:sp>
        <p:nvSpPr>
          <p:cNvPr id="3" name="Content Placeholder 2">
            <a:extLst>
              <a:ext uri="{FF2B5EF4-FFF2-40B4-BE49-F238E27FC236}">
                <a16:creationId xmlns:a16="http://schemas.microsoft.com/office/drawing/2014/main" id="{5DC7595C-3A17-46EF-B358-43C510BC423D}"/>
              </a:ext>
            </a:extLst>
          </p:cNvPr>
          <p:cNvSpPr txBox="1">
            <a:spLocks/>
          </p:cNvSpPr>
          <p:nvPr/>
        </p:nvSpPr>
        <p:spPr>
          <a:xfrm>
            <a:off x="1024812" y="1797633"/>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F7E648B-DF83-713A-57D8-C926B356D159}"/>
              </a:ext>
            </a:extLst>
          </p:cNvPr>
          <p:cNvSpPr txBox="1"/>
          <p:nvPr/>
        </p:nvSpPr>
        <p:spPr>
          <a:xfrm>
            <a:off x="824753" y="1797633"/>
            <a:ext cx="6096000" cy="1655518"/>
          </a:xfrm>
          <a:prstGeom prst="rect">
            <a:avLst/>
          </a:prstGeom>
          <a:noFill/>
        </p:spPr>
        <p:txBody>
          <a:bodyPr wrap="square">
            <a:spAutoFit/>
          </a:bodyPr>
          <a:lstStyle/>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To be transformational change agents for families, living in Poverty, by providing respect, accountability, and innovation to case management.</a:t>
            </a:r>
          </a:p>
        </p:txBody>
      </p:sp>
      <p:sp>
        <p:nvSpPr>
          <p:cNvPr id="7" name="TextBox 6">
            <a:extLst>
              <a:ext uri="{FF2B5EF4-FFF2-40B4-BE49-F238E27FC236}">
                <a16:creationId xmlns:a16="http://schemas.microsoft.com/office/drawing/2014/main" id="{31B0B635-5ED2-04C2-F603-D206021566A4}"/>
              </a:ext>
            </a:extLst>
          </p:cNvPr>
          <p:cNvSpPr txBox="1"/>
          <p:nvPr/>
        </p:nvSpPr>
        <p:spPr>
          <a:xfrm>
            <a:off x="3765177" y="3562370"/>
            <a:ext cx="6096000" cy="2382960"/>
          </a:xfrm>
          <a:prstGeom prst="rect">
            <a:avLst/>
          </a:prstGeom>
          <a:noFill/>
        </p:spPr>
        <p:txBody>
          <a:bodyPr wrap="square">
            <a:spAutoFit/>
          </a:bodyPr>
          <a:lstStyle/>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Family focused approach to supports and services.</a:t>
            </a: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Accountability to our clients, community and our employees.</a:t>
            </a: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Transformational not just transactional.</a:t>
            </a: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Develop and nurture relationships ensuring integrity is always at the forefront.</a:t>
            </a:r>
          </a:p>
          <a:p>
            <a:pPr marL="342900" marR="0" lvl="0" indent="-342900">
              <a:lnSpc>
                <a:spcPct val="107000"/>
              </a:lnSpc>
              <a:spcBef>
                <a:spcPts val="0"/>
              </a:spcBef>
              <a:spcAft>
                <a:spcPts val="80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Empowering families to disrupt generational barriers.</a:t>
            </a:r>
          </a:p>
        </p:txBody>
      </p:sp>
    </p:spTree>
    <p:extLst>
      <p:ext uri="{BB962C8B-B14F-4D97-AF65-F5344CB8AC3E}">
        <p14:creationId xmlns:p14="http://schemas.microsoft.com/office/powerpoint/2010/main" val="1528446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1393275-ADF7-47CA-A9ED-254EB979E105}"/>
              </a:ext>
            </a:extLst>
          </p:cNvPr>
          <p:cNvSpPr/>
          <p:nvPr/>
        </p:nvSpPr>
        <p:spPr>
          <a:xfrm>
            <a:off x="488375" y="1820703"/>
            <a:ext cx="5226185" cy="4789449"/>
          </a:xfrm>
          <a:prstGeom prst="rect">
            <a:avLst/>
          </a:prstGeom>
          <a:solidFill>
            <a:schemeClr val="bg1"/>
          </a:solidFill>
          <a:scene3d>
            <a:camera prst="orthographicFront"/>
            <a:lightRig rig="threePt" dir="t"/>
          </a:scene3d>
          <a:sp3d extrusionH="95250" contourW="95250">
            <a:extrusionClr>
              <a:schemeClr val="accent6"/>
            </a:extrusionClr>
            <a:contourClr>
              <a:srgbClr val="92D05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96228A-498B-494B-A083-B7F6ED936F7A}"/>
              </a:ext>
            </a:extLst>
          </p:cNvPr>
          <p:cNvSpPr>
            <a:spLocks noGrp="1"/>
          </p:cNvSpPr>
          <p:nvPr>
            <p:ph type="title"/>
          </p:nvPr>
        </p:nvSpPr>
        <p:spPr>
          <a:xfrm>
            <a:off x="97825" y="376355"/>
            <a:ext cx="5484182" cy="897672"/>
          </a:xfrm>
        </p:spPr>
        <p:txBody>
          <a:bodyPr>
            <a:normAutofit/>
          </a:bodyPr>
          <a:lstStyle/>
          <a:p>
            <a:r>
              <a:rPr lang="en-US" sz="2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Here at  Dual Gen., we support our families every step of the way.</a:t>
            </a:r>
          </a:p>
        </p:txBody>
      </p:sp>
      <p:pic>
        <p:nvPicPr>
          <p:cNvPr id="5" name="Picture 4" descr="Timeline&#10;&#10;Description automatically generated">
            <a:extLst>
              <a:ext uri="{FF2B5EF4-FFF2-40B4-BE49-F238E27FC236}">
                <a16:creationId xmlns:a16="http://schemas.microsoft.com/office/drawing/2014/main" id="{6103DE36-05CE-4974-9E86-C7A926D72F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5376" y="825191"/>
            <a:ext cx="5226185" cy="5921298"/>
          </a:xfrm>
          <a:prstGeom prst="rect">
            <a:avLst/>
          </a:prstGeom>
          <a:scene3d>
            <a:camera prst="orthographicFront"/>
            <a:lightRig rig="threePt" dir="t"/>
          </a:scene3d>
          <a:sp3d contourW="95250">
            <a:contourClr>
              <a:srgbClr val="00B0F0"/>
            </a:contourClr>
          </a:sp3d>
        </p:spPr>
      </p:pic>
      <p:pic>
        <p:nvPicPr>
          <p:cNvPr id="7" name="Picture 6">
            <a:extLst>
              <a:ext uri="{FF2B5EF4-FFF2-40B4-BE49-F238E27FC236}">
                <a16:creationId xmlns:a16="http://schemas.microsoft.com/office/drawing/2014/main" id="{87CEBF31-7C45-4461-8A35-89120E22A70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185301" y="1062618"/>
            <a:ext cx="2251201" cy="1688401"/>
          </a:xfrm>
          <a:prstGeom prst="rect">
            <a:avLst/>
          </a:prstGeom>
          <a:ln>
            <a:solidFill>
              <a:schemeClr val="accent2"/>
            </a:solidFill>
          </a:ln>
        </p:spPr>
      </p:pic>
      <p:sp>
        <p:nvSpPr>
          <p:cNvPr id="12" name="Rectangle 11">
            <a:extLst>
              <a:ext uri="{FF2B5EF4-FFF2-40B4-BE49-F238E27FC236}">
                <a16:creationId xmlns:a16="http://schemas.microsoft.com/office/drawing/2014/main" id="{A8D60996-404D-4ED7-991B-5E54BCF32A21}"/>
              </a:ext>
            </a:extLst>
          </p:cNvPr>
          <p:cNvSpPr/>
          <p:nvPr/>
        </p:nvSpPr>
        <p:spPr>
          <a:xfrm>
            <a:off x="5156425" y="1050776"/>
            <a:ext cx="2251201" cy="1700243"/>
          </a:xfrm>
          <a:prstGeom prst="rect">
            <a:avLst/>
          </a:prstGeom>
          <a:noFill/>
          <a:ln w="952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9" name="Table 18">
            <a:extLst>
              <a:ext uri="{FF2B5EF4-FFF2-40B4-BE49-F238E27FC236}">
                <a16:creationId xmlns:a16="http://schemas.microsoft.com/office/drawing/2014/main" id="{E09EE5F3-034C-4CED-BE4B-2E5410522A3C}"/>
              </a:ext>
            </a:extLst>
          </p:cNvPr>
          <p:cNvGraphicFramePr>
            <a:graphicFrameLocks noGrp="1"/>
          </p:cNvGraphicFramePr>
          <p:nvPr>
            <p:extLst>
              <p:ext uri="{D42A27DB-BD31-4B8C-83A1-F6EECF244321}">
                <p14:modId xmlns:p14="http://schemas.microsoft.com/office/powerpoint/2010/main" val="3717137904"/>
              </p:ext>
            </p:extLst>
          </p:nvPr>
        </p:nvGraphicFramePr>
        <p:xfrm>
          <a:off x="716037" y="2083317"/>
          <a:ext cx="4335465" cy="1335405"/>
        </p:xfrm>
        <a:graphic>
          <a:graphicData uri="http://schemas.openxmlformats.org/drawingml/2006/table">
            <a:tbl>
              <a:tblPr firstRow="1" firstCol="1" bandRow="1"/>
              <a:tblGrid>
                <a:gridCol w="4335465">
                  <a:extLst>
                    <a:ext uri="{9D8B030D-6E8A-4147-A177-3AD203B41FA5}">
                      <a16:colId xmlns:a16="http://schemas.microsoft.com/office/drawing/2014/main" val="2173851061"/>
                    </a:ext>
                  </a:extLst>
                </a:gridCol>
              </a:tblGrid>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Family and community support</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282023168"/>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Behavioral Health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061997861"/>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Housing</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361298679"/>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Transportation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2057007498"/>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Expungement/Pardon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320493226"/>
                  </a:ext>
                </a:extLst>
              </a:tr>
            </a:tbl>
          </a:graphicData>
        </a:graphic>
      </p:graphicFrame>
      <p:graphicFrame>
        <p:nvGraphicFramePr>
          <p:cNvPr id="20" name="Table 19">
            <a:extLst>
              <a:ext uri="{FF2B5EF4-FFF2-40B4-BE49-F238E27FC236}">
                <a16:creationId xmlns:a16="http://schemas.microsoft.com/office/drawing/2014/main" id="{26EFAF78-A272-49D1-9D59-C6FDBB75CE41}"/>
              </a:ext>
            </a:extLst>
          </p:cNvPr>
          <p:cNvGraphicFramePr>
            <a:graphicFrameLocks noGrp="1"/>
          </p:cNvGraphicFramePr>
          <p:nvPr>
            <p:extLst>
              <p:ext uri="{D42A27DB-BD31-4B8C-83A1-F6EECF244321}">
                <p14:modId xmlns:p14="http://schemas.microsoft.com/office/powerpoint/2010/main" val="774419850"/>
              </p:ext>
            </p:extLst>
          </p:nvPr>
        </p:nvGraphicFramePr>
        <p:xfrm>
          <a:off x="716037" y="3439279"/>
          <a:ext cx="4770863" cy="1335405"/>
        </p:xfrm>
        <a:graphic>
          <a:graphicData uri="http://schemas.openxmlformats.org/drawingml/2006/table">
            <a:tbl>
              <a:tblPr firstRow="1" firstCol="1" bandRow="1"/>
              <a:tblGrid>
                <a:gridCol w="4770863">
                  <a:extLst>
                    <a:ext uri="{9D8B030D-6E8A-4147-A177-3AD203B41FA5}">
                      <a16:colId xmlns:a16="http://schemas.microsoft.com/office/drawing/2014/main" val="711036255"/>
                    </a:ext>
                  </a:extLst>
                </a:gridCol>
              </a:tblGrid>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Social services navigation</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2609385783"/>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Employment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511035569"/>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Clothes Closet</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3991956524"/>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Financial Counseling</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304689787"/>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Child Support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730421791"/>
                  </a:ext>
                </a:extLst>
              </a:tr>
            </a:tbl>
          </a:graphicData>
        </a:graphic>
      </p:graphicFrame>
      <p:graphicFrame>
        <p:nvGraphicFramePr>
          <p:cNvPr id="21" name="Table 20">
            <a:extLst>
              <a:ext uri="{FF2B5EF4-FFF2-40B4-BE49-F238E27FC236}">
                <a16:creationId xmlns:a16="http://schemas.microsoft.com/office/drawing/2014/main" id="{AE51500A-8F5E-48F3-BDB9-55DD9DDF1C92}"/>
              </a:ext>
            </a:extLst>
          </p:cNvPr>
          <p:cNvGraphicFramePr>
            <a:graphicFrameLocks noGrp="1"/>
          </p:cNvGraphicFramePr>
          <p:nvPr>
            <p:extLst>
              <p:ext uri="{D42A27DB-BD31-4B8C-83A1-F6EECF244321}">
                <p14:modId xmlns:p14="http://schemas.microsoft.com/office/powerpoint/2010/main" val="2738225770"/>
              </p:ext>
            </p:extLst>
          </p:nvPr>
        </p:nvGraphicFramePr>
        <p:xfrm>
          <a:off x="716037" y="4778748"/>
          <a:ext cx="4865970" cy="1068324"/>
        </p:xfrm>
        <a:graphic>
          <a:graphicData uri="http://schemas.openxmlformats.org/drawingml/2006/table">
            <a:tbl>
              <a:tblPr firstRow="1" firstCol="1" bandRow="1"/>
              <a:tblGrid>
                <a:gridCol w="4865970">
                  <a:extLst>
                    <a:ext uri="{9D8B030D-6E8A-4147-A177-3AD203B41FA5}">
                      <a16:colId xmlns:a16="http://schemas.microsoft.com/office/drawing/2014/main" val="3914786882"/>
                    </a:ext>
                  </a:extLst>
                </a:gridCol>
              </a:tblGrid>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Adult education (GED &amp; College)</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2662617623"/>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Emergency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879586452"/>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Food Pantry</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2165248402"/>
                  </a:ext>
                </a:extLst>
              </a:tr>
              <a:tr h="0">
                <a:tc>
                  <a: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Intensive Case management services</a:t>
                      </a:r>
                      <a:endParaRPr lang="en-US" sz="16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solidFill>
                      <a:srgbClr val="FFFFFF"/>
                    </a:solidFill>
                  </a:tcPr>
                </a:tc>
                <a:extLst>
                  <a:ext uri="{0D108BD9-81ED-4DB2-BD59-A6C34878D82A}">
                    <a16:rowId xmlns:a16="http://schemas.microsoft.com/office/drawing/2014/main" val="1397238963"/>
                  </a:ext>
                </a:extLst>
              </a:tr>
            </a:tbl>
          </a:graphicData>
        </a:graphic>
      </p:graphicFrame>
    </p:spTree>
    <p:extLst>
      <p:ext uri="{BB962C8B-B14F-4D97-AF65-F5344CB8AC3E}">
        <p14:creationId xmlns:p14="http://schemas.microsoft.com/office/powerpoint/2010/main" val="157225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154670D-1B1C-E973-FE1B-792AB7A14581}"/>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Poverty Disrupters </a:t>
            </a:r>
          </a:p>
        </p:txBody>
      </p:sp>
      <p:sp>
        <p:nvSpPr>
          <p:cNvPr id="18" name="Arc 17">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Content Placeholder 8">
            <a:extLst>
              <a:ext uri="{FF2B5EF4-FFF2-40B4-BE49-F238E27FC236}">
                <a16:creationId xmlns:a16="http://schemas.microsoft.com/office/drawing/2014/main" id="{E3962FF5-BB57-B016-BB63-F3FB8C55D674}"/>
              </a:ext>
            </a:extLst>
          </p:cNvPr>
          <p:cNvSpPr>
            <a:spLocks noGrp="1"/>
          </p:cNvSpPr>
          <p:nvPr>
            <p:ph idx="1"/>
          </p:nvPr>
        </p:nvSpPr>
        <p:spPr>
          <a:xfrm>
            <a:off x="5370153" y="1526033"/>
            <a:ext cx="5536397" cy="3935281"/>
          </a:xfrm>
        </p:spPr>
        <p:txBody>
          <a:bodyPr>
            <a:normAutofit lnSpcReduction="10000"/>
          </a:bodyPr>
          <a:lstStyle/>
          <a:p>
            <a:r>
              <a:rPr lang="en-US" dirty="0"/>
              <a:t>Employment &amp; training to increase income. Create opportunities for families to have multiple streams of income</a:t>
            </a:r>
          </a:p>
          <a:p>
            <a:r>
              <a:rPr lang="en-US" dirty="0"/>
              <a:t>Address lack in our community with education access and opportunities </a:t>
            </a:r>
          </a:p>
          <a:p>
            <a:r>
              <a:rPr lang="en-US" dirty="0"/>
              <a:t>Increase educational OUTCOMES for students by increasing parent and community involvement</a:t>
            </a:r>
          </a:p>
        </p:txBody>
      </p:sp>
    </p:spTree>
    <p:extLst>
      <p:ext uri="{BB962C8B-B14F-4D97-AF65-F5344CB8AC3E}">
        <p14:creationId xmlns:p14="http://schemas.microsoft.com/office/powerpoint/2010/main" val="2914179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E065E96-C034-4713-11ED-420ECE0CF98E}"/>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Dual Gen Initiatives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EB9F26-54F8-8DDA-F7B8-ABEF569DE676}"/>
              </a:ext>
            </a:extLst>
          </p:cNvPr>
          <p:cNvSpPr>
            <a:spLocks noGrp="1"/>
          </p:cNvSpPr>
          <p:nvPr>
            <p:ph idx="1"/>
          </p:nvPr>
        </p:nvSpPr>
        <p:spPr>
          <a:xfrm>
            <a:off x="4447308" y="591344"/>
            <a:ext cx="6906491" cy="5585619"/>
          </a:xfrm>
        </p:spPr>
        <p:txBody>
          <a:bodyPr anchor="ctr">
            <a:normAutofit/>
          </a:bodyPr>
          <a:lstStyle/>
          <a:p>
            <a:pPr marL="342900" marR="0" lvl="0" indent="-342900">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Homeless to Homeownership- Through a partnership with Interfaith Housing, families work towards the goal of homeownership.</a:t>
            </a:r>
          </a:p>
          <a:p>
            <a:pPr marL="342900" marR="0" lvl="0" indent="-342900">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Dining Room Table Program- This program aims to put FAMILY time around the table, back in the lives of displaced families.</a:t>
            </a:r>
          </a:p>
          <a:p>
            <a:pPr marL="342900" marR="0" lvl="0" indent="-342900">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B.U.I.L.D. Fellowship- This Fellowship puts an emphasis on parent engagement though advocacy. It provides a deeper understanding of infrastructure, legislation and delegation through parent-based education.</a:t>
            </a:r>
          </a:p>
          <a:p>
            <a:pPr marL="342900" marR="0" lvl="0" indent="-342900">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Landlord Risk Mitigation Program- The fund is used to provide some guarantees to landlords that rent to rental adverse clients.</a:t>
            </a:r>
          </a:p>
          <a:p>
            <a:pPr marL="342900" marR="0" lvl="0" indent="-342900">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cs typeface="Times New Roman" panose="02020603050405020304" pitchFamily="18" charset="0"/>
              </a:rPr>
              <a:t>Dual Generation Shared Housing Program- This program works with landlords and clients to find suitable roommates. The families work towards their housing goals of becoming stable.</a:t>
            </a:r>
          </a:p>
          <a:p>
            <a:pPr marL="0" indent="0">
              <a:buNone/>
            </a:pPr>
            <a:endParaRPr lang="en-US" sz="2000" dirty="0"/>
          </a:p>
        </p:txBody>
      </p:sp>
    </p:spTree>
    <p:extLst>
      <p:ext uri="{BB962C8B-B14F-4D97-AF65-F5344CB8AC3E}">
        <p14:creationId xmlns:p14="http://schemas.microsoft.com/office/powerpoint/2010/main" val="1032440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D9E34-C535-E8B1-48DE-F1C95C119C44}"/>
              </a:ext>
            </a:extLst>
          </p:cNvPr>
          <p:cNvSpPr>
            <a:spLocks noGrp="1"/>
          </p:cNvSpPr>
          <p:nvPr>
            <p:ph type="title"/>
          </p:nvPr>
        </p:nvSpPr>
        <p:spPr/>
        <p:txBody>
          <a:bodyPr/>
          <a:lstStyle/>
          <a:p>
            <a:r>
              <a:rPr lang="en-US" b="1" dirty="0">
                <a:ln w="6600">
                  <a:solidFill>
                    <a:schemeClr val="accent2"/>
                  </a:solidFill>
                  <a:prstDash val="solid"/>
                </a:ln>
                <a:solidFill>
                  <a:schemeClr val="accent2"/>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C</a:t>
            </a:r>
            <a:r>
              <a:rPr lang="en-US" sz="4400" b="1" cap="none" spc="0" dirty="0">
                <a:ln w="6600">
                  <a:solidFill>
                    <a:schemeClr val="accent2"/>
                  </a:solidFill>
                  <a:prstDash val="solid"/>
                </a:ln>
                <a:solidFill>
                  <a:schemeClr val="accent2"/>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ourses offered </a:t>
            </a:r>
            <a:br>
              <a:rPr lang="en-US" dirty="0"/>
            </a:br>
            <a:endParaRPr lang="en-US" dirty="0"/>
          </a:p>
        </p:txBody>
      </p:sp>
      <p:sp>
        <p:nvSpPr>
          <p:cNvPr id="3" name="Content Placeholder 2">
            <a:extLst>
              <a:ext uri="{FF2B5EF4-FFF2-40B4-BE49-F238E27FC236}">
                <a16:creationId xmlns:a16="http://schemas.microsoft.com/office/drawing/2014/main" id="{8920B98D-7FF7-44BB-9BD7-815866B3EFDF}"/>
              </a:ext>
            </a:extLst>
          </p:cNvPr>
          <p:cNvSpPr>
            <a:spLocks noGrp="1"/>
          </p:cNvSpPr>
          <p:nvPr>
            <p:ph sz="half" idx="1"/>
          </p:nvPr>
        </p:nvSpPr>
        <p:spPr/>
        <p:txBody>
          <a:bodyPr>
            <a:normAutofit fontScale="25000" lnSpcReduction="20000"/>
          </a:bodyPr>
          <a:lstStyle/>
          <a:p>
            <a:r>
              <a:rPr lang="en-US" sz="7200" dirty="0"/>
              <a:t>First Aid and CPR</a:t>
            </a:r>
          </a:p>
          <a:p>
            <a:r>
              <a:rPr lang="en-US" sz="7200" dirty="0"/>
              <a:t>Emergency Preparedness</a:t>
            </a:r>
          </a:p>
          <a:p>
            <a:r>
              <a:rPr lang="en-US" sz="7200" dirty="0"/>
              <a:t>Managing stress &amp; Self – Care for parents/caregivers</a:t>
            </a:r>
          </a:p>
          <a:p>
            <a:r>
              <a:rPr lang="en-US" sz="7200" dirty="0"/>
              <a:t>Relationship building</a:t>
            </a:r>
          </a:p>
          <a:p>
            <a:r>
              <a:rPr lang="en-US" sz="7200" dirty="0"/>
              <a:t>Goal setting</a:t>
            </a:r>
          </a:p>
          <a:p>
            <a:r>
              <a:rPr lang="en-US" sz="7200" dirty="0"/>
              <a:t>Engagement vs Involvement</a:t>
            </a:r>
          </a:p>
          <a:p>
            <a:r>
              <a:rPr lang="en-US" sz="7200" dirty="0"/>
              <a:t>IDEA laws and advocacy</a:t>
            </a:r>
          </a:p>
          <a:p>
            <a:r>
              <a:rPr lang="en-US" sz="7200" dirty="0"/>
              <a:t>Chores, cleaning, and housekeeping for every age</a:t>
            </a:r>
          </a:p>
          <a:p>
            <a:r>
              <a:rPr lang="en-US" sz="7200" dirty="0"/>
              <a:t>Understanding proficiency data and what it means for your child’s education  </a:t>
            </a:r>
          </a:p>
          <a:p>
            <a:r>
              <a:rPr lang="en-US" sz="7200" dirty="0"/>
              <a:t>Tenant 101</a:t>
            </a:r>
          </a:p>
          <a:p>
            <a:r>
              <a:rPr lang="en-US" sz="7200" dirty="0"/>
              <a:t>Networking</a:t>
            </a:r>
          </a:p>
          <a:p>
            <a:r>
              <a:rPr lang="en-US" sz="7200" dirty="0"/>
              <a:t>Time management/Organization</a:t>
            </a:r>
          </a:p>
          <a:p>
            <a:pPr marL="0" indent="0">
              <a:buNone/>
            </a:pPr>
            <a:endParaRPr lang="en-US" dirty="0"/>
          </a:p>
        </p:txBody>
      </p:sp>
      <p:sp>
        <p:nvSpPr>
          <p:cNvPr id="5" name="Content Placeholder 4">
            <a:extLst>
              <a:ext uri="{FF2B5EF4-FFF2-40B4-BE49-F238E27FC236}">
                <a16:creationId xmlns:a16="http://schemas.microsoft.com/office/drawing/2014/main" id="{BA2CD387-4F96-2139-F609-5231B155F4D8}"/>
              </a:ext>
            </a:extLst>
          </p:cNvPr>
          <p:cNvSpPr>
            <a:spLocks noGrp="1"/>
          </p:cNvSpPr>
          <p:nvPr>
            <p:ph sz="half" idx="2"/>
          </p:nvPr>
        </p:nvSpPr>
        <p:spPr/>
        <p:txBody>
          <a:bodyPr>
            <a:normAutofit fontScale="25000" lnSpcReduction="20000"/>
          </a:bodyPr>
          <a:lstStyle/>
          <a:p>
            <a:r>
              <a:rPr lang="en-US" sz="6400" dirty="0"/>
              <a:t>Healthy eating/Nutrition, Basics cooking skills</a:t>
            </a:r>
          </a:p>
          <a:p>
            <a:r>
              <a:rPr lang="en-US" sz="6400" dirty="0"/>
              <a:t>Conflict Resolution</a:t>
            </a:r>
          </a:p>
          <a:p>
            <a:r>
              <a:rPr lang="en-US" sz="6400" dirty="0"/>
              <a:t>Internet safety and Social media etiquette</a:t>
            </a:r>
          </a:p>
          <a:p>
            <a:r>
              <a:rPr lang="en-US" sz="6400" dirty="0"/>
              <a:t>Effective Decision making</a:t>
            </a:r>
          </a:p>
          <a:p>
            <a:r>
              <a:rPr lang="en-US" sz="6400" dirty="0"/>
              <a:t>Resume writing and cover letter do’s and don’ts</a:t>
            </a:r>
          </a:p>
          <a:p>
            <a:r>
              <a:rPr lang="en-US" sz="6400" dirty="0"/>
              <a:t>Job search strategies</a:t>
            </a:r>
          </a:p>
          <a:p>
            <a:r>
              <a:rPr lang="en-US" sz="6400" dirty="0"/>
              <a:t>Interviewing skills/etiquette</a:t>
            </a:r>
          </a:p>
          <a:p>
            <a:r>
              <a:rPr lang="en-US" sz="6400" dirty="0"/>
              <a:t>Budgeting 101</a:t>
            </a:r>
          </a:p>
          <a:p>
            <a:r>
              <a:rPr lang="en-US" sz="6400" dirty="0"/>
              <a:t>Making Effective Spending Decisions/Saving and investing</a:t>
            </a:r>
          </a:p>
          <a:p>
            <a:r>
              <a:rPr lang="en-US" sz="6400" dirty="0"/>
              <a:t>How to pay down debt</a:t>
            </a:r>
          </a:p>
          <a:p>
            <a:r>
              <a:rPr lang="en-US" sz="6400" dirty="0"/>
              <a:t>What is a Credit Profile/Credit history and credit scores</a:t>
            </a:r>
          </a:p>
          <a:p>
            <a:r>
              <a:rPr lang="en-US" sz="6400" dirty="0"/>
              <a:t>Selecting the right type of account</a:t>
            </a:r>
          </a:p>
          <a:p>
            <a:r>
              <a:rPr lang="en-US" sz="6400" dirty="0"/>
              <a:t>Setting financial goals</a:t>
            </a:r>
          </a:p>
          <a:p>
            <a:r>
              <a:rPr lang="en-US" sz="6400" dirty="0"/>
              <a:t>Retirement planning</a:t>
            </a:r>
          </a:p>
          <a:p>
            <a:r>
              <a:rPr lang="en-US" sz="6400" dirty="0"/>
              <a:t>Estate Planning</a:t>
            </a:r>
          </a:p>
          <a:p>
            <a:endParaRPr lang="en-US" dirty="0"/>
          </a:p>
        </p:txBody>
      </p:sp>
    </p:spTree>
    <p:extLst>
      <p:ext uri="{BB962C8B-B14F-4D97-AF65-F5344CB8AC3E}">
        <p14:creationId xmlns:p14="http://schemas.microsoft.com/office/powerpoint/2010/main" val="1342406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B69B361410F854CA8C94728D2B41374" ma:contentTypeVersion="2" ma:contentTypeDescription="Create a new document." ma:contentTypeScope="" ma:versionID="afad1b72ba8461c42dbee6e93e85d1f5">
  <xsd:schema xmlns:xsd="http://www.w3.org/2001/XMLSchema" xmlns:xs="http://www.w3.org/2001/XMLSchema" xmlns:p="http://schemas.microsoft.com/office/2006/metadata/properties" xmlns:ns3="4f372253-9f95-4053-be1e-d66c9436948a" targetNamespace="http://schemas.microsoft.com/office/2006/metadata/properties" ma:root="true" ma:fieldsID="348ed2dc5b7e1c0e789ca9250a3f6500" ns3:_="">
    <xsd:import namespace="4f372253-9f95-4053-be1e-d66c9436948a"/>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372253-9f95-4053-be1e-d66c943694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19BE6FA-C5A2-4C37-9D7A-05EBF605D4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372253-9f95-4053-be1e-d66c943694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8FC742-4055-47A0-ABFD-D392BC3DCBCA}">
  <ds:schemaRefs>
    <ds:schemaRef ds:uri="http://schemas.microsoft.com/sharepoint/v3/contenttype/forms"/>
  </ds:schemaRefs>
</ds:datastoreItem>
</file>

<file path=customXml/itemProps3.xml><?xml version="1.0" encoding="utf-8"?>
<ds:datastoreItem xmlns:ds="http://schemas.openxmlformats.org/officeDocument/2006/customXml" ds:itemID="{B0C290C9-AD84-457C-B296-E3D27EB3D427}">
  <ds:schemaRefs>
    <ds:schemaRef ds:uri="http://schemas.microsoft.com/office/2006/metadata/properties"/>
    <ds:schemaRef ds:uri="http://purl.org/dc/elements/1.1/"/>
    <ds:schemaRef ds:uri="http://schemas.microsoft.com/office/2006/documentManagement/types"/>
    <ds:schemaRef ds:uri="http://purl.org/dc/dcmitype/"/>
    <ds:schemaRef ds:uri="http://purl.org/dc/terms/"/>
    <ds:schemaRef ds:uri="http://schemas.openxmlformats.org/package/2006/metadata/core-properties"/>
    <ds:schemaRef ds:uri="http://schemas.microsoft.com/office/infopath/2007/PartnerControls"/>
    <ds:schemaRef ds:uri="4f372253-9f95-4053-be1e-d66c9436948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2898</TotalTime>
  <Words>517</Words>
  <Application>Microsoft Office PowerPoint</Application>
  <PresentationFormat>Widescreen</PresentationFormat>
  <Paragraphs>64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Symbol</vt:lpstr>
      <vt:lpstr>Times New Roman</vt:lpstr>
      <vt:lpstr>Office Theme</vt:lpstr>
      <vt:lpstr>Dual Generation Center </vt:lpstr>
      <vt:lpstr>Our Mission </vt:lpstr>
      <vt:lpstr>PowerPoint Presentation</vt:lpstr>
      <vt:lpstr>Here at  Dual Gen., we support our families every step of the way.</vt:lpstr>
      <vt:lpstr>Poverty Disrupters </vt:lpstr>
      <vt:lpstr>Dual Gen Initiatives </vt:lpstr>
      <vt:lpstr>Courses offered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Ray, Alize (DHSS)</dc:creator>
  <cp:lastModifiedBy>Helen Anderson</cp:lastModifiedBy>
  <cp:revision>25</cp:revision>
  <dcterms:created xsi:type="dcterms:W3CDTF">2021-05-03T14:25:34Z</dcterms:created>
  <dcterms:modified xsi:type="dcterms:W3CDTF">2023-10-09T22:07:51Z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0x0101006B69B361410F854CA8C94728D2B41374</vt:lpwstr>
  </property>
</Properties>
</file>