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8" r:id="rId3"/>
    <p:sldId id="259" r:id="rId4"/>
    <p:sldId id="260" r:id="rId5"/>
    <p:sldId id="261" r:id="rId6"/>
    <p:sldId id="262" r:id="rId7"/>
    <p:sldId id="268" r:id="rId8"/>
    <p:sldId id="269"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EDC7E-D6BB-49C6-9A3D-E8B4D16F3A4E}" v="2" dt="2023-12-04T15:49:27.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2" d="100"/>
          <a:sy n="9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77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02222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66111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wilmingtonde.gov/Home/Components/News/News/6666/225"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FFF">
              <a:alpha val="0"/>
            </a:srgbClr>
          </a:solidFill>
          <a:ln/>
        </p:spPr>
        <p:txBody>
          <a:bodyPr/>
          <a:lstStyle/>
          <a:p>
            <a:endParaRPr lang="en-US"/>
          </a:p>
        </p:txBody>
      </p:sp>
      <p:sp>
        <p:nvSpPr>
          <p:cNvPr id="6" name="Text 3"/>
          <p:cNvSpPr/>
          <p:nvPr/>
        </p:nvSpPr>
        <p:spPr>
          <a:xfrm>
            <a:off x="2037993" y="1748671"/>
            <a:ext cx="10554414" cy="3332798"/>
          </a:xfrm>
          <a:prstGeom prst="rect">
            <a:avLst/>
          </a:prstGeom>
          <a:noFill/>
          <a:ln/>
        </p:spPr>
        <p:txBody>
          <a:bodyPr wrap="square" rtlCol="0" anchor="t"/>
          <a:lstStyle/>
          <a:p>
            <a:pPr marL="0" indent="0">
              <a:lnSpc>
                <a:spcPts val="6561"/>
              </a:lnSpc>
              <a:buNone/>
            </a:pPr>
            <a:r>
              <a:rPr lang="en-US" sz="5249" b="1" kern="0" spc="-157" dirty="0">
                <a:solidFill>
                  <a:srgbClr val="000000"/>
                </a:solidFill>
                <a:latin typeface="Inter" pitchFamily="34" charset="0"/>
                <a:ea typeface="Inter" pitchFamily="34" charset="-122"/>
                <a:cs typeface="Inter" pitchFamily="34" charset="-120"/>
              </a:rPr>
              <a:t>Equitable Procurement Updates - Finance and OED Committee Update 12/04/2023</a:t>
            </a:r>
            <a:endParaRPr lang="en-US" sz="5249" dirty="0"/>
          </a:p>
        </p:txBody>
      </p:sp>
      <p:sp>
        <p:nvSpPr>
          <p:cNvPr id="7" name="Text 4"/>
          <p:cNvSpPr/>
          <p:nvPr/>
        </p:nvSpPr>
        <p:spPr>
          <a:xfrm>
            <a:off x="2037993" y="5414724"/>
            <a:ext cx="1055441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Miller³ Consulting has provided recommendations to the City to improve the procurement process. In response to these recommendations, the City has been working on implementing meaningful changes that will improve access to City Procurement opportunities for minority owned businesses.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441496"/>
            <a:ext cx="10554414"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B2GNow - DBE Onboarding &amp; Management Solution</a:t>
            </a:r>
            <a:endParaRPr lang="en-US" sz="4374" dirty="0"/>
          </a:p>
        </p:txBody>
      </p:sp>
      <p:sp>
        <p:nvSpPr>
          <p:cNvPr id="5" name="Shape 3"/>
          <p:cNvSpPr/>
          <p:nvPr/>
        </p:nvSpPr>
        <p:spPr>
          <a:xfrm>
            <a:off x="2037993" y="4274582"/>
            <a:ext cx="10554414" cy="1513522"/>
          </a:xfrm>
          <a:prstGeom prst="roundRect">
            <a:avLst>
              <a:gd name="adj" fmla="val 6606"/>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510564"/>
            <a:ext cx="10082451" cy="1041559"/>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OED finalized and executed the agreement with B2GNow on Oct 23. Implementation calls have begun. We expect to have access by Jan 1.</a:t>
            </a:r>
            <a:endParaRPr lang="en-US" sz="218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441496"/>
            <a:ext cx="10554414"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Increase DBE Industry Presence and Knowledge</a:t>
            </a:r>
            <a:endParaRPr lang="en-US" sz="4374" dirty="0"/>
          </a:p>
        </p:txBody>
      </p:sp>
      <p:sp>
        <p:nvSpPr>
          <p:cNvPr id="5" name="Shape 3"/>
          <p:cNvSpPr/>
          <p:nvPr/>
        </p:nvSpPr>
        <p:spPr>
          <a:xfrm>
            <a:off x="2037993" y="4274581"/>
            <a:ext cx="10554414" cy="1875009"/>
          </a:xfrm>
          <a:prstGeom prst="roundRect">
            <a:avLst>
              <a:gd name="adj" fmla="val 6606"/>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510564"/>
            <a:ext cx="10185981" cy="1468205"/>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OED recently became members of the Greater Philadelphia Chamber of Commerce. OED attended their Diverse Procurement Collaborative Reception in Philadelphia on June 8th. OED participated in a webinar entitled The Evolving State of Diversity, Equity, and Inclusion on October 25</a:t>
            </a:r>
            <a:r>
              <a:rPr lang="en-US" sz="2187" b="1" kern="0" spc="-66" baseline="30000" dirty="0">
                <a:solidFill>
                  <a:srgbClr val="272525"/>
                </a:solidFill>
                <a:latin typeface="Inter" pitchFamily="34" charset="0"/>
                <a:ea typeface="Inter" pitchFamily="34" charset="-122"/>
                <a:cs typeface="Inter" pitchFamily="34" charset="-120"/>
              </a:rPr>
              <a:t>th</a:t>
            </a:r>
            <a:r>
              <a:rPr lang="en-US" sz="2187" b="1" kern="0" spc="-66" dirty="0">
                <a:solidFill>
                  <a:srgbClr val="272525"/>
                </a:solidFill>
                <a:latin typeface="Inter" pitchFamily="34" charset="0"/>
                <a:ea typeface="Inter" pitchFamily="34" charset="-122"/>
                <a:cs typeface="Inter" pitchFamily="34" charset="-120"/>
              </a:rPr>
              <a:t>. </a:t>
            </a:r>
            <a:endParaRPr lang="en-US" sz="218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1576983"/>
            <a:ext cx="5299353"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DBE Program Rewrite</a:t>
            </a:r>
            <a:endParaRPr lang="en-US" sz="4374" dirty="0"/>
          </a:p>
        </p:txBody>
      </p:sp>
      <p:sp>
        <p:nvSpPr>
          <p:cNvPr id="5" name="Shape 3"/>
          <p:cNvSpPr/>
          <p:nvPr/>
        </p:nvSpPr>
        <p:spPr>
          <a:xfrm>
            <a:off x="2037993" y="2715697"/>
            <a:ext cx="10554414" cy="3936921"/>
          </a:xfrm>
          <a:prstGeom prst="roundRect">
            <a:avLst>
              <a:gd name="adj" fmla="val 2540"/>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629376" y="2951678"/>
            <a:ext cx="9727049" cy="1199436"/>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A Committee consisting of Department Heads, The Pope Consulting Group and relevant stakeholders have drafted a new Procurement Equity Program (PEP) to replace the current DBE Program. </a:t>
            </a:r>
            <a:endParaRPr lang="en-US" sz="1750" dirty="0"/>
          </a:p>
        </p:txBody>
      </p:sp>
      <p:sp>
        <p:nvSpPr>
          <p:cNvPr id="7" name="Text 5"/>
          <p:cNvSpPr/>
          <p:nvPr/>
        </p:nvSpPr>
        <p:spPr>
          <a:xfrm>
            <a:off x="2629376" y="4239935"/>
            <a:ext cx="9727049"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The program write up is currently being reviewed by the Legal Department. Legal has faced delays in providing their feedback due to resource constraints.</a:t>
            </a:r>
            <a:endParaRPr lang="en-US" sz="1750" dirty="0"/>
          </a:p>
        </p:txBody>
      </p:sp>
      <p:sp>
        <p:nvSpPr>
          <p:cNvPr id="8" name="Text 6"/>
          <p:cNvSpPr/>
          <p:nvPr/>
        </p:nvSpPr>
        <p:spPr>
          <a:xfrm>
            <a:off x="2629376" y="5128379"/>
            <a:ext cx="972704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Once completed, the committee will review the legal analysis and address any recommendations.</a:t>
            </a:r>
            <a:endParaRPr lang="en-US" sz="1750" dirty="0"/>
          </a:p>
        </p:txBody>
      </p:sp>
      <p:sp>
        <p:nvSpPr>
          <p:cNvPr id="9" name="Text 7"/>
          <p:cNvSpPr/>
          <p:nvPr/>
        </p:nvSpPr>
        <p:spPr>
          <a:xfrm>
            <a:off x="2629376" y="5617012"/>
            <a:ext cx="9727049"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We will present the new program to the Administration Board once the Legal Analysis is complete and potential changes are addressed.</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9308306"/>
          </a:xfrm>
          <a:prstGeom prst="rect">
            <a:avLst/>
          </a:prstGeom>
          <a:solidFill>
            <a:srgbClr val="FFFFFF"/>
          </a:solidFill>
          <a:ln w="9644">
            <a:solidFill>
              <a:srgbClr val="E5E0DF"/>
            </a:solidFill>
            <a:prstDash val="solid"/>
          </a:ln>
        </p:spPr>
        <p:txBody>
          <a:bodyPr/>
          <a:lstStyle/>
          <a:p>
            <a:endParaRPr lang="en-US" dirty="0"/>
          </a:p>
        </p:txBody>
      </p:sp>
      <p:sp>
        <p:nvSpPr>
          <p:cNvPr id="4" name="Text 2"/>
          <p:cNvSpPr/>
          <p:nvPr/>
        </p:nvSpPr>
        <p:spPr>
          <a:xfrm>
            <a:off x="2037993" y="919579"/>
            <a:ext cx="12550393" cy="707800"/>
          </a:xfrm>
          <a:prstGeom prst="rect">
            <a:avLst/>
          </a:prstGeom>
          <a:noFill/>
          <a:ln/>
        </p:spPr>
        <p:txBody>
          <a:bodyPr wrap="square" rtlCol="0" anchor="t"/>
          <a:lstStyle/>
          <a:p>
            <a:pPr>
              <a:lnSpc>
                <a:spcPts val="3827"/>
              </a:lnSpc>
            </a:pPr>
            <a:r>
              <a:rPr lang="en-US" sz="4400" b="1" kern="0" spc="-92" dirty="0">
                <a:solidFill>
                  <a:srgbClr val="000000"/>
                </a:solidFill>
                <a:latin typeface="Inter" pitchFamily="34" charset="0"/>
                <a:ea typeface="Inter" pitchFamily="34" charset="-122"/>
                <a:cs typeface="Inter" pitchFamily="34" charset="-120"/>
              </a:rPr>
              <a:t>Building Capacity within the DBE Community: </a:t>
            </a:r>
          </a:p>
        </p:txBody>
      </p:sp>
      <p:pic>
        <p:nvPicPr>
          <p:cNvPr id="11" name="Picture 10">
            <a:extLst>
              <a:ext uri="{FF2B5EF4-FFF2-40B4-BE49-F238E27FC236}">
                <a16:creationId xmlns:a16="http://schemas.microsoft.com/office/drawing/2014/main" id="{649F536F-E54D-B3FC-5494-E85E41466D0B}"/>
              </a:ext>
            </a:extLst>
          </p:cNvPr>
          <p:cNvPicPr>
            <a:picLocks noChangeAspect="1"/>
          </p:cNvPicPr>
          <p:nvPr/>
        </p:nvPicPr>
        <p:blipFill>
          <a:blip r:embed="rId3"/>
          <a:stretch>
            <a:fillRect/>
          </a:stretch>
        </p:blipFill>
        <p:spPr>
          <a:xfrm>
            <a:off x="7002098" y="4055843"/>
            <a:ext cx="6963972" cy="4090564"/>
          </a:xfrm>
          <a:prstGeom prst="rect">
            <a:avLst/>
          </a:prstGeom>
        </p:spPr>
      </p:pic>
      <p:sp>
        <p:nvSpPr>
          <p:cNvPr id="13" name="Shape 3">
            <a:extLst>
              <a:ext uri="{FF2B5EF4-FFF2-40B4-BE49-F238E27FC236}">
                <a16:creationId xmlns:a16="http://schemas.microsoft.com/office/drawing/2014/main" id="{ED1DCEF9-ADF3-D5C1-D191-4A775C1D0F22}"/>
              </a:ext>
            </a:extLst>
          </p:cNvPr>
          <p:cNvSpPr/>
          <p:nvPr/>
        </p:nvSpPr>
        <p:spPr>
          <a:xfrm>
            <a:off x="2037993" y="1993402"/>
            <a:ext cx="10554414" cy="1196607"/>
          </a:xfrm>
          <a:prstGeom prst="roundRect">
            <a:avLst>
              <a:gd name="adj" fmla="val 2540"/>
            </a:avLst>
          </a:prstGeom>
          <a:solidFill>
            <a:srgbClr val="DADBF1"/>
          </a:solidFill>
          <a:ln w="13811">
            <a:solidFill>
              <a:srgbClr val="B5B7E3"/>
            </a:solidFill>
            <a:prstDash val="solid"/>
          </a:ln>
        </p:spPr>
        <p:txBody>
          <a:bodyPr/>
          <a:lstStyle/>
          <a:p>
            <a:r>
              <a:rPr lang="en-US" sz="1800" b="1" kern="0" spc="-92" dirty="0">
                <a:solidFill>
                  <a:srgbClr val="000000"/>
                </a:solidFill>
                <a:latin typeface="Inter" pitchFamily="34" charset="0"/>
                <a:ea typeface="Inter" pitchFamily="34" charset="-122"/>
                <a:cs typeface="Inter" pitchFamily="34" charset="-120"/>
              </a:rPr>
              <a:t>Turner School of Construction Management began on September 20</a:t>
            </a:r>
            <a:r>
              <a:rPr lang="en-US" sz="1800" b="1" kern="0" spc="-92" baseline="30000" dirty="0">
                <a:solidFill>
                  <a:srgbClr val="000000"/>
                </a:solidFill>
                <a:latin typeface="Inter" pitchFamily="34" charset="0"/>
                <a:ea typeface="Inter" pitchFamily="34" charset="-122"/>
                <a:cs typeface="Inter" pitchFamily="34" charset="-120"/>
              </a:rPr>
              <a:t>th. </a:t>
            </a:r>
            <a:r>
              <a:rPr lang="en-US" sz="1800" b="1" kern="0" spc="-92" dirty="0">
                <a:solidFill>
                  <a:srgbClr val="000000"/>
                </a:solidFill>
                <a:latin typeface="Inter" pitchFamily="34" charset="0"/>
                <a:ea typeface="Inter" pitchFamily="34" charset="-122"/>
                <a:cs typeface="Inter" pitchFamily="34" charset="-120"/>
              </a:rPr>
              <a:t>The inaugural class welcomed participants to the Emergency Operations Center, led by Turner Construction’s Community and Citizenship manager Rodney Davis. The program concluded its 8-week program with a city-hosted graduation ceremony held on November 7</a:t>
            </a:r>
            <a:r>
              <a:rPr lang="en-US" sz="1800" b="1" kern="0" spc="-92" baseline="30000" dirty="0">
                <a:solidFill>
                  <a:srgbClr val="000000"/>
                </a:solidFill>
                <a:latin typeface="Inter" pitchFamily="34" charset="0"/>
                <a:ea typeface="Inter" pitchFamily="34" charset="-122"/>
                <a:cs typeface="Inter" pitchFamily="34" charset="-120"/>
              </a:rPr>
              <a:t>th</a:t>
            </a:r>
            <a:r>
              <a:rPr lang="en-US" sz="1800" b="1" kern="0" spc="-92" dirty="0">
                <a:solidFill>
                  <a:srgbClr val="000000"/>
                </a:solidFill>
                <a:latin typeface="Inter" pitchFamily="34" charset="0"/>
                <a:ea typeface="Inter" pitchFamily="34" charset="-122"/>
                <a:cs typeface="Inter" pitchFamily="34" charset="-120"/>
              </a:rPr>
              <a:t> at the DoubleTree hotel  for 14 graduates. </a:t>
            </a:r>
            <a:endParaRPr lang="en-US" sz="1800" dirty="0"/>
          </a:p>
          <a:p>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112436E2-204D-D056-EBB0-1315DC91FD0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541" y="3414652"/>
            <a:ext cx="6783557" cy="3697618"/>
          </a:xfrm>
          <a:prstGeom prst="rect">
            <a:avLst/>
          </a:prstGeom>
          <a:noFill/>
          <a:ln>
            <a:noFill/>
          </a:ln>
        </p:spPr>
      </p:pic>
      <p:sp>
        <p:nvSpPr>
          <p:cNvPr id="6" name="TextBox 5">
            <a:extLst>
              <a:ext uri="{FF2B5EF4-FFF2-40B4-BE49-F238E27FC236}">
                <a16:creationId xmlns:a16="http://schemas.microsoft.com/office/drawing/2014/main" id="{43157AEF-D9C5-50ED-B3FE-3AE10E5DCD96}"/>
              </a:ext>
            </a:extLst>
          </p:cNvPr>
          <p:cNvSpPr txBox="1"/>
          <p:nvPr/>
        </p:nvSpPr>
        <p:spPr>
          <a:xfrm>
            <a:off x="2037993" y="8297783"/>
            <a:ext cx="9434946" cy="369332"/>
          </a:xfrm>
          <a:prstGeom prst="rect">
            <a:avLst/>
          </a:prstGeom>
          <a:noFill/>
        </p:spPr>
        <p:txBody>
          <a:bodyPr wrap="square" rtlCol="0">
            <a:spAutoFit/>
          </a:bodyPr>
          <a:lstStyle/>
          <a:p>
            <a:r>
              <a:rPr lang="en-US" u="sng" dirty="0">
                <a:solidFill>
                  <a:srgbClr val="0563C1"/>
                </a:solidFill>
                <a:latin typeface="Calibri" panose="020F0502020204030204" pitchFamily="34" charset="0"/>
                <a:ea typeface="Calibri" panose="020F0502020204030204" pitchFamily="34" charset="0"/>
                <a:hlinkClick r:id="rId5"/>
              </a:rPr>
              <a:t>Press Release: </a:t>
            </a:r>
            <a:r>
              <a:rPr lang="en-US" sz="1800" u="sng" dirty="0">
                <a:solidFill>
                  <a:srgbClr val="0563C1"/>
                </a:solidFill>
                <a:effectLst/>
                <a:latin typeface="Calibri" panose="020F0502020204030204" pitchFamily="34" charset="0"/>
                <a:ea typeface="Calibri" panose="020F0502020204030204" pitchFamily="34" charset="0"/>
                <a:hlinkClick r:id="rId5"/>
              </a:rPr>
              <a:t>https://www.wilmingtonde.gov/Home/Components/News/News/6666/225</a:t>
            </a:r>
            <a:r>
              <a:rPr lang="en-US" sz="1800" dirty="0">
                <a:effectLst/>
                <a:latin typeface="Calibri" panose="020F0502020204030204" pitchFamily="34" charset="0"/>
                <a:ea typeface="Calibri" panose="020F0502020204030204" pitchFamily="34" charset="0"/>
              </a:rPr>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962275"/>
            <a:ext cx="4443889"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DBE Analyst</a:t>
            </a:r>
            <a:endParaRPr lang="en-US" sz="4374" dirty="0"/>
          </a:p>
        </p:txBody>
      </p:sp>
      <p:sp>
        <p:nvSpPr>
          <p:cNvPr id="5" name="Shape 3"/>
          <p:cNvSpPr/>
          <p:nvPr/>
        </p:nvSpPr>
        <p:spPr>
          <a:xfrm>
            <a:off x="2037993" y="4100988"/>
            <a:ext cx="10554414" cy="1832221"/>
          </a:xfrm>
          <a:prstGeom prst="roundRect">
            <a:avLst>
              <a:gd name="adj" fmla="val 8573"/>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336971"/>
            <a:ext cx="10082451" cy="1242947"/>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The DBE Analyst position was filled in late October. The Analyst began on November 13. This position reports to the Department of Finance but works directly with OED on DBE activities such as DBE vendor registration, DBE certification processing, and assisting with enhancing communications about City Opportunities, and DBE matchmaking. </a:t>
            </a:r>
            <a:endParaRPr lang="en-US" sz="218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178506"/>
            <a:ext cx="4443889" cy="694373"/>
          </a:xfrm>
          <a:prstGeom prst="rect">
            <a:avLst/>
          </a:prstGeom>
          <a:noFill/>
          <a:ln/>
        </p:spPr>
        <p:txBody>
          <a:bodyPr wrap="none" rtlCol="0" anchor="t"/>
          <a:lstStyle/>
          <a:p>
            <a:pPr>
              <a:lnSpc>
                <a:spcPts val="5468"/>
              </a:lnSpc>
            </a:pPr>
            <a:r>
              <a:rPr lang="en-US" sz="4400" b="1" u="none" strike="noStrike" dirty="0">
                <a:effectLst/>
              </a:rPr>
              <a:t>Increasing the pipeline of DBEs (Outreach)</a:t>
            </a:r>
          </a:p>
          <a:p>
            <a:pPr>
              <a:lnSpc>
                <a:spcPts val="5468"/>
              </a:lnSpc>
            </a:pPr>
            <a:endParaRPr lang="en-US" sz="4400" b="1" i="0" u="none" strike="noStrike" dirty="0">
              <a:solidFill>
                <a:srgbClr val="000000"/>
              </a:solidFill>
              <a:effectLst/>
              <a:latin typeface="Calibri" panose="020F0502020204030204" pitchFamily="34" charset="0"/>
            </a:endParaRPr>
          </a:p>
          <a:p>
            <a:pPr marL="0" indent="0">
              <a:lnSpc>
                <a:spcPts val="5468"/>
              </a:lnSpc>
              <a:buNone/>
            </a:pPr>
            <a:endParaRPr lang="en-US" sz="4374" b="1" dirty="0"/>
          </a:p>
        </p:txBody>
      </p:sp>
      <p:sp>
        <p:nvSpPr>
          <p:cNvPr id="5" name="Shape 3"/>
          <p:cNvSpPr/>
          <p:nvPr/>
        </p:nvSpPr>
        <p:spPr>
          <a:xfrm>
            <a:off x="2037993" y="3228149"/>
            <a:ext cx="10554414" cy="3598676"/>
          </a:xfrm>
          <a:prstGeom prst="roundRect">
            <a:avLst>
              <a:gd name="adj" fmla="val 8573"/>
            </a:avLst>
          </a:prstGeom>
          <a:solidFill>
            <a:srgbClr val="DADBF1"/>
          </a:solidFill>
          <a:ln w="13811">
            <a:solidFill>
              <a:srgbClr val="B5B7E3"/>
            </a:solidFill>
            <a:prstDash val="solid"/>
          </a:ln>
        </p:spPr>
        <p:txBody>
          <a:bodyPr/>
          <a:lstStyle/>
          <a:p>
            <a:endParaRPr lang="en-US" dirty="0"/>
          </a:p>
        </p:txBody>
      </p:sp>
      <p:sp>
        <p:nvSpPr>
          <p:cNvPr id="6" name="Text 4"/>
          <p:cNvSpPr/>
          <p:nvPr/>
        </p:nvSpPr>
        <p:spPr>
          <a:xfrm>
            <a:off x="2273975" y="3526477"/>
            <a:ext cx="10082451" cy="694373"/>
          </a:xfrm>
          <a:prstGeom prst="rect">
            <a:avLst/>
          </a:prstGeom>
          <a:noFill/>
          <a:ln/>
        </p:spPr>
        <p:txBody>
          <a:bodyPr wrap="square" rtlCol="0" anchor="t"/>
          <a:lstStyle/>
          <a:p>
            <a:pPr>
              <a:lnSpc>
                <a:spcPts val="2734"/>
              </a:lnSpc>
            </a:pPr>
            <a:r>
              <a:rPr lang="en-US" sz="2187" b="1" u="sng" kern="0" spc="-66" dirty="0">
                <a:solidFill>
                  <a:srgbClr val="272525"/>
                </a:solidFill>
                <a:latin typeface="Inter" pitchFamily="34" charset="0"/>
                <a:ea typeface="Inter" pitchFamily="34" charset="-122"/>
                <a:cs typeface="Inter" pitchFamily="34" charset="-120"/>
              </a:rPr>
              <a:t>Completed</a:t>
            </a:r>
          </a:p>
          <a:p>
            <a:pPr marL="342900" indent="-342900">
              <a:lnSpc>
                <a:spcPts val="2734"/>
              </a:lnSpc>
              <a:buFont typeface="Arial" panose="020B0604020202020204" pitchFamily="34" charset="0"/>
              <a:buChar char="•"/>
            </a:pPr>
            <a:r>
              <a:rPr lang="en-US" sz="2187" kern="0" spc="-66" dirty="0">
                <a:solidFill>
                  <a:srgbClr val="272525"/>
                </a:solidFill>
                <a:latin typeface="Inter" pitchFamily="34" charset="0"/>
                <a:ea typeface="Inter" pitchFamily="34" charset="-122"/>
                <a:cs typeface="Inter" pitchFamily="34" charset="-120"/>
              </a:rPr>
              <a:t>Oct 3 – LECET: Contractor lunch and learn - Bidding Processes in DE</a:t>
            </a:r>
          </a:p>
          <a:p>
            <a:pPr marL="342900" indent="-342900">
              <a:lnSpc>
                <a:spcPts val="2734"/>
              </a:lnSpc>
              <a:buFont typeface="Arial" panose="020B0604020202020204" pitchFamily="34" charset="0"/>
              <a:buChar char="•"/>
            </a:pPr>
            <a:r>
              <a:rPr lang="en-US" sz="2187" kern="0" spc="-66" dirty="0">
                <a:solidFill>
                  <a:srgbClr val="272525"/>
                </a:solidFill>
                <a:latin typeface="Inter" pitchFamily="34" charset="0"/>
                <a:ea typeface="Inter" pitchFamily="34" charset="-122"/>
                <a:cs typeface="Inter" pitchFamily="34" charset="-120"/>
              </a:rPr>
              <a:t>Oct 9</a:t>
            </a:r>
            <a:r>
              <a:rPr lang="en-US" sz="2187" kern="0" spc="-66" baseline="30000" dirty="0">
                <a:solidFill>
                  <a:srgbClr val="272525"/>
                </a:solidFill>
                <a:latin typeface="Inter" pitchFamily="34" charset="0"/>
                <a:ea typeface="Inter" pitchFamily="34" charset="-122"/>
                <a:cs typeface="Inter" pitchFamily="34" charset="-120"/>
              </a:rPr>
              <a:t>th </a:t>
            </a:r>
            <a:r>
              <a:rPr lang="en-US" sz="2187" kern="0" spc="-66" dirty="0">
                <a:solidFill>
                  <a:srgbClr val="272525"/>
                </a:solidFill>
                <a:latin typeface="Inter" pitchFamily="34" charset="0"/>
                <a:ea typeface="Inter" pitchFamily="34" charset="-122"/>
                <a:cs typeface="Inter" pitchFamily="34" charset="-120"/>
              </a:rPr>
              <a:t>– Meeting with P2A/P2B</a:t>
            </a:r>
          </a:p>
          <a:p>
            <a:pPr marL="342900" indent="-342900">
              <a:lnSpc>
                <a:spcPts val="2734"/>
              </a:lnSpc>
              <a:buFont typeface="Arial" panose="020B0604020202020204" pitchFamily="34" charset="0"/>
              <a:buChar char="•"/>
            </a:pPr>
            <a:r>
              <a:rPr lang="en-US" sz="2187" kern="0" spc="-66" dirty="0">
                <a:solidFill>
                  <a:srgbClr val="272525"/>
                </a:solidFill>
                <a:latin typeface="Inter" pitchFamily="34" charset="0"/>
                <a:ea typeface="Inter" pitchFamily="34" charset="-122"/>
                <a:cs typeface="Inter" pitchFamily="34" charset="-120"/>
              </a:rPr>
              <a:t>Oct 18</a:t>
            </a:r>
            <a:r>
              <a:rPr lang="en-US" sz="2187" kern="0" spc="-66" baseline="30000" dirty="0">
                <a:solidFill>
                  <a:srgbClr val="272525"/>
                </a:solidFill>
                <a:latin typeface="Inter" pitchFamily="34" charset="0"/>
                <a:ea typeface="Inter" pitchFamily="34" charset="-122"/>
                <a:cs typeface="Inter" pitchFamily="34" charset="-120"/>
              </a:rPr>
              <a:t>th</a:t>
            </a:r>
            <a:r>
              <a:rPr lang="en-US" sz="2187" kern="0" spc="-66" dirty="0">
                <a:solidFill>
                  <a:srgbClr val="272525"/>
                </a:solidFill>
                <a:latin typeface="Inter" pitchFamily="34" charset="0"/>
                <a:ea typeface="Inter" pitchFamily="34" charset="-122"/>
                <a:cs typeface="Inter" pitchFamily="34" charset="-120"/>
              </a:rPr>
              <a:t>  – Presented on SBA’s webinar: Overview of Contracting Certification Programs</a:t>
            </a:r>
          </a:p>
          <a:p>
            <a:pPr marL="342900" indent="-342900">
              <a:lnSpc>
                <a:spcPts val="2734"/>
              </a:lnSpc>
              <a:buFont typeface="Arial" panose="020B0604020202020204" pitchFamily="34" charset="0"/>
              <a:buChar char="•"/>
            </a:pPr>
            <a:r>
              <a:rPr lang="en-US" sz="2187" kern="0" spc="-66" dirty="0">
                <a:solidFill>
                  <a:srgbClr val="272525"/>
                </a:solidFill>
                <a:latin typeface="Inter" pitchFamily="34" charset="0"/>
                <a:ea typeface="Inter" pitchFamily="34" charset="-122"/>
                <a:cs typeface="Inter" pitchFamily="34" charset="-120"/>
              </a:rPr>
              <a:t>Oct 30</a:t>
            </a:r>
            <a:r>
              <a:rPr lang="en-US" sz="2187" kern="0" spc="-66" baseline="30000" dirty="0">
                <a:solidFill>
                  <a:srgbClr val="272525"/>
                </a:solidFill>
                <a:latin typeface="Inter" pitchFamily="34" charset="0"/>
                <a:ea typeface="Inter" pitchFamily="34" charset="-122"/>
                <a:cs typeface="Inter" pitchFamily="34" charset="-120"/>
              </a:rPr>
              <a:t>th –  </a:t>
            </a:r>
            <a:r>
              <a:rPr lang="en-US" sz="2187" kern="0" spc="-66" dirty="0">
                <a:solidFill>
                  <a:srgbClr val="272525"/>
                </a:solidFill>
                <a:latin typeface="Inter" pitchFamily="34" charset="0"/>
                <a:ea typeface="Inter" pitchFamily="34" charset="-122"/>
                <a:cs typeface="Inter" pitchFamily="34" charset="-120"/>
              </a:rPr>
              <a:t>OED presented and exhibited at a New Castle County’s “How to do business with…” procurement event at the Rt 9 Library. </a:t>
            </a:r>
          </a:p>
          <a:p>
            <a:pPr>
              <a:lnSpc>
                <a:spcPts val="2734"/>
              </a:lnSpc>
            </a:pPr>
            <a:r>
              <a:rPr lang="en-US" sz="2187" b="1" u="sng" kern="0" spc="-66" dirty="0">
                <a:solidFill>
                  <a:srgbClr val="0070C0"/>
                </a:solidFill>
                <a:latin typeface="Inter" pitchFamily="34" charset="0"/>
                <a:ea typeface="Inter" pitchFamily="34" charset="-122"/>
                <a:cs typeface="Inter" pitchFamily="34" charset="-120"/>
              </a:rPr>
              <a:t>Upcoming</a:t>
            </a:r>
          </a:p>
          <a:p>
            <a:pPr marL="342900" indent="-342900">
              <a:lnSpc>
                <a:spcPts val="2734"/>
              </a:lnSpc>
              <a:buFont typeface="Arial" panose="020B0604020202020204" pitchFamily="34" charset="0"/>
              <a:buChar char="•"/>
            </a:pPr>
            <a:r>
              <a:rPr lang="en-US" sz="2187" kern="0" spc="-66" dirty="0">
                <a:solidFill>
                  <a:srgbClr val="0070C0"/>
                </a:solidFill>
                <a:latin typeface="Inter" pitchFamily="34" charset="0"/>
                <a:ea typeface="Inter" pitchFamily="34" charset="-122"/>
                <a:cs typeface="Inter" pitchFamily="34" charset="-120"/>
              </a:rPr>
              <a:t>Dec 6</a:t>
            </a:r>
            <a:r>
              <a:rPr lang="en-US" sz="2187" kern="0" spc="-66" baseline="30000" dirty="0">
                <a:solidFill>
                  <a:srgbClr val="0070C0"/>
                </a:solidFill>
                <a:latin typeface="Inter" pitchFamily="34" charset="0"/>
                <a:ea typeface="Inter" pitchFamily="34" charset="-122"/>
                <a:cs typeface="Inter" pitchFamily="34" charset="-120"/>
              </a:rPr>
              <a:t>th</a:t>
            </a:r>
            <a:r>
              <a:rPr lang="en-US" sz="2187" kern="0" spc="-66" dirty="0">
                <a:solidFill>
                  <a:srgbClr val="0070C0"/>
                </a:solidFill>
                <a:latin typeface="Inter" pitchFamily="34" charset="0"/>
                <a:ea typeface="Inter" pitchFamily="34" charset="-122"/>
                <a:cs typeface="Inter" pitchFamily="34" charset="-120"/>
              </a:rPr>
              <a:t> - True Access Capital procurement Webinar </a:t>
            </a:r>
          </a:p>
          <a:p>
            <a:pPr marL="342900" indent="-342900">
              <a:lnSpc>
                <a:spcPts val="2734"/>
              </a:lnSpc>
              <a:buFont typeface="Arial" panose="020B0604020202020204" pitchFamily="34" charset="0"/>
              <a:buChar char="•"/>
            </a:pPr>
            <a:r>
              <a:rPr lang="en-US" sz="2187" kern="0" spc="-66" dirty="0">
                <a:solidFill>
                  <a:srgbClr val="0070C0"/>
                </a:solidFill>
                <a:latin typeface="Inter" pitchFamily="34" charset="0"/>
                <a:ea typeface="Inter" pitchFamily="34" charset="-122"/>
                <a:cs typeface="Inter" pitchFamily="34" charset="-120"/>
              </a:rPr>
              <a:t>Dec 11</a:t>
            </a:r>
            <a:r>
              <a:rPr lang="en-US" sz="2187" kern="0" spc="-66" baseline="30000" dirty="0">
                <a:solidFill>
                  <a:srgbClr val="0070C0"/>
                </a:solidFill>
                <a:latin typeface="Inter" pitchFamily="34" charset="0"/>
                <a:ea typeface="Inter" pitchFamily="34" charset="-122"/>
                <a:cs typeface="Inter" pitchFamily="34" charset="-120"/>
              </a:rPr>
              <a:t>th</a:t>
            </a:r>
            <a:r>
              <a:rPr lang="en-US" sz="2187" kern="0" spc="-66" dirty="0">
                <a:solidFill>
                  <a:srgbClr val="0070C0"/>
                </a:solidFill>
                <a:latin typeface="Inter" pitchFamily="34" charset="0"/>
                <a:ea typeface="Inter" pitchFamily="34" charset="-122"/>
                <a:cs typeface="Inter" pitchFamily="34" charset="-120"/>
              </a:rPr>
              <a:t> -  New Castle County certification workshop at the Rt 9 Library</a:t>
            </a:r>
          </a:p>
          <a:p>
            <a:pPr marL="342900" indent="-342900">
              <a:lnSpc>
                <a:spcPts val="2734"/>
              </a:lnSpc>
              <a:buFont typeface="Arial" panose="020B0604020202020204" pitchFamily="34" charset="0"/>
              <a:buChar char="•"/>
            </a:pPr>
            <a:endParaRPr lang="en-US" sz="2187" kern="0" spc="-66" dirty="0">
              <a:solidFill>
                <a:srgbClr val="272525"/>
              </a:solidFill>
              <a:latin typeface="Inter" pitchFamily="34" charset="0"/>
              <a:ea typeface="Inter" pitchFamily="34" charset="-122"/>
              <a:cs typeface="Inter" pitchFamily="34" charset="-120"/>
            </a:endParaRPr>
          </a:p>
          <a:p>
            <a:pPr marL="342900" indent="-342900">
              <a:lnSpc>
                <a:spcPts val="2734"/>
              </a:lnSpc>
              <a:buFont typeface="Wingdings" panose="05000000000000000000" pitchFamily="2" charset="2"/>
              <a:buChar char="v"/>
            </a:pPr>
            <a:r>
              <a:rPr lang="en-US" sz="2187" kern="0" spc="-66" dirty="0">
                <a:solidFill>
                  <a:srgbClr val="00B050"/>
                </a:solidFill>
                <a:latin typeface="Inter" pitchFamily="34" charset="0"/>
                <a:ea typeface="Inter" pitchFamily="34" charset="-122"/>
                <a:cs typeface="Inter" pitchFamily="34" charset="-120"/>
              </a:rPr>
              <a:t>As a result of our outreach efforts, OED has certified or recertified 38 DBE businesses this calendar year – a 36% </a:t>
            </a:r>
            <a:r>
              <a:rPr lang="en-US" sz="2187" kern="0" spc="-66" dirty="0" err="1">
                <a:solidFill>
                  <a:srgbClr val="00B050"/>
                </a:solidFill>
                <a:latin typeface="Inter" pitchFamily="34" charset="0"/>
                <a:ea typeface="Inter" pitchFamily="34" charset="-122"/>
                <a:cs typeface="Inter" pitchFamily="34" charset="-120"/>
              </a:rPr>
              <a:t>yoy</a:t>
            </a:r>
            <a:r>
              <a:rPr lang="en-US" sz="2187" kern="0" spc="-66" dirty="0">
                <a:solidFill>
                  <a:srgbClr val="00B050"/>
                </a:solidFill>
                <a:latin typeface="Inter" pitchFamily="34" charset="0"/>
                <a:ea typeface="Inter" pitchFamily="34" charset="-122"/>
                <a:cs typeface="Inter" pitchFamily="34" charset="-120"/>
              </a:rPr>
              <a:t> increase!</a:t>
            </a:r>
          </a:p>
          <a:p>
            <a:pPr marL="0" indent="0">
              <a:lnSpc>
                <a:spcPts val="2734"/>
              </a:lnSpc>
              <a:buNone/>
            </a:pPr>
            <a:endParaRPr lang="en-US" sz="2187" b="1" kern="0" spc="-66" dirty="0">
              <a:solidFill>
                <a:srgbClr val="272525"/>
              </a:solidFill>
              <a:latin typeface="Inter" pitchFamily="34" charset="0"/>
              <a:ea typeface="Inter" pitchFamily="34" charset="-122"/>
            </a:endParaRPr>
          </a:p>
        </p:txBody>
      </p:sp>
    </p:spTree>
    <p:extLst>
      <p:ext uri="{BB962C8B-B14F-4D97-AF65-F5344CB8AC3E}">
        <p14:creationId xmlns:p14="http://schemas.microsoft.com/office/powerpoint/2010/main" val="342050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5093256" y="3767614"/>
            <a:ext cx="4443889" cy="694373"/>
          </a:xfrm>
          <a:prstGeom prst="rect">
            <a:avLst/>
          </a:prstGeom>
          <a:noFill/>
          <a:ln/>
        </p:spPr>
        <p:txBody>
          <a:bodyPr wrap="none" rtlCol="0" anchor="t"/>
          <a:lstStyle/>
          <a:p>
            <a:pPr algn="ctr">
              <a:lnSpc>
                <a:spcPts val="5468"/>
              </a:lnSpc>
            </a:pPr>
            <a:r>
              <a:rPr lang="en-US" sz="4400" b="1" u="none" strike="noStrike" dirty="0">
                <a:effectLst/>
              </a:rPr>
              <a:t>Thank You</a:t>
            </a:r>
          </a:p>
          <a:p>
            <a:pPr algn="ctr">
              <a:lnSpc>
                <a:spcPts val="5468"/>
              </a:lnSpc>
            </a:pPr>
            <a:endParaRPr lang="en-US" sz="4400" b="1" i="0" u="none" strike="noStrike" dirty="0">
              <a:solidFill>
                <a:srgbClr val="000000"/>
              </a:solidFill>
              <a:effectLst/>
              <a:latin typeface="Calibri" panose="020F0502020204030204" pitchFamily="34" charset="0"/>
            </a:endParaRPr>
          </a:p>
          <a:p>
            <a:pPr marL="0" indent="0" algn="ctr">
              <a:lnSpc>
                <a:spcPts val="5468"/>
              </a:lnSpc>
              <a:buNone/>
            </a:pPr>
            <a:endParaRPr lang="en-US" sz="4374" b="1" dirty="0"/>
          </a:p>
        </p:txBody>
      </p:sp>
    </p:spTree>
    <p:extLst>
      <p:ext uri="{BB962C8B-B14F-4D97-AF65-F5344CB8AC3E}">
        <p14:creationId xmlns:p14="http://schemas.microsoft.com/office/powerpoint/2010/main" val="426779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4861</TotalTime>
  <Words>502</Words>
  <Application>Microsoft Office PowerPoint</Application>
  <PresentationFormat>Custom</PresentationFormat>
  <Paragraphs>36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Inter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James C. Williams</cp:lastModifiedBy>
  <cp:revision>8</cp:revision>
  <dcterms:created xsi:type="dcterms:W3CDTF">2023-09-05T19:00:49Z</dcterms:created>
  <dcterms:modified xsi:type="dcterms:W3CDTF">2023-12-04T18:20:06Z</dcterms:modified>
</cp:coreProperties>
</file>