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4" r:id="rId5"/>
    <p:sldId id="374" r:id="rId6"/>
    <p:sldId id="775" r:id="rId7"/>
    <p:sldId id="778" r:id="rId8"/>
    <p:sldId id="7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85E"/>
    <a:srgbClr val="631D2C"/>
    <a:srgbClr val="7C257F"/>
    <a:srgbClr val="48141E"/>
    <a:srgbClr val="4A6FC6"/>
    <a:srgbClr val="66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69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B912C-2EB0-4F04-8F7D-9BE5739637C4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F5ECDB-7FFF-4170-8067-2452BC2F05EF}">
      <dgm:prSet phldrT="[Text]" custT="1"/>
      <dgm:spPr>
        <a:xfrm>
          <a:off x="3369468" y="-96138"/>
          <a:ext cx="1389062" cy="816845"/>
        </a:xfrm>
        <a:prstGeom prst="roundRect">
          <a:avLst/>
        </a:prstGeom>
        <a:solidFill>
          <a:srgbClr val="48141E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16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Information and Assistance</a:t>
          </a:r>
        </a:p>
      </dgm:t>
    </dgm:pt>
    <dgm:pt modelId="{94D28D29-5B37-4910-9827-5F7E93807817}" type="parTrans" cxnId="{F293748A-9F3D-439D-8659-56FE57B38666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165EC149-39FD-4EC8-BAF9-BA3526AA18D3}" type="sibTrans" cxnId="{F293748A-9F3D-439D-8659-56FE57B38666}">
      <dgm:prSet/>
      <dgm:spPr>
        <a:xfrm>
          <a:off x="1852658" y="-64692"/>
          <a:ext cx="4422682" cy="4422682"/>
        </a:xfrm>
        <a:prstGeom prst="circularArrow">
          <a:avLst>
            <a:gd name="adj1" fmla="val 5544"/>
            <a:gd name="adj2" fmla="val 330680"/>
            <a:gd name="adj3" fmla="val 14503326"/>
            <a:gd name="adj4" fmla="val 16957356"/>
            <a:gd name="adj5" fmla="val 5757"/>
          </a:avLst>
        </a:prstGeom>
        <a:solidFill>
          <a:srgbClr val="4814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1A6F4BAD-F218-46E0-B084-DB5E2DE4803D}">
      <dgm:prSet phldrT="[Text]" custT="1"/>
      <dgm:spPr>
        <a:xfrm>
          <a:off x="4751405" y="512163"/>
          <a:ext cx="1574266" cy="1020440"/>
        </a:xfrm>
        <a:prstGeom prst="roundRect">
          <a:avLst/>
        </a:prstGeom>
        <a:solidFill>
          <a:srgbClr val="48141E">
            <a:hueOff val="-1517439"/>
            <a:satOff val="-837"/>
            <a:lumOff val="7058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16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Case Management/ Options Counseling</a:t>
          </a:r>
        </a:p>
      </dgm:t>
    </dgm:pt>
    <dgm:pt modelId="{F633FB73-DD88-412B-97BF-04CEB7DEC7D6}" type="parTrans" cxnId="{5BC86109-5628-41F2-824C-99F04ADD88C8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B4C29327-9406-4F31-8E97-8B9E9AA863BB}" type="sibTrans" cxnId="{5BC86109-5628-41F2-824C-99F04ADD88C8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9EF4479B-D4A7-4ACF-9B98-2D1C5B0BCF08}">
      <dgm:prSet phldrT="[Text]" custT="1"/>
      <dgm:spPr>
        <a:xfrm>
          <a:off x="5208187" y="2163098"/>
          <a:ext cx="1389062" cy="909731"/>
        </a:xfrm>
        <a:prstGeom prst="roundRect">
          <a:avLst/>
        </a:prstGeom>
        <a:solidFill>
          <a:srgbClr val="48141E">
            <a:hueOff val="-3034879"/>
            <a:satOff val="-1673"/>
            <a:lumOff val="14117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16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Community Nursing</a:t>
          </a:r>
        </a:p>
      </dgm:t>
    </dgm:pt>
    <dgm:pt modelId="{E443232D-04AD-4402-8FB4-A8875D1EE018}" type="parTrans" cxnId="{AF0C83C7-D2D0-458D-8376-DB455ED5870B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BF040465-16B3-4AA6-AE4D-048D7836B593}" type="sibTrans" cxnId="{AF0C83C7-D2D0-458D-8376-DB455ED5870B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57DFD3AE-8953-44E9-AD04-7F80CDA026AD}">
      <dgm:prSet phldrT="[Text]" custT="1"/>
      <dgm:spPr>
        <a:xfrm>
          <a:off x="4187775" y="3418304"/>
          <a:ext cx="1389062" cy="958432"/>
        </a:xfrm>
        <a:prstGeom prst="roundRect">
          <a:avLst/>
        </a:prstGeom>
        <a:solidFill>
          <a:srgbClr val="48141E">
            <a:hueOff val="-4552318"/>
            <a:satOff val="-2510"/>
            <a:lumOff val="21175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16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Caregiver Supports</a:t>
          </a:r>
        </a:p>
      </dgm:t>
    </dgm:pt>
    <dgm:pt modelId="{8ACC512A-AF37-4D61-A2C6-52F839F6ABF2}" type="parTrans" cxnId="{850D8A2F-D986-43B4-ABE6-84191290D92D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6C91D40E-57D2-4C0C-858A-3BD63E0C8A78}" type="sibTrans" cxnId="{850D8A2F-D986-43B4-ABE6-84191290D92D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B875A86C-ADC0-40ED-A653-3AE130A07D97}">
      <dgm:prSet phldrT="[Text]" custT="1"/>
      <dgm:spPr>
        <a:xfrm>
          <a:off x="2493967" y="3430323"/>
          <a:ext cx="1503451" cy="934394"/>
        </a:xfrm>
        <a:prstGeom prst="roundRect">
          <a:avLst/>
        </a:prstGeom>
        <a:solidFill>
          <a:srgbClr val="48141E">
            <a:hueOff val="-6069758"/>
            <a:satOff val="-3347"/>
            <a:lumOff val="28234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16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Adult Protective Services</a:t>
          </a:r>
        </a:p>
      </dgm:t>
    </dgm:pt>
    <dgm:pt modelId="{019AAAE4-BE52-4450-8048-4477FF3D1333}" type="parTrans" cxnId="{5DAB6531-BBB8-4BFE-AC53-1BF40725FDAE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E72C2FD9-73A1-48CC-A568-5BA1A8C3365A}" type="sibTrans" cxnId="{5DAB6531-BBB8-4BFE-AC53-1BF40725FDAE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C2537633-3E00-4E1B-B3AA-ED3F8EB495B3}">
      <dgm:prSet phldrT="[Text]" custT="1"/>
      <dgm:spPr>
        <a:xfrm>
          <a:off x="1894930" y="587756"/>
          <a:ext cx="1389062" cy="869254"/>
        </a:xfrm>
        <a:prstGeom prst="roundRect">
          <a:avLst/>
        </a:prstGeom>
        <a:solidFill>
          <a:srgbClr val="48141E">
            <a:hueOff val="-9104637"/>
            <a:satOff val="-5020"/>
            <a:lumOff val="42351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16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Residential Care</a:t>
          </a:r>
        </a:p>
      </dgm:t>
    </dgm:pt>
    <dgm:pt modelId="{71821CDF-7F85-46AA-9F06-092D91FD56E2}" type="parTrans" cxnId="{B0F4CEBC-44ED-4D91-822C-130FA712B1ED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0A3CA0E7-9141-43FB-81BB-BC1FB33AFBF7}" type="sibTrans" cxnId="{B0F4CEBC-44ED-4D91-822C-130FA712B1ED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19FB8A36-F05E-4C46-AC3A-22F7FCC96D80}">
      <dgm:prSet phldrT="[Text]" custT="1"/>
      <dgm:spPr>
        <a:xfrm>
          <a:off x="1530749" y="2173919"/>
          <a:ext cx="1389062" cy="888090"/>
        </a:xfrm>
        <a:prstGeom prst="roundRect">
          <a:avLst/>
        </a:prstGeom>
        <a:solidFill>
          <a:srgbClr val="48141E">
            <a:hueOff val="-7587197"/>
            <a:satOff val="-4183"/>
            <a:lumOff val="35292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16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Home and Community-Based Services</a:t>
          </a:r>
        </a:p>
      </dgm:t>
    </dgm:pt>
    <dgm:pt modelId="{741B97CF-9259-4C6F-ADDF-2B28271C02F4}" type="parTrans" cxnId="{C3A16B5D-FAC7-4597-8C7E-6893E12E48AF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39836558-62D1-47A9-8CA4-8B3E73FB0292}" type="sibTrans" cxnId="{C3A16B5D-FAC7-4597-8C7E-6893E12E48AF}">
      <dgm:prSet/>
      <dgm:spPr/>
      <dgm:t>
        <a:bodyPr/>
        <a:lstStyle/>
        <a:p>
          <a:pPr algn="ctr"/>
          <a:endParaRPr lang="en-US">
            <a:latin typeface="Franklin Gothic Book" panose="020B0503020102020204" pitchFamily="34" charset="0"/>
          </a:endParaRPr>
        </a:p>
      </dgm:t>
    </dgm:pt>
    <dgm:pt modelId="{77BB8AC3-84EE-4FFF-A246-2B9D3CA81F6A}" type="pres">
      <dgm:prSet presAssocID="{1D9B912C-2EB0-4F04-8F7D-9BE5739637C4}" presName="Name0" presStyleCnt="0">
        <dgm:presLayoutVars>
          <dgm:dir/>
          <dgm:resizeHandles val="exact"/>
        </dgm:presLayoutVars>
      </dgm:prSet>
      <dgm:spPr/>
    </dgm:pt>
    <dgm:pt modelId="{CEEBDFC2-8A7D-4D13-B3B6-79BE8BB9FBEB}" type="pres">
      <dgm:prSet presAssocID="{1D9B912C-2EB0-4F04-8F7D-9BE5739637C4}" presName="cycle" presStyleCnt="0"/>
      <dgm:spPr/>
    </dgm:pt>
    <dgm:pt modelId="{1D00FF3C-F398-4433-8ACB-2AD27BA98C27}" type="pres">
      <dgm:prSet presAssocID="{37F5ECDB-7FFF-4170-8067-2452BC2F05EF}" presName="nodeFirstNode" presStyleLbl="node1" presStyleIdx="0" presStyleCnt="7" custScaleY="117611">
        <dgm:presLayoutVars>
          <dgm:bulletEnabled val="1"/>
        </dgm:presLayoutVars>
      </dgm:prSet>
      <dgm:spPr/>
    </dgm:pt>
    <dgm:pt modelId="{EAE7A14B-7A67-484E-AF30-EDE204535954}" type="pres">
      <dgm:prSet presAssocID="{165EC149-39FD-4EC8-BAF9-BA3526AA18D3}" presName="sibTransFirstNode" presStyleLbl="bgShp" presStyleIdx="0" presStyleCnt="1"/>
      <dgm:spPr/>
    </dgm:pt>
    <dgm:pt modelId="{519DCE8E-41F8-4C92-9093-49FDDBB4DF6D}" type="pres">
      <dgm:prSet presAssocID="{1A6F4BAD-F218-46E0-B084-DB5E2DE4803D}" presName="nodeFollowingNodes" presStyleLbl="node1" presStyleIdx="1" presStyleCnt="7" custScaleX="113333" custScaleY="146925">
        <dgm:presLayoutVars>
          <dgm:bulletEnabled val="1"/>
        </dgm:presLayoutVars>
      </dgm:prSet>
      <dgm:spPr/>
    </dgm:pt>
    <dgm:pt modelId="{C059EC1A-C9C2-4289-96A4-13F0C02E9B65}" type="pres">
      <dgm:prSet presAssocID="{9EF4479B-D4A7-4ACF-9B98-2D1C5B0BCF08}" presName="nodeFollowingNodes" presStyleLbl="node1" presStyleIdx="2" presStyleCnt="7" custScaleY="130985">
        <dgm:presLayoutVars>
          <dgm:bulletEnabled val="1"/>
        </dgm:presLayoutVars>
      </dgm:prSet>
      <dgm:spPr/>
    </dgm:pt>
    <dgm:pt modelId="{B5F170BD-2080-42EC-99AA-FE9052225DC9}" type="pres">
      <dgm:prSet presAssocID="{57DFD3AE-8953-44E9-AD04-7F80CDA026AD}" presName="nodeFollowingNodes" presStyleLbl="node1" presStyleIdx="3" presStyleCnt="7" custScaleY="137997" custRadScaleRad="100545" custRadScaleInc="-19546">
        <dgm:presLayoutVars>
          <dgm:bulletEnabled val="1"/>
        </dgm:presLayoutVars>
      </dgm:prSet>
      <dgm:spPr/>
    </dgm:pt>
    <dgm:pt modelId="{A505844E-8CC1-4FF2-8E54-2382C5939819}" type="pres">
      <dgm:prSet presAssocID="{B875A86C-ADC0-40ED-A653-3AE130A07D97}" presName="nodeFollowingNodes" presStyleLbl="node1" presStyleIdx="4" presStyleCnt="7" custScaleX="108235" custScaleY="134536" custRadScaleRad="101312" custRadScaleInc="16473">
        <dgm:presLayoutVars>
          <dgm:bulletEnabled val="1"/>
        </dgm:presLayoutVars>
      </dgm:prSet>
      <dgm:spPr/>
    </dgm:pt>
    <dgm:pt modelId="{9A9DDE8B-9335-4A19-B3BE-E246702A3F2E}" type="pres">
      <dgm:prSet presAssocID="{19FB8A36-F05E-4C46-AC3A-22F7FCC96D80}" presName="nodeFollowingNodes" presStyleLbl="node1" presStyleIdx="5" presStyleCnt="7" custScaleY="127869">
        <dgm:presLayoutVars>
          <dgm:bulletEnabled val="1"/>
        </dgm:presLayoutVars>
      </dgm:prSet>
      <dgm:spPr/>
    </dgm:pt>
    <dgm:pt modelId="{551E2F00-D58E-4588-9851-F9FFAFD21563}" type="pres">
      <dgm:prSet presAssocID="{C2537633-3E00-4E1B-B3AA-ED3F8EB495B3}" presName="nodeFollowingNodes" presStyleLbl="node1" presStyleIdx="6" presStyleCnt="7" custScaleY="125157">
        <dgm:presLayoutVars>
          <dgm:bulletEnabled val="1"/>
        </dgm:presLayoutVars>
      </dgm:prSet>
      <dgm:spPr/>
    </dgm:pt>
  </dgm:ptLst>
  <dgm:cxnLst>
    <dgm:cxn modelId="{5BC86109-5628-41F2-824C-99F04ADD88C8}" srcId="{1D9B912C-2EB0-4F04-8F7D-9BE5739637C4}" destId="{1A6F4BAD-F218-46E0-B084-DB5E2DE4803D}" srcOrd="1" destOrd="0" parTransId="{F633FB73-DD88-412B-97BF-04CEB7DEC7D6}" sibTransId="{B4C29327-9406-4F31-8E97-8B9E9AA863BB}"/>
    <dgm:cxn modelId="{0039C214-4CFD-453D-A236-7BB0A442C81E}" type="presOf" srcId="{C2537633-3E00-4E1B-B3AA-ED3F8EB495B3}" destId="{551E2F00-D58E-4588-9851-F9FFAFD21563}" srcOrd="0" destOrd="0" presId="urn:microsoft.com/office/officeart/2005/8/layout/cycle3"/>
    <dgm:cxn modelId="{850D8A2F-D986-43B4-ABE6-84191290D92D}" srcId="{1D9B912C-2EB0-4F04-8F7D-9BE5739637C4}" destId="{57DFD3AE-8953-44E9-AD04-7F80CDA026AD}" srcOrd="3" destOrd="0" parTransId="{8ACC512A-AF37-4D61-A2C6-52F839F6ABF2}" sibTransId="{6C91D40E-57D2-4C0C-858A-3BD63E0C8A78}"/>
    <dgm:cxn modelId="{5DAB6531-BBB8-4BFE-AC53-1BF40725FDAE}" srcId="{1D9B912C-2EB0-4F04-8F7D-9BE5739637C4}" destId="{B875A86C-ADC0-40ED-A653-3AE130A07D97}" srcOrd="4" destOrd="0" parTransId="{019AAAE4-BE52-4450-8048-4477FF3D1333}" sibTransId="{E72C2FD9-73A1-48CC-A568-5BA1A8C3365A}"/>
    <dgm:cxn modelId="{C3A16B5D-FAC7-4597-8C7E-6893E12E48AF}" srcId="{1D9B912C-2EB0-4F04-8F7D-9BE5739637C4}" destId="{19FB8A36-F05E-4C46-AC3A-22F7FCC96D80}" srcOrd="5" destOrd="0" parTransId="{741B97CF-9259-4C6F-ADDF-2B28271C02F4}" sibTransId="{39836558-62D1-47A9-8CA4-8B3E73FB0292}"/>
    <dgm:cxn modelId="{FD716D5E-F5E4-4E2D-8464-EF8F1AC9F9B0}" type="presOf" srcId="{19FB8A36-F05E-4C46-AC3A-22F7FCC96D80}" destId="{9A9DDE8B-9335-4A19-B3BE-E246702A3F2E}" srcOrd="0" destOrd="0" presId="urn:microsoft.com/office/officeart/2005/8/layout/cycle3"/>
    <dgm:cxn modelId="{2BBAA741-367A-4675-AA63-8CD44F1D7E44}" type="presOf" srcId="{1A6F4BAD-F218-46E0-B084-DB5E2DE4803D}" destId="{519DCE8E-41F8-4C92-9093-49FDDBB4DF6D}" srcOrd="0" destOrd="0" presId="urn:microsoft.com/office/officeart/2005/8/layout/cycle3"/>
    <dgm:cxn modelId="{B611FA6E-0787-432C-9C79-2B93231BA1BB}" type="presOf" srcId="{37F5ECDB-7FFF-4170-8067-2452BC2F05EF}" destId="{1D00FF3C-F398-4433-8ACB-2AD27BA98C27}" srcOrd="0" destOrd="0" presId="urn:microsoft.com/office/officeart/2005/8/layout/cycle3"/>
    <dgm:cxn modelId="{F293748A-9F3D-439D-8659-56FE57B38666}" srcId="{1D9B912C-2EB0-4F04-8F7D-9BE5739637C4}" destId="{37F5ECDB-7FFF-4170-8067-2452BC2F05EF}" srcOrd="0" destOrd="0" parTransId="{94D28D29-5B37-4910-9827-5F7E93807817}" sibTransId="{165EC149-39FD-4EC8-BAF9-BA3526AA18D3}"/>
    <dgm:cxn modelId="{6BE175A6-28EB-4949-BB3C-F2D9530CD116}" type="presOf" srcId="{165EC149-39FD-4EC8-BAF9-BA3526AA18D3}" destId="{EAE7A14B-7A67-484E-AF30-EDE204535954}" srcOrd="0" destOrd="0" presId="urn:microsoft.com/office/officeart/2005/8/layout/cycle3"/>
    <dgm:cxn modelId="{B0F4CEBC-44ED-4D91-822C-130FA712B1ED}" srcId="{1D9B912C-2EB0-4F04-8F7D-9BE5739637C4}" destId="{C2537633-3E00-4E1B-B3AA-ED3F8EB495B3}" srcOrd="6" destOrd="0" parTransId="{71821CDF-7F85-46AA-9F06-092D91FD56E2}" sibTransId="{0A3CA0E7-9141-43FB-81BB-BC1FB33AFBF7}"/>
    <dgm:cxn modelId="{C9552EC4-37B4-432A-AA2A-589427BA441F}" type="presOf" srcId="{B875A86C-ADC0-40ED-A653-3AE130A07D97}" destId="{A505844E-8CC1-4FF2-8E54-2382C5939819}" srcOrd="0" destOrd="0" presId="urn:microsoft.com/office/officeart/2005/8/layout/cycle3"/>
    <dgm:cxn modelId="{AF0C83C7-D2D0-458D-8376-DB455ED5870B}" srcId="{1D9B912C-2EB0-4F04-8F7D-9BE5739637C4}" destId="{9EF4479B-D4A7-4ACF-9B98-2D1C5B0BCF08}" srcOrd="2" destOrd="0" parTransId="{E443232D-04AD-4402-8FB4-A8875D1EE018}" sibTransId="{BF040465-16B3-4AA6-AE4D-048D7836B593}"/>
    <dgm:cxn modelId="{863D23D9-5816-478B-BC1E-8F884AA65F76}" type="presOf" srcId="{57DFD3AE-8953-44E9-AD04-7F80CDA026AD}" destId="{B5F170BD-2080-42EC-99AA-FE9052225DC9}" srcOrd="0" destOrd="0" presId="urn:microsoft.com/office/officeart/2005/8/layout/cycle3"/>
    <dgm:cxn modelId="{55C672EE-8240-4D10-B248-6E69A623B52E}" type="presOf" srcId="{9EF4479B-D4A7-4ACF-9B98-2D1C5B0BCF08}" destId="{C059EC1A-C9C2-4289-96A4-13F0C02E9B65}" srcOrd="0" destOrd="0" presId="urn:microsoft.com/office/officeart/2005/8/layout/cycle3"/>
    <dgm:cxn modelId="{0CBD5DFA-A8C9-4537-AC08-219DA03C878D}" type="presOf" srcId="{1D9B912C-2EB0-4F04-8F7D-9BE5739637C4}" destId="{77BB8AC3-84EE-4FFF-A246-2B9D3CA81F6A}" srcOrd="0" destOrd="0" presId="urn:microsoft.com/office/officeart/2005/8/layout/cycle3"/>
    <dgm:cxn modelId="{358C1940-04D0-4DBC-ABC1-FADBDCC91790}" type="presParOf" srcId="{77BB8AC3-84EE-4FFF-A246-2B9D3CA81F6A}" destId="{CEEBDFC2-8A7D-4D13-B3B6-79BE8BB9FBEB}" srcOrd="0" destOrd="0" presId="urn:microsoft.com/office/officeart/2005/8/layout/cycle3"/>
    <dgm:cxn modelId="{E2BFC485-5DF4-4D9D-A023-E1FC0D95FB27}" type="presParOf" srcId="{CEEBDFC2-8A7D-4D13-B3B6-79BE8BB9FBEB}" destId="{1D00FF3C-F398-4433-8ACB-2AD27BA98C27}" srcOrd="0" destOrd="0" presId="urn:microsoft.com/office/officeart/2005/8/layout/cycle3"/>
    <dgm:cxn modelId="{8F87825D-4B5B-483D-AEE5-347E00BD58CF}" type="presParOf" srcId="{CEEBDFC2-8A7D-4D13-B3B6-79BE8BB9FBEB}" destId="{EAE7A14B-7A67-484E-AF30-EDE204535954}" srcOrd="1" destOrd="0" presId="urn:microsoft.com/office/officeart/2005/8/layout/cycle3"/>
    <dgm:cxn modelId="{CE0928EA-2B07-4EB9-9CEA-FCA08B5E99C4}" type="presParOf" srcId="{CEEBDFC2-8A7D-4D13-B3B6-79BE8BB9FBEB}" destId="{519DCE8E-41F8-4C92-9093-49FDDBB4DF6D}" srcOrd="2" destOrd="0" presId="urn:microsoft.com/office/officeart/2005/8/layout/cycle3"/>
    <dgm:cxn modelId="{2292A434-53C1-4228-86F0-06A509CD3DE1}" type="presParOf" srcId="{CEEBDFC2-8A7D-4D13-B3B6-79BE8BB9FBEB}" destId="{C059EC1A-C9C2-4289-96A4-13F0C02E9B65}" srcOrd="3" destOrd="0" presId="urn:microsoft.com/office/officeart/2005/8/layout/cycle3"/>
    <dgm:cxn modelId="{738F565C-23EA-4CDF-AB13-ECB411167D0E}" type="presParOf" srcId="{CEEBDFC2-8A7D-4D13-B3B6-79BE8BB9FBEB}" destId="{B5F170BD-2080-42EC-99AA-FE9052225DC9}" srcOrd="4" destOrd="0" presId="urn:microsoft.com/office/officeart/2005/8/layout/cycle3"/>
    <dgm:cxn modelId="{BA988BC5-C13A-492C-99E8-F616CF6DDAB3}" type="presParOf" srcId="{CEEBDFC2-8A7D-4D13-B3B6-79BE8BB9FBEB}" destId="{A505844E-8CC1-4FF2-8E54-2382C5939819}" srcOrd="5" destOrd="0" presId="urn:microsoft.com/office/officeart/2005/8/layout/cycle3"/>
    <dgm:cxn modelId="{DA54C293-92DD-4592-BA7D-7C682AC45F4A}" type="presParOf" srcId="{CEEBDFC2-8A7D-4D13-B3B6-79BE8BB9FBEB}" destId="{9A9DDE8B-9335-4A19-B3BE-E246702A3F2E}" srcOrd="6" destOrd="0" presId="urn:microsoft.com/office/officeart/2005/8/layout/cycle3"/>
    <dgm:cxn modelId="{40FEFAFB-C4C7-45DA-AB71-252D8236B555}" type="presParOf" srcId="{CEEBDFC2-8A7D-4D13-B3B6-79BE8BB9FBEB}" destId="{551E2F00-D58E-4588-9851-F9FFAFD2156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7A14B-7A67-484E-AF30-EDE204535954}">
      <dsp:nvSpPr>
        <dsp:cNvPr id="0" name=""/>
        <dsp:cNvSpPr/>
      </dsp:nvSpPr>
      <dsp:spPr>
        <a:xfrm>
          <a:off x="1854667" y="-72075"/>
          <a:ext cx="5066364" cy="5066364"/>
        </a:xfrm>
        <a:prstGeom prst="circularArrow">
          <a:avLst>
            <a:gd name="adj1" fmla="val 5544"/>
            <a:gd name="adj2" fmla="val 330680"/>
            <a:gd name="adj3" fmla="val 14503326"/>
            <a:gd name="adj4" fmla="val 16957356"/>
            <a:gd name="adj5" fmla="val 5757"/>
          </a:avLst>
        </a:prstGeom>
        <a:solidFill>
          <a:srgbClr val="4814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0FF3C-F398-4433-8ACB-2AD27BA98C27}">
      <dsp:nvSpPr>
        <dsp:cNvPr id="0" name=""/>
        <dsp:cNvSpPr/>
      </dsp:nvSpPr>
      <dsp:spPr>
        <a:xfrm>
          <a:off x="3588695" y="-108837"/>
          <a:ext cx="1598308" cy="939893"/>
        </a:xfrm>
        <a:prstGeom prst="roundRect">
          <a:avLst/>
        </a:prstGeom>
        <a:solidFill>
          <a:srgbClr val="48141E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Information and Assistance</a:t>
          </a:r>
        </a:p>
      </dsp:txBody>
      <dsp:txXfrm>
        <a:off x="3634577" y="-62955"/>
        <a:ext cx="1506544" cy="848129"/>
      </dsp:txXfrm>
    </dsp:sp>
    <dsp:sp modelId="{519DCE8E-41F8-4C92-9093-49FDDBB4DF6D}">
      <dsp:nvSpPr>
        <dsp:cNvPr id="0" name=""/>
        <dsp:cNvSpPr/>
      </dsp:nvSpPr>
      <dsp:spPr>
        <a:xfrm>
          <a:off x="5171288" y="587479"/>
          <a:ext cx="1811411" cy="1174157"/>
        </a:xfrm>
        <a:prstGeom prst="roundRect">
          <a:avLst/>
        </a:prstGeom>
        <a:solidFill>
          <a:srgbClr val="48141E">
            <a:hueOff val="-1517439"/>
            <a:satOff val="-837"/>
            <a:lumOff val="7058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Case Management/ Options Counseling</a:t>
          </a:r>
        </a:p>
      </dsp:txBody>
      <dsp:txXfrm>
        <a:off x="5228606" y="644797"/>
        <a:ext cx="1696775" cy="1059521"/>
      </dsp:txXfrm>
    </dsp:sp>
    <dsp:sp modelId="{C059EC1A-C9C2-4289-96A4-13F0C02E9B65}">
      <dsp:nvSpPr>
        <dsp:cNvPr id="0" name=""/>
        <dsp:cNvSpPr/>
      </dsp:nvSpPr>
      <dsp:spPr>
        <a:xfrm>
          <a:off x="5695024" y="2478975"/>
          <a:ext cx="1598308" cy="1046772"/>
        </a:xfrm>
        <a:prstGeom prst="roundRect">
          <a:avLst/>
        </a:prstGeom>
        <a:solidFill>
          <a:srgbClr val="48141E">
            <a:hueOff val="-3034879"/>
            <a:satOff val="-1673"/>
            <a:lumOff val="14117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Community Nursing</a:t>
          </a:r>
        </a:p>
      </dsp:txBody>
      <dsp:txXfrm>
        <a:off x="5746123" y="2530074"/>
        <a:ext cx="1496110" cy="944574"/>
      </dsp:txXfrm>
    </dsp:sp>
    <dsp:sp modelId="{B5F170BD-2080-42EC-99AA-FE9052225DC9}">
      <dsp:nvSpPr>
        <dsp:cNvPr id="0" name=""/>
        <dsp:cNvSpPr/>
      </dsp:nvSpPr>
      <dsp:spPr>
        <a:xfrm>
          <a:off x="4819395" y="3760213"/>
          <a:ext cx="1598308" cy="1102808"/>
        </a:xfrm>
        <a:prstGeom prst="roundRect">
          <a:avLst/>
        </a:prstGeom>
        <a:solidFill>
          <a:srgbClr val="48141E">
            <a:hueOff val="-4552318"/>
            <a:satOff val="-2510"/>
            <a:lumOff val="21175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Caregiver Supports</a:t>
          </a:r>
        </a:p>
      </dsp:txBody>
      <dsp:txXfrm>
        <a:off x="4873230" y="3814048"/>
        <a:ext cx="1490638" cy="995138"/>
      </dsp:txXfrm>
    </dsp:sp>
    <dsp:sp modelId="{A505844E-8CC1-4FF2-8E54-2382C5939819}">
      <dsp:nvSpPr>
        <dsp:cNvPr id="0" name=""/>
        <dsp:cNvSpPr/>
      </dsp:nvSpPr>
      <dsp:spPr>
        <a:xfrm>
          <a:off x="2326685" y="3817099"/>
          <a:ext cx="1729929" cy="1075150"/>
        </a:xfrm>
        <a:prstGeom prst="roundRect">
          <a:avLst/>
        </a:prstGeom>
        <a:solidFill>
          <a:srgbClr val="48141E">
            <a:hueOff val="-6069758"/>
            <a:satOff val="-3347"/>
            <a:lumOff val="28234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Adult Protective Services</a:t>
          </a:r>
        </a:p>
      </dsp:txBody>
      <dsp:txXfrm>
        <a:off x="2379169" y="3869583"/>
        <a:ext cx="1624961" cy="970182"/>
      </dsp:txXfrm>
    </dsp:sp>
    <dsp:sp modelId="{9A9DDE8B-9335-4A19-B3BE-E246702A3F2E}">
      <dsp:nvSpPr>
        <dsp:cNvPr id="0" name=""/>
        <dsp:cNvSpPr/>
      </dsp:nvSpPr>
      <dsp:spPr>
        <a:xfrm>
          <a:off x="1482367" y="2491426"/>
          <a:ext cx="1598308" cy="1021870"/>
        </a:xfrm>
        <a:prstGeom prst="roundRect">
          <a:avLst/>
        </a:prstGeom>
        <a:solidFill>
          <a:srgbClr val="48141E">
            <a:hueOff val="-7587197"/>
            <a:satOff val="-4183"/>
            <a:lumOff val="35292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Home and Community-Based Services</a:t>
          </a:r>
        </a:p>
      </dsp:txBody>
      <dsp:txXfrm>
        <a:off x="1532251" y="2541310"/>
        <a:ext cx="1498540" cy="922102"/>
      </dsp:txXfrm>
    </dsp:sp>
    <dsp:sp modelId="{551E2F00-D58E-4588-9851-F9FFAFD21563}">
      <dsp:nvSpPr>
        <dsp:cNvPr id="0" name=""/>
        <dsp:cNvSpPr/>
      </dsp:nvSpPr>
      <dsp:spPr>
        <a:xfrm>
          <a:off x="1899551" y="674459"/>
          <a:ext cx="1598308" cy="1000197"/>
        </a:xfrm>
        <a:prstGeom prst="roundRect">
          <a:avLst/>
        </a:prstGeom>
        <a:solidFill>
          <a:srgbClr val="48141E">
            <a:hueOff val="-9104637"/>
            <a:satOff val="-5020"/>
            <a:lumOff val="42351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Franklin Gothic Book" panose="020B0503020102020204" pitchFamily="34" charset="0"/>
              <a:ea typeface="+mn-ea"/>
              <a:cs typeface="+mn-cs"/>
            </a:rPr>
            <a:t>Residential Care</a:t>
          </a:r>
        </a:p>
      </dsp:txBody>
      <dsp:txXfrm>
        <a:off x="1948377" y="723285"/>
        <a:ext cx="1500656" cy="902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271866"/>
              </a:solidFill>
              <a:cs typeface="AngsanaUPC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0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65E9F-2203-43C7-9B2F-B00A9F3EB771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1158346" y="4387136"/>
            <a:ext cx="4633383" cy="4467674"/>
          </a:xfrm>
        </p:spPr>
        <p:txBody>
          <a:bodyPr/>
          <a:lstStyle/>
          <a:p>
            <a:pPr>
              <a:defRPr/>
            </a:pPr>
            <a:endParaRPr lang="en-US" altLang="en-US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4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65E9F-2203-43C7-9B2F-B00A9F3EB771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1158346" y="4387136"/>
            <a:ext cx="4633383" cy="4467674"/>
          </a:xfrm>
        </p:spPr>
        <p:txBody>
          <a:bodyPr/>
          <a:lstStyle/>
          <a:p>
            <a:pPr>
              <a:defRPr/>
            </a:pPr>
            <a:endParaRPr lang="en-US" altLang="en-US" dirty="0"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1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9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0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lawareADRC@delaware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lissa.a.smith@delaware.gov" TargetMode="External"/><Relationship Id="rId5" Type="http://schemas.openxmlformats.org/officeDocument/2006/relationships/hyperlink" Target="http://www.delawareadrc.com/" TargetMode="External"/><Relationship Id="rId4" Type="http://schemas.openxmlformats.org/officeDocument/2006/relationships/hyperlink" Target="https://dhss.delaware.gov/dsaap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3172814A-01FE-A3E7-1EA7-8B45D88AA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3" b="3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23" name="Picture 22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4AC8337F-24CC-5936-6F72-A28EAADEB4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2078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3" name="Picture 12" descr="A group of people embracing&#10;&#10;Description automatically generated with low confidence">
            <a:extLst>
              <a:ext uri="{FF2B5EF4-FFF2-40B4-BE49-F238E27FC236}">
                <a16:creationId xmlns:a16="http://schemas.microsoft.com/office/drawing/2014/main" id="{4B7E6118-7593-76EF-274F-F80BF612BA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55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9" name="Picture 18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FAD51849-C863-F162-6C13-8BD758945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701"/>
          <a:stretch/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3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63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7183" y="3439649"/>
            <a:ext cx="5304817" cy="2163872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Division of Services for Aging and Adults with Physical Disabilities (DSAAPD)</a:t>
            </a:r>
          </a:p>
        </p:txBody>
      </p:sp>
      <p:pic>
        <p:nvPicPr>
          <p:cNvPr id="10" name="Picture 9" descr="A person with his hand on his chin&#10;&#10;Description automatically generated with low confidence">
            <a:extLst>
              <a:ext uri="{FF2B5EF4-FFF2-40B4-BE49-F238E27FC236}">
                <a16:creationId xmlns:a16="http://schemas.microsoft.com/office/drawing/2014/main" id="{DA7D5301-6E0D-A88E-C624-F6976E8205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r="166" b="1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88ED224-967C-A30C-FD29-C407E3F02A32}"/>
              </a:ext>
            </a:extLst>
          </p:cNvPr>
          <p:cNvSpPr txBox="1"/>
          <p:nvPr/>
        </p:nvSpPr>
        <p:spPr>
          <a:xfrm>
            <a:off x="6887183" y="5411584"/>
            <a:ext cx="5304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0" dirty="0">
                <a:solidFill>
                  <a:schemeClr val="bg1"/>
                </a:solidFill>
                <a:ea typeface="ＭＳ Ｐゴシック" pitchFamily="34" charset="-128"/>
                <a:cs typeface="AngsanaUPC" panose="02020603050405020304" pitchFamily="18" charset="-34"/>
              </a:rPr>
              <a:t>Promote dignity, respect, and inclusion for older adults and people with disabilities.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203"/>
            <a:ext cx="11144250" cy="1325563"/>
          </a:xfrm>
          <a:solidFill>
            <a:srgbClr val="36385E"/>
          </a:solidFill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Core Services and Supports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49140" y="4512365"/>
            <a:ext cx="1500809" cy="1789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B762654-16ED-44A0-B828-E74F948A3A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669186"/>
              </p:ext>
            </p:extLst>
          </p:nvPr>
        </p:nvGraphicFramePr>
        <p:xfrm>
          <a:off x="1708150" y="1646673"/>
          <a:ext cx="8775700" cy="491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079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203"/>
            <a:ext cx="11144250" cy="1325563"/>
          </a:xfrm>
          <a:solidFill>
            <a:srgbClr val="36385E"/>
          </a:solidFill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Services and Programs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49140" y="4512365"/>
            <a:ext cx="1500809" cy="1789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4D4829-9AE3-488F-A738-B3C87317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72" y="1519765"/>
            <a:ext cx="7170519" cy="5373481"/>
          </a:xfrm>
        </p:spPr>
        <p:txBody>
          <a:bodyPr numCol="2">
            <a:norm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Aging and Disability Resource Center (ADRC)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Adult Protective Services (APS)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Caregiver Resource Centers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Case Management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Chronic Disease Self-Management and Health Promotion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Congregate Meals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EPIC- Endless Possibilities in the Community and YMCA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Healthy Homes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Information and Assistance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Legal Services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Nursing Home Transition Program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Respite Care, including Lifespan Respite Program </a:t>
            </a: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dirty="0">
                <a:latin typeface="Franklin Gothic Book" panose="020B0503020102020204" pitchFamily="34" charset="0"/>
              </a:rPr>
              <a:t>Senior Community Service Employment Program 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$tand By Me 50+</a:t>
            </a:r>
          </a:p>
          <a:p>
            <a:r>
              <a:rPr lang="en-US" sz="1600" dirty="0">
                <a:latin typeface="Franklin Gothic Book" panose="020B0503020102020204" pitchFamily="34" charset="0"/>
              </a:rPr>
              <a:t>Village Volunteers</a:t>
            </a:r>
          </a:p>
          <a:p>
            <a:endParaRPr lang="en-US" sz="1733" dirty="0">
              <a:latin typeface="Franklin Gothic Book" panose="020B0503020102020204" pitchFamily="34" charset="0"/>
            </a:endParaRPr>
          </a:p>
          <a:p>
            <a:endParaRPr lang="en-US" sz="1733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9181B-712B-4F58-AF94-8E248A003F27}"/>
              </a:ext>
            </a:extLst>
          </p:cNvPr>
          <p:cNvSpPr txBox="1"/>
          <p:nvPr/>
        </p:nvSpPr>
        <p:spPr>
          <a:xfrm>
            <a:off x="3986740" y="2841576"/>
            <a:ext cx="3015943" cy="3646557"/>
          </a:xfrm>
          <a:prstGeom prst="roundRect">
            <a:avLst/>
          </a:prstGeom>
          <a:solidFill>
            <a:srgbClr val="66B1CE">
              <a:alpha val="5019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DSAAPD Supported and also Provided by Delaware Medicaid (DSHP+):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Adult Day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Assistive Devices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Community Living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Home-Delivered Meals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Home Modifications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Personal Attendant Services (PAS)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Personal Care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Personal Emergency Response System (PERS)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19D25-352B-422A-92CD-6705CB88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307" y="1739034"/>
            <a:ext cx="4339921" cy="44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18D8C1C-3C69-2F5E-068F-4C4324977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49" y="1519766"/>
            <a:ext cx="8163702" cy="5338234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BCDCE6D4-3C40-11F4-0A8A-9F5C55B7A597}"/>
              </a:ext>
            </a:extLst>
          </p:cNvPr>
          <p:cNvSpPr txBox="1">
            <a:spLocks/>
          </p:cNvSpPr>
          <p:nvPr/>
        </p:nvSpPr>
        <p:spPr>
          <a:xfrm>
            <a:off x="609600" y="194203"/>
            <a:ext cx="11144250" cy="1325563"/>
          </a:xfrm>
          <a:prstGeom prst="rect">
            <a:avLst/>
          </a:prstGeom>
          <a:solidFill>
            <a:srgbClr val="36385E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Division Strategic Initiatives</a:t>
            </a:r>
          </a:p>
        </p:txBody>
      </p:sp>
    </p:spTree>
    <p:extLst>
      <p:ext uri="{BB962C8B-B14F-4D97-AF65-F5344CB8AC3E}">
        <p14:creationId xmlns:p14="http://schemas.microsoft.com/office/powerpoint/2010/main" val="225957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8F95F-77AE-A55B-0BFF-DA28CBD1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Aging and Disability Resource Center: 1-800-223-9074  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Email: </a:t>
            </a:r>
            <a:r>
              <a:rPr lang="en-US" dirty="0">
                <a:latin typeface="Franklin Gothic Book" panose="020B0503020102020204" pitchFamily="34" charset="0"/>
                <a:hlinkClick r:id="rId3"/>
              </a:rPr>
              <a:t>DelawareADRC@delaware.gov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Website: </a:t>
            </a:r>
            <a:r>
              <a:rPr lang="en-US" dirty="0">
                <a:latin typeface="Franklin Gothic Book" panose="020B0503020102020204" pitchFamily="34" charset="0"/>
                <a:hlinkClick r:id="rId4"/>
              </a:rPr>
              <a:t>https://dhss.delaware.gov/dsaapd/</a:t>
            </a: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Aging and Disability Resource Center Website: </a:t>
            </a:r>
            <a:r>
              <a:rPr lang="en-US" dirty="0">
                <a:latin typeface="Franklin Gothic Book" panose="020B0503020102020204" pitchFamily="34" charset="0"/>
                <a:hlinkClick r:id="rId5"/>
              </a:rPr>
              <a:t>www.delawareADRC.com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APS Report Line: 1-888-APS-4302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Melissa Smith, Director, </a:t>
            </a:r>
            <a:r>
              <a:rPr lang="en-US" dirty="0">
                <a:latin typeface="Franklin Gothic Book" panose="020B0503020102020204" pitchFamily="34" charset="0"/>
                <a:hlinkClick r:id="rId6"/>
              </a:rPr>
              <a:t>Melissa.A.Smith@delaware.gov</a:t>
            </a: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D9B234-C4A8-8E82-389A-032E0177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6385E"/>
          </a:solidFill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41703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Research presentation_RVA_v3" id="{DF2794B4-2314-4F87-8639-5DCB9EEE28EE}" vid="{3B969E49-204F-4FF6-BD10-D26195B8D4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2AB02E3-5ADF-4BF0-9C1B-35CDF3FE9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7D9E6-B0D9-433E-BD46-EB60F64F4DA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 presentation</Template>
  <TotalTime>350</TotalTime>
  <Words>227</Words>
  <Application>Microsoft Office PowerPoint</Application>
  <PresentationFormat>Widescreen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Office Theme</vt:lpstr>
      <vt:lpstr>Division of Services for Aging and Adults with Physical Disabilities (DSAAPD)</vt:lpstr>
      <vt:lpstr>Core Services and Supports</vt:lpstr>
      <vt:lpstr>Services and Programs 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Services for Aging and Adults with Physical Disabilities</dc:title>
  <dc:creator>Devlin, Julie P (DHSS)</dc:creator>
  <cp:lastModifiedBy>Devlin, Julie P (DHSS)</cp:lastModifiedBy>
  <cp:revision>25</cp:revision>
  <dcterms:created xsi:type="dcterms:W3CDTF">2022-01-27T18:49:48Z</dcterms:created>
  <dcterms:modified xsi:type="dcterms:W3CDTF">2023-03-21T18:55:30Z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