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9"/>
  </p:notesMasterIdLst>
  <p:sldIdLst>
    <p:sldId id="256" r:id="rId3"/>
    <p:sldId id="257" r:id="rId4"/>
    <p:sldId id="258" r:id="rId5"/>
    <p:sldId id="292" r:id="rId6"/>
    <p:sldId id="312" r:id="rId7"/>
    <p:sldId id="311" r:id="rId8"/>
    <p:sldId id="306" r:id="rId9"/>
    <p:sldId id="316" r:id="rId10"/>
    <p:sldId id="289" r:id="rId11"/>
    <p:sldId id="319" r:id="rId12"/>
    <p:sldId id="266" r:id="rId13"/>
    <p:sldId id="300" r:id="rId14"/>
    <p:sldId id="307" r:id="rId15"/>
    <p:sldId id="295" r:id="rId16"/>
    <p:sldId id="30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D061C-4599-4DB3-8B00-1615FC8DD9FF}" type="doc">
      <dgm:prSet loTypeId="urn:microsoft.com/office/officeart/2005/8/layout/process4" loCatId="process" qsTypeId="urn:microsoft.com/office/officeart/2005/8/quickstyle/simple1" qsCatId="simple" csTypeId="urn:microsoft.com/office/officeart/2005/8/colors/accent1_2" csCatId="accent1" phldr="1"/>
      <dgm:spPr/>
    </dgm:pt>
    <dgm:pt modelId="{43119BAE-8AE0-43D4-A285-91CFC4609DB4}">
      <dgm:prSet phldrT="[Text]"/>
      <dgm:spPr/>
      <dgm:t>
        <a:bodyPr/>
        <a:lstStyle/>
        <a:p>
          <a:r>
            <a:rPr lang="en-US" dirty="0"/>
            <a:t>City Council Approval</a:t>
          </a:r>
        </a:p>
      </dgm:t>
    </dgm:pt>
    <dgm:pt modelId="{E3BF94E6-44C0-4959-9548-90BD3721C577}" type="parTrans" cxnId="{0DA383E7-3E93-492C-A5CA-9BE70B66344B}">
      <dgm:prSet/>
      <dgm:spPr/>
      <dgm:t>
        <a:bodyPr/>
        <a:lstStyle/>
        <a:p>
          <a:endParaRPr lang="en-US"/>
        </a:p>
      </dgm:t>
    </dgm:pt>
    <dgm:pt modelId="{2939EA5F-43F9-4ACE-9E8B-38667144597E}" type="sibTrans" cxnId="{0DA383E7-3E93-492C-A5CA-9BE70B66344B}">
      <dgm:prSet/>
      <dgm:spPr/>
      <dgm:t>
        <a:bodyPr/>
        <a:lstStyle/>
        <a:p>
          <a:endParaRPr lang="en-US"/>
        </a:p>
      </dgm:t>
    </dgm:pt>
    <dgm:pt modelId="{C0E300AA-DF12-46F7-ADF8-BAD0C9CA96D2}">
      <dgm:prSet phldrT="[Text]"/>
      <dgm:spPr/>
      <dgm:t>
        <a:bodyPr/>
        <a:lstStyle/>
        <a:p>
          <a:r>
            <a:rPr lang="en-US" dirty="0"/>
            <a:t>The Delaware Office of State Planning Coordination (OSPC)</a:t>
          </a:r>
        </a:p>
      </dgm:t>
    </dgm:pt>
    <dgm:pt modelId="{32CDF8A7-AF3E-4846-AF6C-E687092AF933}" type="parTrans" cxnId="{8F3191E1-CAF7-4364-AAE7-11161CAAE8CD}">
      <dgm:prSet/>
      <dgm:spPr/>
      <dgm:t>
        <a:bodyPr/>
        <a:lstStyle/>
        <a:p>
          <a:endParaRPr lang="en-US"/>
        </a:p>
      </dgm:t>
    </dgm:pt>
    <dgm:pt modelId="{7DFFCD26-FD71-4A46-AB42-68F07250F662}" type="sibTrans" cxnId="{8F3191E1-CAF7-4364-AAE7-11161CAAE8CD}">
      <dgm:prSet/>
      <dgm:spPr/>
      <dgm:t>
        <a:bodyPr/>
        <a:lstStyle/>
        <a:p>
          <a:endParaRPr lang="en-US"/>
        </a:p>
      </dgm:t>
    </dgm:pt>
    <dgm:pt modelId="{5E2769C8-AE3A-4C2D-B3A3-B3DE086B0E19}">
      <dgm:prSet phldrT="[Text]"/>
      <dgm:spPr/>
      <dgm:t>
        <a:bodyPr/>
        <a:lstStyle/>
        <a:p>
          <a:r>
            <a:rPr lang="en-US" dirty="0"/>
            <a:t>The Cabinet Committee on State Planning Issues (CCSPI)</a:t>
          </a:r>
        </a:p>
      </dgm:t>
    </dgm:pt>
    <dgm:pt modelId="{B96BD179-D625-47BE-9606-D451B1D38AE6}" type="parTrans" cxnId="{6BFA8111-7524-4792-9457-A9954C341978}">
      <dgm:prSet/>
      <dgm:spPr/>
      <dgm:t>
        <a:bodyPr/>
        <a:lstStyle/>
        <a:p>
          <a:endParaRPr lang="en-US"/>
        </a:p>
      </dgm:t>
    </dgm:pt>
    <dgm:pt modelId="{79F462EF-DA56-4337-A08C-E787B86DD07E}" type="sibTrans" cxnId="{6BFA8111-7524-4792-9457-A9954C341978}">
      <dgm:prSet/>
      <dgm:spPr/>
      <dgm:t>
        <a:bodyPr/>
        <a:lstStyle/>
        <a:p>
          <a:endParaRPr lang="en-US"/>
        </a:p>
      </dgm:t>
    </dgm:pt>
    <dgm:pt modelId="{01636FFC-3C69-488D-9DB9-F6562344F955}">
      <dgm:prSet phldrT="[Text]"/>
      <dgm:spPr/>
      <dgm:t>
        <a:bodyPr/>
        <a:lstStyle/>
        <a:p>
          <a:r>
            <a:rPr lang="en-US" dirty="0"/>
            <a:t>City Council Approval</a:t>
          </a:r>
        </a:p>
      </dgm:t>
    </dgm:pt>
    <dgm:pt modelId="{A07E64DD-158B-4A9B-8AB8-A15BF4A8A183}" type="parTrans" cxnId="{A5A59BF3-9995-4353-9960-4B7DA77FF431}">
      <dgm:prSet/>
      <dgm:spPr/>
      <dgm:t>
        <a:bodyPr/>
        <a:lstStyle/>
        <a:p>
          <a:endParaRPr lang="en-US"/>
        </a:p>
      </dgm:t>
    </dgm:pt>
    <dgm:pt modelId="{341F8D65-4BCE-40B0-A514-425CBF850A00}" type="sibTrans" cxnId="{A5A59BF3-9995-4353-9960-4B7DA77FF431}">
      <dgm:prSet/>
      <dgm:spPr/>
      <dgm:t>
        <a:bodyPr/>
        <a:lstStyle/>
        <a:p>
          <a:endParaRPr lang="en-US"/>
        </a:p>
      </dgm:t>
    </dgm:pt>
    <dgm:pt modelId="{7E239AC1-EBC8-4EF3-BC99-C997A938491A}">
      <dgm:prSet phldrT="[Text]"/>
      <dgm:spPr/>
      <dgm:t>
        <a:bodyPr/>
        <a:lstStyle/>
        <a:p>
          <a:r>
            <a:rPr lang="en-US" dirty="0"/>
            <a:t> Review in accordance with 22 Del C. § 1907</a:t>
          </a:r>
        </a:p>
      </dgm:t>
    </dgm:pt>
    <dgm:pt modelId="{ED1A707F-55B2-44C1-A2D3-6FB2D51D6198}" type="parTrans" cxnId="{089405A1-1314-4D6D-86A6-9D150FE99AA8}">
      <dgm:prSet/>
      <dgm:spPr/>
      <dgm:t>
        <a:bodyPr/>
        <a:lstStyle/>
        <a:p>
          <a:endParaRPr lang="en-US"/>
        </a:p>
      </dgm:t>
    </dgm:pt>
    <dgm:pt modelId="{9FF89245-247D-48E7-AA19-8FCBFC623372}" type="sibTrans" cxnId="{089405A1-1314-4D6D-86A6-9D150FE99AA8}">
      <dgm:prSet/>
      <dgm:spPr/>
      <dgm:t>
        <a:bodyPr/>
        <a:lstStyle/>
        <a:p>
          <a:endParaRPr lang="en-US"/>
        </a:p>
      </dgm:t>
    </dgm:pt>
    <dgm:pt modelId="{EDE39B6B-9E70-4C7D-9C5A-D9FA5EB8D6DC}">
      <dgm:prSet phldrT="[Text]"/>
      <dgm:spPr/>
      <dgm:t>
        <a:bodyPr/>
        <a:lstStyle/>
        <a:p>
          <a:r>
            <a:rPr lang="en-US" dirty="0"/>
            <a:t> Approval by the local legislative body must be after approval by the CCSPI. The change is not considered to be in effect for OSPC administrative purposes or rebate requests to DSHA until the proper documentation has been received and validated.</a:t>
          </a:r>
        </a:p>
      </dgm:t>
    </dgm:pt>
    <dgm:pt modelId="{9408074D-0D54-404D-80C4-2B27AA0DE7B3}" type="parTrans" cxnId="{72D9F227-00AC-40BB-A214-C55B3D512433}">
      <dgm:prSet/>
      <dgm:spPr/>
      <dgm:t>
        <a:bodyPr/>
        <a:lstStyle/>
        <a:p>
          <a:endParaRPr lang="en-US"/>
        </a:p>
      </dgm:t>
    </dgm:pt>
    <dgm:pt modelId="{3C5F9DDC-23E9-4BFA-92BA-FB68D034162A}" type="sibTrans" cxnId="{72D9F227-00AC-40BB-A214-C55B3D512433}">
      <dgm:prSet/>
      <dgm:spPr/>
      <dgm:t>
        <a:bodyPr/>
        <a:lstStyle/>
        <a:p>
          <a:endParaRPr lang="en-US"/>
        </a:p>
      </dgm:t>
    </dgm:pt>
    <dgm:pt modelId="{847DFACB-0503-417F-B58C-7620C3F3878B}">
      <dgm:prSet phldrT="[Text]"/>
      <dgm:spPr/>
      <dgm:t>
        <a:bodyPr/>
        <a:lstStyle/>
        <a:p>
          <a:r>
            <a:rPr lang="en-US" dirty="0"/>
            <a:t>The local government shall provide documentation to the OSPC that the boundary amendment has been approved by the local legislative body</a:t>
          </a:r>
        </a:p>
      </dgm:t>
    </dgm:pt>
    <dgm:pt modelId="{94B3A6C8-FB97-4E56-8108-1D649D93A52A}" type="parTrans" cxnId="{A8F35E5E-9A11-430D-A2F6-72AABAC9E1F1}">
      <dgm:prSet/>
      <dgm:spPr/>
      <dgm:t>
        <a:bodyPr/>
        <a:lstStyle/>
        <a:p>
          <a:endParaRPr lang="en-US"/>
        </a:p>
      </dgm:t>
    </dgm:pt>
    <dgm:pt modelId="{92358405-6D9D-4C4B-B402-B89CA15162BF}" type="sibTrans" cxnId="{A8F35E5E-9A11-430D-A2F6-72AABAC9E1F1}">
      <dgm:prSet/>
      <dgm:spPr/>
      <dgm:t>
        <a:bodyPr/>
        <a:lstStyle/>
        <a:p>
          <a:endParaRPr lang="en-US"/>
        </a:p>
      </dgm:t>
    </dgm:pt>
    <dgm:pt modelId="{BF8222D0-C472-421A-ABB8-0403C7A52D7D}" type="pres">
      <dgm:prSet presAssocID="{FC6D061C-4599-4DB3-8B00-1615FC8DD9FF}" presName="Name0" presStyleCnt="0">
        <dgm:presLayoutVars>
          <dgm:dir/>
          <dgm:animLvl val="lvl"/>
          <dgm:resizeHandles val="exact"/>
        </dgm:presLayoutVars>
      </dgm:prSet>
      <dgm:spPr/>
    </dgm:pt>
    <dgm:pt modelId="{ECC03EC8-C160-40F4-8701-CFEFBA772FFC}" type="pres">
      <dgm:prSet presAssocID="{01636FFC-3C69-488D-9DB9-F6562344F955}" presName="boxAndChildren" presStyleCnt="0"/>
      <dgm:spPr/>
    </dgm:pt>
    <dgm:pt modelId="{EB4C74A9-41C1-4527-A0A8-16D6EFDF9328}" type="pres">
      <dgm:prSet presAssocID="{01636FFC-3C69-488D-9DB9-F6562344F955}" presName="parentTextBox" presStyleLbl="node1" presStyleIdx="0" presStyleCnt="4"/>
      <dgm:spPr/>
    </dgm:pt>
    <dgm:pt modelId="{495FC248-B444-453A-9019-E1582D3E9347}" type="pres">
      <dgm:prSet presAssocID="{01636FFC-3C69-488D-9DB9-F6562344F955}" presName="entireBox" presStyleLbl="node1" presStyleIdx="0" presStyleCnt="4"/>
      <dgm:spPr/>
    </dgm:pt>
    <dgm:pt modelId="{404C614B-4B3E-4224-A0CA-84BD70EE7219}" type="pres">
      <dgm:prSet presAssocID="{01636FFC-3C69-488D-9DB9-F6562344F955}" presName="descendantBox" presStyleCnt="0"/>
      <dgm:spPr/>
    </dgm:pt>
    <dgm:pt modelId="{A6B8DB34-455A-4590-BA2D-404587090228}" type="pres">
      <dgm:prSet presAssocID="{EDE39B6B-9E70-4C7D-9C5A-D9FA5EB8D6DC}" presName="childTextBox" presStyleLbl="fgAccFollowNode1" presStyleIdx="0" presStyleCnt="3">
        <dgm:presLayoutVars>
          <dgm:bulletEnabled val="1"/>
        </dgm:presLayoutVars>
      </dgm:prSet>
      <dgm:spPr/>
    </dgm:pt>
    <dgm:pt modelId="{A5BA07F2-2E37-4F87-B2C5-59F06C6F5662}" type="pres">
      <dgm:prSet presAssocID="{79F462EF-DA56-4337-A08C-E787B86DD07E}" presName="sp" presStyleCnt="0"/>
      <dgm:spPr/>
    </dgm:pt>
    <dgm:pt modelId="{026D37CA-4FD0-4695-BB71-A9E977693AF3}" type="pres">
      <dgm:prSet presAssocID="{5E2769C8-AE3A-4C2D-B3A3-B3DE086B0E19}" presName="arrowAndChildren" presStyleCnt="0"/>
      <dgm:spPr/>
    </dgm:pt>
    <dgm:pt modelId="{05B0FF73-5253-4B31-9411-BFF1FDBA1797}" type="pres">
      <dgm:prSet presAssocID="{5E2769C8-AE3A-4C2D-B3A3-B3DE086B0E19}" presName="parentTextArrow" presStyleLbl="node1" presStyleIdx="0" presStyleCnt="4"/>
      <dgm:spPr/>
    </dgm:pt>
    <dgm:pt modelId="{076A7B04-01B2-4009-8B6D-E0DE566836B9}" type="pres">
      <dgm:prSet presAssocID="{5E2769C8-AE3A-4C2D-B3A3-B3DE086B0E19}" presName="arrow" presStyleLbl="node1" presStyleIdx="1" presStyleCnt="4"/>
      <dgm:spPr/>
    </dgm:pt>
    <dgm:pt modelId="{8DE74E08-4511-483F-863D-0E08561171AF}" type="pres">
      <dgm:prSet presAssocID="{5E2769C8-AE3A-4C2D-B3A3-B3DE086B0E19}" presName="descendantArrow" presStyleCnt="0"/>
      <dgm:spPr/>
    </dgm:pt>
    <dgm:pt modelId="{99BB95EE-D925-4649-8A3D-E485C7A68FEA}" type="pres">
      <dgm:prSet presAssocID="{7E239AC1-EBC8-4EF3-BC99-C997A938491A}" presName="childTextArrow" presStyleLbl="fgAccFollowNode1" presStyleIdx="1" presStyleCnt="3">
        <dgm:presLayoutVars>
          <dgm:bulletEnabled val="1"/>
        </dgm:presLayoutVars>
      </dgm:prSet>
      <dgm:spPr/>
    </dgm:pt>
    <dgm:pt modelId="{C946663E-BFDD-4B38-99B6-BBBE4CDD9675}" type="pres">
      <dgm:prSet presAssocID="{7DFFCD26-FD71-4A46-AB42-68F07250F662}" presName="sp" presStyleCnt="0"/>
      <dgm:spPr/>
    </dgm:pt>
    <dgm:pt modelId="{4FE90115-BB1C-49B5-A529-5F0D6493EAC4}" type="pres">
      <dgm:prSet presAssocID="{C0E300AA-DF12-46F7-ADF8-BAD0C9CA96D2}" presName="arrowAndChildren" presStyleCnt="0"/>
      <dgm:spPr/>
    </dgm:pt>
    <dgm:pt modelId="{55B25729-180A-4BFC-8132-944ABD5A4B71}" type="pres">
      <dgm:prSet presAssocID="{C0E300AA-DF12-46F7-ADF8-BAD0C9CA96D2}" presName="parentTextArrow" presStyleLbl="node1" presStyleIdx="2" presStyleCnt="4"/>
      <dgm:spPr/>
    </dgm:pt>
    <dgm:pt modelId="{CB39FE0B-CC25-4BF2-BC56-99423FABEB68}" type="pres">
      <dgm:prSet presAssocID="{2939EA5F-43F9-4ACE-9E8B-38667144597E}" presName="sp" presStyleCnt="0"/>
      <dgm:spPr/>
    </dgm:pt>
    <dgm:pt modelId="{7A7F4EBF-7535-432D-B766-D7BCE8A0F133}" type="pres">
      <dgm:prSet presAssocID="{43119BAE-8AE0-43D4-A285-91CFC4609DB4}" presName="arrowAndChildren" presStyleCnt="0"/>
      <dgm:spPr/>
    </dgm:pt>
    <dgm:pt modelId="{3C802384-AEA2-41C6-8EB7-2BBE31719BA8}" type="pres">
      <dgm:prSet presAssocID="{43119BAE-8AE0-43D4-A285-91CFC4609DB4}" presName="parentTextArrow" presStyleLbl="node1" presStyleIdx="2" presStyleCnt="4"/>
      <dgm:spPr/>
    </dgm:pt>
    <dgm:pt modelId="{33D26BCB-CF99-4D4A-81EB-22A2F0AF0AB1}" type="pres">
      <dgm:prSet presAssocID="{43119BAE-8AE0-43D4-A285-91CFC4609DB4}" presName="arrow" presStyleLbl="node1" presStyleIdx="3" presStyleCnt="4"/>
      <dgm:spPr/>
    </dgm:pt>
    <dgm:pt modelId="{5047B471-0099-473D-8898-D76A41BD2A44}" type="pres">
      <dgm:prSet presAssocID="{43119BAE-8AE0-43D4-A285-91CFC4609DB4}" presName="descendantArrow" presStyleCnt="0"/>
      <dgm:spPr/>
    </dgm:pt>
    <dgm:pt modelId="{3510636A-4335-457E-AA44-47F4E7D9E69A}" type="pres">
      <dgm:prSet presAssocID="{847DFACB-0503-417F-B58C-7620C3F3878B}" presName="childTextArrow" presStyleLbl="fgAccFollowNode1" presStyleIdx="2" presStyleCnt="3">
        <dgm:presLayoutVars>
          <dgm:bulletEnabled val="1"/>
        </dgm:presLayoutVars>
      </dgm:prSet>
      <dgm:spPr/>
    </dgm:pt>
  </dgm:ptLst>
  <dgm:cxnLst>
    <dgm:cxn modelId="{6BFA8111-7524-4792-9457-A9954C341978}" srcId="{FC6D061C-4599-4DB3-8B00-1615FC8DD9FF}" destId="{5E2769C8-AE3A-4C2D-B3A3-B3DE086B0E19}" srcOrd="2" destOrd="0" parTransId="{B96BD179-D625-47BE-9606-D451B1D38AE6}" sibTransId="{79F462EF-DA56-4337-A08C-E787B86DD07E}"/>
    <dgm:cxn modelId="{E496F216-BE40-421F-8D33-C4BA27D859AE}" type="presOf" srcId="{7E239AC1-EBC8-4EF3-BC99-C997A938491A}" destId="{99BB95EE-D925-4649-8A3D-E485C7A68FEA}" srcOrd="0" destOrd="0" presId="urn:microsoft.com/office/officeart/2005/8/layout/process4"/>
    <dgm:cxn modelId="{24024122-60F3-41CF-A9EE-590F2692E188}" type="presOf" srcId="{43119BAE-8AE0-43D4-A285-91CFC4609DB4}" destId="{33D26BCB-CF99-4D4A-81EB-22A2F0AF0AB1}" srcOrd="1" destOrd="0" presId="urn:microsoft.com/office/officeart/2005/8/layout/process4"/>
    <dgm:cxn modelId="{72D9F227-00AC-40BB-A214-C55B3D512433}" srcId="{01636FFC-3C69-488D-9DB9-F6562344F955}" destId="{EDE39B6B-9E70-4C7D-9C5A-D9FA5EB8D6DC}" srcOrd="0" destOrd="0" parTransId="{9408074D-0D54-404D-80C4-2B27AA0DE7B3}" sibTransId="{3C5F9DDC-23E9-4BFA-92BA-FB68D034162A}"/>
    <dgm:cxn modelId="{0078A334-AB90-4FC1-9503-7C2E84DD0745}" type="presOf" srcId="{43119BAE-8AE0-43D4-A285-91CFC4609DB4}" destId="{3C802384-AEA2-41C6-8EB7-2BBE31719BA8}" srcOrd="0" destOrd="0" presId="urn:microsoft.com/office/officeart/2005/8/layout/process4"/>
    <dgm:cxn modelId="{A8F35E5E-9A11-430D-A2F6-72AABAC9E1F1}" srcId="{43119BAE-8AE0-43D4-A285-91CFC4609DB4}" destId="{847DFACB-0503-417F-B58C-7620C3F3878B}" srcOrd="0" destOrd="0" parTransId="{94B3A6C8-FB97-4E56-8108-1D649D93A52A}" sibTransId="{92358405-6D9D-4C4B-B402-B89CA15162BF}"/>
    <dgm:cxn modelId="{F1B79947-1EE4-4243-9E24-387F51C1E965}" type="presOf" srcId="{C0E300AA-DF12-46F7-ADF8-BAD0C9CA96D2}" destId="{55B25729-180A-4BFC-8132-944ABD5A4B71}" srcOrd="0" destOrd="0" presId="urn:microsoft.com/office/officeart/2005/8/layout/process4"/>
    <dgm:cxn modelId="{E7C73A56-6D77-439E-B23A-80AF2C42A5A9}" type="presOf" srcId="{01636FFC-3C69-488D-9DB9-F6562344F955}" destId="{EB4C74A9-41C1-4527-A0A8-16D6EFDF9328}" srcOrd="0" destOrd="0" presId="urn:microsoft.com/office/officeart/2005/8/layout/process4"/>
    <dgm:cxn modelId="{703E7476-B183-4565-B9D0-EE00213E686C}" type="presOf" srcId="{01636FFC-3C69-488D-9DB9-F6562344F955}" destId="{495FC248-B444-453A-9019-E1582D3E9347}" srcOrd="1" destOrd="0" presId="urn:microsoft.com/office/officeart/2005/8/layout/process4"/>
    <dgm:cxn modelId="{A8A7808A-FA0E-4C5F-9FFA-B22E1654FD6F}" type="presOf" srcId="{5E2769C8-AE3A-4C2D-B3A3-B3DE086B0E19}" destId="{076A7B04-01B2-4009-8B6D-E0DE566836B9}" srcOrd="1" destOrd="0" presId="urn:microsoft.com/office/officeart/2005/8/layout/process4"/>
    <dgm:cxn modelId="{85C7108B-8035-4629-AADA-4644058DA8B6}" type="presOf" srcId="{5E2769C8-AE3A-4C2D-B3A3-B3DE086B0E19}" destId="{05B0FF73-5253-4B31-9411-BFF1FDBA1797}" srcOrd="0" destOrd="0" presId="urn:microsoft.com/office/officeart/2005/8/layout/process4"/>
    <dgm:cxn modelId="{DB15D99B-06A8-4BAC-AC32-4CC6443044D9}" type="presOf" srcId="{EDE39B6B-9E70-4C7D-9C5A-D9FA5EB8D6DC}" destId="{A6B8DB34-455A-4590-BA2D-404587090228}" srcOrd="0" destOrd="0" presId="urn:microsoft.com/office/officeart/2005/8/layout/process4"/>
    <dgm:cxn modelId="{F256399F-AE1A-4566-9BA2-E935E7CC1C8B}" type="presOf" srcId="{847DFACB-0503-417F-B58C-7620C3F3878B}" destId="{3510636A-4335-457E-AA44-47F4E7D9E69A}" srcOrd="0" destOrd="0" presId="urn:microsoft.com/office/officeart/2005/8/layout/process4"/>
    <dgm:cxn modelId="{089405A1-1314-4D6D-86A6-9D150FE99AA8}" srcId="{5E2769C8-AE3A-4C2D-B3A3-B3DE086B0E19}" destId="{7E239AC1-EBC8-4EF3-BC99-C997A938491A}" srcOrd="0" destOrd="0" parTransId="{ED1A707F-55B2-44C1-A2D3-6FB2D51D6198}" sibTransId="{9FF89245-247D-48E7-AA19-8FCBFC623372}"/>
    <dgm:cxn modelId="{B6083BA2-4AF4-4FD6-8855-F469AB41DB06}" type="presOf" srcId="{FC6D061C-4599-4DB3-8B00-1615FC8DD9FF}" destId="{BF8222D0-C472-421A-ABB8-0403C7A52D7D}" srcOrd="0" destOrd="0" presId="urn:microsoft.com/office/officeart/2005/8/layout/process4"/>
    <dgm:cxn modelId="{8F3191E1-CAF7-4364-AAE7-11161CAAE8CD}" srcId="{FC6D061C-4599-4DB3-8B00-1615FC8DD9FF}" destId="{C0E300AA-DF12-46F7-ADF8-BAD0C9CA96D2}" srcOrd="1" destOrd="0" parTransId="{32CDF8A7-AF3E-4846-AF6C-E687092AF933}" sibTransId="{7DFFCD26-FD71-4A46-AB42-68F07250F662}"/>
    <dgm:cxn modelId="{0DA383E7-3E93-492C-A5CA-9BE70B66344B}" srcId="{FC6D061C-4599-4DB3-8B00-1615FC8DD9FF}" destId="{43119BAE-8AE0-43D4-A285-91CFC4609DB4}" srcOrd="0" destOrd="0" parTransId="{E3BF94E6-44C0-4959-9548-90BD3721C577}" sibTransId="{2939EA5F-43F9-4ACE-9E8B-38667144597E}"/>
    <dgm:cxn modelId="{A5A59BF3-9995-4353-9960-4B7DA77FF431}" srcId="{FC6D061C-4599-4DB3-8B00-1615FC8DD9FF}" destId="{01636FFC-3C69-488D-9DB9-F6562344F955}" srcOrd="3" destOrd="0" parTransId="{A07E64DD-158B-4A9B-8AB8-A15BF4A8A183}" sibTransId="{341F8D65-4BCE-40B0-A514-425CBF850A00}"/>
    <dgm:cxn modelId="{01B3B822-AB8F-4667-B00A-C09202083044}" type="presParOf" srcId="{BF8222D0-C472-421A-ABB8-0403C7A52D7D}" destId="{ECC03EC8-C160-40F4-8701-CFEFBA772FFC}" srcOrd="0" destOrd="0" presId="urn:microsoft.com/office/officeart/2005/8/layout/process4"/>
    <dgm:cxn modelId="{15EC703D-4993-436F-A2E1-5595CEEAA2D7}" type="presParOf" srcId="{ECC03EC8-C160-40F4-8701-CFEFBA772FFC}" destId="{EB4C74A9-41C1-4527-A0A8-16D6EFDF9328}" srcOrd="0" destOrd="0" presId="urn:microsoft.com/office/officeart/2005/8/layout/process4"/>
    <dgm:cxn modelId="{FEB91AFA-BE90-45E0-9E6D-7FD025F879F8}" type="presParOf" srcId="{ECC03EC8-C160-40F4-8701-CFEFBA772FFC}" destId="{495FC248-B444-453A-9019-E1582D3E9347}" srcOrd="1" destOrd="0" presId="urn:microsoft.com/office/officeart/2005/8/layout/process4"/>
    <dgm:cxn modelId="{9780C12F-35E7-4944-B537-E95781F0FE4B}" type="presParOf" srcId="{ECC03EC8-C160-40F4-8701-CFEFBA772FFC}" destId="{404C614B-4B3E-4224-A0CA-84BD70EE7219}" srcOrd="2" destOrd="0" presId="urn:microsoft.com/office/officeart/2005/8/layout/process4"/>
    <dgm:cxn modelId="{E68F4732-9361-422D-935E-2B7E1BBD01D5}" type="presParOf" srcId="{404C614B-4B3E-4224-A0CA-84BD70EE7219}" destId="{A6B8DB34-455A-4590-BA2D-404587090228}" srcOrd="0" destOrd="0" presId="urn:microsoft.com/office/officeart/2005/8/layout/process4"/>
    <dgm:cxn modelId="{DC8ED1F8-9CEA-4F41-9B6E-FFE44B4F957A}" type="presParOf" srcId="{BF8222D0-C472-421A-ABB8-0403C7A52D7D}" destId="{A5BA07F2-2E37-4F87-B2C5-59F06C6F5662}" srcOrd="1" destOrd="0" presId="urn:microsoft.com/office/officeart/2005/8/layout/process4"/>
    <dgm:cxn modelId="{26295ADD-CBBF-4060-ADD4-BF6FAA55F659}" type="presParOf" srcId="{BF8222D0-C472-421A-ABB8-0403C7A52D7D}" destId="{026D37CA-4FD0-4695-BB71-A9E977693AF3}" srcOrd="2" destOrd="0" presId="urn:microsoft.com/office/officeart/2005/8/layout/process4"/>
    <dgm:cxn modelId="{06BF570B-216B-4EA1-ADA0-DE22AD71653F}" type="presParOf" srcId="{026D37CA-4FD0-4695-BB71-A9E977693AF3}" destId="{05B0FF73-5253-4B31-9411-BFF1FDBA1797}" srcOrd="0" destOrd="0" presId="urn:microsoft.com/office/officeart/2005/8/layout/process4"/>
    <dgm:cxn modelId="{CD0C05A4-DD91-4A6E-BC52-3651C44EA976}" type="presParOf" srcId="{026D37CA-4FD0-4695-BB71-A9E977693AF3}" destId="{076A7B04-01B2-4009-8B6D-E0DE566836B9}" srcOrd="1" destOrd="0" presId="urn:microsoft.com/office/officeart/2005/8/layout/process4"/>
    <dgm:cxn modelId="{5D3AFA25-B5D2-4316-8F7D-FC4360F8C1D5}" type="presParOf" srcId="{026D37CA-4FD0-4695-BB71-A9E977693AF3}" destId="{8DE74E08-4511-483F-863D-0E08561171AF}" srcOrd="2" destOrd="0" presId="urn:microsoft.com/office/officeart/2005/8/layout/process4"/>
    <dgm:cxn modelId="{DA27766F-C2C4-4FB0-8CFA-00B814FEDAC0}" type="presParOf" srcId="{8DE74E08-4511-483F-863D-0E08561171AF}" destId="{99BB95EE-D925-4649-8A3D-E485C7A68FEA}" srcOrd="0" destOrd="0" presId="urn:microsoft.com/office/officeart/2005/8/layout/process4"/>
    <dgm:cxn modelId="{FD83C15C-A1FB-43CF-96C9-E06C69194DEC}" type="presParOf" srcId="{BF8222D0-C472-421A-ABB8-0403C7A52D7D}" destId="{C946663E-BFDD-4B38-99B6-BBBE4CDD9675}" srcOrd="3" destOrd="0" presId="urn:microsoft.com/office/officeart/2005/8/layout/process4"/>
    <dgm:cxn modelId="{B2D79523-7F57-406B-B1B7-03678E811A45}" type="presParOf" srcId="{BF8222D0-C472-421A-ABB8-0403C7A52D7D}" destId="{4FE90115-BB1C-49B5-A529-5F0D6493EAC4}" srcOrd="4" destOrd="0" presId="urn:microsoft.com/office/officeart/2005/8/layout/process4"/>
    <dgm:cxn modelId="{6811D5F7-DF1F-4CE1-B9DD-969DCECE7350}" type="presParOf" srcId="{4FE90115-BB1C-49B5-A529-5F0D6493EAC4}" destId="{55B25729-180A-4BFC-8132-944ABD5A4B71}" srcOrd="0" destOrd="0" presId="urn:microsoft.com/office/officeart/2005/8/layout/process4"/>
    <dgm:cxn modelId="{874051B7-0CAC-4419-9818-78EF7130CFB7}" type="presParOf" srcId="{BF8222D0-C472-421A-ABB8-0403C7A52D7D}" destId="{CB39FE0B-CC25-4BF2-BC56-99423FABEB68}" srcOrd="5" destOrd="0" presId="urn:microsoft.com/office/officeart/2005/8/layout/process4"/>
    <dgm:cxn modelId="{39A749F1-413A-4715-A3CF-3B6524479302}" type="presParOf" srcId="{BF8222D0-C472-421A-ABB8-0403C7A52D7D}" destId="{7A7F4EBF-7535-432D-B766-D7BCE8A0F133}" srcOrd="6" destOrd="0" presId="urn:microsoft.com/office/officeart/2005/8/layout/process4"/>
    <dgm:cxn modelId="{72C70A58-42A4-4048-BDFA-AF284E17F083}" type="presParOf" srcId="{7A7F4EBF-7535-432D-B766-D7BCE8A0F133}" destId="{3C802384-AEA2-41C6-8EB7-2BBE31719BA8}" srcOrd="0" destOrd="0" presId="urn:microsoft.com/office/officeart/2005/8/layout/process4"/>
    <dgm:cxn modelId="{6E7B5587-58EC-4725-925A-BD148F6CBEE6}" type="presParOf" srcId="{7A7F4EBF-7535-432D-B766-D7BCE8A0F133}" destId="{33D26BCB-CF99-4D4A-81EB-22A2F0AF0AB1}" srcOrd="1" destOrd="0" presId="urn:microsoft.com/office/officeart/2005/8/layout/process4"/>
    <dgm:cxn modelId="{C002E2FE-46D1-44D0-8868-9CB287B0106E}" type="presParOf" srcId="{7A7F4EBF-7535-432D-B766-D7BCE8A0F133}" destId="{5047B471-0099-473D-8898-D76A41BD2A44}" srcOrd="2" destOrd="0" presId="urn:microsoft.com/office/officeart/2005/8/layout/process4"/>
    <dgm:cxn modelId="{2275E6B7-1EEA-4E5E-90F3-5841B5A03C13}" type="presParOf" srcId="{5047B471-0099-473D-8898-D76A41BD2A44}" destId="{3510636A-4335-457E-AA44-47F4E7D9E69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5DEA6-7463-4FBD-BF78-E47C1192577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A6904FD-4E71-4800-82E6-05664398E544}">
      <dgm:prSet/>
      <dgm:spPr/>
      <dgm:t>
        <a:bodyPr/>
        <a:lstStyle/>
        <a:p>
          <a:r>
            <a:rPr lang="en-US"/>
            <a:t>City Property Tax Abatements (mixed-use, market rate-multi family, residential, commercial)</a:t>
          </a:r>
        </a:p>
      </dgm:t>
    </dgm:pt>
    <dgm:pt modelId="{ECD32178-AC11-4BC0-8ADD-FF5A32C59468}" type="parTrans" cxnId="{03DCCC51-E543-45DA-96EF-46E77939CBD0}">
      <dgm:prSet/>
      <dgm:spPr/>
      <dgm:t>
        <a:bodyPr/>
        <a:lstStyle/>
        <a:p>
          <a:endParaRPr lang="en-US"/>
        </a:p>
      </dgm:t>
    </dgm:pt>
    <dgm:pt modelId="{45E2B1B2-F3D9-456A-AF0C-5418BD95B800}" type="sibTrans" cxnId="{03DCCC51-E543-45DA-96EF-46E77939CBD0}">
      <dgm:prSet/>
      <dgm:spPr/>
      <dgm:t>
        <a:bodyPr/>
        <a:lstStyle/>
        <a:p>
          <a:endParaRPr lang="en-US"/>
        </a:p>
      </dgm:t>
    </dgm:pt>
    <dgm:pt modelId="{5ABC2B70-A2D6-483D-95CD-891F69909596}">
      <dgm:prSet/>
      <dgm:spPr/>
      <dgm:t>
        <a:bodyPr/>
        <a:lstStyle/>
        <a:p>
          <a:r>
            <a:rPr lang="en-US"/>
            <a:t>Economic Development Strategic Fund</a:t>
          </a:r>
        </a:p>
      </dgm:t>
    </dgm:pt>
    <dgm:pt modelId="{36C108C6-0881-4DF7-A285-169AA7F9AF3B}" type="parTrans" cxnId="{D56AED62-2EF8-448E-9E88-9B22266CC482}">
      <dgm:prSet/>
      <dgm:spPr/>
      <dgm:t>
        <a:bodyPr/>
        <a:lstStyle/>
        <a:p>
          <a:endParaRPr lang="en-US"/>
        </a:p>
      </dgm:t>
    </dgm:pt>
    <dgm:pt modelId="{522F174E-69E2-4ECE-93EC-68D0F7D89FDC}" type="sibTrans" cxnId="{D56AED62-2EF8-448E-9E88-9B22266CC482}">
      <dgm:prSet/>
      <dgm:spPr/>
      <dgm:t>
        <a:bodyPr/>
        <a:lstStyle/>
        <a:p>
          <a:endParaRPr lang="en-US"/>
        </a:p>
      </dgm:t>
    </dgm:pt>
    <dgm:pt modelId="{1603B8AC-58A5-4AC7-9E2A-08D022F9CF0D}">
      <dgm:prSet/>
      <dgm:spPr/>
      <dgm:t>
        <a:bodyPr/>
        <a:lstStyle/>
        <a:p>
          <a:r>
            <a:rPr lang="en-US"/>
            <a:t>Housing Strategic Fund</a:t>
          </a:r>
        </a:p>
      </dgm:t>
    </dgm:pt>
    <dgm:pt modelId="{435F9E2C-3A1D-4C57-86BB-8211BA3950E8}" type="parTrans" cxnId="{CCEFE182-7929-4201-9719-3BF92D421116}">
      <dgm:prSet/>
      <dgm:spPr/>
      <dgm:t>
        <a:bodyPr/>
        <a:lstStyle/>
        <a:p>
          <a:endParaRPr lang="en-US"/>
        </a:p>
      </dgm:t>
    </dgm:pt>
    <dgm:pt modelId="{3F84252B-599F-4056-8B45-1C6C0AED6C93}" type="sibTrans" cxnId="{CCEFE182-7929-4201-9719-3BF92D421116}">
      <dgm:prSet/>
      <dgm:spPr/>
      <dgm:t>
        <a:bodyPr/>
        <a:lstStyle/>
        <a:p>
          <a:endParaRPr lang="en-US"/>
        </a:p>
      </dgm:t>
    </dgm:pt>
    <dgm:pt modelId="{A507F1C4-B50D-49DE-BB97-972E983E3593}">
      <dgm:prSet/>
      <dgm:spPr/>
      <dgm:t>
        <a:bodyPr/>
        <a:lstStyle/>
        <a:p>
          <a:r>
            <a:rPr lang="en-US"/>
            <a:t>City Capital Improvement Program</a:t>
          </a:r>
        </a:p>
      </dgm:t>
    </dgm:pt>
    <dgm:pt modelId="{7464D894-ED69-4F14-A9E0-35AF59257A7B}" type="parTrans" cxnId="{AC6EB584-B537-434B-B3F9-0897177E707A}">
      <dgm:prSet/>
      <dgm:spPr/>
      <dgm:t>
        <a:bodyPr/>
        <a:lstStyle/>
        <a:p>
          <a:endParaRPr lang="en-US"/>
        </a:p>
      </dgm:t>
    </dgm:pt>
    <dgm:pt modelId="{0D309B34-41A8-4BB2-AB7A-7D989BADD066}" type="sibTrans" cxnId="{AC6EB584-B537-434B-B3F9-0897177E707A}">
      <dgm:prSet/>
      <dgm:spPr/>
      <dgm:t>
        <a:bodyPr/>
        <a:lstStyle/>
        <a:p>
          <a:endParaRPr lang="en-US"/>
        </a:p>
      </dgm:t>
    </dgm:pt>
    <dgm:pt modelId="{2F01D0D4-5273-42AD-B03E-3D515C442512}">
      <dgm:prSet/>
      <dgm:spPr/>
      <dgm:t>
        <a:bodyPr/>
        <a:lstStyle/>
        <a:p>
          <a:r>
            <a:rPr lang="en-US"/>
            <a:t>Acquisition and Disposition Program</a:t>
          </a:r>
        </a:p>
      </dgm:t>
    </dgm:pt>
    <dgm:pt modelId="{9A5F345B-470D-42BC-997C-0B3A6923C6EB}" type="parTrans" cxnId="{849B520F-7207-4378-9EE1-917DA736D0A9}">
      <dgm:prSet/>
      <dgm:spPr/>
      <dgm:t>
        <a:bodyPr/>
        <a:lstStyle/>
        <a:p>
          <a:endParaRPr lang="en-US"/>
        </a:p>
      </dgm:t>
    </dgm:pt>
    <dgm:pt modelId="{7C8F03F2-3FDD-464E-8907-DB7E6F793004}" type="sibTrans" cxnId="{849B520F-7207-4378-9EE1-917DA736D0A9}">
      <dgm:prSet/>
      <dgm:spPr/>
      <dgm:t>
        <a:bodyPr/>
        <a:lstStyle/>
        <a:p>
          <a:endParaRPr lang="en-US"/>
        </a:p>
      </dgm:t>
    </dgm:pt>
    <dgm:pt modelId="{0332C200-8DB8-4EED-90E7-F3CCA1338C4B}">
      <dgm:prSet/>
      <dgm:spPr/>
      <dgm:t>
        <a:bodyPr/>
        <a:lstStyle/>
        <a:p>
          <a:r>
            <a:rPr lang="en-US"/>
            <a:t>Architecture and Engineering Feasibility Assistance</a:t>
          </a:r>
        </a:p>
      </dgm:t>
    </dgm:pt>
    <dgm:pt modelId="{4757C151-3D57-4C2B-B724-C2876CD1684B}" type="parTrans" cxnId="{A68FB1BA-DC47-48B7-A1C9-7EBDF750030D}">
      <dgm:prSet/>
      <dgm:spPr/>
      <dgm:t>
        <a:bodyPr/>
        <a:lstStyle/>
        <a:p>
          <a:endParaRPr lang="en-US"/>
        </a:p>
      </dgm:t>
    </dgm:pt>
    <dgm:pt modelId="{90968B9D-30D5-457A-A440-E8BB37D704C6}" type="sibTrans" cxnId="{A68FB1BA-DC47-48B7-A1C9-7EBDF750030D}">
      <dgm:prSet/>
      <dgm:spPr/>
      <dgm:t>
        <a:bodyPr/>
        <a:lstStyle/>
        <a:p>
          <a:endParaRPr lang="en-US"/>
        </a:p>
      </dgm:t>
    </dgm:pt>
    <dgm:pt modelId="{543CCFB9-036A-413E-A63E-392A15166CD2}">
      <dgm:prSet/>
      <dgm:spPr/>
      <dgm:t>
        <a:bodyPr/>
        <a:lstStyle/>
        <a:p>
          <a:r>
            <a:rPr lang="en-US"/>
            <a:t>Grow Wilmington Fund</a:t>
          </a:r>
        </a:p>
      </dgm:t>
    </dgm:pt>
    <dgm:pt modelId="{DDE28EF8-425E-4536-A7F2-215441B4F236}" type="parTrans" cxnId="{4E7D8DEC-E18D-47FE-814F-58618B55445F}">
      <dgm:prSet/>
      <dgm:spPr/>
      <dgm:t>
        <a:bodyPr/>
        <a:lstStyle/>
        <a:p>
          <a:endParaRPr lang="en-US"/>
        </a:p>
      </dgm:t>
    </dgm:pt>
    <dgm:pt modelId="{5251CB01-E459-4C1B-9BEA-62CBB1F9514B}" type="sibTrans" cxnId="{4E7D8DEC-E18D-47FE-814F-58618B55445F}">
      <dgm:prSet/>
      <dgm:spPr/>
      <dgm:t>
        <a:bodyPr/>
        <a:lstStyle/>
        <a:p>
          <a:endParaRPr lang="en-US"/>
        </a:p>
      </dgm:t>
    </dgm:pt>
    <dgm:pt modelId="{050A9C8C-342A-4403-AC20-375E46B8404E}">
      <dgm:prSet/>
      <dgm:spPr/>
      <dgm:t>
        <a:bodyPr/>
        <a:lstStyle/>
        <a:p>
          <a:r>
            <a:rPr lang="en-US"/>
            <a:t>Head Tax Exemption Program</a:t>
          </a:r>
        </a:p>
      </dgm:t>
    </dgm:pt>
    <dgm:pt modelId="{17E5E0CA-3F1E-4176-8B40-0EA2F84CD1BA}" type="parTrans" cxnId="{8FC0F1E2-0956-43E5-988A-D9CD16A6A38B}">
      <dgm:prSet/>
      <dgm:spPr/>
      <dgm:t>
        <a:bodyPr/>
        <a:lstStyle/>
        <a:p>
          <a:endParaRPr lang="en-US"/>
        </a:p>
      </dgm:t>
    </dgm:pt>
    <dgm:pt modelId="{744632D1-75BA-43EC-A1B7-358861D0DFE0}" type="sibTrans" cxnId="{8FC0F1E2-0956-43E5-988A-D9CD16A6A38B}">
      <dgm:prSet/>
      <dgm:spPr/>
      <dgm:t>
        <a:bodyPr/>
        <a:lstStyle/>
        <a:p>
          <a:endParaRPr lang="en-US"/>
        </a:p>
      </dgm:t>
    </dgm:pt>
    <dgm:pt modelId="{8F0C0B0A-0EC4-4A58-8FED-4F2EA909D1B0}">
      <dgm:prSet/>
      <dgm:spPr/>
      <dgm:t>
        <a:bodyPr/>
        <a:lstStyle/>
        <a:p>
          <a:r>
            <a:rPr lang="en-US"/>
            <a:t>Technical Assistance</a:t>
          </a:r>
        </a:p>
      </dgm:t>
    </dgm:pt>
    <dgm:pt modelId="{3268A5DC-4BA4-4CED-B2CD-0FBC0E144472}" type="parTrans" cxnId="{C0ABAABE-7DFF-45BA-B1D8-0868B1C1F645}">
      <dgm:prSet/>
      <dgm:spPr/>
      <dgm:t>
        <a:bodyPr/>
        <a:lstStyle/>
        <a:p>
          <a:endParaRPr lang="en-US"/>
        </a:p>
      </dgm:t>
    </dgm:pt>
    <dgm:pt modelId="{AD893A51-13A1-476D-92B2-B6B09ECE775C}" type="sibTrans" cxnId="{C0ABAABE-7DFF-45BA-B1D8-0868B1C1F645}">
      <dgm:prSet/>
      <dgm:spPr/>
      <dgm:t>
        <a:bodyPr/>
        <a:lstStyle/>
        <a:p>
          <a:endParaRPr lang="en-US"/>
        </a:p>
      </dgm:t>
    </dgm:pt>
    <dgm:pt modelId="{136578F0-D09A-4E63-B8B5-31371C1FB4BE}" type="pres">
      <dgm:prSet presAssocID="{B6E5DEA6-7463-4FBD-BF78-E47C11925770}" presName="vert0" presStyleCnt="0">
        <dgm:presLayoutVars>
          <dgm:dir/>
          <dgm:animOne val="branch"/>
          <dgm:animLvl val="lvl"/>
        </dgm:presLayoutVars>
      </dgm:prSet>
      <dgm:spPr/>
    </dgm:pt>
    <dgm:pt modelId="{F549E16F-B87F-40E2-BFE2-21C77A88C7A3}" type="pres">
      <dgm:prSet presAssocID="{BA6904FD-4E71-4800-82E6-05664398E544}" presName="thickLine" presStyleLbl="alignNode1" presStyleIdx="0" presStyleCnt="9"/>
      <dgm:spPr/>
    </dgm:pt>
    <dgm:pt modelId="{C677A663-8A9F-4473-B6E6-95E2398C2FED}" type="pres">
      <dgm:prSet presAssocID="{BA6904FD-4E71-4800-82E6-05664398E544}" presName="horz1" presStyleCnt="0"/>
      <dgm:spPr/>
    </dgm:pt>
    <dgm:pt modelId="{9942C668-B7E4-4299-8315-D399DFFEFB8B}" type="pres">
      <dgm:prSet presAssocID="{BA6904FD-4E71-4800-82E6-05664398E544}" presName="tx1" presStyleLbl="revTx" presStyleIdx="0" presStyleCnt="9"/>
      <dgm:spPr/>
    </dgm:pt>
    <dgm:pt modelId="{606A99A8-2B7C-42AB-A107-D16CE525C1F2}" type="pres">
      <dgm:prSet presAssocID="{BA6904FD-4E71-4800-82E6-05664398E544}" presName="vert1" presStyleCnt="0"/>
      <dgm:spPr/>
    </dgm:pt>
    <dgm:pt modelId="{94D3B8BE-D08F-4B5E-B877-D39F09923E76}" type="pres">
      <dgm:prSet presAssocID="{5ABC2B70-A2D6-483D-95CD-891F69909596}" presName="thickLine" presStyleLbl="alignNode1" presStyleIdx="1" presStyleCnt="9"/>
      <dgm:spPr/>
    </dgm:pt>
    <dgm:pt modelId="{C9F89F3F-79D6-4F24-A6B6-437308660339}" type="pres">
      <dgm:prSet presAssocID="{5ABC2B70-A2D6-483D-95CD-891F69909596}" presName="horz1" presStyleCnt="0"/>
      <dgm:spPr/>
    </dgm:pt>
    <dgm:pt modelId="{C5CF0ACC-B1A7-4C5D-8072-614F14964D6A}" type="pres">
      <dgm:prSet presAssocID="{5ABC2B70-A2D6-483D-95CD-891F69909596}" presName="tx1" presStyleLbl="revTx" presStyleIdx="1" presStyleCnt="9"/>
      <dgm:spPr/>
    </dgm:pt>
    <dgm:pt modelId="{267D0BC6-8CB3-435A-A2F1-88A6B6CD7016}" type="pres">
      <dgm:prSet presAssocID="{5ABC2B70-A2D6-483D-95CD-891F69909596}" presName="vert1" presStyleCnt="0"/>
      <dgm:spPr/>
    </dgm:pt>
    <dgm:pt modelId="{26FF1BA1-976B-45E9-8F9B-34837D40AF4E}" type="pres">
      <dgm:prSet presAssocID="{1603B8AC-58A5-4AC7-9E2A-08D022F9CF0D}" presName="thickLine" presStyleLbl="alignNode1" presStyleIdx="2" presStyleCnt="9"/>
      <dgm:spPr/>
    </dgm:pt>
    <dgm:pt modelId="{CF132898-BE72-42D5-8A28-3FE085CFD77C}" type="pres">
      <dgm:prSet presAssocID="{1603B8AC-58A5-4AC7-9E2A-08D022F9CF0D}" presName="horz1" presStyleCnt="0"/>
      <dgm:spPr/>
    </dgm:pt>
    <dgm:pt modelId="{7DE0C8D5-240C-48D7-AFFA-63C1C4651CFE}" type="pres">
      <dgm:prSet presAssocID="{1603B8AC-58A5-4AC7-9E2A-08D022F9CF0D}" presName="tx1" presStyleLbl="revTx" presStyleIdx="2" presStyleCnt="9"/>
      <dgm:spPr/>
    </dgm:pt>
    <dgm:pt modelId="{369915F8-595F-417A-8E28-AA17139556DE}" type="pres">
      <dgm:prSet presAssocID="{1603B8AC-58A5-4AC7-9E2A-08D022F9CF0D}" presName="vert1" presStyleCnt="0"/>
      <dgm:spPr/>
    </dgm:pt>
    <dgm:pt modelId="{0E666058-A745-414E-A9EF-72A54DD7408E}" type="pres">
      <dgm:prSet presAssocID="{A507F1C4-B50D-49DE-BB97-972E983E3593}" presName="thickLine" presStyleLbl="alignNode1" presStyleIdx="3" presStyleCnt="9"/>
      <dgm:spPr/>
    </dgm:pt>
    <dgm:pt modelId="{D202E72B-22EB-4FB6-8E41-EE9EC5EDB341}" type="pres">
      <dgm:prSet presAssocID="{A507F1C4-B50D-49DE-BB97-972E983E3593}" presName="horz1" presStyleCnt="0"/>
      <dgm:spPr/>
    </dgm:pt>
    <dgm:pt modelId="{7DB65D23-0347-453F-B241-745A67AB82BC}" type="pres">
      <dgm:prSet presAssocID="{A507F1C4-B50D-49DE-BB97-972E983E3593}" presName="tx1" presStyleLbl="revTx" presStyleIdx="3" presStyleCnt="9"/>
      <dgm:spPr/>
    </dgm:pt>
    <dgm:pt modelId="{A4C1DA4A-9720-4541-8A37-3095B8ADCA17}" type="pres">
      <dgm:prSet presAssocID="{A507F1C4-B50D-49DE-BB97-972E983E3593}" presName="vert1" presStyleCnt="0"/>
      <dgm:spPr/>
    </dgm:pt>
    <dgm:pt modelId="{D532455E-78B8-46EB-8723-25B99AADF7DE}" type="pres">
      <dgm:prSet presAssocID="{2F01D0D4-5273-42AD-B03E-3D515C442512}" presName="thickLine" presStyleLbl="alignNode1" presStyleIdx="4" presStyleCnt="9"/>
      <dgm:spPr/>
    </dgm:pt>
    <dgm:pt modelId="{C2DB0519-3014-4650-B227-DFD9D0F1F4F3}" type="pres">
      <dgm:prSet presAssocID="{2F01D0D4-5273-42AD-B03E-3D515C442512}" presName="horz1" presStyleCnt="0"/>
      <dgm:spPr/>
    </dgm:pt>
    <dgm:pt modelId="{787FFCC9-C99D-47F4-9BBF-C504D691EB36}" type="pres">
      <dgm:prSet presAssocID="{2F01D0D4-5273-42AD-B03E-3D515C442512}" presName="tx1" presStyleLbl="revTx" presStyleIdx="4" presStyleCnt="9"/>
      <dgm:spPr/>
    </dgm:pt>
    <dgm:pt modelId="{0C4D3EB2-135F-4347-91D1-CDB0A501B9D2}" type="pres">
      <dgm:prSet presAssocID="{2F01D0D4-5273-42AD-B03E-3D515C442512}" presName="vert1" presStyleCnt="0"/>
      <dgm:spPr/>
    </dgm:pt>
    <dgm:pt modelId="{DBF09115-4BCB-40F6-93EC-F96636F4A5BD}" type="pres">
      <dgm:prSet presAssocID="{0332C200-8DB8-4EED-90E7-F3CCA1338C4B}" presName="thickLine" presStyleLbl="alignNode1" presStyleIdx="5" presStyleCnt="9"/>
      <dgm:spPr/>
    </dgm:pt>
    <dgm:pt modelId="{5389EE3D-0E4D-43D0-96B9-1B6370405D7D}" type="pres">
      <dgm:prSet presAssocID="{0332C200-8DB8-4EED-90E7-F3CCA1338C4B}" presName="horz1" presStyleCnt="0"/>
      <dgm:spPr/>
    </dgm:pt>
    <dgm:pt modelId="{A78ACABB-A863-4CC4-AD5E-4273E4E6F7AC}" type="pres">
      <dgm:prSet presAssocID="{0332C200-8DB8-4EED-90E7-F3CCA1338C4B}" presName="tx1" presStyleLbl="revTx" presStyleIdx="5" presStyleCnt="9"/>
      <dgm:spPr/>
    </dgm:pt>
    <dgm:pt modelId="{9D243540-BE91-48BF-A6E0-1B8DDB4F9688}" type="pres">
      <dgm:prSet presAssocID="{0332C200-8DB8-4EED-90E7-F3CCA1338C4B}" presName="vert1" presStyleCnt="0"/>
      <dgm:spPr/>
    </dgm:pt>
    <dgm:pt modelId="{4D0C6361-B169-446F-91E1-8C69007B10DE}" type="pres">
      <dgm:prSet presAssocID="{543CCFB9-036A-413E-A63E-392A15166CD2}" presName="thickLine" presStyleLbl="alignNode1" presStyleIdx="6" presStyleCnt="9"/>
      <dgm:spPr/>
    </dgm:pt>
    <dgm:pt modelId="{F600AE73-B928-4411-A01A-B2E7EA0D5B67}" type="pres">
      <dgm:prSet presAssocID="{543CCFB9-036A-413E-A63E-392A15166CD2}" presName="horz1" presStyleCnt="0"/>
      <dgm:spPr/>
    </dgm:pt>
    <dgm:pt modelId="{6BE61614-8FFD-4AC1-8FE7-BDAC3DE94208}" type="pres">
      <dgm:prSet presAssocID="{543CCFB9-036A-413E-A63E-392A15166CD2}" presName="tx1" presStyleLbl="revTx" presStyleIdx="6" presStyleCnt="9"/>
      <dgm:spPr/>
    </dgm:pt>
    <dgm:pt modelId="{A4340F59-CBBF-4A71-A017-A4E94FBAD089}" type="pres">
      <dgm:prSet presAssocID="{543CCFB9-036A-413E-A63E-392A15166CD2}" presName="vert1" presStyleCnt="0"/>
      <dgm:spPr/>
    </dgm:pt>
    <dgm:pt modelId="{C761CA58-3E51-4A6E-BF69-218097CA9DA4}" type="pres">
      <dgm:prSet presAssocID="{050A9C8C-342A-4403-AC20-375E46B8404E}" presName="thickLine" presStyleLbl="alignNode1" presStyleIdx="7" presStyleCnt="9"/>
      <dgm:spPr/>
    </dgm:pt>
    <dgm:pt modelId="{0786A9F2-5E3E-4CEA-9C65-9699CDF3D87C}" type="pres">
      <dgm:prSet presAssocID="{050A9C8C-342A-4403-AC20-375E46B8404E}" presName="horz1" presStyleCnt="0"/>
      <dgm:spPr/>
    </dgm:pt>
    <dgm:pt modelId="{FA273B04-D99E-43DD-B984-81B648CBC6A3}" type="pres">
      <dgm:prSet presAssocID="{050A9C8C-342A-4403-AC20-375E46B8404E}" presName="tx1" presStyleLbl="revTx" presStyleIdx="7" presStyleCnt="9"/>
      <dgm:spPr/>
    </dgm:pt>
    <dgm:pt modelId="{F3233D66-5087-4652-BF11-6DE75A3F5DD4}" type="pres">
      <dgm:prSet presAssocID="{050A9C8C-342A-4403-AC20-375E46B8404E}" presName="vert1" presStyleCnt="0"/>
      <dgm:spPr/>
    </dgm:pt>
    <dgm:pt modelId="{FDBE73C8-D9DD-42DA-9EDD-4D13C51DB4C9}" type="pres">
      <dgm:prSet presAssocID="{8F0C0B0A-0EC4-4A58-8FED-4F2EA909D1B0}" presName="thickLine" presStyleLbl="alignNode1" presStyleIdx="8" presStyleCnt="9"/>
      <dgm:spPr/>
    </dgm:pt>
    <dgm:pt modelId="{FE3710D6-B3E5-49CE-986E-76D145E4CFE6}" type="pres">
      <dgm:prSet presAssocID="{8F0C0B0A-0EC4-4A58-8FED-4F2EA909D1B0}" presName="horz1" presStyleCnt="0"/>
      <dgm:spPr/>
    </dgm:pt>
    <dgm:pt modelId="{87D3276E-C58D-4585-9F08-6AC2212CF1F0}" type="pres">
      <dgm:prSet presAssocID="{8F0C0B0A-0EC4-4A58-8FED-4F2EA909D1B0}" presName="tx1" presStyleLbl="revTx" presStyleIdx="8" presStyleCnt="9"/>
      <dgm:spPr/>
    </dgm:pt>
    <dgm:pt modelId="{F9D8E316-BE17-43CD-91E3-79E53A8038B1}" type="pres">
      <dgm:prSet presAssocID="{8F0C0B0A-0EC4-4A58-8FED-4F2EA909D1B0}" presName="vert1" presStyleCnt="0"/>
      <dgm:spPr/>
    </dgm:pt>
  </dgm:ptLst>
  <dgm:cxnLst>
    <dgm:cxn modelId="{407A9901-0A6A-4D6B-AD20-7AF0763F19E2}" type="presOf" srcId="{1603B8AC-58A5-4AC7-9E2A-08D022F9CF0D}" destId="{7DE0C8D5-240C-48D7-AFFA-63C1C4651CFE}" srcOrd="0" destOrd="0" presId="urn:microsoft.com/office/officeart/2008/layout/LinedList"/>
    <dgm:cxn modelId="{849B520F-7207-4378-9EE1-917DA736D0A9}" srcId="{B6E5DEA6-7463-4FBD-BF78-E47C11925770}" destId="{2F01D0D4-5273-42AD-B03E-3D515C442512}" srcOrd="4" destOrd="0" parTransId="{9A5F345B-470D-42BC-997C-0B3A6923C6EB}" sibTransId="{7C8F03F2-3FDD-464E-8907-DB7E6F793004}"/>
    <dgm:cxn modelId="{BAB22117-D2FD-4632-B073-68801094D2DB}" type="presOf" srcId="{8F0C0B0A-0EC4-4A58-8FED-4F2EA909D1B0}" destId="{87D3276E-C58D-4585-9F08-6AC2212CF1F0}" srcOrd="0" destOrd="0" presId="urn:microsoft.com/office/officeart/2008/layout/LinedList"/>
    <dgm:cxn modelId="{A6A5BE36-5AEF-40B1-8313-9DFB77CE7A18}" type="presOf" srcId="{0332C200-8DB8-4EED-90E7-F3CCA1338C4B}" destId="{A78ACABB-A863-4CC4-AD5E-4273E4E6F7AC}" srcOrd="0" destOrd="0" presId="urn:microsoft.com/office/officeart/2008/layout/LinedList"/>
    <dgm:cxn modelId="{D56AED62-2EF8-448E-9E88-9B22266CC482}" srcId="{B6E5DEA6-7463-4FBD-BF78-E47C11925770}" destId="{5ABC2B70-A2D6-483D-95CD-891F69909596}" srcOrd="1" destOrd="0" parTransId="{36C108C6-0881-4DF7-A285-169AA7F9AF3B}" sibTransId="{522F174E-69E2-4ECE-93EC-68D0F7D89FDC}"/>
    <dgm:cxn modelId="{06DACF69-3F4F-4CC9-9249-65D961319A8F}" type="presOf" srcId="{B6E5DEA6-7463-4FBD-BF78-E47C11925770}" destId="{136578F0-D09A-4E63-B8B5-31371C1FB4BE}" srcOrd="0" destOrd="0" presId="urn:microsoft.com/office/officeart/2008/layout/LinedList"/>
    <dgm:cxn modelId="{03DCCC51-E543-45DA-96EF-46E77939CBD0}" srcId="{B6E5DEA6-7463-4FBD-BF78-E47C11925770}" destId="{BA6904FD-4E71-4800-82E6-05664398E544}" srcOrd="0" destOrd="0" parTransId="{ECD32178-AC11-4BC0-8ADD-FF5A32C59468}" sibTransId="{45E2B1B2-F3D9-456A-AF0C-5418BD95B800}"/>
    <dgm:cxn modelId="{A5135B78-A876-4075-9207-3F97AE1AEE2A}" type="presOf" srcId="{543CCFB9-036A-413E-A63E-392A15166CD2}" destId="{6BE61614-8FFD-4AC1-8FE7-BDAC3DE94208}" srcOrd="0" destOrd="0" presId="urn:microsoft.com/office/officeart/2008/layout/LinedList"/>
    <dgm:cxn modelId="{CCEFE182-7929-4201-9719-3BF92D421116}" srcId="{B6E5DEA6-7463-4FBD-BF78-E47C11925770}" destId="{1603B8AC-58A5-4AC7-9E2A-08D022F9CF0D}" srcOrd="2" destOrd="0" parTransId="{435F9E2C-3A1D-4C57-86BB-8211BA3950E8}" sibTransId="{3F84252B-599F-4056-8B45-1C6C0AED6C93}"/>
    <dgm:cxn modelId="{4D801884-A3D1-4951-BDE9-52C61656C4F9}" type="presOf" srcId="{5ABC2B70-A2D6-483D-95CD-891F69909596}" destId="{C5CF0ACC-B1A7-4C5D-8072-614F14964D6A}" srcOrd="0" destOrd="0" presId="urn:microsoft.com/office/officeart/2008/layout/LinedList"/>
    <dgm:cxn modelId="{AC6EB584-B537-434B-B3F9-0897177E707A}" srcId="{B6E5DEA6-7463-4FBD-BF78-E47C11925770}" destId="{A507F1C4-B50D-49DE-BB97-972E983E3593}" srcOrd="3" destOrd="0" parTransId="{7464D894-ED69-4F14-A9E0-35AF59257A7B}" sibTransId="{0D309B34-41A8-4BB2-AB7A-7D989BADD066}"/>
    <dgm:cxn modelId="{AE3B9B9C-01C9-49E6-98FF-6CCF66F179C1}" type="presOf" srcId="{2F01D0D4-5273-42AD-B03E-3D515C442512}" destId="{787FFCC9-C99D-47F4-9BBF-C504D691EB36}" srcOrd="0" destOrd="0" presId="urn:microsoft.com/office/officeart/2008/layout/LinedList"/>
    <dgm:cxn modelId="{5C4598A3-D39A-427E-AB73-7690FEA9F624}" type="presOf" srcId="{050A9C8C-342A-4403-AC20-375E46B8404E}" destId="{FA273B04-D99E-43DD-B984-81B648CBC6A3}" srcOrd="0" destOrd="0" presId="urn:microsoft.com/office/officeart/2008/layout/LinedList"/>
    <dgm:cxn modelId="{A68FB1BA-DC47-48B7-A1C9-7EBDF750030D}" srcId="{B6E5DEA6-7463-4FBD-BF78-E47C11925770}" destId="{0332C200-8DB8-4EED-90E7-F3CCA1338C4B}" srcOrd="5" destOrd="0" parTransId="{4757C151-3D57-4C2B-B724-C2876CD1684B}" sibTransId="{90968B9D-30D5-457A-A440-E8BB37D704C6}"/>
    <dgm:cxn modelId="{C0ABAABE-7DFF-45BA-B1D8-0868B1C1F645}" srcId="{B6E5DEA6-7463-4FBD-BF78-E47C11925770}" destId="{8F0C0B0A-0EC4-4A58-8FED-4F2EA909D1B0}" srcOrd="8" destOrd="0" parTransId="{3268A5DC-4BA4-4CED-B2CD-0FBC0E144472}" sibTransId="{AD893A51-13A1-476D-92B2-B6B09ECE775C}"/>
    <dgm:cxn modelId="{8C492BC9-FE18-4084-BBFC-B8760CD93597}" type="presOf" srcId="{BA6904FD-4E71-4800-82E6-05664398E544}" destId="{9942C668-B7E4-4299-8315-D399DFFEFB8B}" srcOrd="0" destOrd="0" presId="urn:microsoft.com/office/officeart/2008/layout/LinedList"/>
    <dgm:cxn modelId="{1AC31CDB-24B7-460E-B1E8-EEBE59A0F1E3}" type="presOf" srcId="{A507F1C4-B50D-49DE-BB97-972E983E3593}" destId="{7DB65D23-0347-453F-B241-745A67AB82BC}" srcOrd="0" destOrd="0" presId="urn:microsoft.com/office/officeart/2008/layout/LinedList"/>
    <dgm:cxn modelId="{8FC0F1E2-0956-43E5-988A-D9CD16A6A38B}" srcId="{B6E5DEA6-7463-4FBD-BF78-E47C11925770}" destId="{050A9C8C-342A-4403-AC20-375E46B8404E}" srcOrd="7" destOrd="0" parTransId="{17E5E0CA-3F1E-4176-8B40-0EA2F84CD1BA}" sibTransId="{744632D1-75BA-43EC-A1B7-358861D0DFE0}"/>
    <dgm:cxn modelId="{4E7D8DEC-E18D-47FE-814F-58618B55445F}" srcId="{B6E5DEA6-7463-4FBD-BF78-E47C11925770}" destId="{543CCFB9-036A-413E-A63E-392A15166CD2}" srcOrd="6" destOrd="0" parTransId="{DDE28EF8-425E-4536-A7F2-215441B4F236}" sibTransId="{5251CB01-E459-4C1B-9BEA-62CBB1F9514B}"/>
    <dgm:cxn modelId="{330C2CD7-79DC-4355-9615-B77DE17F4101}" type="presParOf" srcId="{136578F0-D09A-4E63-B8B5-31371C1FB4BE}" destId="{F549E16F-B87F-40E2-BFE2-21C77A88C7A3}" srcOrd="0" destOrd="0" presId="urn:microsoft.com/office/officeart/2008/layout/LinedList"/>
    <dgm:cxn modelId="{A677FEAE-0AB5-44F3-8235-2C553B532823}" type="presParOf" srcId="{136578F0-D09A-4E63-B8B5-31371C1FB4BE}" destId="{C677A663-8A9F-4473-B6E6-95E2398C2FED}" srcOrd="1" destOrd="0" presId="urn:microsoft.com/office/officeart/2008/layout/LinedList"/>
    <dgm:cxn modelId="{5FDD362C-C8D7-43A8-B320-CDBBE4F800B6}" type="presParOf" srcId="{C677A663-8A9F-4473-B6E6-95E2398C2FED}" destId="{9942C668-B7E4-4299-8315-D399DFFEFB8B}" srcOrd="0" destOrd="0" presId="urn:microsoft.com/office/officeart/2008/layout/LinedList"/>
    <dgm:cxn modelId="{51F4F1C9-AB53-423E-810F-00AF38A28CE8}" type="presParOf" srcId="{C677A663-8A9F-4473-B6E6-95E2398C2FED}" destId="{606A99A8-2B7C-42AB-A107-D16CE525C1F2}" srcOrd="1" destOrd="0" presId="urn:microsoft.com/office/officeart/2008/layout/LinedList"/>
    <dgm:cxn modelId="{7EBB339F-91B3-4FDC-A129-3AE5C453ECE8}" type="presParOf" srcId="{136578F0-D09A-4E63-B8B5-31371C1FB4BE}" destId="{94D3B8BE-D08F-4B5E-B877-D39F09923E76}" srcOrd="2" destOrd="0" presId="urn:microsoft.com/office/officeart/2008/layout/LinedList"/>
    <dgm:cxn modelId="{E4B6529D-7CB3-4E47-B39B-75FD0B8D647C}" type="presParOf" srcId="{136578F0-D09A-4E63-B8B5-31371C1FB4BE}" destId="{C9F89F3F-79D6-4F24-A6B6-437308660339}" srcOrd="3" destOrd="0" presId="urn:microsoft.com/office/officeart/2008/layout/LinedList"/>
    <dgm:cxn modelId="{FD5F38B4-D988-4260-BA73-507FDCB14DD3}" type="presParOf" srcId="{C9F89F3F-79D6-4F24-A6B6-437308660339}" destId="{C5CF0ACC-B1A7-4C5D-8072-614F14964D6A}" srcOrd="0" destOrd="0" presId="urn:microsoft.com/office/officeart/2008/layout/LinedList"/>
    <dgm:cxn modelId="{55E4A13E-2085-4F2C-840D-1509D43C5AD5}" type="presParOf" srcId="{C9F89F3F-79D6-4F24-A6B6-437308660339}" destId="{267D0BC6-8CB3-435A-A2F1-88A6B6CD7016}" srcOrd="1" destOrd="0" presId="urn:microsoft.com/office/officeart/2008/layout/LinedList"/>
    <dgm:cxn modelId="{8BEA2AA2-3CEA-4190-B093-781CD3D8A296}" type="presParOf" srcId="{136578F0-D09A-4E63-B8B5-31371C1FB4BE}" destId="{26FF1BA1-976B-45E9-8F9B-34837D40AF4E}" srcOrd="4" destOrd="0" presId="urn:microsoft.com/office/officeart/2008/layout/LinedList"/>
    <dgm:cxn modelId="{58C57194-1661-4094-8EA8-681153040AFC}" type="presParOf" srcId="{136578F0-D09A-4E63-B8B5-31371C1FB4BE}" destId="{CF132898-BE72-42D5-8A28-3FE085CFD77C}" srcOrd="5" destOrd="0" presId="urn:microsoft.com/office/officeart/2008/layout/LinedList"/>
    <dgm:cxn modelId="{FAF902E9-EB12-4CB7-85FF-BC0E72B638A2}" type="presParOf" srcId="{CF132898-BE72-42D5-8A28-3FE085CFD77C}" destId="{7DE0C8D5-240C-48D7-AFFA-63C1C4651CFE}" srcOrd="0" destOrd="0" presId="urn:microsoft.com/office/officeart/2008/layout/LinedList"/>
    <dgm:cxn modelId="{D3741681-E9E2-4B7A-805D-A9BF97741400}" type="presParOf" srcId="{CF132898-BE72-42D5-8A28-3FE085CFD77C}" destId="{369915F8-595F-417A-8E28-AA17139556DE}" srcOrd="1" destOrd="0" presId="urn:microsoft.com/office/officeart/2008/layout/LinedList"/>
    <dgm:cxn modelId="{1E1AA6CD-C0A6-4D00-B480-148C46C6A574}" type="presParOf" srcId="{136578F0-D09A-4E63-B8B5-31371C1FB4BE}" destId="{0E666058-A745-414E-A9EF-72A54DD7408E}" srcOrd="6" destOrd="0" presId="urn:microsoft.com/office/officeart/2008/layout/LinedList"/>
    <dgm:cxn modelId="{75E64133-6BCF-4710-A0D3-C79204D0B438}" type="presParOf" srcId="{136578F0-D09A-4E63-B8B5-31371C1FB4BE}" destId="{D202E72B-22EB-4FB6-8E41-EE9EC5EDB341}" srcOrd="7" destOrd="0" presId="urn:microsoft.com/office/officeart/2008/layout/LinedList"/>
    <dgm:cxn modelId="{31570718-EB14-4DBD-83DC-C3796A596234}" type="presParOf" srcId="{D202E72B-22EB-4FB6-8E41-EE9EC5EDB341}" destId="{7DB65D23-0347-453F-B241-745A67AB82BC}" srcOrd="0" destOrd="0" presId="urn:microsoft.com/office/officeart/2008/layout/LinedList"/>
    <dgm:cxn modelId="{FE6E9396-BB29-4173-8119-33B64C8EEF60}" type="presParOf" srcId="{D202E72B-22EB-4FB6-8E41-EE9EC5EDB341}" destId="{A4C1DA4A-9720-4541-8A37-3095B8ADCA17}" srcOrd="1" destOrd="0" presId="urn:microsoft.com/office/officeart/2008/layout/LinedList"/>
    <dgm:cxn modelId="{1EAF8CE5-A47A-4A56-B428-DFE5F955ABAC}" type="presParOf" srcId="{136578F0-D09A-4E63-B8B5-31371C1FB4BE}" destId="{D532455E-78B8-46EB-8723-25B99AADF7DE}" srcOrd="8" destOrd="0" presId="urn:microsoft.com/office/officeart/2008/layout/LinedList"/>
    <dgm:cxn modelId="{371D6465-B6A0-4AB9-9C32-222C82DB0836}" type="presParOf" srcId="{136578F0-D09A-4E63-B8B5-31371C1FB4BE}" destId="{C2DB0519-3014-4650-B227-DFD9D0F1F4F3}" srcOrd="9" destOrd="0" presId="urn:microsoft.com/office/officeart/2008/layout/LinedList"/>
    <dgm:cxn modelId="{5AE39304-F84E-4B81-9A8D-248C47080251}" type="presParOf" srcId="{C2DB0519-3014-4650-B227-DFD9D0F1F4F3}" destId="{787FFCC9-C99D-47F4-9BBF-C504D691EB36}" srcOrd="0" destOrd="0" presId="urn:microsoft.com/office/officeart/2008/layout/LinedList"/>
    <dgm:cxn modelId="{B2B6CD04-1AE4-4AAB-A074-AA33FED849CF}" type="presParOf" srcId="{C2DB0519-3014-4650-B227-DFD9D0F1F4F3}" destId="{0C4D3EB2-135F-4347-91D1-CDB0A501B9D2}" srcOrd="1" destOrd="0" presId="urn:microsoft.com/office/officeart/2008/layout/LinedList"/>
    <dgm:cxn modelId="{EF83C01C-F5E4-4B25-A7CA-9DB2EC6A6D95}" type="presParOf" srcId="{136578F0-D09A-4E63-B8B5-31371C1FB4BE}" destId="{DBF09115-4BCB-40F6-93EC-F96636F4A5BD}" srcOrd="10" destOrd="0" presId="urn:microsoft.com/office/officeart/2008/layout/LinedList"/>
    <dgm:cxn modelId="{E6FE8C89-BCE6-4C60-BA1F-EDEF96EBEB2A}" type="presParOf" srcId="{136578F0-D09A-4E63-B8B5-31371C1FB4BE}" destId="{5389EE3D-0E4D-43D0-96B9-1B6370405D7D}" srcOrd="11" destOrd="0" presId="urn:microsoft.com/office/officeart/2008/layout/LinedList"/>
    <dgm:cxn modelId="{86EC1278-F3F8-4ED0-B32B-188604E67D83}" type="presParOf" srcId="{5389EE3D-0E4D-43D0-96B9-1B6370405D7D}" destId="{A78ACABB-A863-4CC4-AD5E-4273E4E6F7AC}" srcOrd="0" destOrd="0" presId="urn:microsoft.com/office/officeart/2008/layout/LinedList"/>
    <dgm:cxn modelId="{57442E38-60D2-431F-A67A-5C2D160A8614}" type="presParOf" srcId="{5389EE3D-0E4D-43D0-96B9-1B6370405D7D}" destId="{9D243540-BE91-48BF-A6E0-1B8DDB4F9688}" srcOrd="1" destOrd="0" presId="urn:microsoft.com/office/officeart/2008/layout/LinedList"/>
    <dgm:cxn modelId="{50A411DD-7930-4663-B882-777C9AC096BD}" type="presParOf" srcId="{136578F0-D09A-4E63-B8B5-31371C1FB4BE}" destId="{4D0C6361-B169-446F-91E1-8C69007B10DE}" srcOrd="12" destOrd="0" presId="urn:microsoft.com/office/officeart/2008/layout/LinedList"/>
    <dgm:cxn modelId="{E21D9B53-DC96-405D-8A91-A9FE3BA155F8}" type="presParOf" srcId="{136578F0-D09A-4E63-B8B5-31371C1FB4BE}" destId="{F600AE73-B928-4411-A01A-B2E7EA0D5B67}" srcOrd="13" destOrd="0" presId="urn:microsoft.com/office/officeart/2008/layout/LinedList"/>
    <dgm:cxn modelId="{49F77D8D-C790-4E1E-A012-5A05013730B4}" type="presParOf" srcId="{F600AE73-B928-4411-A01A-B2E7EA0D5B67}" destId="{6BE61614-8FFD-4AC1-8FE7-BDAC3DE94208}" srcOrd="0" destOrd="0" presId="urn:microsoft.com/office/officeart/2008/layout/LinedList"/>
    <dgm:cxn modelId="{51E241F6-ED4C-4878-8521-BCA592901A45}" type="presParOf" srcId="{F600AE73-B928-4411-A01A-B2E7EA0D5B67}" destId="{A4340F59-CBBF-4A71-A017-A4E94FBAD089}" srcOrd="1" destOrd="0" presId="urn:microsoft.com/office/officeart/2008/layout/LinedList"/>
    <dgm:cxn modelId="{F8D2B3C6-7432-4A69-825C-B5392E047AD4}" type="presParOf" srcId="{136578F0-D09A-4E63-B8B5-31371C1FB4BE}" destId="{C761CA58-3E51-4A6E-BF69-218097CA9DA4}" srcOrd="14" destOrd="0" presId="urn:microsoft.com/office/officeart/2008/layout/LinedList"/>
    <dgm:cxn modelId="{EEED30D2-A323-44CC-86E3-17E268842140}" type="presParOf" srcId="{136578F0-D09A-4E63-B8B5-31371C1FB4BE}" destId="{0786A9F2-5E3E-4CEA-9C65-9699CDF3D87C}" srcOrd="15" destOrd="0" presId="urn:microsoft.com/office/officeart/2008/layout/LinedList"/>
    <dgm:cxn modelId="{5524DD93-ADFB-44D6-B299-C86FEFDCFC8F}" type="presParOf" srcId="{0786A9F2-5E3E-4CEA-9C65-9699CDF3D87C}" destId="{FA273B04-D99E-43DD-B984-81B648CBC6A3}" srcOrd="0" destOrd="0" presId="urn:microsoft.com/office/officeart/2008/layout/LinedList"/>
    <dgm:cxn modelId="{1D30FC91-4DFE-4725-AA16-AC94C1765D59}" type="presParOf" srcId="{0786A9F2-5E3E-4CEA-9C65-9699CDF3D87C}" destId="{F3233D66-5087-4652-BF11-6DE75A3F5DD4}" srcOrd="1" destOrd="0" presId="urn:microsoft.com/office/officeart/2008/layout/LinedList"/>
    <dgm:cxn modelId="{DB3119BB-90D4-4238-8B64-1679FE71E7EF}" type="presParOf" srcId="{136578F0-D09A-4E63-B8B5-31371C1FB4BE}" destId="{FDBE73C8-D9DD-42DA-9EDD-4D13C51DB4C9}" srcOrd="16" destOrd="0" presId="urn:microsoft.com/office/officeart/2008/layout/LinedList"/>
    <dgm:cxn modelId="{F4398782-B3AF-407E-9368-9BB2A271CB9A}" type="presParOf" srcId="{136578F0-D09A-4E63-B8B5-31371C1FB4BE}" destId="{FE3710D6-B3E5-49CE-986E-76D145E4CFE6}" srcOrd="17" destOrd="0" presId="urn:microsoft.com/office/officeart/2008/layout/LinedList"/>
    <dgm:cxn modelId="{94344D11-3A33-4493-BD38-0B8A77E280EF}" type="presParOf" srcId="{FE3710D6-B3E5-49CE-986E-76D145E4CFE6}" destId="{87D3276E-C58D-4585-9F08-6AC2212CF1F0}" srcOrd="0" destOrd="0" presId="urn:microsoft.com/office/officeart/2008/layout/LinedList"/>
    <dgm:cxn modelId="{A6D9F653-1A27-490F-BA41-14C01B4E5F4F}" type="presParOf" srcId="{FE3710D6-B3E5-49CE-986E-76D145E4CFE6}" destId="{F9D8E316-BE17-43CD-91E3-79E53A8038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4A937-A9F6-41AC-AF5D-4655204CFF03}"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70BB1A28-6838-42E5-BFC4-EC26A1328964}">
      <dgm:prSet/>
      <dgm:spPr/>
      <dgm:t>
        <a:bodyPr/>
        <a:lstStyle/>
        <a:p>
          <a:r>
            <a:rPr lang="en-US" b="1" u="sng"/>
            <a:t>Downtown Development District (DDD) Act of 2014</a:t>
          </a:r>
          <a:endParaRPr lang="en-US"/>
        </a:p>
      </dgm:t>
    </dgm:pt>
    <dgm:pt modelId="{31D12F1D-D668-47D9-9BCD-AD563D044D8F}" type="parTrans" cxnId="{D4970C87-FD00-466C-85CA-3B4F13D255E3}">
      <dgm:prSet/>
      <dgm:spPr/>
      <dgm:t>
        <a:bodyPr/>
        <a:lstStyle/>
        <a:p>
          <a:endParaRPr lang="en-US"/>
        </a:p>
      </dgm:t>
    </dgm:pt>
    <dgm:pt modelId="{831B62E9-DFC2-41E9-BFC6-A153AA043C30}" type="sibTrans" cxnId="{D4970C87-FD00-466C-85CA-3B4F13D255E3}">
      <dgm:prSet/>
      <dgm:spPr/>
      <dgm:t>
        <a:bodyPr/>
        <a:lstStyle/>
        <a:p>
          <a:endParaRPr lang="en-US"/>
        </a:p>
      </dgm:t>
    </dgm:pt>
    <dgm:pt modelId="{AF9CCEDF-D70A-4D08-9239-2386439D2122}">
      <dgm:prSet/>
      <dgm:spPr/>
      <dgm:t>
        <a:bodyPr/>
        <a:lstStyle/>
        <a:p>
          <a:r>
            <a:rPr lang="en-US" b="1" dirty="0"/>
            <a:t>Created to leverage state resources in designated downtown areas to:</a:t>
          </a:r>
        </a:p>
      </dgm:t>
    </dgm:pt>
    <dgm:pt modelId="{9FE6E091-17AA-457D-B62B-6F99C065D2CC}" type="parTrans" cxnId="{A404CE5B-D27D-4509-B216-BA117DE2747A}">
      <dgm:prSet/>
      <dgm:spPr/>
      <dgm:t>
        <a:bodyPr/>
        <a:lstStyle/>
        <a:p>
          <a:endParaRPr lang="en-US"/>
        </a:p>
      </dgm:t>
    </dgm:pt>
    <dgm:pt modelId="{67A1E740-67A1-46D8-B17A-E44A2522693F}" type="sibTrans" cxnId="{A404CE5B-D27D-4509-B216-BA117DE2747A}">
      <dgm:prSet/>
      <dgm:spPr/>
      <dgm:t>
        <a:bodyPr/>
        <a:lstStyle/>
        <a:p>
          <a:endParaRPr lang="en-US"/>
        </a:p>
      </dgm:t>
    </dgm:pt>
    <dgm:pt modelId="{4DCE4700-4D7A-4EE0-9C2D-34001F5714CB}">
      <dgm:prSet/>
      <dgm:spPr/>
      <dgm:t>
        <a:bodyPr/>
        <a:lstStyle/>
        <a:p>
          <a:r>
            <a:rPr lang="en-US" b="1"/>
            <a:t>Spur private investment</a:t>
          </a:r>
        </a:p>
      </dgm:t>
    </dgm:pt>
    <dgm:pt modelId="{8732A0BB-453A-437C-BBEF-2F8D30C77556}" type="parTrans" cxnId="{E19B4663-FF5C-4720-BE06-68758745D2DD}">
      <dgm:prSet/>
      <dgm:spPr/>
      <dgm:t>
        <a:bodyPr/>
        <a:lstStyle/>
        <a:p>
          <a:endParaRPr lang="en-US"/>
        </a:p>
      </dgm:t>
    </dgm:pt>
    <dgm:pt modelId="{6513735E-E59D-49F4-851A-ECB4BFA5D1B5}" type="sibTrans" cxnId="{E19B4663-FF5C-4720-BE06-68758745D2DD}">
      <dgm:prSet/>
      <dgm:spPr/>
      <dgm:t>
        <a:bodyPr/>
        <a:lstStyle/>
        <a:p>
          <a:endParaRPr lang="en-US"/>
        </a:p>
      </dgm:t>
    </dgm:pt>
    <dgm:pt modelId="{7590AC3C-122C-4A8C-B0C8-4785D3560E59}">
      <dgm:prSet/>
      <dgm:spPr/>
      <dgm:t>
        <a:bodyPr/>
        <a:lstStyle/>
        <a:p>
          <a:r>
            <a:rPr lang="en-US" b="1" dirty="0"/>
            <a:t>Improve commercial vitality</a:t>
          </a:r>
        </a:p>
      </dgm:t>
    </dgm:pt>
    <dgm:pt modelId="{5693BB17-516E-4C0A-9884-A99B26B413F5}" type="parTrans" cxnId="{6AE91212-73C6-4FC9-8529-8631AE2545EA}">
      <dgm:prSet/>
      <dgm:spPr/>
      <dgm:t>
        <a:bodyPr/>
        <a:lstStyle/>
        <a:p>
          <a:endParaRPr lang="en-US"/>
        </a:p>
      </dgm:t>
    </dgm:pt>
    <dgm:pt modelId="{7700BA86-CC7B-4A3D-98FD-6CC124FA094A}" type="sibTrans" cxnId="{6AE91212-73C6-4FC9-8529-8631AE2545EA}">
      <dgm:prSet/>
      <dgm:spPr/>
      <dgm:t>
        <a:bodyPr/>
        <a:lstStyle/>
        <a:p>
          <a:endParaRPr lang="en-US"/>
        </a:p>
      </dgm:t>
    </dgm:pt>
    <dgm:pt modelId="{01FDB592-ABC6-40AA-B144-09DC3E012C4E}">
      <dgm:prSet/>
      <dgm:spPr/>
      <dgm:t>
        <a:bodyPr/>
        <a:lstStyle/>
        <a:p>
          <a:r>
            <a:rPr lang="en-US" b="1" dirty="0"/>
            <a:t>Build a stable community of long-term residents</a:t>
          </a:r>
        </a:p>
      </dgm:t>
    </dgm:pt>
    <dgm:pt modelId="{844D0AFD-E7F1-4293-9BC7-482A2C9BD5F6}" type="parTrans" cxnId="{03EB5F42-8080-4287-BF1E-5CDCE90287E1}">
      <dgm:prSet/>
      <dgm:spPr/>
      <dgm:t>
        <a:bodyPr/>
        <a:lstStyle/>
        <a:p>
          <a:endParaRPr lang="en-US"/>
        </a:p>
      </dgm:t>
    </dgm:pt>
    <dgm:pt modelId="{7A802653-2DB0-4B15-BC11-0E73A8FC8715}" type="sibTrans" cxnId="{03EB5F42-8080-4287-BF1E-5CDCE90287E1}">
      <dgm:prSet/>
      <dgm:spPr/>
      <dgm:t>
        <a:bodyPr/>
        <a:lstStyle/>
        <a:p>
          <a:endParaRPr lang="en-US"/>
        </a:p>
      </dgm:t>
    </dgm:pt>
    <dgm:pt modelId="{E2712AE6-4222-41D2-8B93-C8621C378FCC}" type="pres">
      <dgm:prSet presAssocID="{FDA4A937-A9F6-41AC-AF5D-4655204CFF03}" presName="Name0" presStyleCnt="0">
        <dgm:presLayoutVars>
          <dgm:dir/>
          <dgm:animLvl val="lvl"/>
          <dgm:resizeHandles val="exact"/>
        </dgm:presLayoutVars>
      </dgm:prSet>
      <dgm:spPr/>
    </dgm:pt>
    <dgm:pt modelId="{91AAFFFB-0ABD-45B2-8898-8BC6BC9C32EF}" type="pres">
      <dgm:prSet presAssocID="{70BB1A28-6838-42E5-BFC4-EC26A1328964}" presName="boxAndChildren" presStyleCnt="0"/>
      <dgm:spPr/>
    </dgm:pt>
    <dgm:pt modelId="{D8E87F34-35E0-421A-A136-F4FECAFEC67F}" type="pres">
      <dgm:prSet presAssocID="{70BB1A28-6838-42E5-BFC4-EC26A1328964}" presName="parentTextBox" presStyleLbl="node1" presStyleIdx="0" presStyleCnt="1"/>
      <dgm:spPr/>
    </dgm:pt>
    <dgm:pt modelId="{E3AC1973-286B-4FDC-A598-39F69F342206}" type="pres">
      <dgm:prSet presAssocID="{70BB1A28-6838-42E5-BFC4-EC26A1328964}" presName="entireBox" presStyleLbl="node1" presStyleIdx="0" presStyleCnt="1"/>
      <dgm:spPr/>
    </dgm:pt>
    <dgm:pt modelId="{30F9D2F7-B452-4FD5-AC75-23191B22AE9F}" type="pres">
      <dgm:prSet presAssocID="{70BB1A28-6838-42E5-BFC4-EC26A1328964}" presName="descendantBox" presStyleCnt="0"/>
      <dgm:spPr/>
    </dgm:pt>
    <dgm:pt modelId="{A25931DC-B65E-4F06-AED8-35736F04D162}" type="pres">
      <dgm:prSet presAssocID="{AF9CCEDF-D70A-4D08-9239-2386439D2122}" presName="childTextBox" presStyleLbl="fgAccFollowNode1" presStyleIdx="0" presStyleCnt="1">
        <dgm:presLayoutVars>
          <dgm:bulletEnabled val="1"/>
        </dgm:presLayoutVars>
      </dgm:prSet>
      <dgm:spPr/>
    </dgm:pt>
  </dgm:ptLst>
  <dgm:cxnLst>
    <dgm:cxn modelId="{6AE91212-73C6-4FC9-8529-8631AE2545EA}" srcId="{AF9CCEDF-D70A-4D08-9239-2386439D2122}" destId="{7590AC3C-122C-4A8C-B0C8-4785D3560E59}" srcOrd="1" destOrd="0" parTransId="{5693BB17-516E-4C0A-9884-A99B26B413F5}" sibTransId="{7700BA86-CC7B-4A3D-98FD-6CC124FA094A}"/>
    <dgm:cxn modelId="{A404CE5B-D27D-4509-B216-BA117DE2747A}" srcId="{70BB1A28-6838-42E5-BFC4-EC26A1328964}" destId="{AF9CCEDF-D70A-4D08-9239-2386439D2122}" srcOrd="0" destOrd="0" parTransId="{9FE6E091-17AA-457D-B62B-6F99C065D2CC}" sibTransId="{67A1E740-67A1-46D8-B17A-E44A2522693F}"/>
    <dgm:cxn modelId="{03EB5F42-8080-4287-BF1E-5CDCE90287E1}" srcId="{AF9CCEDF-D70A-4D08-9239-2386439D2122}" destId="{01FDB592-ABC6-40AA-B144-09DC3E012C4E}" srcOrd="2" destOrd="0" parTransId="{844D0AFD-E7F1-4293-9BC7-482A2C9BD5F6}" sibTransId="{7A802653-2DB0-4B15-BC11-0E73A8FC8715}"/>
    <dgm:cxn modelId="{E19B4663-FF5C-4720-BE06-68758745D2DD}" srcId="{AF9CCEDF-D70A-4D08-9239-2386439D2122}" destId="{4DCE4700-4D7A-4EE0-9C2D-34001F5714CB}" srcOrd="0" destOrd="0" parTransId="{8732A0BB-453A-437C-BBEF-2F8D30C77556}" sibTransId="{6513735E-E59D-49F4-851A-ECB4BFA5D1B5}"/>
    <dgm:cxn modelId="{5E3B6D6F-AA27-40EB-B2B4-AC96B8FE3E15}" type="presOf" srcId="{70BB1A28-6838-42E5-BFC4-EC26A1328964}" destId="{E3AC1973-286B-4FDC-A598-39F69F342206}" srcOrd="1" destOrd="0" presId="urn:microsoft.com/office/officeart/2005/8/layout/process4"/>
    <dgm:cxn modelId="{B2E12B70-7B93-4D8A-B22B-FB9AAF5D5EC8}" type="presOf" srcId="{01FDB592-ABC6-40AA-B144-09DC3E012C4E}" destId="{A25931DC-B65E-4F06-AED8-35736F04D162}" srcOrd="0" destOrd="3" presId="urn:microsoft.com/office/officeart/2005/8/layout/process4"/>
    <dgm:cxn modelId="{1408757B-B42B-404D-A962-7FC27692D291}" type="presOf" srcId="{FDA4A937-A9F6-41AC-AF5D-4655204CFF03}" destId="{E2712AE6-4222-41D2-8B93-C8621C378FCC}" srcOrd="0" destOrd="0" presId="urn:microsoft.com/office/officeart/2005/8/layout/process4"/>
    <dgm:cxn modelId="{EEF4787B-5C6E-41A1-A3FF-C803D9BCA37F}" type="presOf" srcId="{70BB1A28-6838-42E5-BFC4-EC26A1328964}" destId="{D8E87F34-35E0-421A-A136-F4FECAFEC67F}" srcOrd="0" destOrd="0" presId="urn:microsoft.com/office/officeart/2005/8/layout/process4"/>
    <dgm:cxn modelId="{D4970C87-FD00-466C-85CA-3B4F13D255E3}" srcId="{FDA4A937-A9F6-41AC-AF5D-4655204CFF03}" destId="{70BB1A28-6838-42E5-BFC4-EC26A1328964}" srcOrd="0" destOrd="0" parTransId="{31D12F1D-D668-47D9-9BCD-AD563D044D8F}" sibTransId="{831B62E9-DFC2-41E9-BFC6-A153AA043C30}"/>
    <dgm:cxn modelId="{38980CB6-CB78-4A3A-ACF5-4CA56AD5FCB8}" type="presOf" srcId="{4DCE4700-4D7A-4EE0-9C2D-34001F5714CB}" destId="{A25931DC-B65E-4F06-AED8-35736F04D162}" srcOrd="0" destOrd="1" presId="urn:microsoft.com/office/officeart/2005/8/layout/process4"/>
    <dgm:cxn modelId="{C461FBBC-3AE7-4571-B673-D7284EFBD225}" type="presOf" srcId="{AF9CCEDF-D70A-4D08-9239-2386439D2122}" destId="{A25931DC-B65E-4F06-AED8-35736F04D162}" srcOrd="0" destOrd="0" presId="urn:microsoft.com/office/officeart/2005/8/layout/process4"/>
    <dgm:cxn modelId="{77130BFC-2704-4474-B90E-291F0FEE2419}" type="presOf" srcId="{7590AC3C-122C-4A8C-B0C8-4785D3560E59}" destId="{A25931DC-B65E-4F06-AED8-35736F04D162}" srcOrd="0" destOrd="2" presId="urn:microsoft.com/office/officeart/2005/8/layout/process4"/>
    <dgm:cxn modelId="{4CF74DA1-2689-4C54-8A4A-F27EAFDCCEE2}" type="presParOf" srcId="{E2712AE6-4222-41D2-8B93-C8621C378FCC}" destId="{91AAFFFB-0ABD-45B2-8898-8BC6BC9C32EF}" srcOrd="0" destOrd="0" presId="urn:microsoft.com/office/officeart/2005/8/layout/process4"/>
    <dgm:cxn modelId="{EA9D607C-4D32-4AA7-82DE-F7BCC35CB5B7}" type="presParOf" srcId="{91AAFFFB-0ABD-45B2-8898-8BC6BC9C32EF}" destId="{D8E87F34-35E0-421A-A136-F4FECAFEC67F}" srcOrd="0" destOrd="0" presId="urn:microsoft.com/office/officeart/2005/8/layout/process4"/>
    <dgm:cxn modelId="{C2A67525-F5EA-41A0-B4D8-9B5DD80D0D93}" type="presParOf" srcId="{91AAFFFB-0ABD-45B2-8898-8BC6BC9C32EF}" destId="{E3AC1973-286B-4FDC-A598-39F69F342206}" srcOrd="1" destOrd="0" presId="urn:microsoft.com/office/officeart/2005/8/layout/process4"/>
    <dgm:cxn modelId="{08F68988-E6A6-4391-88C4-8CD328C02926}" type="presParOf" srcId="{91AAFFFB-0ABD-45B2-8898-8BC6BC9C32EF}" destId="{30F9D2F7-B452-4FD5-AC75-23191B22AE9F}" srcOrd="2" destOrd="0" presId="urn:microsoft.com/office/officeart/2005/8/layout/process4"/>
    <dgm:cxn modelId="{3276928E-7121-4635-ADD7-13D188147423}" type="presParOf" srcId="{30F9D2F7-B452-4FD5-AC75-23191B22AE9F}" destId="{A25931DC-B65E-4F06-AED8-35736F04D16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FC248-B444-453A-9019-E1582D3E9347}">
      <dsp:nvSpPr>
        <dsp:cNvPr id="0" name=""/>
        <dsp:cNvSpPr/>
      </dsp:nvSpPr>
      <dsp:spPr>
        <a:xfrm>
          <a:off x="0" y="3837505"/>
          <a:ext cx="8128000" cy="839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 Approval</a:t>
          </a:r>
        </a:p>
      </dsp:txBody>
      <dsp:txXfrm>
        <a:off x="0" y="3837505"/>
        <a:ext cx="8128000" cy="453358"/>
      </dsp:txXfrm>
    </dsp:sp>
    <dsp:sp modelId="{A6B8DB34-455A-4590-BA2D-404587090228}">
      <dsp:nvSpPr>
        <dsp:cNvPr id="0" name=""/>
        <dsp:cNvSpPr/>
      </dsp:nvSpPr>
      <dsp:spPr>
        <a:xfrm>
          <a:off x="0" y="4274073"/>
          <a:ext cx="8128000" cy="3861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Approval by the local legislative body must be after approval by the CCSPI. The change is not considered to be in effect for OSPC administrative purposes or rebate requests to DSHA until the proper documentation has been received and validated.</a:t>
          </a:r>
        </a:p>
      </dsp:txBody>
      <dsp:txXfrm>
        <a:off x="0" y="4274073"/>
        <a:ext cx="8128000" cy="386194"/>
      </dsp:txXfrm>
    </dsp:sp>
    <dsp:sp modelId="{076A7B04-01B2-4009-8B6D-E0DE566836B9}">
      <dsp:nvSpPr>
        <dsp:cNvPr id="0" name=""/>
        <dsp:cNvSpPr/>
      </dsp:nvSpPr>
      <dsp:spPr>
        <a:xfrm rot="10800000">
          <a:off x="0" y="2558867"/>
          <a:ext cx="8128000" cy="129123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Cabinet Committee on State Planning Issues (CCSPI)</a:t>
          </a:r>
        </a:p>
      </dsp:txBody>
      <dsp:txXfrm rot="-10800000">
        <a:off x="0" y="2558867"/>
        <a:ext cx="8128000" cy="453222"/>
      </dsp:txXfrm>
    </dsp:sp>
    <dsp:sp modelId="{99BB95EE-D925-4649-8A3D-E485C7A68FEA}">
      <dsp:nvSpPr>
        <dsp:cNvPr id="0" name=""/>
        <dsp:cNvSpPr/>
      </dsp:nvSpPr>
      <dsp:spPr>
        <a:xfrm>
          <a:off x="0" y="3012089"/>
          <a:ext cx="8128000" cy="3860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 Review in accordance with 22 Del C. § 1907</a:t>
          </a:r>
        </a:p>
      </dsp:txBody>
      <dsp:txXfrm>
        <a:off x="0" y="3012089"/>
        <a:ext cx="8128000" cy="386078"/>
      </dsp:txXfrm>
    </dsp:sp>
    <dsp:sp modelId="{55B25729-180A-4BFC-8132-944ABD5A4B71}">
      <dsp:nvSpPr>
        <dsp:cNvPr id="0" name=""/>
        <dsp:cNvSpPr/>
      </dsp:nvSpPr>
      <dsp:spPr>
        <a:xfrm rot="10800000">
          <a:off x="0" y="1280229"/>
          <a:ext cx="8128000" cy="129123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Delaware Office of State Planning Coordination (OSPC)</a:t>
          </a:r>
        </a:p>
      </dsp:txBody>
      <dsp:txXfrm rot="10800000">
        <a:off x="0" y="1280229"/>
        <a:ext cx="8128000" cy="839003"/>
      </dsp:txXfrm>
    </dsp:sp>
    <dsp:sp modelId="{33D26BCB-CF99-4D4A-81EB-22A2F0AF0AB1}">
      <dsp:nvSpPr>
        <dsp:cNvPr id="0" name=""/>
        <dsp:cNvSpPr/>
      </dsp:nvSpPr>
      <dsp:spPr>
        <a:xfrm rot="10800000">
          <a:off x="0" y="1590"/>
          <a:ext cx="8128000" cy="129123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City Council Approval</a:t>
          </a:r>
        </a:p>
      </dsp:txBody>
      <dsp:txXfrm rot="-10800000">
        <a:off x="0" y="1590"/>
        <a:ext cx="8128000" cy="453222"/>
      </dsp:txXfrm>
    </dsp:sp>
    <dsp:sp modelId="{3510636A-4335-457E-AA44-47F4E7D9E69A}">
      <dsp:nvSpPr>
        <dsp:cNvPr id="0" name=""/>
        <dsp:cNvSpPr/>
      </dsp:nvSpPr>
      <dsp:spPr>
        <a:xfrm>
          <a:off x="0" y="454812"/>
          <a:ext cx="8128000" cy="3860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local government shall provide documentation to the OSPC that the boundary amendment has been approved by the local legislative body</a:t>
          </a:r>
        </a:p>
      </dsp:txBody>
      <dsp:txXfrm>
        <a:off x="0" y="454812"/>
        <a:ext cx="8128000" cy="386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9E16F-B87F-40E2-BFE2-21C77A88C7A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2C668-B7E4-4299-8315-D399DFFEFB8B}">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City Property Tax Abatements (mixed-use, market rate-multi family, residential, commercial)</a:t>
          </a:r>
        </a:p>
      </dsp:txBody>
      <dsp:txXfrm>
        <a:off x="0" y="531"/>
        <a:ext cx="10515600" cy="483363"/>
      </dsp:txXfrm>
    </dsp:sp>
    <dsp:sp modelId="{94D3B8BE-D08F-4B5E-B877-D39F09923E76}">
      <dsp:nvSpPr>
        <dsp:cNvPr id="0" name=""/>
        <dsp:cNvSpPr/>
      </dsp:nvSpPr>
      <dsp:spPr>
        <a:xfrm>
          <a:off x="0" y="4838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F0ACC-B1A7-4C5D-8072-614F14964D6A}">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Economic Development Strategic Fund</a:t>
          </a:r>
        </a:p>
      </dsp:txBody>
      <dsp:txXfrm>
        <a:off x="0" y="483895"/>
        <a:ext cx="10515600" cy="483363"/>
      </dsp:txXfrm>
    </dsp:sp>
    <dsp:sp modelId="{26FF1BA1-976B-45E9-8F9B-34837D40AF4E}">
      <dsp:nvSpPr>
        <dsp:cNvPr id="0" name=""/>
        <dsp:cNvSpPr/>
      </dsp:nvSpPr>
      <dsp:spPr>
        <a:xfrm>
          <a:off x="0" y="96725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0C8D5-240C-48D7-AFFA-63C1C4651CFE}">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Housing Strategic Fund</a:t>
          </a:r>
        </a:p>
      </dsp:txBody>
      <dsp:txXfrm>
        <a:off x="0" y="967259"/>
        <a:ext cx="10515600" cy="483363"/>
      </dsp:txXfrm>
    </dsp:sp>
    <dsp:sp modelId="{0E666058-A745-414E-A9EF-72A54DD7408E}">
      <dsp:nvSpPr>
        <dsp:cNvPr id="0" name=""/>
        <dsp:cNvSpPr/>
      </dsp:nvSpPr>
      <dsp:spPr>
        <a:xfrm>
          <a:off x="0" y="145062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65D23-0347-453F-B241-745A67AB82BC}">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City Capital Improvement Program</a:t>
          </a:r>
        </a:p>
      </dsp:txBody>
      <dsp:txXfrm>
        <a:off x="0" y="1450623"/>
        <a:ext cx="10515600" cy="483363"/>
      </dsp:txXfrm>
    </dsp:sp>
    <dsp:sp modelId="{D532455E-78B8-46EB-8723-25B99AADF7DE}">
      <dsp:nvSpPr>
        <dsp:cNvPr id="0" name=""/>
        <dsp:cNvSpPr/>
      </dsp:nvSpPr>
      <dsp:spPr>
        <a:xfrm>
          <a:off x="0" y="19339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7FFCC9-C99D-47F4-9BBF-C504D691EB36}">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Acquisition and Disposition Program</a:t>
          </a:r>
        </a:p>
      </dsp:txBody>
      <dsp:txXfrm>
        <a:off x="0" y="1933987"/>
        <a:ext cx="10515600" cy="483363"/>
      </dsp:txXfrm>
    </dsp:sp>
    <dsp:sp modelId="{DBF09115-4BCB-40F6-93EC-F96636F4A5BD}">
      <dsp:nvSpPr>
        <dsp:cNvPr id="0" name=""/>
        <dsp:cNvSpPr/>
      </dsp:nvSpPr>
      <dsp:spPr>
        <a:xfrm>
          <a:off x="0" y="241735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ACABB-A863-4CC4-AD5E-4273E4E6F7AC}">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Architecture and Engineering Feasibility Assistance</a:t>
          </a:r>
        </a:p>
      </dsp:txBody>
      <dsp:txXfrm>
        <a:off x="0" y="2417350"/>
        <a:ext cx="10515600" cy="483363"/>
      </dsp:txXfrm>
    </dsp:sp>
    <dsp:sp modelId="{4D0C6361-B169-446F-91E1-8C69007B10DE}">
      <dsp:nvSpPr>
        <dsp:cNvPr id="0" name=""/>
        <dsp:cNvSpPr/>
      </dsp:nvSpPr>
      <dsp:spPr>
        <a:xfrm>
          <a:off x="0" y="290071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E61614-8FFD-4AC1-8FE7-BDAC3DE94208}">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Grow Wilmington Fund</a:t>
          </a:r>
        </a:p>
      </dsp:txBody>
      <dsp:txXfrm>
        <a:off x="0" y="2900714"/>
        <a:ext cx="10515600" cy="483363"/>
      </dsp:txXfrm>
    </dsp:sp>
    <dsp:sp modelId="{C761CA58-3E51-4A6E-BF69-218097CA9DA4}">
      <dsp:nvSpPr>
        <dsp:cNvPr id="0" name=""/>
        <dsp:cNvSpPr/>
      </dsp:nvSpPr>
      <dsp:spPr>
        <a:xfrm>
          <a:off x="0" y="338407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73B04-D99E-43DD-B984-81B648CBC6A3}">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Head Tax Exemption Program</a:t>
          </a:r>
        </a:p>
      </dsp:txBody>
      <dsp:txXfrm>
        <a:off x="0" y="3384078"/>
        <a:ext cx="10515600" cy="483363"/>
      </dsp:txXfrm>
    </dsp:sp>
    <dsp:sp modelId="{FDBE73C8-D9DD-42DA-9EDD-4D13C51DB4C9}">
      <dsp:nvSpPr>
        <dsp:cNvPr id="0" name=""/>
        <dsp:cNvSpPr/>
      </dsp:nvSpPr>
      <dsp:spPr>
        <a:xfrm>
          <a:off x="0" y="38674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3276E-C58D-4585-9F08-6AC2212CF1F0}">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Technical Assistance</a:t>
          </a:r>
        </a:p>
      </dsp:txBody>
      <dsp:txXfrm>
        <a:off x="0" y="3867442"/>
        <a:ext cx="10515600" cy="483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C1973-286B-4FDC-A598-39F69F342206}">
      <dsp:nvSpPr>
        <dsp:cNvPr id="0" name=""/>
        <dsp:cNvSpPr/>
      </dsp:nvSpPr>
      <dsp:spPr>
        <a:xfrm>
          <a:off x="0" y="0"/>
          <a:ext cx="9994916" cy="2286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u="sng" kern="1200"/>
            <a:t>Downtown Development District (DDD) Act of 2014</a:t>
          </a:r>
          <a:endParaRPr lang="en-US" sz="3500" kern="1200"/>
        </a:p>
      </dsp:txBody>
      <dsp:txXfrm>
        <a:off x="0" y="0"/>
        <a:ext cx="9994916" cy="1234440"/>
      </dsp:txXfrm>
    </dsp:sp>
    <dsp:sp modelId="{A25931DC-B65E-4F06-AED8-35736F04D162}">
      <dsp:nvSpPr>
        <dsp:cNvPr id="0" name=""/>
        <dsp:cNvSpPr/>
      </dsp:nvSpPr>
      <dsp:spPr>
        <a:xfrm>
          <a:off x="0" y="1188719"/>
          <a:ext cx="9994916" cy="1051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l" defTabSz="800100">
            <a:lnSpc>
              <a:spcPct val="90000"/>
            </a:lnSpc>
            <a:spcBef>
              <a:spcPct val="0"/>
            </a:spcBef>
            <a:spcAft>
              <a:spcPct val="35000"/>
            </a:spcAft>
            <a:buNone/>
          </a:pPr>
          <a:r>
            <a:rPr lang="en-US" sz="1800" b="1" kern="1200" dirty="0"/>
            <a:t>Created to leverage state resources in designated downtown areas to:</a:t>
          </a:r>
        </a:p>
        <a:p>
          <a:pPr marL="114300" lvl="1" indent="-114300" algn="l" defTabSz="622300">
            <a:lnSpc>
              <a:spcPct val="90000"/>
            </a:lnSpc>
            <a:spcBef>
              <a:spcPct val="0"/>
            </a:spcBef>
            <a:spcAft>
              <a:spcPct val="15000"/>
            </a:spcAft>
            <a:buChar char="•"/>
          </a:pPr>
          <a:r>
            <a:rPr lang="en-US" sz="1400" b="1" kern="1200"/>
            <a:t>Spur private investment</a:t>
          </a:r>
        </a:p>
        <a:p>
          <a:pPr marL="114300" lvl="1" indent="-114300" algn="l" defTabSz="622300">
            <a:lnSpc>
              <a:spcPct val="90000"/>
            </a:lnSpc>
            <a:spcBef>
              <a:spcPct val="0"/>
            </a:spcBef>
            <a:spcAft>
              <a:spcPct val="15000"/>
            </a:spcAft>
            <a:buChar char="•"/>
          </a:pPr>
          <a:r>
            <a:rPr lang="en-US" sz="1400" b="1" kern="1200" dirty="0"/>
            <a:t>Improve commercial vitality</a:t>
          </a:r>
        </a:p>
        <a:p>
          <a:pPr marL="114300" lvl="1" indent="-114300" algn="l" defTabSz="622300">
            <a:lnSpc>
              <a:spcPct val="90000"/>
            </a:lnSpc>
            <a:spcBef>
              <a:spcPct val="0"/>
            </a:spcBef>
            <a:spcAft>
              <a:spcPct val="15000"/>
            </a:spcAft>
            <a:buChar char="•"/>
          </a:pPr>
          <a:r>
            <a:rPr lang="en-US" sz="1400" b="1" kern="1200" dirty="0"/>
            <a:t>Build a stable community of long-term residents</a:t>
          </a:r>
        </a:p>
      </dsp:txBody>
      <dsp:txXfrm>
        <a:off x="0" y="1188719"/>
        <a:ext cx="9994916"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E6AB5-7CB6-489C-9489-20FC4B626FC2}"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A762F-4341-4E05-BE06-A601A1F5FFF4}" type="slidenum">
              <a:rPr lang="en-US" smtClean="0"/>
              <a:t>‹#›</a:t>
            </a:fld>
            <a:endParaRPr lang="en-US"/>
          </a:p>
        </p:txBody>
      </p:sp>
    </p:spTree>
    <p:extLst>
      <p:ext uri="{BB962C8B-B14F-4D97-AF65-F5344CB8AC3E}">
        <p14:creationId xmlns:p14="http://schemas.microsoft.com/office/powerpoint/2010/main" val="196863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10</a:t>
            </a:fld>
            <a:endParaRPr lang="en-US" dirty="0"/>
          </a:p>
        </p:txBody>
      </p:sp>
    </p:spTree>
    <p:extLst>
      <p:ext uri="{BB962C8B-B14F-4D97-AF65-F5344CB8AC3E}">
        <p14:creationId xmlns:p14="http://schemas.microsoft.com/office/powerpoint/2010/main" val="62182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11</a:t>
            </a:fld>
            <a:endParaRPr lang="en-US" dirty="0"/>
          </a:p>
        </p:txBody>
      </p:sp>
    </p:spTree>
    <p:extLst>
      <p:ext uri="{BB962C8B-B14F-4D97-AF65-F5344CB8AC3E}">
        <p14:creationId xmlns:p14="http://schemas.microsoft.com/office/powerpoint/2010/main" val="118916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 not matter how many great things there are to offer if no</a:t>
            </a:r>
            <a:r>
              <a:rPr lang="en-US" baseline="0" dirty="0"/>
              <a:t> one knows about them. A District Designation </a:t>
            </a:r>
            <a:r>
              <a:rPr lang="en-US" dirty="0"/>
              <a:t>is a useful economic development tool only to the degree that potential investors and existing businesses are aware of the program with an understanding of how to participate. Building awareness and participation requires marketing. Each locality is responsible for marketing its District.  There is a direct correlation between the level of marketing and the level of business participation. The most effective marketing efforts are guided by a plan. </a:t>
            </a:r>
          </a:p>
          <a:p>
            <a:endParaRPr lang="en-US" dirty="0"/>
          </a:p>
          <a:p>
            <a:r>
              <a:rPr lang="en-US" dirty="0"/>
              <a:t>Enlistment of local partners – Banks, realtors, Chamber of Commerce </a:t>
            </a:r>
          </a:p>
          <a:p>
            <a:endParaRPr lang="en-US" dirty="0"/>
          </a:p>
          <a:p>
            <a:pPr defTabSz="921167">
              <a:defRPr/>
            </a:pPr>
            <a:r>
              <a:rPr lang="en-US" b="1" dirty="0">
                <a:latin typeface="Corbel" panose="020B0503020204020204" pitchFamily="34" charset="0"/>
                <a:cs typeface="Arial" panose="020B0604020202020204" pitchFamily="34" charset="0"/>
              </a:rPr>
              <a:t>Direct Correlation Between Level of Marketing and Level of Business Participation</a:t>
            </a:r>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12</a:t>
            </a:fld>
            <a:endParaRPr lang="en-US" dirty="0"/>
          </a:p>
        </p:txBody>
      </p:sp>
    </p:spTree>
    <p:extLst>
      <p:ext uri="{BB962C8B-B14F-4D97-AF65-F5344CB8AC3E}">
        <p14:creationId xmlns:p14="http://schemas.microsoft.com/office/powerpoint/2010/main" val="228513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13</a:t>
            </a:fld>
            <a:endParaRPr lang="en-US" dirty="0"/>
          </a:p>
        </p:txBody>
      </p:sp>
    </p:spTree>
    <p:extLst>
      <p:ext uri="{BB962C8B-B14F-4D97-AF65-F5344CB8AC3E}">
        <p14:creationId xmlns:p14="http://schemas.microsoft.com/office/powerpoint/2010/main" val="315900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a:t>
            </a:r>
            <a:r>
              <a:rPr lang="en-US" baseline="0" dirty="0"/>
              <a:t> project minimum investment will be increased from $15,000 to $25,000 at the end of October.</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14</a:t>
            </a:fld>
            <a:endParaRPr lang="en-US" dirty="0"/>
          </a:p>
        </p:txBody>
      </p:sp>
    </p:spTree>
    <p:extLst>
      <p:ext uri="{BB962C8B-B14F-4D97-AF65-F5344CB8AC3E}">
        <p14:creationId xmlns:p14="http://schemas.microsoft.com/office/powerpoint/2010/main" val="298704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aseline="0" dirty="0">
              <a:solidFill>
                <a:srgbClr val="000000"/>
              </a:solidFill>
              <a:latin typeface="Arial" panose="020B0604020202020204" pitchFamily="34" charset="0"/>
            </a:endParaRPr>
          </a:p>
          <a:p>
            <a:pPr fontAlgn="base"/>
            <a:endParaRPr lang="en-US" dirty="0">
              <a:solidFill>
                <a:srgbClr val="000000"/>
              </a:solidFill>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15</a:t>
            </a:fld>
            <a:endParaRPr lang="en-US" dirty="0"/>
          </a:p>
        </p:txBody>
      </p:sp>
    </p:spTree>
    <p:extLst>
      <p:ext uri="{BB962C8B-B14F-4D97-AF65-F5344CB8AC3E}">
        <p14:creationId xmlns:p14="http://schemas.microsoft.com/office/powerpoint/2010/main" val="368510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2427-AAE6-96F2-D3DD-DDE596099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034C6A-2176-E724-C0CC-804D3113A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FD8319-DD5D-DC1C-230E-113DE07AFA1C}"/>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8430250D-CD0C-AFF8-56D5-F5471AFBA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3A643-5BB5-84D6-E70D-06EE3173D283}"/>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218109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91FE-0B88-C15E-DA33-F366C3E81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C26246-DEE9-A595-269B-96F6878456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3D7C8-9E10-D62C-FDD6-FB2F9B38B3E3}"/>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3988E189-54BD-4326-7DAB-97B0C666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FCD8E-DDF7-F258-D392-EA897081C0DA}"/>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59893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AAC667-14DA-AAE9-7F45-3FF2CF90AA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706469-35DC-D292-F6FE-1B0429BCC7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EE2F0-E358-EB60-3713-76E9BF5D4799}"/>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5C014F04-8D20-D524-E759-7FBDCECA3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E6265-7296-AE35-9170-4A613718B4E0}"/>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40673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698E-27EF-6C71-28E6-CE0741931E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1D7CEA-48F3-A41D-03FB-36E1C7430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56E918-AA85-3D95-3DA2-9FAEA396CAD0}"/>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1BF454E4-20CE-70A6-1160-F8B82C864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F7B42-64E8-3451-C253-77A3D723614E}"/>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230604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8C0F-DA94-FD4D-1C39-DD4173305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39A79-FEF6-96A0-51B5-5945110511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BCDEA-FBA3-B9EE-93DF-2C449A0356A6}"/>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4D0D2F44-F27B-7A7D-50E7-6B5E3C5FD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7F58C-04EA-AA20-5E89-4DB5A0A4D42E}"/>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341011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335A-3A79-AAD0-E7A1-4F05EABCB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617B36-1F7F-06D7-0C25-8BAF37E57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3A9F3E-272A-B271-85B7-468686AC43F0}"/>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A318E745-C60A-6F19-2B68-3C1B10F8D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B9908-3C47-A955-3C0D-444BA79FA320}"/>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365712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B2B3-E507-13B6-5247-73C8AC5E2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8757F5-06E6-0802-D6ED-638D50538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677E93-F040-48AE-461A-D113E9FEFC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C15D66-D0E2-D5D7-24B6-221AB48EE36C}"/>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6" name="Footer Placeholder 5">
            <a:extLst>
              <a:ext uri="{FF2B5EF4-FFF2-40B4-BE49-F238E27FC236}">
                <a16:creationId xmlns:a16="http://schemas.microsoft.com/office/drawing/2014/main" id="{93E3DD58-F025-6BA9-3105-0738E2FC3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6BA6A-7EA8-0FDA-59EC-C617160F0899}"/>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77850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3747-6EF3-1E6E-394A-FEFC6FAB3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D3C270-1D76-CACD-943B-C6ECC55B1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57B52-25F6-F436-D9CC-BF704E1CC5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62B0A-64B7-0386-2C00-0AC2E4C5EC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F932F-4DA5-7590-FD74-C0B1A7398C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AB4D0-7D5D-5D8B-B911-93F8517B7CD4}"/>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8" name="Footer Placeholder 7">
            <a:extLst>
              <a:ext uri="{FF2B5EF4-FFF2-40B4-BE49-F238E27FC236}">
                <a16:creationId xmlns:a16="http://schemas.microsoft.com/office/drawing/2014/main" id="{24E38477-DC72-DAAC-3B40-97BE04B1B0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6FC4E6-FAEA-6793-C1D6-9BF2DD4F5890}"/>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51993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4C76-7F9E-2654-58A9-3C0FC0214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E6462-E43D-5CEB-608D-73F2295FF265}"/>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4" name="Footer Placeholder 3">
            <a:extLst>
              <a:ext uri="{FF2B5EF4-FFF2-40B4-BE49-F238E27FC236}">
                <a16:creationId xmlns:a16="http://schemas.microsoft.com/office/drawing/2014/main" id="{14E1EA63-294F-3164-9606-AFBF1B997C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9F975-3552-9BD3-3CA1-72A40E3220FF}"/>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321585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57B77-E55D-ADCD-CB0C-B84D5FA39D94}"/>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3" name="Footer Placeholder 2">
            <a:extLst>
              <a:ext uri="{FF2B5EF4-FFF2-40B4-BE49-F238E27FC236}">
                <a16:creationId xmlns:a16="http://schemas.microsoft.com/office/drawing/2014/main" id="{8FF8B8C8-BAF3-5FAE-5D17-37E45EC4D2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36CDC-1B04-A794-A9EB-0983458A79A8}"/>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174528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C560-4AB3-1E84-6330-CCC52D2F1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B4B96A-1027-B093-89B8-8FFFB0418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697E1-6EE1-A64E-1869-DAC2F42C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7EC32-3D1E-02AB-C8ED-E766DAC38079}"/>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6" name="Footer Placeholder 5">
            <a:extLst>
              <a:ext uri="{FF2B5EF4-FFF2-40B4-BE49-F238E27FC236}">
                <a16:creationId xmlns:a16="http://schemas.microsoft.com/office/drawing/2014/main" id="{C3938218-2023-974B-8841-4C0A9A433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2DB21-E7A1-FC50-C14D-6804CBCEA9E7}"/>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310594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A6CF-21F5-2EDB-CFA3-BE8A54618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FC96B-FF37-0D82-D3B7-E300ABEF75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B163-C248-A6AC-603D-2E313E3BBF41}"/>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B8783067-2F96-561F-C9C2-5C2E57D28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56736-8D75-138E-459F-20BE42084081}"/>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52967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914B-BEDD-5A91-2ECF-1057D42462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0CBB6-4B1C-13F0-1382-1A4F3E0659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29C3B1-7586-2833-6226-011B9F3AF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E6116-B6A7-2063-B208-8912ECDD018C}"/>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6" name="Footer Placeholder 5">
            <a:extLst>
              <a:ext uri="{FF2B5EF4-FFF2-40B4-BE49-F238E27FC236}">
                <a16:creationId xmlns:a16="http://schemas.microsoft.com/office/drawing/2014/main" id="{09EDE599-627E-A3EA-4820-29F5F9351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982C6-BE3B-9870-3D9B-58396526648C}"/>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77494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519ED-DD52-F947-97C6-DA854B84DC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B14C28-3AF5-173F-7833-7FA6577AE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BE9C5-7E6F-CE03-63AA-B9A9350D2DC7}"/>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2E7F6892-B0F8-04D1-2905-5415C2376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82A6B-80B3-20D3-0AE0-1B1ED607903C}"/>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147313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6AC919-5101-3B87-9826-3719043BFF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663A4C-041C-1950-0C84-23B1F0F49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90A29-E862-4722-B014-F0478BC2CC5F}"/>
              </a:ext>
            </a:extLst>
          </p:cNvPr>
          <p:cNvSpPr>
            <a:spLocks noGrp="1"/>
          </p:cNvSpPr>
          <p:nvPr>
            <p:ph type="dt" sz="half" idx="10"/>
          </p:nvPr>
        </p:nvSpPr>
        <p:spPr/>
        <p:txBody>
          <a:body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31B57709-D291-72AB-FD5C-DF4131AEF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90CB5-BF7C-6553-A24B-A6E213B52841}"/>
              </a:ext>
            </a:extLst>
          </p:cNvPr>
          <p:cNvSpPr>
            <a:spLocks noGrp="1"/>
          </p:cNvSpPr>
          <p:nvPr>
            <p:ph type="sldNum" sz="quarter" idx="12"/>
          </p:nvPr>
        </p:nvSpPr>
        <p:spPr/>
        <p:txBody>
          <a:bodyPr/>
          <a:lstStyle/>
          <a:p>
            <a:fld id="{45A5002F-06F4-4D45-9DE0-940245F6CFA9}" type="slidenum">
              <a:rPr lang="en-US" smtClean="0"/>
              <a:t>‹#›</a:t>
            </a:fld>
            <a:endParaRPr lang="en-US"/>
          </a:p>
        </p:txBody>
      </p:sp>
    </p:spTree>
    <p:extLst>
      <p:ext uri="{BB962C8B-B14F-4D97-AF65-F5344CB8AC3E}">
        <p14:creationId xmlns:p14="http://schemas.microsoft.com/office/powerpoint/2010/main" val="287921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93F2-C1B1-9F1C-C271-7BDFFAE5DA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C6C42E-A573-14C1-178F-92C04CC1C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1AA35-70D0-FA40-60D0-26D49F19E276}"/>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97AA5155-F358-AE33-B279-60EAA0D0F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67643-528B-2E41-C27E-036E8EFC6BF2}"/>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14682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2B95-2523-4DEB-670D-B9C4D77D5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AFB98-73FF-0812-DEAA-A50942B3EB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D4E0CA-AE62-3207-F83D-3A343E733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C8A8C-FCD6-C81E-613B-9F7B6DF90A78}"/>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6" name="Footer Placeholder 5">
            <a:extLst>
              <a:ext uri="{FF2B5EF4-FFF2-40B4-BE49-F238E27FC236}">
                <a16:creationId xmlns:a16="http://schemas.microsoft.com/office/drawing/2014/main" id="{395648BD-DC1B-5317-48D4-4A05E99A1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CB402-DAD4-1757-0357-F0379FEF49E5}"/>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168584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FCA4-E4C1-0F5B-AA89-E5CC123BA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79D3C3-B3F5-9EF5-62C0-00694948F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4ECE1-B872-C568-8EDF-1DE09FFB9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BBFAA-5DF6-467D-A364-B997E4CB0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B9462E-0DC8-1576-F778-48E98118E8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5131A-A3C1-8F3D-7367-EBE866D5A70B}"/>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8" name="Footer Placeholder 7">
            <a:extLst>
              <a:ext uri="{FF2B5EF4-FFF2-40B4-BE49-F238E27FC236}">
                <a16:creationId xmlns:a16="http://schemas.microsoft.com/office/drawing/2014/main" id="{9A87B9DB-D874-FB2D-432E-7A462AC19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0CD6F-0CE3-94B5-0158-4CE31A8BBE75}"/>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90702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EA89-FB19-15CC-5B03-15048DC2F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F26AD9-265B-7BBD-72C8-3FF59ACC6157}"/>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4" name="Footer Placeholder 3">
            <a:extLst>
              <a:ext uri="{FF2B5EF4-FFF2-40B4-BE49-F238E27FC236}">
                <a16:creationId xmlns:a16="http://schemas.microsoft.com/office/drawing/2014/main" id="{98C21FA7-4249-EF75-37CD-1E1715122B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4239B6-22E7-05B8-DD76-9B6D7B64EF00}"/>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150355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53844B-05F4-651D-61ED-5DE81904441A}"/>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3" name="Footer Placeholder 2">
            <a:extLst>
              <a:ext uri="{FF2B5EF4-FFF2-40B4-BE49-F238E27FC236}">
                <a16:creationId xmlns:a16="http://schemas.microsoft.com/office/drawing/2014/main" id="{CA9C3DF1-41F0-6C08-DD73-C04B22584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8064DE-92BE-AC01-7443-136124ACACD6}"/>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28492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8805-91FF-19EA-3CBB-F765B9F0A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C7F0B-26FB-0E6D-5BE3-7CC10169D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446884-F135-6330-DE4F-AF0A5E2BF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515CF-57EF-AFFD-4EAC-442527CAF4BA}"/>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6" name="Footer Placeholder 5">
            <a:extLst>
              <a:ext uri="{FF2B5EF4-FFF2-40B4-BE49-F238E27FC236}">
                <a16:creationId xmlns:a16="http://schemas.microsoft.com/office/drawing/2014/main" id="{E0B9AFB2-A491-32DF-7659-9A736EF54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685E8-3336-3866-2215-008FA0FFE11D}"/>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379695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71C7-FF48-521C-A4AA-A81012163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6D0AD-5E05-9A33-AD5C-25DFD3BFE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3D73F9-4A1E-F597-CA2D-57689BBDE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15081-BCB0-BFAA-46A6-4D6F4A0F4EA1}"/>
              </a:ext>
            </a:extLst>
          </p:cNvPr>
          <p:cNvSpPr>
            <a:spLocks noGrp="1"/>
          </p:cNvSpPr>
          <p:nvPr>
            <p:ph type="dt" sz="half" idx="10"/>
          </p:nvPr>
        </p:nvSpPr>
        <p:spPr/>
        <p:txBody>
          <a:bodyPr/>
          <a:lstStyle/>
          <a:p>
            <a:fld id="{C50803FD-5B56-47AA-B1CA-3C74DAC99D4E}" type="datetimeFigureOut">
              <a:rPr lang="en-US" smtClean="0"/>
              <a:t>3/8/2023</a:t>
            </a:fld>
            <a:endParaRPr lang="en-US"/>
          </a:p>
        </p:txBody>
      </p:sp>
      <p:sp>
        <p:nvSpPr>
          <p:cNvPr id="6" name="Footer Placeholder 5">
            <a:extLst>
              <a:ext uri="{FF2B5EF4-FFF2-40B4-BE49-F238E27FC236}">
                <a16:creationId xmlns:a16="http://schemas.microsoft.com/office/drawing/2014/main" id="{81AC5E53-E9BD-5754-9139-CE20BEBF5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C7435-4E90-A942-BB43-E48E27D5C10E}"/>
              </a:ext>
            </a:extLst>
          </p:cNvPr>
          <p:cNvSpPr>
            <a:spLocks noGrp="1"/>
          </p:cNvSpPr>
          <p:nvPr>
            <p:ph type="sldNum" sz="quarter" idx="12"/>
          </p:nvPr>
        </p:nvSpPr>
        <p:spPr/>
        <p:txBody>
          <a:bodyPr/>
          <a:lstStyle/>
          <a:p>
            <a:fld id="{06FA65A9-CC85-4EB2-B880-A897E68141A9}" type="slidenum">
              <a:rPr lang="en-US" smtClean="0"/>
              <a:t>‹#›</a:t>
            </a:fld>
            <a:endParaRPr lang="en-US"/>
          </a:p>
        </p:txBody>
      </p:sp>
    </p:spTree>
    <p:extLst>
      <p:ext uri="{BB962C8B-B14F-4D97-AF65-F5344CB8AC3E}">
        <p14:creationId xmlns:p14="http://schemas.microsoft.com/office/powerpoint/2010/main" val="230639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2BC95-EBA5-66C0-765F-876CEA9EA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77BA21-AE24-F03F-092D-42DB3808D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B0D2E-D913-DD3B-8AC1-5A1E11E6BA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803FD-5B56-47AA-B1CA-3C74DAC99D4E}" type="datetimeFigureOut">
              <a:rPr lang="en-US" smtClean="0"/>
              <a:t>3/8/2023</a:t>
            </a:fld>
            <a:endParaRPr lang="en-US"/>
          </a:p>
        </p:txBody>
      </p:sp>
      <p:sp>
        <p:nvSpPr>
          <p:cNvPr id="5" name="Footer Placeholder 4">
            <a:extLst>
              <a:ext uri="{FF2B5EF4-FFF2-40B4-BE49-F238E27FC236}">
                <a16:creationId xmlns:a16="http://schemas.microsoft.com/office/drawing/2014/main" id="{9AA12BF5-0E4E-031D-D349-2E37E3B5E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29AB4C-E5F9-AC77-BE76-59FDB4DC5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A65A9-CC85-4EB2-B880-A897E68141A9}" type="slidenum">
              <a:rPr lang="en-US" smtClean="0"/>
              <a:t>‹#›</a:t>
            </a:fld>
            <a:endParaRPr lang="en-US"/>
          </a:p>
        </p:txBody>
      </p:sp>
    </p:spTree>
    <p:extLst>
      <p:ext uri="{BB962C8B-B14F-4D97-AF65-F5344CB8AC3E}">
        <p14:creationId xmlns:p14="http://schemas.microsoft.com/office/powerpoint/2010/main" val="27058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D969B-79C3-0223-EE33-0C7BE50311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B829F0-07C2-0887-117E-1F6A555BA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1CE73-162C-85B8-3A7A-7DC22E77B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07822-ABF5-4DEC-A36A-21AD48145113}" type="datetimeFigureOut">
              <a:rPr lang="en-US" smtClean="0"/>
              <a:t>3/8/2023</a:t>
            </a:fld>
            <a:endParaRPr lang="en-US"/>
          </a:p>
        </p:txBody>
      </p:sp>
      <p:sp>
        <p:nvSpPr>
          <p:cNvPr id="5" name="Footer Placeholder 4">
            <a:extLst>
              <a:ext uri="{FF2B5EF4-FFF2-40B4-BE49-F238E27FC236}">
                <a16:creationId xmlns:a16="http://schemas.microsoft.com/office/drawing/2014/main" id="{D8464CF7-C097-B667-294A-3793C2973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85190-E51B-2C69-0CF9-3CE00E5B6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002F-06F4-4D45-9DE0-940245F6CFA9}" type="slidenum">
              <a:rPr lang="en-US" smtClean="0"/>
              <a:t>‹#›</a:t>
            </a:fld>
            <a:endParaRPr lang="en-US"/>
          </a:p>
        </p:txBody>
      </p:sp>
    </p:spTree>
    <p:extLst>
      <p:ext uri="{BB962C8B-B14F-4D97-AF65-F5344CB8AC3E}">
        <p14:creationId xmlns:p14="http://schemas.microsoft.com/office/powerpoint/2010/main" val="80314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B0E17-1EB2-F131-76FE-554D74E7DC98}"/>
              </a:ext>
            </a:extLst>
          </p:cNvPr>
          <p:cNvSpPr>
            <a:spLocks noGrp="1"/>
          </p:cNvSpPr>
          <p:nvPr>
            <p:ph type="title"/>
          </p:nvPr>
        </p:nvSpPr>
        <p:spPr/>
        <p:txBody>
          <a:bodyPr>
            <a:normAutofit/>
          </a:bodyPr>
          <a:lstStyle/>
          <a:p>
            <a:pPr algn="ctr"/>
            <a:r>
              <a:rPr lang="en-US" sz="3600" b="1" dirty="0">
                <a:latin typeface="+mn-lt"/>
              </a:rPr>
              <a:t>Wilmington Department of Land Use and Planning</a:t>
            </a:r>
            <a:r>
              <a:rPr lang="en-US" sz="4000" b="1" dirty="0">
                <a:latin typeface="+mn-lt"/>
              </a:rPr>
              <a:t> </a:t>
            </a:r>
          </a:p>
        </p:txBody>
      </p:sp>
      <p:sp>
        <p:nvSpPr>
          <p:cNvPr id="7" name="Content Placeholder 6">
            <a:extLst>
              <a:ext uri="{FF2B5EF4-FFF2-40B4-BE49-F238E27FC236}">
                <a16:creationId xmlns:a16="http://schemas.microsoft.com/office/drawing/2014/main" id="{C30477A8-A298-7AC3-0451-33005BD3DBF9}"/>
              </a:ext>
            </a:extLst>
          </p:cNvPr>
          <p:cNvSpPr>
            <a:spLocks noGrp="1"/>
          </p:cNvSpPr>
          <p:nvPr>
            <p:ph idx="1"/>
          </p:nvPr>
        </p:nvSpPr>
        <p:spPr/>
        <p:txBody>
          <a:bodyPr/>
          <a:lstStyle/>
          <a:p>
            <a:endParaRPr lang="en-US" dirty="0"/>
          </a:p>
          <a:p>
            <a:pPr marL="0" indent="0" algn="ctr">
              <a:buNone/>
            </a:pPr>
            <a:r>
              <a:rPr lang="en-US" b="1" dirty="0"/>
              <a:t>Presentation to City Council’s Community Development and Urban Planning Committee on Proposed Amendments to Wilmington’s Downtown Development District Boundaries</a:t>
            </a:r>
          </a:p>
          <a:p>
            <a:pPr marL="0" indent="0" algn="ctr">
              <a:buNone/>
            </a:pPr>
            <a:endParaRPr lang="en-US" b="1" dirty="0"/>
          </a:p>
          <a:p>
            <a:pPr marL="0" indent="0" algn="ctr">
              <a:buNone/>
            </a:pPr>
            <a:r>
              <a:rPr lang="en-US" b="1" dirty="0"/>
              <a:t>March 9, 2023</a:t>
            </a:r>
          </a:p>
        </p:txBody>
      </p:sp>
    </p:spTree>
    <p:extLst>
      <p:ext uri="{BB962C8B-B14F-4D97-AF65-F5344CB8AC3E}">
        <p14:creationId xmlns:p14="http://schemas.microsoft.com/office/powerpoint/2010/main" val="303009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84" y="228601"/>
            <a:ext cx="9690116" cy="971729"/>
          </a:xfrm>
        </p:spPr>
        <p:txBody>
          <a:bodyPr anchor="b"/>
          <a:lstStyle/>
          <a:p>
            <a:r>
              <a:rPr lang="en-US" b="1" dirty="0">
                <a:latin typeface="Calibri" panose="020F0502020204030204" pitchFamily="34" charset="0"/>
                <a:cs typeface="Calibri" panose="020F0502020204030204" pitchFamily="34" charset="0"/>
              </a:rPr>
              <a:t>Program History</a:t>
            </a:r>
          </a:p>
        </p:txBody>
      </p:sp>
      <p:graphicFrame>
        <p:nvGraphicFramePr>
          <p:cNvPr id="10" name="Content Placeholder 2">
            <a:extLst>
              <a:ext uri="{FF2B5EF4-FFF2-40B4-BE49-F238E27FC236}">
                <a16:creationId xmlns:a16="http://schemas.microsoft.com/office/drawing/2014/main" id="{64FF8A05-A302-1C52-543A-F1E269B43142}"/>
              </a:ext>
            </a:extLst>
          </p:cNvPr>
          <p:cNvGraphicFramePr>
            <a:graphicFrameLocks noGrp="1"/>
          </p:cNvGraphicFramePr>
          <p:nvPr>
            <p:ph idx="1"/>
            <p:extLst>
              <p:ext uri="{D42A27DB-BD31-4B8C-83A1-F6EECF244321}">
                <p14:modId xmlns:p14="http://schemas.microsoft.com/office/powerpoint/2010/main" val="3457863789"/>
              </p:ext>
            </p:extLst>
          </p:nvPr>
        </p:nvGraphicFramePr>
        <p:xfrm>
          <a:off x="825484" y="1295400"/>
          <a:ext cx="9994916"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00" y="3733800"/>
            <a:ext cx="3469542" cy="2514600"/>
          </a:xfrm>
          <a:prstGeom prst="rect">
            <a:avLst/>
          </a:prstGeom>
          <a:effectLst>
            <a:outerShdw blurRad="50800" dist="50800" dir="5400000" algn="ctr" rotWithShape="0">
              <a:srgbClr val="000000"/>
            </a:outerShdw>
          </a:effectLst>
        </p:spPr>
      </p:pic>
      <p:sp>
        <p:nvSpPr>
          <p:cNvPr id="6" name="Content Placeholder 2"/>
          <p:cNvSpPr txBox="1">
            <a:spLocks/>
          </p:cNvSpPr>
          <p:nvPr/>
        </p:nvSpPr>
        <p:spPr>
          <a:xfrm>
            <a:off x="4495800" y="3886200"/>
            <a:ext cx="6629400" cy="2438400"/>
          </a:xfrm>
          <a:prstGeom prst="rect">
            <a:avLst/>
          </a:prstGeom>
        </p:spPr>
        <p:txBody>
          <a:bodyPr vert="horz" lIns="91440" tIns="45720" rIns="91440" bIns="45720" rtlCol="0">
            <a:normAutofit lnSpcReduction="10000"/>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tx1">
                    <a:lumMod val="65000"/>
                    <a:lumOff val="35000"/>
                  </a:schemeClr>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tx1">
                    <a:lumMod val="65000"/>
                    <a:lumOff val="3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u="sng" dirty="0">
                <a:solidFill>
                  <a:schemeClr val="tx2"/>
                </a:solidFill>
                <a:latin typeface="Arial" panose="020B0604020202020204" pitchFamily="34" charset="0"/>
                <a:cs typeface="Arial" panose="020B0604020202020204" pitchFamily="34" charset="0"/>
              </a:rPr>
              <a:t>Municipalities Apply for District Designation</a:t>
            </a:r>
          </a:p>
          <a:p>
            <a:r>
              <a:rPr lang="en-US" sz="2400" b="1" dirty="0">
                <a:solidFill>
                  <a:schemeClr val="tx1"/>
                </a:solidFill>
                <a:latin typeface="Calibri" panose="020F0502020204030204" pitchFamily="34" charset="0"/>
                <a:cs typeface="Calibri" panose="020F0502020204030204" pitchFamily="34" charset="0"/>
              </a:rPr>
              <a:t>Entitles District Investors Access to:</a:t>
            </a:r>
          </a:p>
          <a:p>
            <a:pPr lvl="1"/>
            <a:r>
              <a:rPr lang="en-US" sz="2400" b="1" dirty="0">
                <a:solidFill>
                  <a:schemeClr val="tx1"/>
                </a:solidFill>
                <a:latin typeface="Calibri" panose="020F0502020204030204" pitchFamily="34" charset="0"/>
                <a:cs typeface="Calibri" panose="020F0502020204030204" pitchFamily="34" charset="0"/>
              </a:rPr>
              <a:t>DDD Rebate </a:t>
            </a:r>
          </a:p>
          <a:p>
            <a:pPr lvl="1"/>
            <a:r>
              <a:rPr lang="en-US" sz="2400" b="1" dirty="0">
                <a:solidFill>
                  <a:schemeClr val="tx1"/>
                </a:solidFill>
                <a:latin typeface="Calibri" panose="020F0502020204030204" pitchFamily="34" charset="0"/>
                <a:cs typeface="Calibri" panose="020F0502020204030204" pitchFamily="34" charset="0"/>
              </a:rPr>
              <a:t>State Historic Preservation Tax Credits</a:t>
            </a:r>
          </a:p>
          <a:p>
            <a:pPr lvl="1"/>
            <a:r>
              <a:rPr lang="en-US" sz="2400" b="1" dirty="0">
                <a:solidFill>
                  <a:schemeClr val="tx1"/>
                </a:solidFill>
                <a:latin typeface="Calibri" panose="020F0502020204030204" pitchFamily="34" charset="0"/>
                <a:cs typeface="Calibri" panose="020F0502020204030204" pitchFamily="34" charset="0"/>
              </a:rPr>
              <a:t>Municipal Incentives</a:t>
            </a:r>
          </a:p>
          <a:p>
            <a:pPr lvl="1"/>
            <a:r>
              <a:rPr lang="en-US" sz="2400" b="1" dirty="0">
                <a:solidFill>
                  <a:schemeClr val="tx1"/>
                </a:solidFill>
                <a:latin typeface="Calibri" panose="020F0502020204030204" pitchFamily="34" charset="0"/>
                <a:cs typeface="Calibri" panose="020F0502020204030204" pitchFamily="34" charset="0"/>
              </a:rPr>
              <a:t>Partner Incentives</a:t>
            </a:r>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733806" y="1572162"/>
            <a:ext cx="3156826" cy="1323439"/>
          </a:xfrm>
          <a:prstGeom prst="rect">
            <a:avLst/>
          </a:prstGeom>
          <a:noFill/>
        </p:spPr>
        <p:txBody>
          <a:bodyPr wrap="none" rtlCol="0">
            <a:spAutoFit/>
          </a:bodyPr>
          <a:lstStyle/>
          <a:p>
            <a:pPr algn="ctr"/>
            <a:r>
              <a:rPr lang="en-US" sz="2000" b="1" dirty="0">
                <a:solidFill>
                  <a:srgbClr val="CC9900"/>
                </a:solidFill>
                <a:latin typeface="Arial" panose="020B0604020202020204" pitchFamily="34" charset="0"/>
                <a:cs typeface="Arial" panose="020B0604020202020204" pitchFamily="34" charset="0"/>
              </a:rPr>
              <a:t>Marketing and Technical</a:t>
            </a:r>
          </a:p>
          <a:p>
            <a:pPr algn="ctr"/>
            <a:r>
              <a:rPr lang="en-US" sz="2000" b="1" dirty="0">
                <a:solidFill>
                  <a:srgbClr val="CC9900"/>
                </a:solidFill>
                <a:latin typeface="Arial" panose="020B0604020202020204" pitchFamily="34" charset="0"/>
                <a:cs typeface="Arial" panose="020B0604020202020204" pitchFamily="34" charset="0"/>
              </a:rPr>
              <a:t>Assistance to Potential </a:t>
            </a:r>
          </a:p>
          <a:p>
            <a:pPr algn="ctr"/>
            <a:r>
              <a:rPr lang="en-US" sz="2000" b="1" dirty="0">
                <a:solidFill>
                  <a:srgbClr val="CC9900"/>
                </a:solidFill>
                <a:latin typeface="Arial" panose="020B0604020202020204" pitchFamily="34" charset="0"/>
                <a:cs typeface="Arial" panose="020B0604020202020204" pitchFamily="34" charset="0"/>
              </a:rPr>
              <a:t>Investors is Critical</a:t>
            </a:r>
          </a:p>
          <a:p>
            <a:pPr algn="ctr"/>
            <a:endParaRPr lang="en-US" sz="2000" dirty="0">
              <a:solidFill>
                <a:srgbClr val="CC9900"/>
              </a:solidFill>
            </a:endParaRPr>
          </a:p>
        </p:txBody>
      </p:sp>
      <p:cxnSp>
        <p:nvCxnSpPr>
          <p:cNvPr id="30" name="Straight Arrow Connector 29"/>
          <p:cNvCxnSpPr/>
          <p:nvPr/>
        </p:nvCxnSpPr>
        <p:spPr>
          <a:xfrm>
            <a:off x="3352801" y="2159640"/>
            <a:ext cx="1033335" cy="888361"/>
          </a:xfrm>
          <a:prstGeom prst="straightConnector1">
            <a:avLst/>
          </a:prstGeom>
          <a:ln w="1397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825485" y="1843210"/>
            <a:ext cx="3288483" cy="3643191"/>
          </a:xfrm>
          <a:ln>
            <a:noFill/>
          </a:ln>
        </p:spPr>
        <p:txBody>
          <a:bodyPr>
            <a:normAutofit/>
          </a:bodyPr>
          <a:lstStyle/>
          <a:p>
            <a:pPr>
              <a:lnSpc>
                <a:spcPct val="100000"/>
              </a:lnSpc>
              <a:spcBef>
                <a:spcPts val="0"/>
              </a:spcBef>
            </a:pPr>
            <a:r>
              <a:rPr lang="en-US" sz="2000" b="1" dirty="0">
                <a:latin typeface="Calibri" panose="020F0502020204030204" pitchFamily="34" charset="0"/>
                <a:cs typeface="Calibri" panose="020F0502020204030204" pitchFamily="34" charset="0"/>
              </a:rPr>
              <a:t>Define District Boundary</a:t>
            </a:r>
          </a:p>
          <a:p>
            <a:pPr>
              <a:lnSpc>
                <a:spcPct val="100000"/>
              </a:lnSpc>
              <a:spcBef>
                <a:spcPts val="0"/>
              </a:spcBef>
            </a:pPr>
            <a:r>
              <a:rPr lang="en-US" sz="2000" b="1" dirty="0">
                <a:latin typeface="Calibri" panose="020F0502020204030204" pitchFamily="34" charset="0"/>
                <a:cs typeface="Calibri" panose="020F0502020204030204" pitchFamily="34" charset="0"/>
              </a:rPr>
              <a:t>Develop District Plan</a:t>
            </a:r>
          </a:p>
          <a:p>
            <a:pPr>
              <a:lnSpc>
                <a:spcPct val="100000"/>
              </a:lnSpc>
              <a:spcBef>
                <a:spcPts val="0"/>
              </a:spcBef>
            </a:pPr>
            <a:r>
              <a:rPr lang="en-US" sz="2000" b="1" u="sng" dirty="0">
                <a:latin typeface="Calibri" panose="020F0502020204030204" pitchFamily="34" charset="0"/>
                <a:cs typeface="Calibri" panose="020F0502020204030204" pitchFamily="34" charset="0"/>
              </a:rPr>
              <a:t>Local Incentives</a:t>
            </a:r>
          </a:p>
          <a:p>
            <a:pPr>
              <a:lnSpc>
                <a:spcPct val="100000"/>
              </a:lnSpc>
              <a:spcBef>
                <a:spcPts val="0"/>
              </a:spcBef>
            </a:pPr>
            <a:r>
              <a:rPr lang="en-US" sz="2000" b="1" dirty="0">
                <a:latin typeface="Calibri" panose="020F0502020204030204" pitchFamily="34" charset="0"/>
                <a:cs typeface="Calibri" panose="020F0502020204030204" pitchFamily="34" charset="0"/>
              </a:rPr>
              <a:t>Market and TA to Potential Investors</a:t>
            </a:r>
          </a:p>
          <a:p>
            <a:pPr>
              <a:lnSpc>
                <a:spcPct val="100000"/>
              </a:lnSpc>
              <a:spcBef>
                <a:spcPts val="0"/>
              </a:spcBef>
            </a:pPr>
            <a:endParaRPr lang="en-US" sz="2000" b="1" dirty="0">
              <a:latin typeface="Calibri" panose="020F0502020204030204" pitchFamily="34" charset="0"/>
              <a:cs typeface="Calibri" panose="020F0502020204030204" pitchFamily="34" charset="0"/>
            </a:endParaRPr>
          </a:p>
          <a:p>
            <a:pPr>
              <a:lnSpc>
                <a:spcPct val="100000"/>
              </a:lnSpc>
              <a:spcBef>
                <a:spcPts val="0"/>
              </a:spcBef>
            </a:pPr>
            <a:endParaRPr lang="en-US" sz="2000" b="1" dirty="0">
              <a:latin typeface="Calibri" panose="020F0502020204030204" pitchFamily="34" charset="0"/>
              <a:cs typeface="Calibri" panose="020F0502020204030204" pitchFamily="34" charset="0"/>
            </a:endParaRPr>
          </a:p>
          <a:p>
            <a:pPr>
              <a:lnSpc>
                <a:spcPct val="100000"/>
              </a:lnSpc>
              <a:spcBef>
                <a:spcPts val="0"/>
              </a:spcBef>
            </a:pPr>
            <a:endParaRPr lang="en-US" sz="2000" b="1" dirty="0">
              <a:latin typeface="Calibri" panose="020F0502020204030204" pitchFamily="34" charset="0"/>
              <a:cs typeface="Calibri" panose="020F0502020204030204" pitchFamily="34" charset="0"/>
            </a:endParaRPr>
          </a:p>
          <a:p>
            <a:pPr>
              <a:lnSpc>
                <a:spcPct val="100000"/>
              </a:lnSpc>
              <a:spcBef>
                <a:spcPts val="0"/>
              </a:spcBef>
            </a:pPr>
            <a:r>
              <a:rPr lang="en-US" sz="2000" b="1" dirty="0">
                <a:latin typeface="Calibri" panose="020F0502020204030204" pitchFamily="34" charset="0"/>
                <a:cs typeface="Calibri" panose="020F0502020204030204" pitchFamily="34" charset="0"/>
              </a:rPr>
              <a:t>Administer </a:t>
            </a:r>
            <a:r>
              <a:rPr lang="en-US" sz="2000" b="1" u="sng" dirty="0">
                <a:latin typeface="Calibri" panose="020F0502020204030204" pitchFamily="34" charset="0"/>
                <a:cs typeface="Calibri" panose="020F0502020204030204" pitchFamily="34" charset="0"/>
              </a:rPr>
              <a:t>DDD Rebate</a:t>
            </a:r>
          </a:p>
          <a:p>
            <a:pPr>
              <a:lnSpc>
                <a:spcPct val="100000"/>
              </a:lnSpc>
              <a:spcBef>
                <a:spcPts val="0"/>
              </a:spcBef>
            </a:pPr>
            <a:r>
              <a:rPr lang="en-US" sz="2000" b="1" dirty="0">
                <a:latin typeface="Calibri" panose="020F0502020204030204" pitchFamily="34" charset="0"/>
                <a:cs typeface="Calibri" panose="020F0502020204030204" pitchFamily="34" charset="0"/>
              </a:rPr>
              <a:t>Annual DDD Report</a:t>
            </a:r>
          </a:p>
          <a:p>
            <a:pPr>
              <a:lnSpc>
                <a:spcPct val="100000"/>
              </a:lnSpc>
              <a:spcBef>
                <a:spcPts val="0"/>
              </a:spcBef>
            </a:pPr>
            <a:r>
              <a:rPr lang="en-US" sz="2000" b="1" dirty="0">
                <a:latin typeface="Calibri" panose="020F0502020204030204" pitchFamily="34" charset="0"/>
                <a:cs typeface="Calibri" panose="020F0502020204030204" pitchFamily="34" charset="0"/>
              </a:rPr>
              <a:t>Provide TA to Investors</a:t>
            </a:r>
          </a:p>
          <a:p>
            <a:pPr>
              <a:lnSpc>
                <a:spcPct val="100000"/>
              </a:lnSpc>
              <a:spcBef>
                <a:spcPts val="0"/>
              </a:spcBef>
            </a:pPr>
            <a:endParaRPr lang="en-US" b="1" dirty="0">
              <a:latin typeface="Corbel" panose="020B0503020204020204" pitchFamily="34" charset="0"/>
            </a:endParaRPr>
          </a:p>
          <a:p>
            <a:pPr>
              <a:spcBef>
                <a:spcPts val="600"/>
              </a:spcBef>
            </a:pPr>
            <a:endParaRPr lang="en-US" dirty="0"/>
          </a:p>
          <a:p>
            <a:pPr>
              <a:spcBef>
                <a:spcPts val="600"/>
              </a:spcBef>
            </a:pPr>
            <a:endParaRPr lang="en-US" dirty="0"/>
          </a:p>
          <a:p>
            <a:pPr marL="285750" indent="-285750">
              <a:buFont typeface="Arial" panose="020B0604020202020204" pitchFamily="34" charset="0"/>
              <a:buChar char="•"/>
            </a:pPr>
            <a:endParaRPr lang="en-US" dirty="0"/>
          </a:p>
        </p:txBody>
      </p:sp>
      <p:sp>
        <p:nvSpPr>
          <p:cNvPr id="5" name="Text Placeholder 3"/>
          <p:cNvSpPr txBox="1">
            <a:spLocks/>
          </p:cNvSpPr>
          <p:nvPr/>
        </p:nvSpPr>
        <p:spPr>
          <a:xfrm>
            <a:off x="7162800" y="1843210"/>
            <a:ext cx="4038600" cy="4013913"/>
          </a:xfrm>
          <a:prstGeom prst="rect">
            <a:avLst/>
          </a:prstGeom>
        </p:spPr>
        <p:txBody>
          <a:bodyPr vert="horz" lIns="91440" tIns="45720" rIns="91440" bIns="45720" rtlCol="0">
            <a:normAutofit/>
          </a:bodyPr>
          <a:lstStyle>
            <a:lvl1pPr marL="0" indent="0" algn="l" defTabSz="914126" rtl="0" eaLnBrk="1" latinLnBrk="0" hangingPunct="1">
              <a:lnSpc>
                <a:spcPct val="114000"/>
              </a:lnSpc>
              <a:spcBef>
                <a:spcPts val="800"/>
              </a:spcBef>
              <a:spcAft>
                <a:spcPts val="200"/>
              </a:spcAft>
              <a:buClr>
                <a:schemeClr val="accent1"/>
              </a:buClr>
              <a:buSzPct val="80000"/>
              <a:buFont typeface="Arial" pitchFamily="34" charset="0"/>
              <a:buNone/>
              <a:defRPr sz="1400" kern="1200" spc="10" baseline="0">
                <a:solidFill>
                  <a:schemeClr val="tx1">
                    <a:lumMod val="65000"/>
                    <a:lumOff val="35000"/>
                  </a:schemeClr>
                </a:solidFill>
                <a:latin typeface="+mn-lt"/>
                <a:ea typeface="+mn-ea"/>
                <a:cs typeface="+mn-cs"/>
              </a:defRPr>
            </a:lvl1pPr>
            <a:lvl2pPr marL="457063" indent="0" algn="l" defTabSz="914126" rtl="0" eaLnBrk="1" latinLnBrk="0" hangingPunct="1">
              <a:lnSpc>
                <a:spcPct val="90000"/>
              </a:lnSpc>
              <a:spcBef>
                <a:spcPts val="300"/>
              </a:spcBef>
              <a:spcAft>
                <a:spcPts val="30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126" indent="0" algn="l" defTabSz="914126" rtl="0" eaLnBrk="1" latinLnBrk="0" hangingPunct="1">
              <a:lnSpc>
                <a:spcPct val="90000"/>
              </a:lnSpc>
              <a:spcBef>
                <a:spcPts val="300"/>
              </a:spcBef>
              <a:spcAft>
                <a:spcPts val="30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189"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251"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5314"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2377"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199440"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6503" indent="0" algn="l" defTabSz="914126" rtl="0" eaLnBrk="1" latinLnBrk="0" hangingPunct="1">
              <a:lnSpc>
                <a:spcPct val="90000"/>
              </a:lnSpc>
              <a:spcBef>
                <a:spcPts val="300"/>
              </a:spcBef>
              <a:spcAft>
                <a:spcPts val="30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lnSpc>
                <a:spcPct val="11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Facilitate Designation Process</a:t>
            </a:r>
          </a:p>
          <a:p>
            <a:pPr>
              <a:lnSpc>
                <a:spcPct val="11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Staff Cabinet Committee</a:t>
            </a:r>
          </a:p>
          <a:p>
            <a:pPr>
              <a:lnSpc>
                <a:spcPct val="11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Provide TA to Districts</a:t>
            </a:r>
          </a:p>
          <a:p>
            <a:pPr>
              <a:lnSpc>
                <a:spcPct val="110000"/>
              </a:lnSpc>
              <a:spcBef>
                <a:spcPts val="0"/>
              </a:spcBef>
              <a:spcAft>
                <a:spcPts val="0"/>
              </a:spcAft>
            </a:pPr>
            <a:endParaRPr lang="en-US" sz="1900" b="1"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0"/>
              </a:spcAft>
            </a:pPr>
            <a:endParaRPr lang="en-US" sz="1900" b="1"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0"/>
              </a:spcAft>
            </a:pPr>
            <a:endParaRPr lang="en-US" sz="1900" b="1" dirty="0">
              <a:solidFill>
                <a:schemeClr val="tx1"/>
              </a:solidFill>
              <a:latin typeface="Calibri" panose="020F0502020204030204" pitchFamily="34" charset="0"/>
              <a:cs typeface="Calibri" panose="020F0502020204030204" pitchFamily="34" charset="0"/>
            </a:endParaRPr>
          </a:p>
          <a:p>
            <a:pPr>
              <a:lnSpc>
                <a:spcPct val="110000"/>
              </a:lnSpc>
              <a:spcBef>
                <a:spcPts val="0"/>
              </a:spcBef>
              <a:spcAft>
                <a:spcPts val="0"/>
              </a:spcAft>
            </a:pPr>
            <a:endParaRPr lang="en-US" sz="1900" b="1" dirty="0">
              <a:solidFill>
                <a:schemeClr val="tx1"/>
              </a:solidFill>
              <a:latin typeface="Calibri" panose="020F0502020204030204" pitchFamily="34" charset="0"/>
              <a:cs typeface="Calibri" panose="020F0502020204030204" pitchFamily="34" charset="0"/>
            </a:endParaRPr>
          </a:p>
          <a:p>
            <a:pPr>
              <a:lnSpc>
                <a:spcPct val="100000"/>
              </a:lnSpc>
              <a:spcBef>
                <a:spcPts val="300"/>
              </a:spcBef>
              <a:spcAft>
                <a:spcPts val="0"/>
              </a:spcAft>
            </a:pPr>
            <a:r>
              <a:rPr lang="en-US" sz="1900" b="1" dirty="0">
                <a:solidFill>
                  <a:schemeClr val="tx1"/>
                </a:solidFill>
                <a:latin typeface="Calibri" panose="020F0502020204030204" pitchFamily="34" charset="0"/>
                <a:cs typeface="Calibri" panose="020F0502020204030204" pitchFamily="34" charset="0"/>
              </a:rPr>
              <a:t>State Historic Preservation Office</a:t>
            </a:r>
          </a:p>
          <a:p>
            <a:pPr>
              <a:lnSpc>
                <a:spcPct val="10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Kent and Sussex Counties</a:t>
            </a:r>
          </a:p>
          <a:p>
            <a:pPr>
              <a:lnSpc>
                <a:spcPct val="10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Cinnaire </a:t>
            </a:r>
          </a:p>
          <a:p>
            <a:pPr>
              <a:lnSpc>
                <a:spcPct val="10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NCALL</a:t>
            </a:r>
          </a:p>
          <a:p>
            <a:pPr>
              <a:lnSpc>
                <a:spcPct val="100000"/>
              </a:lnSpc>
              <a:spcBef>
                <a:spcPts val="0"/>
              </a:spcBef>
              <a:spcAft>
                <a:spcPts val="0"/>
              </a:spcAft>
            </a:pPr>
            <a:r>
              <a:rPr lang="en-US" sz="1900" b="1" dirty="0">
                <a:solidFill>
                  <a:schemeClr val="tx1"/>
                </a:solidFill>
                <a:latin typeface="Calibri" panose="020F0502020204030204" pitchFamily="34" charset="0"/>
                <a:cs typeface="Calibri" panose="020F0502020204030204" pitchFamily="34" charset="0"/>
              </a:rPr>
              <a:t>Energize Delaware</a:t>
            </a:r>
          </a:p>
          <a:p>
            <a:pPr>
              <a:lnSpc>
                <a:spcPct val="100000"/>
              </a:lnSpc>
              <a:spcBef>
                <a:spcPts val="0"/>
              </a:spcBef>
              <a:spcAft>
                <a:spcPts val="0"/>
              </a:spcAft>
            </a:pPr>
            <a:endParaRPr lang="en-US" sz="1600" b="1" dirty="0">
              <a:latin typeface="Corbel" panose="020B0503020204020204" pitchFamily="34" charset="0"/>
            </a:endParaRPr>
          </a:p>
          <a:p>
            <a:pPr>
              <a:spcBef>
                <a:spcPts val="600"/>
              </a:spcBef>
              <a:spcAft>
                <a:spcPts val="0"/>
              </a:spcAft>
            </a:pPr>
            <a:endParaRPr lang="en-US" dirty="0"/>
          </a:p>
          <a:p>
            <a:pPr>
              <a:spcBef>
                <a:spcPts val="600"/>
              </a:spcBef>
              <a:spcAft>
                <a:spcPts val="0"/>
              </a:spcAft>
            </a:pPr>
            <a:endParaRPr lang="en-US" dirty="0"/>
          </a:p>
          <a:p>
            <a:pPr marL="285750" indent="-285750">
              <a:buFont typeface="Arial" pitchFamily="34" charset="0"/>
              <a:buChar char="•"/>
            </a:pPr>
            <a:endParaRPr lang="en-US" dirty="0"/>
          </a:p>
        </p:txBody>
      </p:sp>
      <p:sp>
        <p:nvSpPr>
          <p:cNvPr id="25" name="Down Arrow 24"/>
          <p:cNvSpPr/>
          <p:nvPr/>
        </p:nvSpPr>
        <p:spPr>
          <a:xfrm>
            <a:off x="4879186" y="5257801"/>
            <a:ext cx="721692" cy="39978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825484" y="228601"/>
            <a:ext cx="9690116" cy="971729"/>
          </a:xfrm>
          <a:prstGeom prst="rect">
            <a:avLst/>
          </a:prstGeom>
        </p:spPr>
        <p:txBody>
          <a:bodyPr vert="horz" lIns="91440" tIns="27432" rIns="91440" bIns="45720" rtlCol="0" anchor="b">
            <a:normAutofit/>
          </a:bodyPr>
          <a:lstStyle>
            <a:lvl1pPr algn="l" defTabSz="914126" rtl="0" eaLnBrk="1" latinLnBrk="0" hangingPunct="1">
              <a:lnSpc>
                <a:spcPct val="90000"/>
              </a:lnSpc>
              <a:spcBef>
                <a:spcPct val="0"/>
              </a:spcBef>
              <a:buNone/>
              <a:defRPr sz="3199" b="1" kern="1200" spc="-50" baseline="0">
                <a:solidFill>
                  <a:schemeClr val="accent1"/>
                </a:solidFill>
                <a:latin typeface="+mj-lt"/>
                <a:ea typeface="+mj-ea"/>
                <a:cs typeface="+mj-cs"/>
              </a:defRPr>
            </a:lvl1pPr>
          </a:lstStyle>
          <a:p>
            <a:r>
              <a:rPr lang="en-US" sz="4400" dirty="0">
                <a:latin typeface="Century Gothic" panose="020B0502020202020204" pitchFamily="34" charset="0"/>
                <a:cs typeface="Estrangelo Edessa" panose="03080600000000000000" pitchFamily="66" charset="0"/>
              </a:rPr>
              <a:t>Roles and Responsibilities</a:t>
            </a:r>
          </a:p>
        </p:txBody>
      </p:sp>
      <p:sp>
        <p:nvSpPr>
          <p:cNvPr id="21" name="Freeform 20"/>
          <p:cNvSpPr/>
          <p:nvPr/>
        </p:nvSpPr>
        <p:spPr>
          <a:xfrm>
            <a:off x="914400" y="1425905"/>
            <a:ext cx="2438400" cy="435122"/>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400" b="1" dirty="0">
                <a:solidFill>
                  <a:schemeClr val="tx1"/>
                </a:solidFill>
                <a:latin typeface="Arial" panose="020B0604020202020204" pitchFamily="34" charset="0"/>
                <a:cs typeface="Arial" panose="020B0604020202020204" pitchFamily="34" charset="0"/>
              </a:rPr>
              <a:t>Municipality</a:t>
            </a:r>
          </a:p>
        </p:txBody>
      </p:sp>
      <p:sp>
        <p:nvSpPr>
          <p:cNvPr id="22" name="Freeform 21"/>
          <p:cNvSpPr/>
          <p:nvPr/>
        </p:nvSpPr>
        <p:spPr>
          <a:xfrm>
            <a:off x="914400" y="3733800"/>
            <a:ext cx="2438400" cy="435122"/>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400" b="1" dirty="0">
                <a:solidFill>
                  <a:schemeClr val="tx1"/>
                </a:solidFill>
                <a:latin typeface="Arial" panose="020B0604020202020204" pitchFamily="34" charset="0"/>
                <a:cs typeface="Arial" panose="020B0604020202020204" pitchFamily="34" charset="0"/>
              </a:rPr>
              <a:t>DSHA</a:t>
            </a:r>
          </a:p>
        </p:txBody>
      </p:sp>
      <p:sp>
        <p:nvSpPr>
          <p:cNvPr id="24" name="Freeform 23"/>
          <p:cNvSpPr/>
          <p:nvPr/>
        </p:nvSpPr>
        <p:spPr>
          <a:xfrm>
            <a:off x="7162800" y="1432965"/>
            <a:ext cx="3276600" cy="435122"/>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400" b="1" dirty="0">
                <a:solidFill>
                  <a:schemeClr val="tx1"/>
                </a:solidFill>
                <a:latin typeface="Arial" panose="020B0604020202020204" pitchFamily="34" charset="0"/>
                <a:cs typeface="Arial" panose="020B0604020202020204" pitchFamily="34" charset="0"/>
              </a:rPr>
              <a:t>State Planning Office</a:t>
            </a:r>
          </a:p>
        </p:txBody>
      </p:sp>
      <p:sp>
        <p:nvSpPr>
          <p:cNvPr id="26" name="Freeform 25"/>
          <p:cNvSpPr/>
          <p:nvPr/>
        </p:nvSpPr>
        <p:spPr>
          <a:xfrm>
            <a:off x="7103537" y="3664804"/>
            <a:ext cx="2726263" cy="435122"/>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400" b="1" dirty="0">
                <a:solidFill>
                  <a:schemeClr val="tx1"/>
                </a:solidFill>
                <a:latin typeface="Arial" panose="020B0604020202020204" pitchFamily="34" charset="0"/>
                <a:cs typeface="Arial" panose="020B0604020202020204" pitchFamily="34" charset="0"/>
              </a:rPr>
              <a:t>Other</a:t>
            </a:r>
            <a:r>
              <a:rPr lang="en-US" sz="2400" b="1" dirty="0">
                <a:latin typeface="Arial" panose="020B0604020202020204" pitchFamily="34" charset="0"/>
                <a:cs typeface="Arial" panose="020B0604020202020204" pitchFamily="34" charset="0"/>
              </a:rPr>
              <a:t> Partners</a:t>
            </a:r>
          </a:p>
        </p:txBody>
      </p:sp>
      <p:sp>
        <p:nvSpPr>
          <p:cNvPr id="27" name="Freeform 26"/>
          <p:cNvSpPr/>
          <p:nvPr/>
        </p:nvSpPr>
        <p:spPr>
          <a:xfrm>
            <a:off x="4114800" y="3048001"/>
            <a:ext cx="2248078" cy="2082371"/>
          </a:xfrm>
          <a:custGeom>
            <a:avLst/>
            <a:gdLst>
              <a:gd name="connsiteX0" fmla="*/ 0 w 1981789"/>
              <a:gd name="connsiteY0" fmla="*/ 1041186 h 2082371"/>
              <a:gd name="connsiteX1" fmla="*/ 990895 w 1981789"/>
              <a:gd name="connsiteY1" fmla="*/ 0 h 2082371"/>
              <a:gd name="connsiteX2" fmla="*/ 1981790 w 1981789"/>
              <a:gd name="connsiteY2" fmla="*/ 1041186 h 2082371"/>
              <a:gd name="connsiteX3" fmla="*/ 990895 w 1981789"/>
              <a:gd name="connsiteY3" fmla="*/ 2082372 h 2082371"/>
              <a:gd name="connsiteX4" fmla="*/ 0 w 1981789"/>
              <a:gd name="connsiteY4" fmla="*/ 1041186 h 208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789" h="2082371">
                <a:moveTo>
                  <a:pt x="0" y="1041186"/>
                </a:moveTo>
                <a:cubicBezTo>
                  <a:pt x="0" y="466155"/>
                  <a:pt x="443639" y="0"/>
                  <a:pt x="990895" y="0"/>
                </a:cubicBezTo>
                <a:cubicBezTo>
                  <a:pt x="1538151" y="0"/>
                  <a:pt x="1981790" y="466155"/>
                  <a:pt x="1981790" y="1041186"/>
                </a:cubicBezTo>
                <a:cubicBezTo>
                  <a:pt x="1981790" y="1616217"/>
                  <a:pt x="1538151" y="2082372"/>
                  <a:pt x="990895" y="2082372"/>
                </a:cubicBezTo>
                <a:cubicBezTo>
                  <a:pt x="443639" y="2082372"/>
                  <a:pt x="0" y="1616217"/>
                  <a:pt x="0" y="1041186"/>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6266" tIns="370996" rIns="356266" bIns="370996" numCol="1" spcCol="1270" anchor="ctr" anchorCtr="0">
            <a:noAutofit/>
          </a:bodyPr>
          <a:lstStyle/>
          <a:p>
            <a:pPr algn="ctr" defTabSz="1155700">
              <a:lnSpc>
                <a:spcPct val="90000"/>
              </a:lnSpc>
              <a:spcBef>
                <a:spcPct val="0"/>
              </a:spcBef>
              <a:spcAft>
                <a:spcPct val="35000"/>
              </a:spcAft>
            </a:pPr>
            <a:r>
              <a:rPr lang="en-US" sz="2600" b="1" spc="30" dirty="0">
                <a:solidFill>
                  <a:srgbClr val="FFCC00"/>
                </a:solidFill>
                <a:latin typeface="Century Gothic" panose="020B0502020202020204" pitchFamily="34" charset="0"/>
              </a:rPr>
              <a:t>Private Investor</a:t>
            </a:r>
          </a:p>
        </p:txBody>
      </p:sp>
      <p:cxnSp>
        <p:nvCxnSpPr>
          <p:cNvPr id="29" name="Straight Arrow Connector 28"/>
          <p:cNvCxnSpPr/>
          <p:nvPr/>
        </p:nvCxnSpPr>
        <p:spPr>
          <a:xfrm flipH="1">
            <a:off x="6166555" y="1998476"/>
            <a:ext cx="936982" cy="1075139"/>
          </a:xfrm>
          <a:prstGeom prst="straightConnector1">
            <a:avLst/>
          </a:prstGeom>
          <a:ln w="1397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451704" y="3927348"/>
            <a:ext cx="431251" cy="172578"/>
          </a:xfrm>
          <a:prstGeom prst="straightConnector1">
            <a:avLst/>
          </a:prstGeom>
          <a:ln w="1397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6533868" y="3951361"/>
            <a:ext cx="433585" cy="173322"/>
          </a:xfrm>
          <a:prstGeom prst="straightConnector1">
            <a:avLst/>
          </a:prstGeom>
          <a:ln w="1397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47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9600" y="1295400"/>
            <a:ext cx="6096000" cy="5029200"/>
          </a:xfrm>
          <a:prstGeom prst="rect">
            <a:avLst/>
          </a:prstGeom>
        </p:spPr>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tx1">
                    <a:lumMod val="65000"/>
                    <a:lumOff val="35000"/>
                  </a:schemeClr>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tx1">
                    <a:lumMod val="65000"/>
                    <a:lumOff val="3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600"/>
              </a:spcBef>
              <a:buNone/>
            </a:pPr>
            <a:r>
              <a:rPr lang="en-US" sz="2500" b="1" u="sng" dirty="0">
                <a:solidFill>
                  <a:schemeClr val="tx2"/>
                </a:solidFill>
                <a:latin typeface="Arial" panose="020B0604020202020204" pitchFamily="34" charset="0"/>
                <a:cs typeface="Arial" panose="020B0604020202020204" pitchFamily="34" charset="0"/>
              </a:rPr>
              <a:t>Districts Hold Primary Responsibility</a:t>
            </a:r>
          </a:p>
          <a:p>
            <a:pPr>
              <a:spcBef>
                <a:spcPts val="600"/>
              </a:spcBef>
            </a:pPr>
            <a:r>
              <a:rPr lang="en-US" sz="2600" b="1" dirty="0">
                <a:solidFill>
                  <a:schemeClr val="tx1"/>
                </a:solidFill>
                <a:latin typeface="Calibri" panose="020F0502020204030204" pitchFamily="34" charset="0"/>
                <a:cs typeface="Calibri" panose="020F0502020204030204" pitchFamily="34" charset="0"/>
              </a:rPr>
              <a:t>Most knowledgeable of District Plan</a:t>
            </a:r>
          </a:p>
          <a:p>
            <a:pPr>
              <a:spcBef>
                <a:spcPts val="600"/>
              </a:spcBef>
            </a:pPr>
            <a:r>
              <a:rPr lang="en-US" sz="2600" b="1" dirty="0">
                <a:solidFill>
                  <a:schemeClr val="tx1"/>
                </a:solidFill>
                <a:latin typeface="Calibri" panose="020F0502020204030204" pitchFamily="34" charset="0"/>
                <a:cs typeface="Calibri" panose="020F0502020204030204" pitchFamily="34" charset="0"/>
              </a:rPr>
              <a:t>Knows how local incentives work</a:t>
            </a:r>
          </a:p>
          <a:p>
            <a:pPr>
              <a:spcBef>
                <a:spcPts val="600"/>
              </a:spcBef>
            </a:pPr>
            <a:r>
              <a:rPr lang="en-US" sz="2600" b="1" dirty="0">
                <a:solidFill>
                  <a:schemeClr val="tx1"/>
                </a:solidFill>
                <a:latin typeface="Calibri" panose="020F0502020204030204" pitchFamily="34" charset="0"/>
                <a:cs typeface="Calibri" panose="020F0502020204030204" pitchFamily="34" charset="0"/>
              </a:rPr>
              <a:t>Connections with local partners to reach targeted audiences</a:t>
            </a:r>
          </a:p>
          <a:p>
            <a:pPr>
              <a:spcBef>
                <a:spcPts val="600"/>
              </a:spcBef>
            </a:pPr>
            <a:r>
              <a:rPr lang="en-US" sz="2600" b="1" dirty="0">
                <a:solidFill>
                  <a:schemeClr val="tx1"/>
                </a:solidFill>
                <a:latin typeface="Calibri" panose="020F0502020204030204" pitchFamily="34" charset="0"/>
                <a:cs typeface="Calibri" panose="020F0502020204030204" pitchFamily="34" charset="0"/>
              </a:rPr>
              <a:t>Working knowledge of other incentives</a:t>
            </a:r>
          </a:p>
          <a:p>
            <a:pPr>
              <a:spcBef>
                <a:spcPts val="600"/>
              </a:spcBef>
            </a:pPr>
            <a:r>
              <a:rPr lang="en-US" sz="2600" b="1" dirty="0">
                <a:solidFill>
                  <a:schemeClr val="tx1"/>
                </a:solidFill>
                <a:latin typeface="Calibri" panose="020F0502020204030204" pitchFamily="34" charset="0"/>
                <a:cs typeface="Calibri" panose="020F0502020204030204" pitchFamily="34" charset="0"/>
              </a:rPr>
              <a:t>Provides technical assistance </a:t>
            </a:r>
            <a:br>
              <a:rPr lang="en-US" sz="2600" b="1" dirty="0">
                <a:solidFill>
                  <a:schemeClr val="tx1"/>
                </a:solidFill>
                <a:latin typeface="Calibri" panose="020F0502020204030204" pitchFamily="34" charset="0"/>
                <a:cs typeface="Calibri" panose="020F0502020204030204" pitchFamily="34" charset="0"/>
              </a:rPr>
            </a:br>
            <a:endParaRPr lang="en-US" sz="2200" b="1" dirty="0">
              <a:latin typeface="Calibri" panose="020F0502020204030204" pitchFamily="34" charset="0"/>
              <a:cs typeface="Calibri" panose="020F0502020204030204" pitchFamily="34" charset="0"/>
            </a:endParaRPr>
          </a:p>
          <a:p>
            <a:pPr lvl="1"/>
            <a:endParaRPr lang="en-US" b="1" dirty="0">
              <a:latin typeface="Corbel" panose="020B0503020204020204" pitchFamily="34" charset="0"/>
              <a:cs typeface="Arial" panose="020B0604020202020204" pitchFamily="34" charset="0"/>
            </a:endParaRPr>
          </a:p>
          <a:p>
            <a:pPr lvl="1"/>
            <a:endParaRPr lang="en-US" b="1" dirty="0">
              <a:latin typeface="Corbel" panose="020B0503020204020204" pitchFamily="34" charset="0"/>
              <a:cs typeface="Arial" panose="020B0604020202020204" pitchFamily="34" charset="0"/>
            </a:endParaRPr>
          </a:p>
        </p:txBody>
      </p:sp>
      <p:grpSp>
        <p:nvGrpSpPr>
          <p:cNvPr id="7" name="Group 6"/>
          <p:cNvGrpSpPr/>
          <p:nvPr/>
        </p:nvGrpSpPr>
        <p:grpSpPr>
          <a:xfrm>
            <a:off x="6781800" y="1295400"/>
            <a:ext cx="4432316" cy="5358953"/>
            <a:chOff x="1419875" y="1210106"/>
            <a:chExt cx="4560117" cy="2957271"/>
          </a:xfrm>
        </p:grpSpPr>
        <p:sp>
          <p:nvSpPr>
            <p:cNvPr id="8" name="Rectangle 7"/>
            <p:cNvSpPr/>
            <p:nvPr/>
          </p:nvSpPr>
          <p:spPr>
            <a:xfrm>
              <a:off x="1608667" y="1294206"/>
              <a:ext cx="4371325" cy="2818667"/>
            </a:xfrm>
            <a:prstGeom prst="rect">
              <a:avLst/>
            </a:prstGeom>
            <a:solidFill>
              <a:srgbClr val="D9B35E"/>
            </a:solidFill>
            <a:ln>
              <a:solidFill>
                <a:srgbClr val="D9B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1419875" y="1210106"/>
              <a:ext cx="4371325" cy="2818668"/>
            </a:xfrm>
            <a:prstGeom prst="rect">
              <a:avLst/>
            </a:prstGeom>
            <a:solidFill>
              <a:schemeClr val="bg1"/>
            </a:solidFill>
            <a:ln>
              <a:solidFill>
                <a:srgbClr val="D9B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1530270" y="1294206"/>
              <a:ext cx="4260930" cy="2873171"/>
            </a:xfrm>
            <a:prstGeom prst="rect">
              <a:avLst/>
            </a:prstGeom>
            <a:noFill/>
          </p:spPr>
          <p:txBody>
            <a:bodyPr wrap="square" rtlCol="0">
              <a:spAutoFit/>
            </a:bodyPr>
            <a:lstStyle/>
            <a:p>
              <a:pPr algn="ctr"/>
              <a:r>
                <a:rPr lang="en-US" sz="2600" b="1" dirty="0">
                  <a:solidFill>
                    <a:srgbClr val="CC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Everybody Helps!</a:t>
              </a:r>
            </a:p>
            <a:p>
              <a:pPr marL="274320" indent="-274320">
                <a:spcBef>
                  <a:spcPts val="600"/>
                </a:spcBef>
                <a:buFont typeface="Wingdings" panose="05000000000000000000" pitchFamily="2" charset="2"/>
                <a:buChar char="Ø"/>
              </a:pPr>
              <a:r>
                <a:rPr lang="en-US" sz="2000" b="1" dirty="0">
                  <a:solidFill>
                    <a:srgbClr val="002060"/>
                  </a:solidFill>
                  <a:latin typeface="Arial" panose="020B0604020202020204" pitchFamily="34" charset="0"/>
                  <a:cs typeface="Arial" panose="020B0604020202020204" pitchFamily="34" charset="0"/>
                </a:rPr>
                <a:t>DSHA </a:t>
              </a:r>
            </a:p>
            <a:p>
              <a:pPr marL="621792" lvl="1" indent="-342900">
                <a:spcBef>
                  <a:spcPts val="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Coordinates press events for new DDD Rebates</a:t>
              </a:r>
            </a:p>
            <a:p>
              <a:pPr marL="621792" lvl="1" indent="-342900">
                <a:spcBef>
                  <a:spcPts val="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Participates in Local Workshops </a:t>
              </a:r>
            </a:p>
            <a:p>
              <a:pPr marL="274320" indent="-274320">
                <a:spcBef>
                  <a:spcPts val="600"/>
                </a:spcBef>
                <a:buFont typeface="Wingdings" panose="05000000000000000000" pitchFamily="2" charset="2"/>
                <a:buChar char="Ø"/>
              </a:pPr>
              <a:r>
                <a:rPr lang="en-US" sz="2000" b="1" dirty="0">
                  <a:solidFill>
                    <a:srgbClr val="002060"/>
                  </a:solidFill>
                  <a:latin typeface="Calibri" panose="020F0502020204030204" pitchFamily="34" charset="0"/>
                  <a:cs typeface="Calibri" panose="020F0502020204030204" pitchFamily="34" charset="0"/>
                </a:rPr>
                <a:t>State Planning Office</a:t>
              </a:r>
            </a:p>
            <a:p>
              <a:pPr marL="621792" lvl="1" indent="-342900">
                <a:spcBef>
                  <a:spcPts val="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Hosts Central Incentive Website</a:t>
              </a:r>
            </a:p>
            <a:p>
              <a:pPr marL="621792" lvl="1" indent="-342900">
                <a:spcBef>
                  <a:spcPts val="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Participates in Local Workshops </a:t>
              </a:r>
            </a:p>
            <a:p>
              <a:pPr marL="274320" indent="-274320">
                <a:spcBef>
                  <a:spcPts val="600"/>
                </a:spcBef>
                <a:buFont typeface="Wingdings" panose="05000000000000000000" pitchFamily="2" charset="2"/>
                <a:buChar char="Ø"/>
              </a:pPr>
              <a:r>
                <a:rPr lang="en-US" sz="2000" b="1" dirty="0">
                  <a:solidFill>
                    <a:srgbClr val="002060"/>
                  </a:solidFill>
                  <a:latin typeface="Calibri" panose="020F0502020204030204" pitchFamily="34" charset="0"/>
                  <a:cs typeface="Calibri" panose="020F0502020204030204" pitchFamily="34" charset="0"/>
                </a:rPr>
                <a:t> Division of Small Business</a:t>
              </a:r>
            </a:p>
            <a:p>
              <a:pPr marL="621792" lvl="1" indent="-342900">
                <a:spcBef>
                  <a:spcPts val="200"/>
                </a:spcBef>
                <a:buFont typeface="Arial" panose="020B0604020202020204" pitchFamily="34" charset="0"/>
                <a:buChar char="•"/>
              </a:pPr>
              <a:r>
                <a:rPr lang="en-US" sz="2000" b="1" dirty="0">
                  <a:latin typeface="Calibri" panose="020F0502020204030204" pitchFamily="34" charset="0"/>
                  <a:cs typeface="Calibri" panose="020F0502020204030204" pitchFamily="34" charset="0"/>
                </a:rPr>
                <a:t>Incorporates into regional and statewide efforts</a:t>
              </a:r>
            </a:p>
            <a:p>
              <a:pPr marL="274320" indent="-274320">
                <a:spcBef>
                  <a:spcPts val="600"/>
                </a:spcBef>
                <a:buFont typeface="Wingdings" panose="05000000000000000000" pitchFamily="2" charset="2"/>
                <a:buChar char="Ø"/>
              </a:pPr>
              <a:endParaRPr lang="en-US" sz="2000" i="1" dirty="0">
                <a:solidFill>
                  <a:schemeClr val="tx1">
                    <a:lumMod val="65000"/>
                    <a:lumOff val="35000"/>
                  </a:schemeClr>
                </a:solidFill>
                <a:latin typeface="Arial" panose="020B0604020202020204" pitchFamily="34" charset="0"/>
                <a:cs typeface="Arial" panose="020B0604020202020204" pitchFamily="34" charset="0"/>
              </a:endParaRPr>
            </a:p>
            <a:p>
              <a:endParaRPr lang="en-US" sz="2000" b="1" dirty="0">
                <a:solidFill>
                  <a:srgbClr val="002060"/>
                </a:solidFill>
                <a:latin typeface="Century Gothic" panose="020B0502020202020204" pitchFamily="34" charset="0"/>
                <a:cs typeface="Times New Roman" panose="02020603050405020304" pitchFamily="18" charset="0"/>
              </a:endParaRPr>
            </a:p>
            <a:p>
              <a:endParaRPr lang="en-US" dirty="0">
                <a:latin typeface="Century Gothic" panose="020B0502020202020204" pitchFamily="34" charset="0"/>
                <a:cs typeface="Times New Roman" panose="02020603050405020304" pitchFamily="18" charset="0"/>
              </a:endParaRPr>
            </a:p>
          </p:txBody>
        </p:sp>
      </p:grpSp>
      <p:sp>
        <p:nvSpPr>
          <p:cNvPr id="11" name="Title 1"/>
          <p:cNvSpPr txBox="1">
            <a:spLocks/>
          </p:cNvSpPr>
          <p:nvPr/>
        </p:nvSpPr>
        <p:spPr>
          <a:xfrm>
            <a:off x="609600" y="232729"/>
            <a:ext cx="9690116" cy="971729"/>
          </a:xfrm>
          <a:prstGeom prst="rect">
            <a:avLst/>
          </a:prstGeom>
        </p:spPr>
        <p:txBody>
          <a:bodyPr vert="horz" lIns="91440" tIns="27432" rIns="91440" bIns="45720" rtlCol="0" anchor="b">
            <a:normAutofit/>
          </a:bodyPr>
          <a:lstStyle>
            <a:lvl1pPr algn="l" defTabSz="914126" rtl="0" eaLnBrk="1" latinLnBrk="0" hangingPunct="1">
              <a:lnSpc>
                <a:spcPct val="90000"/>
              </a:lnSpc>
              <a:spcBef>
                <a:spcPct val="0"/>
              </a:spcBef>
              <a:buNone/>
              <a:defRPr sz="4399" b="1" kern="1200" spc="-50" baseline="0">
                <a:solidFill>
                  <a:schemeClr val="accent1"/>
                </a:solidFill>
                <a:latin typeface="+mj-lt"/>
                <a:ea typeface="+mj-ea"/>
                <a:cs typeface="+mj-cs"/>
              </a:defRPr>
            </a:lvl1pPr>
          </a:lstStyle>
          <a:p>
            <a:r>
              <a:rPr lang="en-US" dirty="0">
                <a:latin typeface="Century Gothic" panose="020B0502020202020204" pitchFamily="34" charset="0"/>
                <a:cs typeface="Estrangelo Edessa" panose="03080600000000000000" pitchFamily="66" charset="0"/>
              </a:rPr>
              <a:t>Marketing and Outreach</a:t>
            </a:r>
          </a:p>
        </p:txBody>
      </p:sp>
    </p:spTree>
    <p:extLst>
      <p:ext uri="{BB962C8B-B14F-4D97-AF65-F5344CB8AC3E}">
        <p14:creationId xmlns:p14="http://schemas.microsoft.com/office/powerpoint/2010/main" val="29532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484" y="1219201"/>
            <a:ext cx="5255108" cy="5212071"/>
          </a:xfrm>
        </p:spPr>
        <p:txBody>
          <a:bodyPr>
            <a:normAutofit/>
          </a:bodyPr>
          <a:lstStyle/>
          <a:p>
            <a:pPr marL="0" indent="0">
              <a:buNone/>
            </a:pPr>
            <a:r>
              <a:rPr lang="en-US" sz="2400" b="1" dirty="0">
                <a:solidFill>
                  <a:schemeClr val="tx2"/>
                </a:solidFill>
                <a:latin typeface="Arial" panose="020B0604020202020204" pitchFamily="34" charset="0"/>
                <a:cs typeface="Arial" panose="020B0604020202020204" pitchFamily="34" charset="0"/>
              </a:rPr>
              <a:t>Performance-based</a:t>
            </a:r>
          </a:p>
          <a:p>
            <a:pPr marL="0" indent="283464">
              <a:spcBef>
                <a:spcPts val="600"/>
              </a:spcBef>
            </a:pPr>
            <a:r>
              <a:rPr lang="en-US" sz="2400" b="1" dirty="0">
                <a:latin typeface="Calibri" panose="020F0502020204030204" pitchFamily="34" charset="0"/>
                <a:cs typeface="Calibri" panose="020F0502020204030204" pitchFamily="34" charset="0"/>
              </a:rPr>
              <a:t>Project complete BEFORE rebate</a:t>
            </a:r>
          </a:p>
          <a:p>
            <a:pPr marL="0" indent="0">
              <a:buNone/>
            </a:pPr>
            <a:r>
              <a:rPr lang="en-US" sz="2400" b="1" dirty="0">
                <a:solidFill>
                  <a:schemeClr val="tx2"/>
                </a:solidFill>
                <a:latin typeface="Calibri" panose="020F0502020204030204" pitchFamily="34" charset="0"/>
                <a:cs typeface="Calibri" panose="020F0502020204030204" pitchFamily="34" charset="0"/>
              </a:rPr>
              <a:t>Real Property Investment</a:t>
            </a:r>
          </a:p>
          <a:p>
            <a:pPr indent="-283464">
              <a:spcBef>
                <a:spcPts val="600"/>
              </a:spcBef>
            </a:pPr>
            <a:r>
              <a:rPr lang="en-US" sz="2400" b="1" dirty="0">
                <a:latin typeface="Calibri" panose="020F0502020204030204" pitchFamily="34" charset="0"/>
                <a:cs typeface="Calibri" panose="020F0502020204030204" pitchFamily="34" charset="0"/>
              </a:rPr>
              <a:t>Rehabilitation</a:t>
            </a:r>
          </a:p>
          <a:p>
            <a:pPr indent="-283464">
              <a:spcBef>
                <a:spcPts val="600"/>
              </a:spcBef>
            </a:pPr>
            <a:r>
              <a:rPr lang="en-US" sz="2400" b="1" dirty="0">
                <a:latin typeface="Calibri" panose="020F0502020204030204" pitchFamily="34" charset="0"/>
                <a:cs typeface="Calibri" panose="020F0502020204030204" pitchFamily="34" charset="0"/>
              </a:rPr>
              <a:t>Expansion</a:t>
            </a:r>
          </a:p>
          <a:p>
            <a:pPr indent="-283464">
              <a:spcBef>
                <a:spcPts val="600"/>
              </a:spcBef>
            </a:pPr>
            <a:r>
              <a:rPr lang="en-US" sz="2400" b="1" dirty="0">
                <a:latin typeface="Calibri" panose="020F0502020204030204" pitchFamily="34" charset="0"/>
                <a:cs typeface="Calibri" panose="020F0502020204030204" pitchFamily="34" charset="0"/>
              </a:rPr>
              <a:t>New Construction</a:t>
            </a:r>
          </a:p>
          <a:p>
            <a:pPr marL="0" indent="0">
              <a:buNone/>
            </a:pPr>
            <a:r>
              <a:rPr lang="en-US" sz="2400" b="1" dirty="0">
                <a:solidFill>
                  <a:srgbClr val="002060"/>
                </a:solidFill>
                <a:latin typeface="Calibri" panose="020F0502020204030204" pitchFamily="34" charset="0"/>
                <a:cs typeface="Calibri" panose="020F0502020204030204" pitchFamily="34" charset="0"/>
              </a:rPr>
              <a:t>Eligible Use</a:t>
            </a:r>
          </a:p>
          <a:p>
            <a:pPr marL="182880" indent="-285750">
              <a:spcBef>
                <a:spcPts val="600"/>
              </a:spcBef>
            </a:pPr>
            <a:r>
              <a:rPr lang="en-US" sz="2400" b="1" dirty="0">
                <a:latin typeface="Calibri" panose="020F0502020204030204" pitchFamily="34" charset="0"/>
                <a:cs typeface="Calibri" panose="020F0502020204030204" pitchFamily="34" charset="0"/>
              </a:rPr>
              <a:t>Commercial</a:t>
            </a:r>
          </a:p>
          <a:p>
            <a:pPr marL="182880" indent="-285750">
              <a:spcBef>
                <a:spcPts val="600"/>
              </a:spcBef>
            </a:pPr>
            <a:r>
              <a:rPr lang="en-US" sz="2400" b="1" dirty="0">
                <a:latin typeface="Calibri" panose="020F0502020204030204" pitchFamily="34" charset="0"/>
                <a:cs typeface="Calibri" panose="020F0502020204030204" pitchFamily="34" charset="0"/>
              </a:rPr>
              <a:t>Industrial</a:t>
            </a:r>
          </a:p>
          <a:p>
            <a:pPr marL="182880" indent="-285750">
              <a:spcBef>
                <a:spcPts val="600"/>
              </a:spcBef>
            </a:pPr>
            <a:r>
              <a:rPr lang="en-US" sz="2400" b="1" dirty="0">
                <a:latin typeface="Calibri" panose="020F0502020204030204" pitchFamily="34" charset="0"/>
                <a:cs typeface="Calibri" panose="020F0502020204030204" pitchFamily="34" charset="0"/>
              </a:rPr>
              <a:t>Residential</a:t>
            </a:r>
          </a:p>
          <a:p>
            <a:pPr marL="182880" indent="-285750">
              <a:spcBef>
                <a:spcPts val="600"/>
              </a:spcBef>
            </a:pPr>
            <a:r>
              <a:rPr lang="en-US" sz="2400" b="1" dirty="0">
                <a:latin typeface="Calibri" panose="020F0502020204030204" pitchFamily="34" charset="0"/>
                <a:cs typeface="Calibri" panose="020F0502020204030204" pitchFamily="34" charset="0"/>
              </a:rPr>
              <a:t>Mixed-use</a:t>
            </a:r>
          </a:p>
          <a:p>
            <a:pPr>
              <a:spcBef>
                <a:spcPts val="600"/>
              </a:spcBef>
            </a:pPr>
            <a:endParaRPr lang="en-US" b="1" dirty="0">
              <a:latin typeface="Corbel" panose="020B0503020204020204" pitchFamily="34" charset="0"/>
              <a:cs typeface="Arial" panose="020B0604020202020204" pitchFamily="34" charset="0"/>
            </a:endParaRPr>
          </a:p>
          <a:p>
            <a:pPr marL="0" indent="0">
              <a:spcBef>
                <a:spcPts val="600"/>
              </a:spcBef>
              <a:buNone/>
            </a:pPr>
            <a:endParaRPr lang="en-US" b="1" dirty="0">
              <a:latin typeface="Corbel" panose="020B0503020204020204" pitchFamily="34" charset="0"/>
              <a:cs typeface="Arial" panose="020B0604020202020204" pitchFamily="34" charset="0"/>
            </a:endParaRPr>
          </a:p>
        </p:txBody>
      </p:sp>
      <p:grpSp>
        <p:nvGrpSpPr>
          <p:cNvPr id="7" name="Group 6"/>
          <p:cNvGrpSpPr/>
          <p:nvPr/>
        </p:nvGrpSpPr>
        <p:grpSpPr>
          <a:xfrm>
            <a:off x="6596722" y="1219201"/>
            <a:ext cx="4528478" cy="5387643"/>
            <a:chOff x="1419875" y="1250552"/>
            <a:chExt cx="4560117" cy="2957044"/>
          </a:xfrm>
        </p:grpSpPr>
        <p:sp>
          <p:nvSpPr>
            <p:cNvPr id="8" name="Rectangle 7"/>
            <p:cNvSpPr/>
            <p:nvPr/>
          </p:nvSpPr>
          <p:spPr>
            <a:xfrm>
              <a:off x="1608667" y="1350923"/>
              <a:ext cx="4371325" cy="2818667"/>
            </a:xfrm>
            <a:prstGeom prst="rect">
              <a:avLst/>
            </a:prstGeom>
            <a:solidFill>
              <a:srgbClr val="D9B35E"/>
            </a:solidFill>
            <a:ln>
              <a:solidFill>
                <a:srgbClr val="D9B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Rectangle 8"/>
            <p:cNvSpPr/>
            <p:nvPr/>
          </p:nvSpPr>
          <p:spPr>
            <a:xfrm>
              <a:off x="1419875" y="1250552"/>
              <a:ext cx="4371325" cy="2818668"/>
            </a:xfrm>
            <a:prstGeom prst="rect">
              <a:avLst/>
            </a:prstGeom>
            <a:solidFill>
              <a:schemeClr val="bg1"/>
            </a:solidFill>
            <a:ln>
              <a:solidFill>
                <a:srgbClr val="D9B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TextBox 9"/>
            <p:cNvSpPr txBox="1"/>
            <p:nvPr/>
          </p:nvSpPr>
          <p:spPr>
            <a:xfrm>
              <a:off x="1608667" y="1352759"/>
              <a:ext cx="4182533" cy="2854837"/>
            </a:xfrm>
            <a:prstGeom prst="rect">
              <a:avLst/>
            </a:prstGeom>
            <a:noFill/>
          </p:spPr>
          <p:txBody>
            <a:bodyPr wrap="square" rtlCol="0">
              <a:spAutoFit/>
            </a:bodyPr>
            <a:lstStyle/>
            <a:p>
              <a:pPr algn="ctr"/>
              <a:r>
                <a:rPr lang="en-US" sz="2600" b="1" dirty="0">
                  <a:solidFill>
                    <a:srgbClr val="CC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Qualified Investments</a:t>
              </a:r>
            </a:p>
            <a:p>
              <a:pPr marL="274320" indent="-274320">
                <a:spcBef>
                  <a:spcPts val="600"/>
                </a:spcBef>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Hard construction costs</a:t>
              </a:r>
            </a:p>
            <a:p>
              <a:pPr marL="274320" indent="-274320">
                <a:spcBef>
                  <a:spcPts val="600"/>
                </a:spcBef>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Structurally part of building/facility</a:t>
              </a:r>
            </a:p>
            <a:p>
              <a:pPr marL="274320" indent="-274320">
                <a:spcBef>
                  <a:spcPts val="600"/>
                </a:spcBef>
                <a:buFont typeface="Wingdings" panose="05000000000000000000" pitchFamily="2" charset="2"/>
                <a:buChar char="Ø"/>
              </a:pPr>
              <a:r>
                <a:rPr lang="en-US" sz="2200" b="1" dirty="0">
                  <a:solidFill>
                    <a:srgbClr val="002060"/>
                  </a:solidFill>
                  <a:latin typeface="Arial" panose="020B0604020202020204" pitchFamily="34" charset="0"/>
                  <a:cs typeface="Arial" panose="020B0604020202020204" pitchFamily="34" charset="0"/>
                </a:rPr>
                <a:t>Examples</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Carpentry</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Drywall</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Roofing</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HVAC</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Doors/windows</a:t>
              </a:r>
            </a:p>
            <a:p>
              <a:pPr marL="621792" lvl="1" indent="-342900">
                <a:spcBef>
                  <a:spcPts val="200"/>
                </a:spcBef>
                <a:buFont typeface="Arial" panose="020B0604020202020204" pitchFamily="34" charset="0"/>
                <a:buChar char="•"/>
              </a:pPr>
              <a:r>
                <a:rPr lang="en-US" sz="2200" b="1" dirty="0">
                  <a:latin typeface="Calibri" panose="020F0502020204030204" pitchFamily="34" charset="0"/>
                  <a:cs typeface="Calibri" panose="020F0502020204030204" pitchFamily="34" charset="0"/>
                </a:rPr>
                <a:t>Demolition – </a:t>
              </a:r>
              <a:r>
                <a:rPr lang="en-US" sz="2200" b="1" i="1" dirty="0">
                  <a:latin typeface="Calibri" panose="020F0502020204030204" pitchFamily="34" charset="0"/>
                  <a:cs typeface="Calibri" panose="020F0502020204030204" pitchFamily="34" charset="0"/>
                </a:rPr>
                <a:t>only if new construction results</a:t>
              </a:r>
            </a:p>
            <a:p>
              <a:endParaRPr lang="en-US" sz="2000" b="1" dirty="0">
                <a:solidFill>
                  <a:srgbClr val="002060"/>
                </a:solidFill>
                <a:latin typeface="Century Gothic" panose="020B0502020202020204" pitchFamily="34" charset="0"/>
                <a:cs typeface="Times New Roman" panose="02020603050405020304" pitchFamily="18" charset="0"/>
              </a:endParaRPr>
            </a:p>
            <a:p>
              <a:endParaRPr lang="en-US" dirty="0">
                <a:latin typeface="Century Gothic" panose="020B0502020202020204" pitchFamily="34" charset="0"/>
                <a:cs typeface="Times New Roman" panose="02020603050405020304" pitchFamily="18" charset="0"/>
              </a:endParaRPr>
            </a:p>
          </p:txBody>
        </p:sp>
      </p:grpSp>
      <p:grpSp>
        <p:nvGrpSpPr>
          <p:cNvPr id="6" name="Group 5"/>
          <p:cNvGrpSpPr/>
          <p:nvPr/>
        </p:nvGrpSpPr>
        <p:grpSpPr>
          <a:xfrm>
            <a:off x="3962400" y="4237049"/>
            <a:ext cx="1752600" cy="1524000"/>
            <a:chOff x="4217139" y="4237049"/>
            <a:chExt cx="1752600" cy="1524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652" y="4511696"/>
              <a:ext cx="1501575" cy="974706"/>
            </a:xfrm>
            <a:prstGeom prst="rect">
              <a:avLst/>
            </a:prstGeom>
          </p:spPr>
        </p:pic>
        <p:sp>
          <p:nvSpPr>
            <p:cNvPr id="11" name="&quot;No&quot; Symbol 10"/>
            <p:cNvSpPr/>
            <p:nvPr/>
          </p:nvSpPr>
          <p:spPr>
            <a:xfrm>
              <a:off x="4217139" y="4237049"/>
              <a:ext cx="1752600" cy="1524000"/>
            </a:xfrm>
            <a:prstGeom prst="noSmoking">
              <a:avLst>
                <a:gd name="adj" fmla="val 937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3810000" y="5867401"/>
            <a:ext cx="2206052" cy="584775"/>
          </a:xfrm>
          <a:prstGeom prst="rect">
            <a:avLst/>
          </a:prstGeom>
        </p:spPr>
        <p:txBody>
          <a:bodyPr wrap="none">
            <a:spAutoFit/>
          </a:bodyPr>
          <a:lstStyle/>
          <a:p>
            <a:pPr algn="ctr"/>
            <a:r>
              <a:rPr lang="en-US" sz="1600" b="1" dirty="0">
                <a:solidFill>
                  <a:schemeClr val="accent1"/>
                </a:solidFill>
                <a:latin typeface="Century Gothic" panose="020B0502020202020204" pitchFamily="34" charset="0"/>
                <a:cs typeface="Times New Roman" panose="02020603050405020304" pitchFamily="18" charset="0"/>
              </a:rPr>
              <a:t>Government-owned</a:t>
            </a:r>
          </a:p>
          <a:p>
            <a:pPr algn="ctr"/>
            <a:r>
              <a:rPr lang="en-US" sz="1600" b="1" dirty="0">
                <a:solidFill>
                  <a:schemeClr val="accent1"/>
                </a:solidFill>
                <a:latin typeface="Century Gothic" panose="020B0502020202020204" pitchFamily="34" charset="0"/>
                <a:cs typeface="Times New Roman" panose="02020603050405020304" pitchFamily="18" charset="0"/>
              </a:rPr>
              <a:t> buildings </a:t>
            </a:r>
          </a:p>
        </p:txBody>
      </p:sp>
      <p:sp>
        <p:nvSpPr>
          <p:cNvPr id="13" name="Title 1"/>
          <p:cNvSpPr>
            <a:spLocks noGrp="1"/>
          </p:cNvSpPr>
          <p:nvPr>
            <p:ph type="title"/>
          </p:nvPr>
        </p:nvSpPr>
        <p:spPr>
          <a:xfrm>
            <a:off x="825484" y="228601"/>
            <a:ext cx="9690116" cy="971729"/>
          </a:xfrm>
        </p:spPr>
        <p:txBody>
          <a:bodyPr anchor="b"/>
          <a:lstStyle/>
          <a:p>
            <a:r>
              <a:rPr lang="en-US" b="1" dirty="0">
                <a:latin typeface="Calibri" panose="020F0502020204030204" pitchFamily="34" charset="0"/>
                <a:cs typeface="Calibri" panose="020F0502020204030204" pitchFamily="34" charset="0"/>
              </a:rPr>
              <a:t>District Rebate</a:t>
            </a:r>
          </a:p>
        </p:txBody>
      </p:sp>
    </p:spTree>
    <p:extLst>
      <p:ext uri="{BB962C8B-B14F-4D97-AF65-F5344CB8AC3E}">
        <p14:creationId xmlns:p14="http://schemas.microsoft.com/office/powerpoint/2010/main" val="15767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914400" y="1752600"/>
            <a:ext cx="4572000" cy="4320366"/>
          </a:xfrm>
          <a:prstGeom prst="rect">
            <a:avLst/>
          </a:prstGeom>
          <a:solidFill>
            <a:schemeClr val="bg1"/>
          </a:solidFill>
          <a:ln>
            <a:solidFill>
              <a:srgbClr val="D9B35E"/>
            </a:solidFill>
          </a:ln>
        </p:spPr>
        <p:txBody>
          <a:bodyPr vert="horz" lIns="91440" tIns="45720" rIns="91440" bIns="45720" rtlCol="0">
            <a:no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tx1">
                    <a:lumMod val="65000"/>
                    <a:lumOff val="35000"/>
                  </a:schemeClr>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tx1">
                    <a:lumMod val="65000"/>
                    <a:lumOff val="3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200" b="1" dirty="0">
                <a:solidFill>
                  <a:srgbClr val="002060"/>
                </a:solidFill>
                <a:latin typeface="Arial" panose="020B0604020202020204" pitchFamily="34" charset="0"/>
                <a:cs typeface="Arial" panose="020B0604020202020204" pitchFamily="34" charset="0"/>
              </a:rPr>
              <a:t>Qualified Investment</a:t>
            </a:r>
          </a:p>
          <a:p>
            <a:pPr marL="182880" indent="-192024">
              <a:spcBef>
                <a:spcPts val="200"/>
              </a:spcBef>
              <a:spcAft>
                <a:spcPts val="600"/>
              </a:spcAft>
            </a:pPr>
            <a:r>
              <a:rPr lang="en-US" sz="2200" b="1" dirty="0">
                <a:solidFill>
                  <a:schemeClr val="tx1"/>
                </a:solidFill>
                <a:cs typeface="Arial" panose="020B0604020202020204" pitchFamily="34" charset="0"/>
              </a:rPr>
              <a:t>$15,000 to $350,000</a:t>
            </a:r>
          </a:p>
          <a:p>
            <a:pPr marL="0" indent="0">
              <a:spcBef>
                <a:spcPts val="1200"/>
              </a:spcBef>
              <a:buNone/>
            </a:pPr>
            <a:r>
              <a:rPr lang="en-US" sz="2200" b="1" dirty="0">
                <a:solidFill>
                  <a:srgbClr val="113662"/>
                </a:solidFill>
                <a:latin typeface="Arial" panose="020B0604020202020204" pitchFamily="34" charset="0"/>
                <a:cs typeface="Arial" panose="020B0604020202020204" pitchFamily="34" charset="0"/>
              </a:rPr>
              <a:t>Maximum Rebate</a:t>
            </a:r>
            <a:endParaRPr lang="en-US" sz="2200" b="1" dirty="0">
              <a:solidFill>
                <a:srgbClr val="002060"/>
              </a:solidFill>
              <a:latin typeface="Arial" panose="020B0604020202020204" pitchFamily="34" charset="0"/>
              <a:cs typeface="Arial" panose="020B0604020202020204" pitchFamily="34" charset="0"/>
            </a:endParaRPr>
          </a:p>
          <a:p>
            <a:pPr marL="182880" indent="-192024">
              <a:spcBef>
                <a:spcPts val="200"/>
              </a:spcBef>
              <a:spcAft>
                <a:spcPts val="600"/>
              </a:spcAft>
            </a:pPr>
            <a:r>
              <a:rPr lang="en-US" sz="2200" b="1" dirty="0">
                <a:solidFill>
                  <a:schemeClr val="tx1"/>
                </a:solidFill>
                <a:cs typeface="Arial" panose="020B0604020202020204" pitchFamily="34" charset="0"/>
              </a:rPr>
              <a:t>$70,000 (20% Rebate)</a:t>
            </a:r>
          </a:p>
          <a:p>
            <a:pPr marL="0" indent="0">
              <a:spcBef>
                <a:spcPts val="600"/>
              </a:spcBef>
              <a:spcAft>
                <a:spcPts val="0"/>
              </a:spcAft>
              <a:buNone/>
            </a:pPr>
            <a:r>
              <a:rPr lang="en-US" sz="2200" b="1" dirty="0">
                <a:solidFill>
                  <a:srgbClr val="113662"/>
                </a:solidFill>
                <a:latin typeface="Arial" panose="020B0604020202020204" pitchFamily="34" charset="0"/>
                <a:cs typeface="Arial" panose="020B0604020202020204" pitchFamily="34" charset="0"/>
              </a:rPr>
              <a:t>Submit Applications Anytime</a:t>
            </a:r>
          </a:p>
          <a:p>
            <a:pPr>
              <a:spcBef>
                <a:spcPts val="300"/>
              </a:spcBef>
              <a:spcAft>
                <a:spcPts val="300"/>
              </a:spcAft>
            </a:pPr>
            <a:r>
              <a:rPr lang="en-US" sz="2200" b="1" dirty="0">
                <a:solidFill>
                  <a:schemeClr val="tx1"/>
                </a:solidFill>
                <a:cs typeface="Arial" panose="020B0604020202020204" pitchFamily="34" charset="0"/>
              </a:rPr>
              <a:t>Rebate based on fund availability</a:t>
            </a:r>
          </a:p>
          <a:p>
            <a:pPr>
              <a:spcBef>
                <a:spcPts val="300"/>
              </a:spcBef>
              <a:spcAft>
                <a:spcPts val="300"/>
              </a:spcAft>
            </a:pPr>
            <a:r>
              <a:rPr lang="en-US" sz="2200" b="1" dirty="0">
                <a:solidFill>
                  <a:schemeClr val="tx1"/>
                </a:solidFill>
                <a:cs typeface="Arial" panose="020B0604020202020204" pitchFamily="34" charset="0"/>
              </a:rPr>
              <a:t>Signed Project Conformity Form</a:t>
            </a:r>
          </a:p>
          <a:p>
            <a:pPr>
              <a:spcBef>
                <a:spcPts val="300"/>
              </a:spcBef>
              <a:spcAft>
                <a:spcPts val="300"/>
              </a:spcAft>
            </a:pPr>
            <a:r>
              <a:rPr lang="en-US" sz="2200" b="1" dirty="0">
                <a:solidFill>
                  <a:schemeClr val="tx1"/>
                </a:solidFill>
                <a:cs typeface="Arial" panose="020B0604020202020204" pitchFamily="34" charset="0"/>
              </a:rPr>
              <a:t>Copies of invoices/receipts and proofs of payment</a:t>
            </a:r>
          </a:p>
          <a:p>
            <a:pPr>
              <a:spcBef>
                <a:spcPts val="300"/>
              </a:spcBef>
              <a:spcAft>
                <a:spcPts val="300"/>
              </a:spcAft>
            </a:pPr>
            <a:r>
              <a:rPr lang="en-US" sz="2200" b="1" dirty="0">
                <a:solidFill>
                  <a:schemeClr val="tx1"/>
                </a:solidFill>
                <a:cs typeface="Arial" panose="020B0604020202020204" pitchFamily="34" charset="0"/>
              </a:rPr>
              <a:t>Placed-in-Service documentation</a:t>
            </a:r>
          </a:p>
          <a:p>
            <a:pPr marL="0" indent="0">
              <a:spcBef>
                <a:spcPts val="600"/>
              </a:spcBef>
              <a:spcAft>
                <a:spcPts val="600"/>
              </a:spcAft>
              <a:buNone/>
            </a:pPr>
            <a:endParaRPr lang="en-US" sz="2200" b="1" dirty="0">
              <a:solidFill>
                <a:srgbClr val="113662"/>
              </a:solidFill>
              <a:cs typeface="Arial" panose="020B0604020202020204" pitchFamily="34" charset="0"/>
            </a:endParaRPr>
          </a:p>
          <a:p>
            <a:pPr marL="0" indent="0">
              <a:spcBef>
                <a:spcPts val="600"/>
              </a:spcBef>
              <a:buNone/>
            </a:pPr>
            <a:endParaRPr lang="en-US" sz="2200" dirty="0">
              <a:latin typeface="Arial" panose="020B0604020202020204" pitchFamily="34" charset="0"/>
              <a:cs typeface="Arial" panose="020B0604020202020204" pitchFamily="34" charset="0"/>
            </a:endParaRPr>
          </a:p>
        </p:txBody>
      </p:sp>
      <p:sp>
        <p:nvSpPr>
          <p:cNvPr id="13" name="Freeform 12"/>
          <p:cNvSpPr/>
          <p:nvPr/>
        </p:nvSpPr>
        <p:spPr>
          <a:xfrm>
            <a:off x="914400" y="1295401"/>
            <a:ext cx="4583390" cy="352882"/>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200" b="1" dirty="0">
                <a:solidFill>
                  <a:schemeClr val="tx1"/>
                </a:solidFill>
                <a:latin typeface="Arial" panose="020B0604020202020204" pitchFamily="34" charset="0"/>
                <a:cs typeface="Arial" panose="020B0604020202020204" pitchFamily="34" charset="0"/>
              </a:rPr>
              <a:t>SMALL PROJECTS</a:t>
            </a:r>
          </a:p>
        </p:txBody>
      </p:sp>
      <p:sp>
        <p:nvSpPr>
          <p:cNvPr id="14" name="Content Placeholder 2"/>
          <p:cNvSpPr txBox="1">
            <a:spLocks/>
          </p:cNvSpPr>
          <p:nvPr/>
        </p:nvSpPr>
        <p:spPr>
          <a:xfrm>
            <a:off x="5945060" y="1767840"/>
            <a:ext cx="4570540" cy="4305126"/>
          </a:xfrm>
          <a:prstGeom prst="rect">
            <a:avLst/>
          </a:prstGeom>
          <a:solidFill>
            <a:schemeClr val="bg1"/>
          </a:solidFill>
          <a:ln>
            <a:solidFill>
              <a:srgbClr val="D9B35E"/>
            </a:solidFill>
          </a:ln>
        </p:spPr>
        <p:txBody>
          <a:bodyPr vert="horz" lIns="91440" tIns="45720" rIns="91440" bIns="45720" rtlCol="0">
            <a:no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tx1">
                    <a:lumMod val="65000"/>
                    <a:lumOff val="35000"/>
                  </a:schemeClr>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tx1">
                    <a:lumMod val="65000"/>
                    <a:lumOff val="3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200" b="1" dirty="0">
                <a:solidFill>
                  <a:srgbClr val="002060"/>
                </a:solidFill>
                <a:latin typeface="Arial" panose="020B0604020202020204" pitchFamily="34" charset="0"/>
                <a:cs typeface="Arial" panose="020B0604020202020204" pitchFamily="34" charset="0"/>
              </a:rPr>
              <a:t>Qualified Investment</a:t>
            </a:r>
          </a:p>
          <a:p>
            <a:pPr marL="182880" indent="-192024">
              <a:spcBef>
                <a:spcPts val="200"/>
              </a:spcBef>
              <a:spcAft>
                <a:spcPts val="600"/>
              </a:spcAft>
            </a:pPr>
            <a:r>
              <a:rPr lang="en-US" sz="2200" b="1" dirty="0">
                <a:solidFill>
                  <a:schemeClr val="tx1"/>
                </a:solidFill>
                <a:cs typeface="Arial" panose="020B0604020202020204" pitchFamily="34" charset="0"/>
              </a:rPr>
              <a:t>Over $350,000</a:t>
            </a:r>
          </a:p>
          <a:p>
            <a:pPr marL="0" indent="0">
              <a:spcBef>
                <a:spcPts val="1200"/>
              </a:spcBef>
              <a:buNone/>
            </a:pPr>
            <a:r>
              <a:rPr lang="en-US" sz="2200" b="1" dirty="0">
                <a:solidFill>
                  <a:srgbClr val="113662"/>
                </a:solidFill>
                <a:latin typeface="Arial" panose="020B0604020202020204" pitchFamily="34" charset="0"/>
                <a:cs typeface="Arial" panose="020B0604020202020204" pitchFamily="34" charset="0"/>
              </a:rPr>
              <a:t>Minimum Investment </a:t>
            </a:r>
            <a:endParaRPr lang="en-US" sz="2200" b="1" dirty="0">
              <a:solidFill>
                <a:srgbClr val="002060"/>
              </a:solidFill>
              <a:latin typeface="Arial" panose="020B0604020202020204" pitchFamily="34" charset="0"/>
              <a:cs typeface="Arial" panose="020B0604020202020204" pitchFamily="34" charset="0"/>
            </a:endParaRPr>
          </a:p>
          <a:p>
            <a:pPr marL="182880" indent="-192024">
              <a:spcBef>
                <a:spcPts val="200"/>
              </a:spcBef>
              <a:spcAft>
                <a:spcPts val="600"/>
              </a:spcAft>
            </a:pPr>
            <a:r>
              <a:rPr lang="en-US" sz="2200" b="1" dirty="0">
                <a:solidFill>
                  <a:schemeClr val="tx1"/>
                </a:solidFill>
                <a:cs typeface="Arial" panose="020B0604020202020204" pitchFamily="34" charset="0"/>
              </a:rPr>
              <a:t>$25,000 (deductible)</a:t>
            </a:r>
          </a:p>
          <a:p>
            <a:pPr marL="0" indent="0">
              <a:spcBef>
                <a:spcPts val="1200"/>
              </a:spcBef>
              <a:buNone/>
            </a:pPr>
            <a:r>
              <a:rPr lang="en-US" sz="2200" b="1" dirty="0">
                <a:solidFill>
                  <a:srgbClr val="113662"/>
                </a:solidFill>
                <a:latin typeface="Arial" panose="020B0604020202020204" pitchFamily="34" charset="0"/>
                <a:cs typeface="Arial" panose="020B0604020202020204" pitchFamily="34" charset="0"/>
              </a:rPr>
              <a:t>Maximum Rebate </a:t>
            </a:r>
            <a:endParaRPr lang="en-US" sz="2200" b="1" dirty="0">
              <a:solidFill>
                <a:srgbClr val="002060"/>
              </a:solidFill>
              <a:latin typeface="Arial" panose="020B0604020202020204" pitchFamily="34" charset="0"/>
              <a:cs typeface="Arial" panose="020B0604020202020204" pitchFamily="34" charset="0"/>
            </a:endParaRPr>
          </a:p>
          <a:p>
            <a:pPr marL="182880" indent="-192024">
              <a:spcBef>
                <a:spcPts val="200"/>
              </a:spcBef>
              <a:spcAft>
                <a:spcPts val="600"/>
              </a:spcAft>
            </a:pPr>
            <a:r>
              <a:rPr lang="en-US" sz="2200" b="1" dirty="0">
                <a:solidFill>
                  <a:schemeClr val="tx1"/>
                </a:solidFill>
                <a:cs typeface="Arial" panose="020B0604020202020204" pitchFamily="34" charset="0"/>
              </a:rPr>
              <a:t>$2,000,000 (Up to 20%)</a:t>
            </a:r>
          </a:p>
          <a:p>
            <a:pPr marL="0" indent="0">
              <a:spcBef>
                <a:spcPts val="600"/>
              </a:spcBef>
              <a:spcAft>
                <a:spcPts val="600"/>
              </a:spcAft>
              <a:buNone/>
            </a:pPr>
            <a:r>
              <a:rPr lang="en-US" sz="2200" b="1" dirty="0">
                <a:solidFill>
                  <a:srgbClr val="113662"/>
                </a:solidFill>
                <a:latin typeface="Arial" panose="020B0604020202020204" pitchFamily="34" charset="0"/>
                <a:cs typeface="Arial" panose="020B0604020202020204" pitchFamily="34" charset="0"/>
              </a:rPr>
              <a:t>Must Apply for Reservation</a:t>
            </a:r>
          </a:p>
          <a:p>
            <a:pPr>
              <a:spcBef>
                <a:spcPts val="300"/>
              </a:spcBef>
              <a:spcAft>
                <a:spcPts val="300"/>
              </a:spcAft>
            </a:pPr>
            <a:r>
              <a:rPr lang="en-US" sz="2200" b="1" dirty="0">
                <a:solidFill>
                  <a:schemeClr val="tx1"/>
                </a:solidFill>
                <a:cs typeface="Arial" panose="020B0604020202020204" pitchFamily="34" charset="0"/>
              </a:rPr>
              <a:t>Signed Project Conformity Form</a:t>
            </a:r>
          </a:p>
          <a:p>
            <a:pPr>
              <a:spcBef>
                <a:spcPts val="300"/>
              </a:spcBef>
              <a:spcAft>
                <a:spcPts val="300"/>
              </a:spcAft>
            </a:pPr>
            <a:r>
              <a:rPr lang="en-US" sz="2200" b="1" dirty="0">
                <a:solidFill>
                  <a:schemeClr val="tx1"/>
                </a:solidFill>
                <a:cs typeface="Arial" panose="020B0604020202020204" pitchFamily="34" charset="0"/>
              </a:rPr>
              <a:t>3 years to complete project</a:t>
            </a:r>
          </a:p>
          <a:p>
            <a:pPr>
              <a:spcBef>
                <a:spcPts val="300"/>
              </a:spcBef>
              <a:spcAft>
                <a:spcPts val="300"/>
              </a:spcAft>
            </a:pPr>
            <a:r>
              <a:rPr lang="en-US" sz="2200" b="1" dirty="0">
                <a:solidFill>
                  <a:schemeClr val="tx1"/>
                </a:solidFill>
                <a:cs typeface="Arial" panose="020B0604020202020204" pitchFamily="34" charset="0"/>
              </a:rPr>
              <a:t>CPA Attestation of Costs</a:t>
            </a:r>
          </a:p>
          <a:p>
            <a:pPr marL="0" indent="0">
              <a:spcBef>
                <a:spcPts val="600"/>
              </a:spcBef>
              <a:spcAft>
                <a:spcPts val="600"/>
              </a:spcAft>
              <a:buNone/>
            </a:pPr>
            <a:endParaRPr lang="en-US" sz="2000" dirty="0">
              <a:solidFill>
                <a:srgbClr val="113662"/>
              </a:solidFill>
              <a:latin typeface="Arial" panose="020B0604020202020204" pitchFamily="34" charset="0"/>
              <a:cs typeface="Arial" panose="020B0604020202020204" pitchFamily="34" charset="0"/>
            </a:endParaRPr>
          </a:p>
          <a:p>
            <a:pPr marL="182880" indent="-285750">
              <a:spcBef>
                <a:spcPts val="600"/>
              </a:spcBef>
            </a:pPr>
            <a:endParaRPr lang="en-US" sz="2000" dirty="0">
              <a:latin typeface="Arial" panose="020B0604020202020204" pitchFamily="34" charset="0"/>
              <a:cs typeface="Arial" panose="020B0604020202020204" pitchFamily="34" charset="0"/>
            </a:endParaRPr>
          </a:p>
        </p:txBody>
      </p:sp>
      <p:sp>
        <p:nvSpPr>
          <p:cNvPr id="15" name="Freeform 14"/>
          <p:cNvSpPr/>
          <p:nvPr/>
        </p:nvSpPr>
        <p:spPr>
          <a:xfrm>
            <a:off x="5943600" y="1295400"/>
            <a:ext cx="4570540" cy="381001"/>
          </a:xfrm>
          <a:custGeom>
            <a:avLst/>
            <a:gdLst>
              <a:gd name="connsiteX0" fmla="*/ 0 w 1820914"/>
              <a:gd name="connsiteY0" fmla="*/ 0 h 435122"/>
              <a:gd name="connsiteX1" fmla="*/ 1820914 w 1820914"/>
              <a:gd name="connsiteY1" fmla="*/ 0 h 435122"/>
              <a:gd name="connsiteX2" fmla="*/ 1820914 w 1820914"/>
              <a:gd name="connsiteY2" fmla="*/ 435122 h 435122"/>
              <a:gd name="connsiteX3" fmla="*/ 0 w 1820914"/>
              <a:gd name="connsiteY3" fmla="*/ 435122 h 435122"/>
              <a:gd name="connsiteX4" fmla="*/ 0 w 1820914"/>
              <a:gd name="connsiteY4" fmla="*/ 0 h 435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14" h="435122">
                <a:moveTo>
                  <a:pt x="0" y="0"/>
                </a:moveTo>
                <a:lnTo>
                  <a:pt x="1820914" y="0"/>
                </a:lnTo>
                <a:lnTo>
                  <a:pt x="1820914" y="435122"/>
                </a:lnTo>
                <a:lnTo>
                  <a:pt x="0" y="435122"/>
                </a:lnTo>
                <a:lnTo>
                  <a:pt x="0" y="0"/>
                </a:lnTo>
                <a:close/>
              </a:path>
            </a:pathLst>
          </a:custGeom>
          <a:solidFill>
            <a:schemeClr val="bg1">
              <a:lumMod val="85000"/>
            </a:schemeClr>
          </a:solidFill>
          <a:ln>
            <a:solidFill>
              <a:srgbClr val="FFC000"/>
            </a:solidFill>
          </a:ln>
        </p:spPr>
        <p:style>
          <a:lnRef idx="1">
            <a:schemeClr val="dk1"/>
          </a:lnRef>
          <a:fillRef idx="2">
            <a:schemeClr val="dk1"/>
          </a:fillRef>
          <a:effectRef idx="1">
            <a:schemeClr val="dk1"/>
          </a:effectRef>
          <a:fontRef idx="minor">
            <a:schemeClr val="dk1"/>
          </a:fontRef>
        </p:style>
        <p:txBody>
          <a:bodyPr spcFirstLastPara="0" vert="horz" wrap="square" lIns="55880" tIns="55880" rIns="55880" bIns="55880" numCol="1" spcCol="1270" anchor="ctr" anchorCtr="0">
            <a:noAutofit/>
          </a:bodyPr>
          <a:lstStyle/>
          <a:p>
            <a:pPr algn="ctr" defTabSz="977900">
              <a:lnSpc>
                <a:spcPct val="90000"/>
              </a:lnSpc>
              <a:spcBef>
                <a:spcPct val="0"/>
              </a:spcBef>
              <a:spcAft>
                <a:spcPct val="35000"/>
              </a:spcAft>
            </a:pPr>
            <a:r>
              <a:rPr lang="en-US" sz="2200" b="1" dirty="0">
                <a:solidFill>
                  <a:schemeClr val="tx1"/>
                </a:solidFill>
                <a:latin typeface="Arial" panose="020B0604020202020204" pitchFamily="34" charset="0"/>
                <a:cs typeface="Arial" panose="020B0604020202020204" pitchFamily="34" charset="0"/>
              </a:rPr>
              <a:t>LARGE PROJECTS</a:t>
            </a:r>
          </a:p>
        </p:txBody>
      </p:sp>
      <p:sp>
        <p:nvSpPr>
          <p:cNvPr id="8" name="Title 1"/>
          <p:cNvSpPr>
            <a:spLocks noGrp="1"/>
          </p:cNvSpPr>
          <p:nvPr>
            <p:ph type="title"/>
          </p:nvPr>
        </p:nvSpPr>
        <p:spPr>
          <a:xfrm>
            <a:off x="825484" y="228601"/>
            <a:ext cx="9690116" cy="971729"/>
          </a:xfrm>
        </p:spPr>
        <p:txBody>
          <a:bodyPr anchor="b"/>
          <a:lstStyle/>
          <a:p>
            <a:r>
              <a:rPr lang="en-US" b="1" dirty="0">
                <a:latin typeface="Calibri" panose="020F0502020204030204" pitchFamily="34" charset="0"/>
                <a:cs typeface="Calibri" panose="020F0502020204030204" pitchFamily="34" charset="0"/>
              </a:rPr>
              <a:t>Project Size</a:t>
            </a:r>
          </a:p>
        </p:txBody>
      </p:sp>
    </p:spTree>
    <p:extLst>
      <p:ext uri="{BB962C8B-B14F-4D97-AF65-F5344CB8AC3E}">
        <p14:creationId xmlns:p14="http://schemas.microsoft.com/office/powerpoint/2010/main" val="17905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Background"/>
          <p:cNvGrpSpPr/>
          <p:nvPr/>
        </p:nvGrpSpPr>
        <p:grpSpPr>
          <a:xfrm>
            <a:off x="1588" y="0"/>
            <a:ext cx="11276012" cy="6884496"/>
            <a:chOff x="0" y="0"/>
            <a:chExt cx="11276012" cy="6884496"/>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276012" cy="6884496"/>
            </a:xfrm>
            <a:prstGeom prst="rect">
              <a:avLst/>
            </a:prstGeom>
          </p:spPr>
        </p:pic>
        <p:sp>
          <p:nvSpPr>
            <p:cNvPr id="6" name="Rectangle 5"/>
            <p:cNvSpPr/>
            <p:nvPr/>
          </p:nvSpPr>
          <p:spPr>
            <a:xfrm>
              <a:off x="0" y="0"/>
              <a:ext cx="11276012" cy="6858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hidden="1"/>
          <p:cNvSpPr>
            <a:spLocks noGrp="1"/>
          </p:cNvSpPr>
          <p:nvPr>
            <p:ph type="title"/>
          </p:nvPr>
        </p:nvSpPr>
        <p:spPr>
          <a:xfrm>
            <a:off x="1130284" y="323672"/>
            <a:ext cx="9690116" cy="1428929"/>
          </a:xfrm>
        </p:spPr>
        <p:txBody>
          <a:bodyPr>
            <a:normAutofit/>
          </a:bodyPr>
          <a:lstStyle/>
          <a:p>
            <a:r>
              <a:rPr lang="en-US" sz="4800" dirty="0">
                <a:latin typeface="Century Gothic" panose="020B0502020202020204" pitchFamily="34" charset="0"/>
                <a:cs typeface="Estrangelo Edessa" panose="03080600000000000000" pitchFamily="66" charset="0"/>
              </a:rPr>
              <a:t>Summary</a:t>
            </a:r>
          </a:p>
        </p:txBody>
      </p:sp>
      <p:sp>
        <p:nvSpPr>
          <p:cNvPr id="3" name="Content Placeholder 2"/>
          <p:cNvSpPr>
            <a:spLocks noGrp="1"/>
          </p:cNvSpPr>
          <p:nvPr>
            <p:ph idx="1"/>
          </p:nvPr>
        </p:nvSpPr>
        <p:spPr>
          <a:xfrm>
            <a:off x="762000" y="1447802"/>
            <a:ext cx="2459172" cy="2133599"/>
          </a:xfrm>
          <a:ln/>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00000"/>
              </a:lnSpc>
              <a:spcBef>
                <a:spcPts val="1200"/>
              </a:spcBef>
              <a:spcAft>
                <a:spcPts val="600"/>
              </a:spcAft>
              <a:buNone/>
            </a:pPr>
            <a:r>
              <a:rPr lang="en-US" sz="2200" b="1" u="sng" dirty="0">
                <a:solidFill>
                  <a:srgbClr val="CC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TOWNS</a:t>
            </a:r>
          </a:p>
          <a:p>
            <a:pPr marL="0" indent="0">
              <a:lnSpc>
                <a:spcPct val="100000"/>
              </a:lnSpc>
              <a:spcBef>
                <a:spcPts val="600"/>
              </a:spcBef>
              <a:spcAft>
                <a:spcPts val="600"/>
              </a:spcAft>
              <a:buNone/>
            </a:pPr>
            <a:r>
              <a:rPr lang="en-US" sz="1700" b="1" dirty="0">
                <a:solidFill>
                  <a:schemeClr val="tx1"/>
                </a:solidFill>
                <a:effectLst>
                  <a:outerShdw blurRad="38100" dist="38100" dir="2700000" algn="tl">
                    <a:srgbClr val="000000">
                      <a:alpha val="43137"/>
                    </a:srgbClr>
                  </a:outerShdw>
                </a:effectLst>
                <a:cs typeface="Arial" panose="020B0604020202020204" pitchFamily="34" charset="0"/>
              </a:rPr>
              <a:t>Marketing/Outreach Technical Assistance</a:t>
            </a:r>
          </a:p>
          <a:p>
            <a:pPr>
              <a:lnSpc>
                <a:spcPct val="100000"/>
              </a:lnSpc>
              <a:spcBef>
                <a:spcPts val="0"/>
              </a:spcBef>
              <a:spcAft>
                <a:spcPts val="600"/>
              </a:spcAft>
            </a:pPr>
            <a:r>
              <a:rPr lang="en-US" sz="1700" b="1" dirty="0">
                <a:solidFill>
                  <a:schemeClr val="tx1"/>
                </a:solidFill>
                <a:cs typeface="Arial" panose="020B0604020202020204" pitchFamily="34" charset="0"/>
              </a:rPr>
              <a:t>Investor Info</a:t>
            </a:r>
          </a:p>
          <a:p>
            <a:pPr>
              <a:lnSpc>
                <a:spcPct val="100000"/>
              </a:lnSpc>
              <a:spcBef>
                <a:spcPts val="0"/>
              </a:spcBef>
              <a:spcAft>
                <a:spcPts val="600"/>
              </a:spcAft>
            </a:pPr>
            <a:r>
              <a:rPr lang="en-US" sz="1700" b="1" dirty="0">
                <a:solidFill>
                  <a:schemeClr val="tx1"/>
                </a:solidFill>
                <a:cs typeface="Arial" panose="020B0604020202020204" pitchFamily="34" charset="0"/>
              </a:rPr>
              <a:t>Project Info</a:t>
            </a:r>
          </a:p>
        </p:txBody>
      </p:sp>
      <p:sp>
        <p:nvSpPr>
          <p:cNvPr id="7" name="Title 1"/>
          <p:cNvSpPr txBox="1">
            <a:spLocks/>
          </p:cNvSpPr>
          <p:nvPr/>
        </p:nvSpPr>
        <p:spPr>
          <a:xfrm>
            <a:off x="762000" y="-285929"/>
            <a:ext cx="9690116" cy="1428929"/>
          </a:xfrm>
          <a:prstGeom prst="rect">
            <a:avLst/>
          </a:prstGeom>
        </p:spPr>
        <p:txBody>
          <a:bodyPr vert="horz" lIns="91440" tIns="27432" rIns="91440" bIns="45720" rtlCol="0" anchor="b">
            <a:normAutofit/>
          </a:bodyPr>
          <a:lstStyle>
            <a:lvl1pPr algn="l" defTabSz="914126" rtl="0" eaLnBrk="1" latinLnBrk="0" hangingPunct="1">
              <a:lnSpc>
                <a:spcPct val="90000"/>
              </a:lnSpc>
              <a:spcBef>
                <a:spcPct val="0"/>
              </a:spcBef>
              <a:buNone/>
              <a:defRPr sz="4399" b="1" kern="1200" spc="-50" baseline="0">
                <a:solidFill>
                  <a:schemeClr val="accent1"/>
                </a:solidFill>
                <a:latin typeface="+mj-lt"/>
                <a:ea typeface="+mj-ea"/>
                <a:cs typeface="+mj-cs"/>
              </a:defRPr>
            </a:lvl1pPr>
          </a:lstStyle>
          <a:p>
            <a:r>
              <a:rPr lang="en-US" dirty="0">
                <a:latin typeface="Calibri" panose="020F0502020204030204" pitchFamily="34" charset="0"/>
                <a:cs typeface="Calibri" panose="020F0502020204030204" pitchFamily="34" charset="0"/>
              </a:rPr>
              <a:t>Data Collecting/Sharing</a:t>
            </a:r>
          </a:p>
        </p:txBody>
      </p:sp>
      <p:sp>
        <p:nvSpPr>
          <p:cNvPr id="8" name="Content Placeholder 2"/>
          <p:cNvSpPr txBox="1">
            <a:spLocks/>
          </p:cNvSpPr>
          <p:nvPr/>
        </p:nvSpPr>
        <p:spPr>
          <a:xfrm>
            <a:off x="4239486" y="1615824"/>
            <a:ext cx="2667000" cy="3048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1200"/>
              </a:spcBef>
              <a:spcAft>
                <a:spcPts val="600"/>
              </a:spcAft>
              <a:buNone/>
            </a:pPr>
            <a:r>
              <a:rPr lang="en-US" sz="2400" b="1" u="sng" dirty="0">
                <a:solidFill>
                  <a:srgbClr val="CC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DSHA</a:t>
            </a:r>
          </a:p>
          <a:p>
            <a:pPr marL="0" indent="0">
              <a:lnSpc>
                <a:spcPct val="100000"/>
              </a:lnSpc>
              <a:spcBef>
                <a:spcPts val="600"/>
              </a:spcBef>
              <a:spcAft>
                <a:spcPts val="600"/>
              </a:spcAft>
              <a:buNone/>
            </a:pPr>
            <a:r>
              <a:rPr lang="en-US" sz="1900" b="1" dirty="0">
                <a:solidFill>
                  <a:schemeClr val="tx1"/>
                </a:solidFill>
                <a:effectLst>
                  <a:outerShdw blurRad="38100" dist="38100" dir="2700000" algn="tl">
                    <a:srgbClr val="000000">
                      <a:alpha val="43137"/>
                    </a:srgbClr>
                  </a:outerShdw>
                </a:effectLst>
                <a:cs typeface="Arial" panose="020B0604020202020204" pitchFamily="34" charset="0"/>
              </a:rPr>
              <a:t>Applications</a:t>
            </a:r>
          </a:p>
          <a:p>
            <a:pPr>
              <a:lnSpc>
                <a:spcPct val="100000"/>
              </a:lnSpc>
              <a:spcBef>
                <a:spcPts val="0"/>
              </a:spcBef>
            </a:pPr>
            <a:r>
              <a:rPr lang="en-US" sz="1900" b="1" dirty="0">
                <a:solidFill>
                  <a:schemeClr val="tx1"/>
                </a:solidFill>
                <a:cs typeface="Arial" panose="020B0604020202020204" pitchFamily="34" charset="0"/>
              </a:rPr>
              <a:t>Investor Info</a:t>
            </a:r>
          </a:p>
          <a:p>
            <a:pPr>
              <a:lnSpc>
                <a:spcPct val="100000"/>
              </a:lnSpc>
              <a:spcBef>
                <a:spcPts val="0"/>
              </a:spcBef>
            </a:pPr>
            <a:r>
              <a:rPr lang="en-US" sz="1900" b="1" dirty="0">
                <a:solidFill>
                  <a:schemeClr val="tx1"/>
                </a:solidFill>
                <a:cs typeface="Arial" panose="020B0604020202020204" pitchFamily="34" charset="0"/>
              </a:rPr>
              <a:t>Project Info</a:t>
            </a:r>
          </a:p>
          <a:p>
            <a:pPr>
              <a:lnSpc>
                <a:spcPct val="100000"/>
              </a:lnSpc>
              <a:spcBef>
                <a:spcPts val="0"/>
              </a:spcBef>
            </a:pPr>
            <a:r>
              <a:rPr lang="en-US" sz="1900" b="1" dirty="0">
                <a:solidFill>
                  <a:schemeClr val="tx1"/>
                </a:solidFill>
                <a:cs typeface="Arial" panose="020B0604020202020204" pitchFamily="34" charset="0"/>
              </a:rPr>
              <a:t>Rebate Info</a:t>
            </a:r>
          </a:p>
          <a:p>
            <a:pPr marL="0" indent="0">
              <a:lnSpc>
                <a:spcPct val="100000"/>
              </a:lnSpc>
              <a:spcBef>
                <a:spcPts val="600"/>
              </a:spcBef>
              <a:spcAft>
                <a:spcPts val="600"/>
              </a:spcAft>
              <a:buNone/>
            </a:pPr>
            <a:r>
              <a:rPr lang="en-US" sz="1900" b="1" dirty="0">
                <a:solidFill>
                  <a:schemeClr val="tx1"/>
                </a:solidFill>
                <a:effectLst>
                  <a:outerShdw blurRad="38100" dist="38100" dir="2700000" algn="tl">
                    <a:srgbClr val="000000">
                      <a:alpha val="43137"/>
                    </a:srgbClr>
                  </a:outerShdw>
                </a:effectLst>
                <a:cs typeface="Arial" panose="020B0604020202020204" pitchFamily="34" charset="0"/>
              </a:rPr>
              <a:t>Conformity Form</a:t>
            </a:r>
          </a:p>
          <a:p>
            <a:pPr>
              <a:lnSpc>
                <a:spcPct val="100000"/>
              </a:lnSpc>
              <a:spcBef>
                <a:spcPts val="0"/>
              </a:spcBef>
              <a:spcAft>
                <a:spcPts val="600"/>
              </a:spcAft>
            </a:pPr>
            <a:r>
              <a:rPr lang="en-US" sz="1900" b="1" dirty="0">
                <a:solidFill>
                  <a:schemeClr val="tx1"/>
                </a:solidFill>
                <a:cs typeface="Arial" panose="020B0604020202020204" pitchFamily="34" charset="0"/>
              </a:rPr>
              <a:t>Incentives</a:t>
            </a:r>
          </a:p>
        </p:txBody>
      </p:sp>
      <p:sp>
        <p:nvSpPr>
          <p:cNvPr id="12" name="Up Arrow 11"/>
          <p:cNvSpPr/>
          <p:nvPr/>
        </p:nvSpPr>
        <p:spPr>
          <a:xfrm rot="10800000">
            <a:off x="1524000" y="3733799"/>
            <a:ext cx="914400" cy="304800"/>
          </a:xfrm>
          <a:prstGeom prst="upArrow">
            <a:avLst>
              <a:gd name="adj1" fmla="val 31915"/>
              <a:gd name="adj2" fmla="val 671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Content Placeholder 2"/>
          <p:cNvSpPr txBox="1">
            <a:spLocks/>
          </p:cNvSpPr>
          <p:nvPr/>
        </p:nvSpPr>
        <p:spPr>
          <a:xfrm>
            <a:off x="700425" y="4048036"/>
            <a:ext cx="2590800" cy="914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1200"/>
              </a:spcBef>
              <a:spcAft>
                <a:spcPts val="600"/>
              </a:spcAft>
              <a:buNone/>
            </a:pPr>
            <a:r>
              <a:rPr lang="en-US" sz="1600" b="1" dirty="0">
                <a:solidFill>
                  <a:schemeClr val="tx1"/>
                </a:solidFill>
                <a:latin typeface="Calibri" panose="020F0502020204030204" pitchFamily="34" charset="0"/>
                <a:cs typeface="Calibri" panose="020F0502020204030204" pitchFamily="34" charset="0"/>
              </a:rPr>
              <a:t>Determine  Conformity with District Plan</a:t>
            </a:r>
          </a:p>
          <a:p>
            <a:pPr marL="0" indent="0">
              <a:lnSpc>
                <a:spcPct val="100000"/>
              </a:lnSpc>
              <a:spcBef>
                <a:spcPts val="600"/>
              </a:spcBef>
              <a:spcAft>
                <a:spcPts val="600"/>
              </a:spcAft>
              <a:buNone/>
            </a:pPr>
            <a:r>
              <a:rPr lang="en-US" sz="1600" b="1" dirty="0">
                <a:solidFill>
                  <a:schemeClr val="tx1"/>
                </a:solidFill>
                <a:latin typeface="Calibri" panose="020F0502020204030204" pitchFamily="34" charset="0"/>
                <a:cs typeface="Calibri" panose="020F0502020204030204" pitchFamily="34" charset="0"/>
              </a:rPr>
              <a:t>Ensure Local Incentives</a:t>
            </a:r>
          </a:p>
        </p:txBody>
      </p:sp>
      <p:sp>
        <p:nvSpPr>
          <p:cNvPr id="15" name="Content Placeholder 2"/>
          <p:cNvSpPr txBox="1">
            <a:spLocks/>
          </p:cNvSpPr>
          <p:nvPr/>
        </p:nvSpPr>
        <p:spPr>
          <a:xfrm>
            <a:off x="7924800" y="1447801"/>
            <a:ext cx="2667000" cy="3048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1200"/>
              </a:spcBef>
              <a:spcAft>
                <a:spcPts val="600"/>
              </a:spcAft>
              <a:buNone/>
            </a:pPr>
            <a:r>
              <a:rPr lang="en-US" sz="2000" b="1" u="sng" dirty="0">
                <a:solidFill>
                  <a:srgbClr val="CC99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PLANNING</a:t>
            </a:r>
          </a:p>
          <a:p>
            <a:pPr marL="0" indent="0">
              <a:lnSpc>
                <a:spcPct val="100000"/>
              </a:lnSpc>
              <a:spcBef>
                <a:spcPts val="600"/>
              </a:spcBef>
              <a:spcAft>
                <a:spcPts val="600"/>
              </a:spcAft>
              <a:buNone/>
            </a:pPr>
            <a:r>
              <a:rPr lang="en-US" sz="17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District Reports</a:t>
            </a:r>
          </a:p>
          <a:p>
            <a:pPr>
              <a:lnSpc>
                <a:spcPct val="100000"/>
              </a:lnSpc>
              <a:spcBef>
                <a:spcPts val="0"/>
              </a:spcBef>
              <a:spcAft>
                <a:spcPts val="600"/>
              </a:spcAft>
            </a:pPr>
            <a:r>
              <a:rPr lang="en-US" sz="1700" b="1" dirty="0">
                <a:solidFill>
                  <a:schemeClr val="tx1"/>
                </a:solidFill>
                <a:latin typeface="Calibri" panose="020F0502020204030204" pitchFamily="34" charset="0"/>
                <a:cs typeface="Calibri" panose="020F0502020204030204" pitchFamily="34" charset="0"/>
              </a:rPr>
              <a:t>District Plan Progress</a:t>
            </a:r>
          </a:p>
          <a:p>
            <a:pPr>
              <a:lnSpc>
                <a:spcPct val="100000"/>
              </a:lnSpc>
              <a:spcBef>
                <a:spcPts val="0"/>
              </a:spcBef>
              <a:spcAft>
                <a:spcPts val="600"/>
              </a:spcAft>
            </a:pPr>
            <a:r>
              <a:rPr lang="en-US" sz="1700" b="1" dirty="0">
                <a:solidFill>
                  <a:schemeClr val="tx1"/>
                </a:solidFill>
                <a:latin typeface="Calibri" panose="020F0502020204030204" pitchFamily="34" charset="0"/>
                <a:cs typeface="Calibri" panose="020F0502020204030204" pitchFamily="34" charset="0"/>
              </a:rPr>
              <a:t>District Incentives</a:t>
            </a:r>
          </a:p>
          <a:p>
            <a:pPr marL="0" indent="0">
              <a:lnSpc>
                <a:spcPct val="100000"/>
              </a:lnSpc>
              <a:spcBef>
                <a:spcPts val="1200"/>
              </a:spcBef>
              <a:spcAft>
                <a:spcPts val="600"/>
              </a:spcAft>
              <a:buNone/>
            </a:pPr>
            <a:r>
              <a:rPr lang="en-US" sz="17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Interactive Maps </a:t>
            </a:r>
          </a:p>
          <a:p>
            <a:pPr>
              <a:lnSpc>
                <a:spcPct val="100000"/>
              </a:lnSpc>
              <a:spcBef>
                <a:spcPts val="0"/>
              </a:spcBef>
            </a:pPr>
            <a:r>
              <a:rPr lang="en-US" sz="1700" b="1" dirty="0">
                <a:solidFill>
                  <a:schemeClr val="tx1"/>
                </a:solidFill>
                <a:latin typeface="Calibri" panose="020F0502020204030204" pitchFamily="34" charset="0"/>
                <a:cs typeface="Calibri" panose="020F0502020204030204" pitchFamily="34" charset="0"/>
              </a:rPr>
              <a:t>Central Incentive Site</a:t>
            </a:r>
          </a:p>
          <a:p>
            <a:pPr>
              <a:lnSpc>
                <a:spcPct val="100000"/>
              </a:lnSpc>
              <a:spcBef>
                <a:spcPts val="0"/>
              </a:spcBef>
            </a:pPr>
            <a:r>
              <a:rPr lang="en-US" sz="1700" b="1" dirty="0">
                <a:solidFill>
                  <a:schemeClr val="tx1"/>
                </a:solidFill>
                <a:latin typeface="Calibri" panose="020F0502020204030204" pitchFamily="34" charset="0"/>
                <a:cs typeface="Calibri" panose="020F0502020204030204" pitchFamily="34" charset="0"/>
              </a:rPr>
              <a:t>DDD Boundary Map</a:t>
            </a:r>
          </a:p>
        </p:txBody>
      </p:sp>
      <p:sp>
        <p:nvSpPr>
          <p:cNvPr id="21" name="Up Arrow 20"/>
          <p:cNvSpPr/>
          <p:nvPr/>
        </p:nvSpPr>
        <p:spPr>
          <a:xfrm rot="10800000">
            <a:off x="1524000" y="5181600"/>
            <a:ext cx="914400" cy="304800"/>
          </a:xfrm>
          <a:prstGeom prst="upArrow">
            <a:avLst>
              <a:gd name="adj1" fmla="val 31915"/>
              <a:gd name="adj2" fmla="val 671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Up Arrow 21"/>
          <p:cNvSpPr/>
          <p:nvPr/>
        </p:nvSpPr>
        <p:spPr>
          <a:xfrm rot="10800000">
            <a:off x="5103813" y="4781732"/>
            <a:ext cx="914400" cy="308043"/>
          </a:xfrm>
          <a:prstGeom prst="upArrow">
            <a:avLst>
              <a:gd name="adj1" fmla="val 31915"/>
              <a:gd name="adj2" fmla="val 671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Up Arrow 22"/>
          <p:cNvSpPr/>
          <p:nvPr/>
        </p:nvSpPr>
        <p:spPr>
          <a:xfrm rot="10800000">
            <a:off x="8801100" y="4791169"/>
            <a:ext cx="914400" cy="299936"/>
          </a:xfrm>
          <a:prstGeom prst="upArrow">
            <a:avLst>
              <a:gd name="adj1" fmla="val 31915"/>
              <a:gd name="adj2" fmla="val 671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Content Placeholder 2"/>
          <p:cNvSpPr txBox="1">
            <a:spLocks/>
          </p:cNvSpPr>
          <p:nvPr/>
        </p:nvSpPr>
        <p:spPr>
          <a:xfrm>
            <a:off x="228601" y="5562600"/>
            <a:ext cx="3505200" cy="990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200"/>
              </a:spcBef>
              <a:spcAft>
                <a:spcPts val="600"/>
              </a:spcAft>
              <a:buNone/>
            </a:pPr>
            <a:r>
              <a:rPr lang="en-US" sz="1600" b="1" dirty="0">
                <a:solidFill>
                  <a:schemeClr val="tx1"/>
                </a:solidFill>
                <a:cs typeface="Arial" panose="020B0604020202020204" pitchFamily="34" charset="0"/>
              </a:rPr>
              <a:t>Effective Plan Implementation</a:t>
            </a:r>
          </a:p>
          <a:p>
            <a:pPr marL="0" indent="0" algn="ctr">
              <a:lnSpc>
                <a:spcPct val="100000"/>
              </a:lnSpc>
              <a:spcBef>
                <a:spcPts val="200"/>
              </a:spcBef>
              <a:spcAft>
                <a:spcPts val="600"/>
              </a:spcAft>
              <a:buNone/>
            </a:pPr>
            <a:r>
              <a:rPr lang="en-US" sz="1600" b="1" dirty="0">
                <a:solidFill>
                  <a:schemeClr val="tx1"/>
                </a:solidFill>
                <a:cs typeface="Arial" panose="020B0604020202020204" pitchFamily="34" charset="0"/>
              </a:rPr>
              <a:t>Report on District Plan Progress</a:t>
            </a:r>
          </a:p>
          <a:p>
            <a:pPr marL="0" indent="0" algn="ctr">
              <a:lnSpc>
                <a:spcPct val="100000"/>
              </a:lnSpc>
              <a:spcBef>
                <a:spcPts val="600"/>
              </a:spcBef>
              <a:spcAft>
                <a:spcPts val="600"/>
              </a:spcAft>
              <a:buNone/>
            </a:pPr>
            <a:endParaRPr lang="en-US" sz="1600" b="1" dirty="0">
              <a:solidFill>
                <a:schemeClr val="tx1"/>
              </a:solidFill>
              <a:effectLst>
                <a:outerShdw blurRad="38100" dist="38100" dir="2700000" algn="tl">
                  <a:srgbClr val="000000">
                    <a:alpha val="43137"/>
                  </a:srgbClr>
                </a:outerShdw>
              </a:effectLst>
              <a:latin typeface="Corbel" panose="020B0503020204020204" pitchFamily="34" charset="0"/>
              <a:cs typeface="Arial" panose="020B0604020202020204" pitchFamily="34" charset="0"/>
            </a:endParaRPr>
          </a:p>
        </p:txBody>
      </p:sp>
      <p:sp>
        <p:nvSpPr>
          <p:cNvPr id="25" name="Content Placeholder 2"/>
          <p:cNvSpPr txBox="1">
            <a:spLocks/>
          </p:cNvSpPr>
          <p:nvPr/>
        </p:nvSpPr>
        <p:spPr>
          <a:xfrm>
            <a:off x="3770313" y="5562600"/>
            <a:ext cx="3581400" cy="11694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200"/>
              </a:spcBef>
              <a:spcAft>
                <a:spcPts val="600"/>
              </a:spcAft>
              <a:buNone/>
            </a:pPr>
            <a:r>
              <a:rPr lang="en-US" sz="1600" b="1" dirty="0">
                <a:solidFill>
                  <a:schemeClr val="tx1"/>
                </a:solidFill>
                <a:latin typeface="Calibri" panose="020F0502020204030204" pitchFamily="34" charset="0"/>
                <a:cs typeface="Calibri" panose="020F0502020204030204" pitchFamily="34" charset="0"/>
              </a:rPr>
              <a:t>Effective Rebate Administration</a:t>
            </a:r>
          </a:p>
          <a:p>
            <a:pPr marL="0" indent="0" algn="ctr">
              <a:lnSpc>
                <a:spcPct val="100000"/>
              </a:lnSpc>
              <a:spcBef>
                <a:spcPts val="200"/>
              </a:spcBef>
              <a:spcAft>
                <a:spcPts val="600"/>
              </a:spcAft>
              <a:buNone/>
            </a:pPr>
            <a:r>
              <a:rPr lang="en-US" sz="1600" b="1" dirty="0">
                <a:solidFill>
                  <a:schemeClr val="tx1"/>
                </a:solidFill>
                <a:latin typeface="Calibri" panose="020F0502020204030204" pitchFamily="34" charset="0"/>
                <a:cs typeface="Calibri" panose="020F0502020204030204" pitchFamily="34" charset="0"/>
              </a:rPr>
              <a:t>Report on Program Impacts</a:t>
            </a:r>
          </a:p>
        </p:txBody>
      </p:sp>
      <p:sp>
        <p:nvSpPr>
          <p:cNvPr id="26" name="Content Placeholder 2"/>
          <p:cNvSpPr txBox="1">
            <a:spLocks/>
          </p:cNvSpPr>
          <p:nvPr/>
        </p:nvSpPr>
        <p:spPr>
          <a:xfrm>
            <a:off x="7734300" y="5562602"/>
            <a:ext cx="3048000" cy="762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999" kern="1200" spc="10" baseline="0">
                <a:solidFill>
                  <a:schemeClr val="dk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799" kern="1200">
                <a:solidFill>
                  <a:schemeClr val="dk1"/>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dk1"/>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dk1"/>
                </a:solidFill>
                <a:latin typeface="+mn-lt"/>
                <a:ea typeface="+mn-ea"/>
                <a:cs typeface="+mn-cs"/>
              </a:defRPr>
            </a:lvl9pPr>
          </a:lstStyle>
          <a:p>
            <a:pPr marL="0" indent="0" algn="ctr">
              <a:lnSpc>
                <a:spcPct val="100000"/>
              </a:lnSpc>
              <a:spcBef>
                <a:spcPts val="200"/>
              </a:spcBef>
              <a:spcAft>
                <a:spcPts val="600"/>
              </a:spcAft>
              <a:buNone/>
            </a:pPr>
            <a:r>
              <a:rPr lang="en-US" sz="1600" b="1" dirty="0">
                <a:solidFill>
                  <a:schemeClr val="tx1"/>
                </a:solidFill>
                <a:cs typeface="Arial" panose="020B0604020202020204" pitchFamily="34" charset="0"/>
              </a:rPr>
              <a:t>Evaluate Plan Effectiveness</a:t>
            </a:r>
          </a:p>
          <a:p>
            <a:pPr marL="0" indent="0" algn="ctr">
              <a:lnSpc>
                <a:spcPct val="100000"/>
              </a:lnSpc>
              <a:spcBef>
                <a:spcPts val="200"/>
              </a:spcBef>
              <a:spcAft>
                <a:spcPts val="600"/>
              </a:spcAft>
              <a:buNone/>
            </a:pPr>
            <a:r>
              <a:rPr lang="en-US" sz="1600" b="1" dirty="0">
                <a:solidFill>
                  <a:schemeClr val="tx1"/>
                </a:solidFill>
                <a:cs typeface="Arial" panose="020B0604020202020204" pitchFamily="34" charset="0"/>
              </a:rPr>
              <a:t>Report on Program Progress</a:t>
            </a:r>
          </a:p>
        </p:txBody>
      </p:sp>
      <p:sp>
        <p:nvSpPr>
          <p:cNvPr id="28" name="Left-Right Arrow 27"/>
          <p:cNvSpPr/>
          <p:nvPr/>
        </p:nvSpPr>
        <p:spPr>
          <a:xfrm>
            <a:off x="3276600" y="2286000"/>
            <a:ext cx="838200" cy="762000"/>
          </a:xfrm>
          <a:prstGeom prst="leftRightArrow">
            <a:avLst>
              <a:gd name="adj1" fmla="val 30952"/>
              <a:gd name="adj2" fmla="val 442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7010400" y="2286000"/>
            <a:ext cx="838200" cy="762000"/>
          </a:xfrm>
          <a:prstGeom prst="leftRightArrow">
            <a:avLst>
              <a:gd name="adj1" fmla="val 30952"/>
              <a:gd name="adj2" fmla="val 442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58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C8C3AB05-259D-6400-03ED-7D8DAA4AC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283" y="0"/>
            <a:ext cx="5299364" cy="6858000"/>
          </a:xfrm>
          <a:prstGeom prst="rect">
            <a:avLst/>
          </a:prstGeom>
        </p:spPr>
      </p:pic>
      <p:sp>
        <p:nvSpPr>
          <p:cNvPr id="2" name="TextBox 1">
            <a:extLst>
              <a:ext uri="{FF2B5EF4-FFF2-40B4-BE49-F238E27FC236}">
                <a16:creationId xmlns:a16="http://schemas.microsoft.com/office/drawing/2014/main" id="{25CFEF0A-0C36-2C79-7ED0-AE636ED12B15}"/>
              </a:ext>
            </a:extLst>
          </p:cNvPr>
          <p:cNvSpPr txBox="1"/>
          <p:nvPr/>
        </p:nvSpPr>
        <p:spPr>
          <a:xfrm>
            <a:off x="296779" y="376989"/>
            <a:ext cx="2871537" cy="1754326"/>
          </a:xfrm>
          <a:prstGeom prst="rect">
            <a:avLst/>
          </a:prstGeom>
          <a:noFill/>
        </p:spPr>
        <p:txBody>
          <a:bodyPr wrap="square" rtlCol="0">
            <a:spAutoFit/>
          </a:bodyPr>
          <a:lstStyle/>
          <a:p>
            <a:r>
              <a:rPr lang="en-US" b="1" dirty="0"/>
              <a:t>2023 </a:t>
            </a:r>
            <a:r>
              <a:rPr lang="en-US" b="1" dirty="0" err="1"/>
              <a:t>DDD</a:t>
            </a:r>
            <a:r>
              <a:rPr lang="en-US" b="1" dirty="0"/>
              <a:t> proposed boundary expansion in yellow (including street surface area), proposed governmental property to be removed in red  </a:t>
            </a:r>
          </a:p>
        </p:txBody>
      </p:sp>
    </p:spTree>
    <p:extLst>
      <p:ext uri="{BB962C8B-B14F-4D97-AF65-F5344CB8AC3E}">
        <p14:creationId xmlns:p14="http://schemas.microsoft.com/office/powerpoint/2010/main" val="98833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8712-7183-9DCB-FD04-23E47773E154}"/>
              </a:ext>
            </a:extLst>
          </p:cNvPr>
          <p:cNvSpPr>
            <a:spLocks noGrp="1"/>
          </p:cNvSpPr>
          <p:nvPr>
            <p:ph type="title"/>
          </p:nvPr>
        </p:nvSpPr>
        <p:spPr/>
        <p:txBody>
          <a:bodyPr>
            <a:normAutofit/>
          </a:bodyPr>
          <a:lstStyle/>
          <a:p>
            <a:pPr algn="ctr"/>
            <a:r>
              <a:rPr lang="en-US" sz="3600" b="1" dirty="0">
                <a:latin typeface="+mn-lt"/>
              </a:rPr>
              <a:t>Map of Parcel Additions to </a:t>
            </a:r>
            <a:r>
              <a:rPr lang="en-US" sz="3600" b="1" dirty="0" err="1">
                <a:latin typeface="+mn-lt"/>
              </a:rPr>
              <a:t>DDD</a:t>
            </a:r>
            <a:r>
              <a:rPr lang="en-US" sz="3600" b="1" dirty="0">
                <a:latin typeface="+mn-lt"/>
              </a:rPr>
              <a:t> Map, 2016-2019 </a:t>
            </a:r>
          </a:p>
        </p:txBody>
      </p:sp>
      <p:pic>
        <p:nvPicPr>
          <p:cNvPr id="6" name="Content Placeholder 5">
            <a:extLst>
              <a:ext uri="{FF2B5EF4-FFF2-40B4-BE49-F238E27FC236}">
                <a16:creationId xmlns:a16="http://schemas.microsoft.com/office/drawing/2014/main" id="{D4998DDB-8891-555B-F86A-40DFF1B2567E}"/>
              </a:ext>
            </a:extLst>
          </p:cNvPr>
          <p:cNvPicPr>
            <a:picLocks noGrp="1" noChangeAspect="1"/>
          </p:cNvPicPr>
          <p:nvPr>
            <p:ph idx="1"/>
          </p:nvPr>
        </p:nvPicPr>
        <p:blipFill rotWithShape="1">
          <a:blip r:embed="rId2"/>
          <a:srcRect l="29604" t="15009" r="13611" b="8969"/>
          <a:stretch/>
        </p:blipFill>
        <p:spPr>
          <a:xfrm>
            <a:off x="2846294" y="1485140"/>
            <a:ext cx="6499411" cy="4894455"/>
          </a:xfrm>
        </p:spPr>
      </p:pic>
    </p:spTree>
    <p:extLst>
      <p:ext uri="{BB962C8B-B14F-4D97-AF65-F5344CB8AC3E}">
        <p14:creationId xmlns:p14="http://schemas.microsoft.com/office/powerpoint/2010/main" val="206451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engineering drawing&#10;&#10;Description automatically generated">
            <a:extLst>
              <a:ext uri="{FF2B5EF4-FFF2-40B4-BE49-F238E27FC236}">
                <a16:creationId xmlns:a16="http://schemas.microsoft.com/office/drawing/2014/main" id="{EE29F0E3-77E8-32C3-721E-F3ED41717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914" y="0"/>
            <a:ext cx="5299364" cy="6858000"/>
          </a:xfrm>
          <a:prstGeom prst="rect">
            <a:avLst/>
          </a:prstGeom>
        </p:spPr>
      </p:pic>
      <p:sp>
        <p:nvSpPr>
          <p:cNvPr id="3" name="TextBox 2">
            <a:extLst>
              <a:ext uri="{FF2B5EF4-FFF2-40B4-BE49-F238E27FC236}">
                <a16:creationId xmlns:a16="http://schemas.microsoft.com/office/drawing/2014/main" id="{D335FA52-061E-F3C1-0AF1-CAFC7A7C687D}"/>
              </a:ext>
            </a:extLst>
          </p:cNvPr>
          <p:cNvSpPr txBox="1"/>
          <p:nvPr/>
        </p:nvSpPr>
        <p:spPr>
          <a:xfrm>
            <a:off x="285566" y="229692"/>
            <a:ext cx="2934698" cy="2031325"/>
          </a:xfrm>
          <a:prstGeom prst="rect">
            <a:avLst/>
          </a:prstGeom>
          <a:noFill/>
        </p:spPr>
        <p:txBody>
          <a:bodyPr wrap="square" rtlCol="0">
            <a:spAutoFit/>
          </a:bodyPr>
          <a:lstStyle/>
          <a:p>
            <a:r>
              <a:rPr lang="en-US" b="1" dirty="0"/>
              <a:t>2019 </a:t>
            </a:r>
            <a:r>
              <a:rPr lang="en-US" b="1" dirty="0" err="1"/>
              <a:t>DDD</a:t>
            </a:r>
            <a:r>
              <a:rPr lang="en-US" b="1" dirty="0"/>
              <a:t> proposed boundary expansion in yellow, street surface area in gray, proposed governmental properties to be removed from boundaries in red </a:t>
            </a:r>
          </a:p>
        </p:txBody>
      </p:sp>
    </p:spTree>
    <p:extLst>
      <p:ext uri="{BB962C8B-B14F-4D97-AF65-F5344CB8AC3E}">
        <p14:creationId xmlns:p14="http://schemas.microsoft.com/office/powerpoint/2010/main" val="11501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7AD8FB0-9BC4-491F-0846-DB3A44A8CA5D}"/>
              </a:ext>
            </a:extLst>
          </p:cNvPr>
          <p:cNvSpPr txBox="1"/>
          <p:nvPr/>
        </p:nvSpPr>
        <p:spPr>
          <a:xfrm>
            <a:off x="841248" y="256032"/>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dirty="0">
                <a:solidFill>
                  <a:schemeClr val="tx1"/>
                </a:solidFill>
                <a:ea typeface="+mj-ea"/>
                <a:cs typeface="+mj-cs"/>
              </a:rPr>
              <a:t>Rebated</a:t>
            </a:r>
            <a:r>
              <a:rPr lang="en-US" sz="4100" b="1" kern="1200" dirty="0">
                <a:solidFill>
                  <a:schemeClr val="tx1"/>
                </a:solidFill>
                <a:latin typeface="+mj-lt"/>
                <a:ea typeface="+mj-ea"/>
                <a:cs typeface="+mj-cs"/>
              </a:rPr>
              <a:t> Projects in Wilmington FY 2015 – 2021</a:t>
            </a:r>
          </a:p>
        </p:txBody>
      </p:sp>
      <p:grpSp>
        <p:nvGrpSpPr>
          <p:cNvPr id="11" name="Group 10">
            <a:extLst>
              <a:ext uri="{FF2B5EF4-FFF2-40B4-BE49-F238E27FC236}">
                <a16:creationId xmlns:a16="http://schemas.microsoft.com/office/drawing/2014/main" id="{7103DF40-BCB5-2011-A9CB-ABBCD114145C}"/>
              </a:ext>
            </a:extLst>
          </p:cNvPr>
          <p:cNvGrpSpPr/>
          <p:nvPr/>
        </p:nvGrpSpPr>
        <p:grpSpPr>
          <a:xfrm>
            <a:off x="3758783" y="1926266"/>
            <a:ext cx="4674434" cy="4357524"/>
            <a:chOff x="3285733" y="809259"/>
            <a:chExt cx="5620534" cy="5239481"/>
          </a:xfrm>
        </p:grpSpPr>
        <p:pic>
          <p:nvPicPr>
            <p:cNvPr id="8" name="Picture 7">
              <a:extLst>
                <a:ext uri="{FF2B5EF4-FFF2-40B4-BE49-F238E27FC236}">
                  <a16:creationId xmlns:a16="http://schemas.microsoft.com/office/drawing/2014/main" id="{48B99375-FAFF-5FA3-92DE-9168A0C09767}"/>
                </a:ext>
              </a:extLst>
            </p:cNvPr>
            <p:cNvPicPr>
              <a:picLocks noChangeAspect="1"/>
            </p:cNvPicPr>
            <p:nvPr/>
          </p:nvPicPr>
          <p:blipFill>
            <a:blip r:embed="rId2"/>
            <a:stretch>
              <a:fillRect/>
            </a:stretch>
          </p:blipFill>
          <p:spPr>
            <a:xfrm>
              <a:off x="3285733" y="809259"/>
              <a:ext cx="5620534" cy="5239481"/>
            </a:xfrm>
            <a:prstGeom prst="rect">
              <a:avLst/>
            </a:prstGeom>
          </p:spPr>
        </p:pic>
        <p:pic>
          <p:nvPicPr>
            <p:cNvPr id="10" name="Picture 9">
              <a:extLst>
                <a:ext uri="{FF2B5EF4-FFF2-40B4-BE49-F238E27FC236}">
                  <a16:creationId xmlns:a16="http://schemas.microsoft.com/office/drawing/2014/main" id="{F540F6CE-5FBA-D17B-DF27-2C7AB4824115}"/>
                </a:ext>
              </a:extLst>
            </p:cNvPr>
            <p:cNvPicPr>
              <a:picLocks noChangeAspect="1"/>
            </p:cNvPicPr>
            <p:nvPr/>
          </p:nvPicPr>
          <p:blipFill>
            <a:blip r:embed="rId3"/>
            <a:stretch>
              <a:fillRect/>
            </a:stretch>
          </p:blipFill>
          <p:spPr>
            <a:xfrm>
              <a:off x="3369445" y="947388"/>
              <a:ext cx="1697077" cy="1595760"/>
            </a:xfrm>
            <a:prstGeom prst="rect">
              <a:avLst/>
            </a:prstGeom>
          </p:spPr>
        </p:pic>
      </p:grpSp>
    </p:spTree>
    <p:extLst>
      <p:ext uri="{BB962C8B-B14F-4D97-AF65-F5344CB8AC3E}">
        <p14:creationId xmlns:p14="http://schemas.microsoft.com/office/powerpoint/2010/main" val="272747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ACF50F-FD3C-81E3-B717-D98767B0B515}"/>
              </a:ext>
            </a:extLst>
          </p:cNvPr>
          <p:cNvSpPr txBox="1"/>
          <p:nvPr/>
        </p:nvSpPr>
        <p:spPr>
          <a:xfrm>
            <a:off x="371094" y="1161288"/>
            <a:ext cx="3438144" cy="12390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600" b="1" kern="1200" dirty="0">
                <a:solidFill>
                  <a:schemeClr val="tx1"/>
                </a:solidFill>
                <a:ea typeface="+mj-ea"/>
                <a:cs typeface="+mj-cs"/>
              </a:rPr>
              <a:t>Rebated</a:t>
            </a:r>
            <a:r>
              <a:rPr lang="en-US" sz="2600" kern="1200" dirty="0">
                <a:solidFill>
                  <a:schemeClr val="tx1"/>
                </a:solidFill>
                <a:latin typeface="+mj-lt"/>
                <a:ea typeface="+mj-ea"/>
                <a:cs typeface="+mj-cs"/>
              </a:rPr>
              <a:t> </a:t>
            </a:r>
            <a:r>
              <a:rPr lang="en-US" sz="2600" b="1" kern="1200" dirty="0">
                <a:solidFill>
                  <a:schemeClr val="tx1"/>
                </a:solidFill>
                <a:latin typeface="+mj-lt"/>
                <a:ea typeface="+mj-ea"/>
                <a:cs typeface="+mj-cs"/>
              </a:rPr>
              <a:t>Projects in Wilmington FY 2015 – 2021</a:t>
            </a:r>
          </a:p>
        </p:txBody>
      </p:sp>
      <p:sp>
        <p:nvSpPr>
          <p:cNvPr id="3" name="TextBox 2">
            <a:extLst>
              <a:ext uri="{FF2B5EF4-FFF2-40B4-BE49-F238E27FC236}">
                <a16:creationId xmlns:a16="http://schemas.microsoft.com/office/drawing/2014/main" id="{8DD6CCDF-C316-798D-937B-C67744818CEF}"/>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1" dirty="0"/>
              <a:t>29 Large Projects and 28 Small Projects completed since its designation in 2015</a:t>
            </a:r>
          </a:p>
          <a:p>
            <a:pPr indent="-228600">
              <a:lnSpc>
                <a:spcPct val="90000"/>
              </a:lnSpc>
              <a:spcAft>
                <a:spcPts val="600"/>
              </a:spcAft>
              <a:buFont typeface="Arial" panose="020B0604020202020204" pitchFamily="34" charset="0"/>
              <a:buChar char="•"/>
            </a:pPr>
            <a:r>
              <a:rPr lang="en-US" sz="1700" b="1" dirty="0"/>
              <a:t>$12.7 million of state </a:t>
            </a:r>
            <a:r>
              <a:rPr lang="en-US" sz="1700" b="1" dirty="0" err="1"/>
              <a:t>DDD</a:t>
            </a:r>
            <a:r>
              <a:rPr lang="en-US" sz="1700" b="1" dirty="0"/>
              <a:t> funds leveraged $255 million in private investment</a:t>
            </a:r>
          </a:p>
          <a:p>
            <a:pPr indent="-228600">
              <a:lnSpc>
                <a:spcPct val="90000"/>
              </a:lnSpc>
              <a:spcAft>
                <a:spcPts val="600"/>
              </a:spcAft>
              <a:buFont typeface="Arial" panose="020B0604020202020204" pitchFamily="34" charset="0"/>
              <a:buChar char="•"/>
            </a:pPr>
            <a:r>
              <a:rPr lang="en-US" sz="1700" b="1" dirty="0"/>
              <a:t>Most of the Large Projects in Wilmington are the rehabilitation of existing buildings to incorporate commercial and residential spaces.</a:t>
            </a:r>
          </a:p>
        </p:txBody>
      </p:sp>
      <p:pic>
        <p:nvPicPr>
          <p:cNvPr id="5" name="Picture 4">
            <a:extLst>
              <a:ext uri="{FF2B5EF4-FFF2-40B4-BE49-F238E27FC236}">
                <a16:creationId xmlns:a16="http://schemas.microsoft.com/office/drawing/2014/main" id="{A35D29FB-0C19-19F0-8212-A2A75B7D3565}"/>
              </a:ext>
            </a:extLst>
          </p:cNvPr>
          <p:cNvPicPr>
            <a:picLocks noChangeAspect="1"/>
          </p:cNvPicPr>
          <p:nvPr/>
        </p:nvPicPr>
        <p:blipFill>
          <a:blip r:embed="rId2"/>
          <a:stretch>
            <a:fillRect/>
          </a:stretch>
        </p:blipFill>
        <p:spPr>
          <a:xfrm>
            <a:off x="4901184" y="1679570"/>
            <a:ext cx="6922008" cy="3599444"/>
          </a:xfrm>
          <a:prstGeom prst="rect">
            <a:avLst/>
          </a:prstGeom>
        </p:spPr>
      </p:pic>
    </p:spTree>
    <p:extLst>
      <p:ext uri="{BB962C8B-B14F-4D97-AF65-F5344CB8AC3E}">
        <p14:creationId xmlns:p14="http://schemas.microsoft.com/office/powerpoint/2010/main" val="392080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DC7261-6A40-9B1C-592F-CD041126097F}"/>
              </a:ext>
            </a:extLst>
          </p:cNvPr>
          <p:cNvSpPr txBox="1"/>
          <p:nvPr/>
        </p:nvSpPr>
        <p:spPr>
          <a:xfrm>
            <a:off x="371094" y="1161288"/>
            <a:ext cx="3438144" cy="12390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600" b="1" kern="1200" dirty="0">
                <a:solidFill>
                  <a:schemeClr val="tx1"/>
                </a:solidFill>
                <a:ea typeface="+mj-ea"/>
                <a:cs typeface="+mj-cs"/>
              </a:rPr>
              <a:t>Rebated</a:t>
            </a:r>
            <a:r>
              <a:rPr lang="en-US" sz="2600" kern="1200" dirty="0">
                <a:solidFill>
                  <a:schemeClr val="tx1"/>
                </a:solidFill>
                <a:ea typeface="+mj-ea"/>
                <a:cs typeface="+mj-cs"/>
              </a:rPr>
              <a:t> Projects in Wilmington FY 2015 – 2022</a:t>
            </a:r>
          </a:p>
        </p:txBody>
      </p:sp>
      <p:sp>
        <p:nvSpPr>
          <p:cNvPr id="3" name="TextBox 2">
            <a:extLst>
              <a:ext uri="{FF2B5EF4-FFF2-40B4-BE49-F238E27FC236}">
                <a16:creationId xmlns:a16="http://schemas.microsoft.com/office/drawing/2014/main" id="{8DD6CCDF-C316-798D-937B-C67744818CEF}"/>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b="1" dirty="0"/>
              <a:t>33 Large Projects and 36 Small Projects completed since its designation in 2015</a:t>
            </a:r>
          </a:p>
          <a:p>
            <a:pPr indent="-228600">
              <a:lnSpc>
                <a:spcPct val="90000"/>
              </a:lnSpc>
              <a:spcAft>
                <a:spcPts val="600"/>
              </a:spcAft>
              <a:buFont typeface="Arial" panose="020B0604020202020204" pitchFamily="34" charset="0"/>
              <a:buChar char="•"/>
            </a:pPr>
            <a:r>
              <a:rPr lang="en-US" sz="1700" b="1" dirty="0"/>
              <a:t>$15.4 million of state </a:t>
            </a:r>
            <a:r>
              <a:rPr lang="en-US" sz="1700" b="1" dirty="0" err="1"/>
              <a:t>DDD</a:t>
            </a:r>
            <a:r>
              <a:rPr lang="en-US" sz="1700" b="1" dirty="0"/>
              <a:t> funds leveraged $283 million in private investment</a:t>
            </a:r>
          </a:p>
          <a:p>
            <a:pPr indent="-228600">
              <a:lnSpc>
                <a:spcPct val="90000"/>
              </a:lnSpc>
              <a:spcAft>
                <a:spcPts val="600"/>
              </a:spcAft>
              <a:buFont typeface="Arial" panose="020B0604020202020204" pitchFamily="34" charset="0"/>
              <a:buChar char="•"/>
            </a:pPr>
            <a:r>
              <a:rPr lang="en-US" sz="1700" b="1" dirty="0"/>
              <a:t>Most of the Large Projects in Wilmington are the rehabilitation of existing buildings to incorporate commercial and residential spaces.</a:t>
            </a:r>
          </a:p>
        </p:txBody>
      </p:sp>
      <p:pic>
        <p:nvPicPr>
          <p:cNvPr id="2" name="Picture 1">
            <a:extLst>
              <a:ext uri="{FF2B5EF4-FFF2-40B4-BE49-F238E27FC236}">
                <a16:creationId xmlns:a16="http://schemas.microsoft.com/office/drawing/2014/main" id="{23C77D21-6F69-529D-A494-E44A2CDD8BD4}"/>
              </a:ext>
            </a:extLst>
          </p:cNvPr>
          <p:cNvPicPr>
            <a:picLocks noChangeAspect="1"/>
          </p:cNvPicPr>
          <p:nvPr/>
        </p:nvPicPr>
        <p:blipFill rotWithShape="1">
          <a:blip r:embed="rId2"/>
          <a:srcRect r="627" b="1"/>
          <a:stretch/>
        </p:blipFill>
        <p:spPr>
          <a:xfrm>
            <a:off x="4901184" y="1145812"/>
            <a:ext cx="6922008" cy="4666960"/>
          </a:xfrm>
          <a:prstGeom prst="rect">
            <a:avLst/>
          </a:prstGeom>
        </p:spPr>
      </p:pic>
    </p:spTree>
    <p:extLst>
      <p:ext uri="{BB962C8B-B14F-4D97-AF65-F5344CB8AC3E}">
        <p14:creationId xmlns:p14="http://schemas.microsoft.com/office/powerpoint/2010/main" val="244821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C0B7-D638-E05D-2B8B-BCE336C56C06}"/>
              </a:ext>
            </a:extLst>
          </p:cNvPr>
          <p:cNvSpPr>
            <a:spLocks noGrp="1"/>
          </p:cNvSpPr>
          <p:nvPr>
            <p:ph type="title"/>
          </p:nvPr>
        </p:nvSpPr>
        <p:spPr>
          <a:xfrm>
            <a:off x="910389" y="56885"/>
            <a:ext cx="10515600" cy="1325563"/>
          </a:xfrm>
        </p:spPr>
        <p:txBody>
          <a:bodyPr/>
          <a:lstStyle/>
          <a:p>
            <a:pPr algn="ctr"/>
            <a:r>
              <a:rPr lang="en-US" b="1" dirty="0">
                <a:latin typeface="+mn-lt"/>
              </a:rPr>
              <a:t>DDD Boundary Amendment Process</a:t>
            </a:r>
          </a:p>
        </p:txBody>
      </p:sp>
      <p:graphicFrame>
        <p:nvGraphicFramePr>
          <p:cNvPr id="4" name="Diagram 3">
            <a:extLst>
              <a:ext uri="{FF2B5EF4-FFF2-40B4-BE49-F238E27FC236}">
                <a16:creationId xmlns:a16="http://schemas.microsoft.com/office/drawing/2014/main" id="{E369542F-5262-A547-3337-257D7A1182F8}"/>
              </a:ext>
            </a:extLst>
          </p:cNvPr>
          <p:cNvGraphicFramePr/>
          <p:nvPr/>
        </p:nvGraphicFramePr>
        <p:xfrm>
          <a:off x="2032000" y="1459684"/>
          <a:ext cx="8128000" cy="4678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3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871B7-1B2D-4538-8FE9-8A86652D8653}"/>
              </a:ext>
            </a:extLst>
          </p:cNvPr>
          <p:cNvSpPr>
            <a:spLocks noGrp="1"/>
          </p:cNvSpPr>
          <p:nvPr>
            <p:ph type="title"/>
          </p:nvPr>
        </p:nvSpPr>
        <p:spPr/>
        <p:txBody>
          <a:bodyPr/>
          <a:lstStyle/>
          <a:p>
            <a:r>
              <a:rPr lang="en-US" b="1" dirty="0">
                <a:latin typeface="+mn-lt"/>
              </a:rPr>
              <a:t>City Incentives</a:t>
            </a:r>
          </a:p>
        </p:txBody>
      </p:sp>
      <p:graphicFrame>
        <p:nvGraphicFramePr>
          <p:cNvPr id="7" name="Content Placeholder 4">
            <a:extLst>
              <a:ext uri="{FF2B5EF4-FFF2-40B4-BE49-F238E27FC236}">
                <a16:creationId xmlns:a16="http://schemas.microsoft.com/office/drawing/2014/main" id="{97D1D8C7-A49A-DFB1-1C55-406FF3A9FC7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06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4DBD-F501-4F42-9F19-7297785F5F06}"/>
              </a:ext>
            </a:extLst>
          </p:cNvPr>
          <p:cNvSpPr>
            <a:spLocks noGrp="1"/>
          </p:cNvSpPr>
          <p:nvPr>
            <p:ph type="title"/>
          </p:nvPr>
        </p:nvSpPr>
        <p:spPr>
          <a:xfrm>
            <a:off x="612648" y="1078992"/>
            <a:ext cx="6268770" cy="1536192"/>
          </a:xfrm>
        </p:spPr>
        <p:txBody>
          <a:bodyPr anchor="b">
            <a:normAutofit/>
          </a:bodyPr>
          <a:lstStyle/>
          <a:p>
            <a:r>
              <a:rPr lang="en-US" sz="5200" b="1" dirty="0">
                <a:latin typeface="+mn-lt"/>
              </a:rPr>
              <a:t>City of Wilmington </a:t>
            </a:r>
            <a:r>
              <a:rPr lang="en-US" sz="5200" b="1" dirty="0" err="1">
                <a:latin typeface="+mn-lt"/>
              </a:rPr>
              <a:t>DDD</a:t>
            </a:r>
            <a:r>
              <a:rPr lang="en-US" sz="5200" b="1" dirty="0">
                <a:latin typeface="+mn-lt"/>
              </a:rPr>
              <a:t> Marketing</a:t>
            </a:r>
          </a:p>
        </p:txBody>
      </p:sp>
      <p:sp>
        <p:nvSpPr>
          <p:cNvPr id="5" name="Content Placeholder 4">
            <a:extLst>
              <a:ext uri="{FF2B5EF4-FFF2-40B4-BE49-F238E27FC236}">
                <a16:creationId xmlns:a16="http://schemas.microsoft.com/office/drawing/2014/main" id="{30E0B7C9-A71B-4395-A035-52AF674A0E44}"/>
              </a:ext>
            </a:extLst>
          </p:cNvPr>
          <p:cNvSpPr>
            <a:spLocks noGrp="1"/>
          </p:cNvSpPr>
          <p:nvPr>
            <p:ph idx="1"/>
          </p:nvPr>
        </p:nvSpPr>
        <p:spPr>
          <a:xfrm>
            <a:off x="612648" y="3355848"/>
            <a:ext cx="6268770" cy="2825496"/>
          </a:xfrm>
        </p:spPr>
        <p:txBody>
          <a:bodyPr>
            <a:normAutofit/>
          </a:bodyPr>
          <a:lstStyle/>
          <a:p>
            <a:pPr lvl="1">
              <a:buFont typeface="Arial" panose="020B0604020202020204" pitchFamily="34" charset="0"/>
              <a:buChar char="•"/>
            </a:pPr>
            <a:r>
              <a:rPr lang="en-US" sz="2200" b="1" dirty="0"/>
              <a:t>Data analysis of building permits and targeted outreach to permits over $25,000 that are within the </a:t>
            </a:r>
            <a:r>
              <a:rPr lang="en-US" sz="2200" b="1" dirty="0" err="1"/>
              <a:t>DDD</a:t>
            </a:r>
            <a:r>
              <a:rPr lang="en-US" sz="2200" b="1" dirty="0"/>
              <a:t> boundaries</a:t>
            </a:r>
          </a:p>
          <a:p>
            <a:pPr lvl="1"/>
            <a:r>
              <a:rPr lang="en-US" sz="2200" b="1" dirty="0"/>
              <a:t>Partner education, i.e. Main Street Wilmington, True Access Capital, Wilmington Alliance, </a:t>
            </a:r>
            <a:r>
              <a:rPr lang="en-US" sz="2200" b="1" dirty="0" err="1"/>
              <a:t>WEDCO</a:t>
            </a:r>
            <a:endParaRPr lang="en-US" sz="2200" b="1" dirty="0"/>
          </a:p>
          <a:p>
            <a:pPr lvl="1">
              <a:buFont typeface="Arial" panose="020B0604020202020204" pitchFamily="34" charset="0"/>
              <a:buChar char="•"/>
            </a:pPr>
            <a:r>
              <a:rPr lang="en-US" sz="2200" b="1" dirty="0"/>
              <a:t>Boots on the ground outreach</a:t>
            </a:r>
          </a:p>
        </p:txBody>
      </p:sp>
      <p:pic>
        <p:nvPicPr>
          <p:cNvPr id="9" name="Picture 8">
            <a:extLst>
              <a:ext uri="{FF2B5EF4-FFF2-40B4-BE49-F238E27FC236}">
                <a16:creationId xmlns:a16="http://schemas.microsoft.com/office/drawing/2014/main" id="{66FC6DE0-0980-A1BC-7BDE-33A436F735F9}"/>
              </a:ext>
            </a:extLst>
          </p:cNvPr>
          <p:cNvPicPr>
            <a:picLocks noChangeAspect="1"/>
          </p:cNvPicPr>
          <p:nvPr/>
        </p:nvPicPr>
        <p:blipFill>
          <a:blip r:embed="rId2"/>
          <a:stretch>
            <a:fillRect/>
          </a:stretch>
        </p:blipFill>
        <p:spPr>
          <a:xfrm>
            <a:off x="8364337" y="601133"/>
            <a:ext cx="2497144" cy="5580211"/>
          </a:xfrm>
          <a:prstGeom prst="rect">
            <a:avLst/>
          </a:prstGeom>
        </p:spPr>
      </p:pic>
    </p:spTree>
    <p:extLst>
      <p:ext uri="{BB962C8B-B14F-4D97-AF65-F5344CB8AC3E}">
        <p14:creationId xmlns:p14="http://schemas.microsoft.com/office/powerpoint/2010/main" val="2383848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945</Words>
  <Application>Microsoft Office PowerPoint</Application>
  <PresentationFormat>Widescreen</PresentationFormat>
  <Paragraphs>191</Paragraphs>
  <Slides>16</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Century Gothic</vt:lpstr>
      <vt:lpstr>Corbel</vt:lpstr>
      <vt:lpstr>Times New Roman</vt:lpstr>
      <vt:lpstr>Wingdings</vt:lpstr>
      <vt:lpstr>Wingdings 2</vt:lpstr>
      <vt:lpstr>Office Theme</vt:lpstr>
      <vt:lpstr>Office Theme</vt:lpstr>
      <vt:lpstr>Wilmington Department of Land Use and Planning </vt:lpstr>
      <vt:lpstr>Map of Parcel Additions to DDD Map, 2016-2019 </vt:lpstr>
      <vt:lpstr>PowerPoint Presentation</vt:lpstr>
      <vt:lpstr>PowerPoint Presentation</vt:lpstr>
      <vt:lpstr>PowerPoint Presentation</vt:lpstr>
      <vt:lpstr>PowerPoint Presentation</vt:lpstr>
      <vt:lpstr>DDD Boundary Amendment Process</vt:lpstr>
      <vt:lpstr>City Incentives</vt:lpstr>
      <vt:lpstr>City of Wilmington DDD Marketing</vt:lpstr>
      <vt:lpstr>Program History</vt:lpstr>
      <vt:lpstr>PowerPoint Presentation</vt:lpstr>
      <vt:lpstr>PowerPoint Presentation</vt:lpstr>
      <vt:lpstr>District Rebate</vt:lpstr>
      <vt:lpstr>Project Size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Wilmington Department of Land Use and Planning </dc:title>
  <dc:creator>John Kurth</dc:creator>
  <cp:lastModifiedBy>John Kurth</cp:lastModifiedBy>
  <cp:revision>10</cp:revision>
  <dcterms:created xsi:type="dcterms:W3CDTF">2023-03-08T15:56:00Z</dcterms:created>
  <dcterms:modified xsi:type="dcterms:W3CDTF">2023-03-08T21:24:45Z</dcterms:modified>
</cp:coreProperties>
</file>