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8" y="3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tt Taylor" userId="5beba016-8e12-47c6-855f-7c13a74b511d" providerId="ADAL" clId="{5521DB87-6345-49D8-9076-4B867CA860C4}"/>
    <pc:docChg chg="custSel modSld">
      <pc:chgData name="Brett Taylor" userId="5beba016-8e12-47c6-855f-7c13a74b511d" providerId="ADAL" clId="{5521DB87-6345-49D8-9076-4B867CA860C4}" dt="2023-10-08T19:06:46.797" v="233" actId="20577"/>
      <pc:docMkLst>
        <pc:docMk/>
      </pc:docMkLst>
      <pc:sldChg chg="modSp mod">
        <pc:chgData name="Brett Taylor" userId="5beba016-8e12-47c6-855f-7c13a74b511d" providerId="ADAL" clId="{5521DB87-6345-49D8-9076-4B867CA860C4}" dt="2023-10-08T19:06:46.797" v="233" actId="20577"/>
        <pc:sldMkLst>
          <pc:docMk/>
          <pc:sldMk cId="988120907" sldId="259"/>
        </pc:sldMkLst>
        <pc:spChg chg="mod">
          <ac:chgData name="Brett Taylor" userId="5beba016-8e12-47c6-855f-7c13a74b511d" providerId="ADAL" clId="{5521DB87-6345-49D8-9076-4B867CA860C4}" dt="2023-10-08T19:06:46.797" v="233" actId="20577"/>
          <ac:spMkLst>
            <pc:docMk/>
            <pc:sldMk cId="988120907" sldId="259"/>
            <ac:spMk id="3" creationId="{48D6EC68-8CCF-5DFC-A762-4F4E50A03A2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48B51-72B1-5FBB-0C04-175D33381E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A3161A-A66D-7454-98C2-49C5257C81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3E25E-A1B6-FCB2-9CFD-5036BEFE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3E59-9FCB-3DA6-2A72-6288E31D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840E2-6CA0-B91E-36CF-8EE2CFAD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9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210E-3458-9A02-0CD2-E7E8657BD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321901-2A8C-7268-DC7F-223F89682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523C7-6463-19C1-E36C-640F16BA0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A4665-CDEA-B914-1109-CF09644A4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ED432-487F-784A-D98B-6B6557B18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887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3E22E3-E92E-5217-6008-955870F65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D7A61F-2C25-125E-57F8-3FF9B36EF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8B8FB-17FD-44D0-6717-A0AB475A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9BF31-5E45-C6BD-456D-418703824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D652C-4501-D485-CDE5-7C7C89445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7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9FE86-0E93-9C17-6BD7-71DD01DC6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7E1BF-B606-F99D-B6C2-0D2665807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FF19E-B705-1BB3-8B0E-547A0A860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65562-68AE-7371-8B74-126944966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88C0C-6854-7C22-7147-25909AA8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48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0237-32E1-80C1-CD91-39DE1CB23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5938C-2A03-547C-1600-63B50CED0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79217-E6F9-6988-33CE-DC9832F95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702F8-5C16-0448-C800-6540267D7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D2BA6E-A8F0-462D-93ED-E0827374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80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28D0A-CE13-DB9C-5FA7-3695CDF40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0280D-8FB6-1AF0-46FF-B4D13799B8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0DF18B-4E60-602B-7015-8EEACA57B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129A0C-84C8-1192-0048-17535DDFA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3AD65-CE56-DE20-ED65-879BF73F1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24846-E906-680C-A727-46381132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66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6C3A9-AC68-EF05-0AF8-CB5A36B6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7B3A9-9966-4DF5-BCF4-BD4D22E97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4EEA95-4239-F9A2-6164-B64C83BEA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2DB74C-4E21-139B-B046-1B1FE2859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4FCF50-EB3C-460B-5BAA-EAB3CBE35E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428F02-9D9B-77C6-9808-B2E2586AA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81FE69-8196-2A2E-770D-78393F6BC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ACA928-1C17-E783-5CC2-E0E83EC5E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639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07457-6446-BF68-B7E4-4068EED1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A4DAE1-9A88-DD60-0C29-B423ED8BB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B05564-1D54-66F6-A918-0C3FF8986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3CFF10-85F8-DF4A-73F9-A2A54FCE5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51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3F2FBB-DC5C-A332-C5E4-E95059486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B98734-C065-E77E-397C-E52C11B6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C5559D-C178-3A94-1033-FDA3252BE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07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AEFFD-0D1A-8474-39D7-0C7F6609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0F5E9-8C15-DA69-4C7F-900448AC7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2991C0-8A6F-80AD-5EC6-EDF6A93417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E2F7D-749F-9246-E5DC-5187EF890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C96DF-0B06-6E08-AB08-40E65A4CF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ACDED-5352-2C8F-45C0-2E9FC79F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93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B0CDB-4DCE-82B0-3E15-4D9374806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B9BE69-71EF-C96D-3780-4840491AB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5D6065-F0C9-48ED-DA29-F0842EFEC7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8C731-BAC8-ADAD-2A59-39A11D3A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14273-4496-1EA8-1731-6547DB77E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ACE64-EFD5-35D9-7E98-F829A8F5D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47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957026-B8CB-B3BF-A911-178D85234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5AAC87-C74C-4FB7-2C5B-B071E66AB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0D76F-84ED-BC51-9574-B0236AE5A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3073-523D-4671-84AE-4319DACC02C4}" type="datetimeFigureOut">
              <a:rPr lang="en-US" smtClean="0"/>
              <a:t>10/8/2023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D4068-9978-677B-D0AC-4DC8F1473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00511-D23E-8180-3F15-0F4A3226C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7D0A9-4F1A-46E4-BDF9-1011C8D8EC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56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5EAE061-4AFE-4B3A-8FA1-FC5953E7E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0398FB-7D27-4C59-A68B-663AE7A37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F3788E-28D0-DE27-FF95-9BC4008B59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Presentation on the Utility Billing System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75027B-B1FA-6933-2DEB-5E9745A38C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3520" y="5224338"/>
            <a:ext cx="6589707" cy="995328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City Council Finance Committee</a:t>
            </a:r>
            <a:endParaRPr lang="en-US"/>
          </a:p>
          <a:p>
            <a:pPr algn="r"/>
            <a:r>
              <a:rPr lang="en-US" dirty="0"/>
              <a:t>October 9, 2023</a:t>
            </a:r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DEE8134-8942-423C-9EAA-0110FCA1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52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6472BC-FFBC-E2E2-E41E-A35710F8A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Need to Convert to New Billing Solution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2B3EE-4686-3F27-FC3D-B04CAA70F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The MUNIS System utility billing module was instituted in 2006, with various upgrades over the last 17 years.</a:t>
            </a:r>
          </a:p>
          <a:p>
            <a:r>
              <a:rPr lang="en-US" dirty="0"/>
              <a:t>Shift to monthly billing has tripled the number of bills (from quarterly in 2018)</a:t>
            </a:r>
          </a:p>
          <a:p>
            <a:r>
              <a:rPr lang="en-US" dirty="0"/>
              <a:t>The MUNIS module does not provide the flexibility to change bills or to make adjustments to the system without significant manual effort. </a:t>
            </a:r>
          </a:p>
          <a:p>
            <a:r>
              <a:rPr lang="en-US" dirty="0"/>
              <a:t>The MUNIS module also limits payment processing, making it more difficult for customers to pay bills or get bills corrected. </a:t>
            </a:r>
          </a:p>
        </p:txBody>
      </p:sp>
    </p:spTree>
    <p:extLst>
      <p:ext uri="{BB962C8B-B14F-4D97-AF65-F5344CB8AC3E}">
        <p14:creationId xmlns:p14="http://schemas.microsoft.com/office/powerpoint/2010/main" val="3790591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2C3892-A8E4-ECEF-47FB-934FF19E0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New Billing and Payment System Benefits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AFDC7-B853-0D19-576A-28DBFA91D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 dirty="0"/>
              <a:t>A new utility billing system will provide greater automated bill generation, processing and payment interfaces. </a:t>
            </a:r>
          </a:p>
          <a:p>
            <a:r>
              <a:rPr lang="en-US" sz="2600" dirty="0"/>
              <a:t>Specifically designed for a utility, with state-of-the-art features allowing CSRs to access customer accounts more quickly.</a:t>
            </a:r>
          </a:p>
          <a:p>
            <a:r>
              <a:rPr lang="en-US" sz="2600" dirty="0"/>
              <a:t>Will provide customers a “one-look” portal for all utility, property tax and L&amp;I fees</a:t>
            </a:r>
          </a:p>
          <a:p>
            <a:r>
              <a:rPr lang="en-US" sz="2600" dirty="0"/>
              <a:t>Customers will have payments credited in real-time, thereby reducing unintended interest charges for customers.</a:t>
            </a:r>
          </a:p>
          <a:p>
            <a:r>
              <a:rPr lang="en-US" sz="2600" dirty="0"/>
              <a:t>Customers can make payments on all accounts within the one-look system.</a:t>
            </a:r>
          </a:p>
          <a:p>
            <a:pPr marL="0" indent="0">
              <a:buNone/>
            </a:pPr>
            <a:endParaRPr lang="en-US" sz="26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506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3C733F-4AC7-02C8-474B-ADE75C041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New Billing and Payment System Benefits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6EC68-8CCF-5DFC-A762-4F4E50A03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According to Black and Veatch (our consultant on the project), the City loses approximately $3.5 million in revenue due to unbilled consumption, errors in bills, post-payment adjustments, and lost interest.</a:t>
            </a:r>
          </a:p>
          <a:p>
            <a:r>
              <a:rPr lang="en-US" dirty="0"/>
              <a:t>A new system will save approximately $2.5 million per year. </a:t>
            </a:r>
          </a:p>
          <a:p>
            <a:r>
              <a:rPr lang="en-US" dirty="0"/>
              <a:t>Payback on the new system will be less than three years.</a:t>
            </a:r>
          </a:p>
          <a:p>
            <a:r>
              <a:rPr lang="en-US" dirty="0"/>
              <a:t>The remaining $1 million </a:t>
            </a:r>
            <a:r>
              <a:rPr lang="en-US"/>
              <a:t>in lost revenue </a:t>
            </a:r>
            <a:r>
              <a:rPr lang="en-US" dirty="0"/>
              <a:t>will be recovered in operational changes that will reduce appeals of bills and increase collection rates.</a:t>
            </a:r>
          </a:p>
        </p:txBody>
      </p:sp>
    </p:spTree>
    <p:extLst>
      <p:ext uri="{BB962C8B-B14F-4D97-AF65-F5344CB8AC3E}">
        <p14:creationId xmlns:p14="http://schemas.microsoft.com/office/powerpoint/2010/main" val="988120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050901-E616-4F34-FA01-6118433EE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Selection of Vendor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73BE0-B3D7-B424-2EDA-5212066BC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The City recommends selecting Systems and Software for the design, development, and implementation of the new system.</a:t>
            </a:r>
          </a:p>
          <a:p>
            <a:r>
              <a:rPr lang="en-US" dirty="0"/>
              <a:t>The City spent 14 months performing analyses and market research on new systems.</a:t>
            </a:r>
          </a:p>
          <a:p>
            <a:r>
              <a:rPr lang="en-US" dirty="0"/>
              <a:t>A Request for Proposals yielded 12 potential vendors.</a:t>
            </a:r>
          </a:p>
          <a:p>
            <a:r>
              <a:rPr lang="en-US" dirty="0"/>
              <a:t>Interviews and demos were held with 6 vendors.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036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3798C0-30F3-79D0-E64E-6A807AFD3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3400">
                <a:solidFill>
                  <a:srgbClr val="FFFFFF"/>
                </a:solidFill>
              </a:rPr>
              <a:t>Cost of System Design and Implementation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4247B-225B-039A-67BC-6A34A95A9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The cost for building the utility billing system will be approximately $3.0 million. </a:t>
            </a:r>
          </a:p>
          <a:p>
            <a:r>
              <a:rPr lang="en-US" sz="2600"/>
              <a:t>An additional $1.0 million will be allocated for Black and Veatch project management support.</a:t>
            </a:r>
          </a:p>
          <a:p>
            <a:r>
              <a:rPr lang="en-US" sz="2600"/>
              <a:t>The annual support services costs for the system will be approximately $150,000 per year for six years.</a:t>
            </a:r>
          </a:p>
          <a:p>
            <a:r>
              <a:rPr lang="en-US" sz="2600"/>
              <a:t>Hosting services for the customer database will be approximately $80,000 per year.</a:t>
            </a:r>
          </a:p>
          <a:p>
            <a:r>
              <a:rPr lang="en-US" sz="2600"/>
              <a:t>These funds have already been approved in the FY 2020 Capital Improvements Program of $5.6 million</a:t>
            </a:r>
          </a:p>
          <a:p>
            <a:endParaRPr lang="en-US" sz="2600"/>
          </a:p>
        </p:txBody>
      </p:sp>
    </p:spTree>
    <p:extLst>
      <p:ext uri="{BB962C8B-B14F-4D97-AF65-F5344CB8AC3E}">
        <p14:creationId xmlns:p14="http://schemas.microsoft.com/office/powerpoint/2010/main" val="2869905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616FF-88F7-2F1D-20E1-CD3812BD1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1BF132B-6E45-9E0C-C52A-BB339F84BF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5375" y="1690688"/>
            <a:ext cx="9335058" cy="462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727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F917B0-A92B-2DE1-11A4-14CB80F79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Paymentus Multi-year Contract		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74950-B80E-B1A4-FDE8-EB0DF18FD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2600"/>
              <a:t>The City’s payment processing provider, </a:t>
            </a:r>
            <a:r>
              <a:rPr lang="en-US" sz="2600" err="1"/>
              <a:t>Paymentus</a:t>
            </a:r>
            <a:r>
              <a:rPr lang="en-US" sz="2600"/>
              <a:t>, was awarded its contract in 2016.  </a:t>
            </a:r>
          </a:p>
          <a:p>
            <a:r>
              <a:rPr lang="en-US" sz="2600"/>
              <a:t>The City recommends an extension of the contract for a period of three years with two optional one-year extensions.</a:t>
            </a:r>
          </a:p>
          <a:p>
            <a:r>
              <a:rPr lang="en-US" sz="2600"/>
              <a:t>This will allow continuity with the payment system as we integrate with the new billing system.</a:t>
            </a:r>
          </a:p>
          <a:p>
            <a:r>
              <a:rPr lang="en-US" sz="2600"/>
              <a:t>Systems and Software has worked with </a:t>
            </a:r>
            <a:r>
              <a:rPr lang="en-US" sz="2600" err="1"/>
              <a:t>Paymentus</a:t>
            </a:r>
            <a:r>
              <a:rPr lang="en-US" sz="2600"/>
              <a:t> on several projects and is familiar with the product. </a:t>
            </a:r>
          </a:p>
          <a:p>
            <a:r>
              <a:rPr lang="en-US" sz="2600"/>
              <a:t>The annual cost for </a:t>
            </a:r>
            <a:r>
              <a:rPr lang="en-US" sz="2600" err="1"/>
              <a:t>Paymentus</a:t>
            </a:r>
            <a:r>
              <a:rPr lang="en-US" sz="2600"/>
              <a:t> is approximately $300,000 per year. </a:t>
            </a:r>
          </a:p>
        </p:txBody>
      </p:sp>
    </p:spTree>
    <p:extLst>
      <p:ext uri="{BB962C8B-B14F-4D97-AF65-F5344CB8AC3E}">
        <p14:creationId xmlns:p14="http://schemas.microsoft.com/office/powerpoint/2010/main" val="301938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511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Presentation on the Utility Billing System</vt:lpstr>
      <vt:lpstr>Need to Convert to New Billing Solution</vt:lpstr>
      <vt:lpstr>New Billing and Payment System Benefits</vt:lpstr>
      <vt:lpstr>New Billing and Payment System Benefits</vt:lpstr>
      <vt:lpstr>Selection of Vendor</vt:lpstr>
      <vt:lpstr>Cost of System Design and Implementation</vt:lpstr>
      <vt:lpstr>Timeline</vt:lpstr>
      <vt:lpstr>Paymentus Multi-year Contract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on the Utility Billing System</dc:title>
  <dc:creator>Brett Taylor</dc:creator>
  <cp:lastModifiedBy>Brett Taylor</cp:lastModifiedBy>
  <cp:revision>1</cp:revision>
  <dcterms:created xsi:type="dcterms:W3CDTF">2023-10-06T12:48:29Z</dcterms:created>
  <dcterms:modified xsi:type="dcterms:W3CDTF">2023-10-08T19:06:53Z</dcterms:modified>
</cp:coreProperties>
</file>