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68" r:id="rId6"/>
    <p:sldId id="264" r:id="rId7"/>
    <p:sldId id="265" r:id="rId8"/>
    <p:sldId id="266" r:id="rId9"/>
    <p:sldId id="267" r:id="rId10"/>
    <p:sldId id="263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2" d="100"/>
          <a:sy n="102" d="100"/>
        </p:scale>
        <p:origin x="60" y="3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69BB0-CEBD-9CC4-8137-ACACF4AC2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BED3DB-B271-7D0F-65D1-5A2835945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10BF1-5E21-F64F-9D05-E9F85C7F5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6D47F-0A7D-4051-6C6E-C76DA8916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BE372-26A7-B8C5-8444-C9366F07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5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F51EB-E544-0960-BC4A-FF68887A6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7CE69-0322-8991-C73C-00EC9B725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BFD81-DA80-9A9E-5135-8A032D81C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76467-C7AE-A5D2-37A5-FE2DD96B9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F0AD4-40EF-FC5F-CC08-6E4B8E570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C2180C-3262-8E62-10E9-354F23A0C2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4B088F-0112-2F6C-8AF1-75865C539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0564E-02EE-F3ED-84D6-691513926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F2D84-D1F3-AA02-36AD-25A4CF58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65F07-9AA5-6D7A-9A41-3378201A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9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DE1D4-29C5-5CA5-9FD1-04FAF8B52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537A1-A126-EAEB-D6A6-BCB882DB7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A2D97-D5DC-48E9-A329-747B0605B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8AE5F-6F0F-E7C7-1C24-26644DD96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C507E-DB60-6613-3C98-FEAA0507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8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97DE1-F20E-396D-0EDC-8A3D95AA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C2648-B278-AD99-D8CC-BCF7EB025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70CA1-3C6C-5E19-CA2A-870800313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16DE6-CF05-DC58-AAE6-EB6AD84F2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AFC2E-2CBC-8323-4534-1CD68729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0E9E0-0B53-0F1C-0144-EF29C75C9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3A4FE-C1C7-95E8-FBE5-A5E8A7B64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01FFD6-CB75-961E-32B5-ADE0797F5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FB4EF-67D5-9477-A30F-6DAA250D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1D7B0-3A6B-FAAC-C39B-DEAEC98C7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B8FE7-1E2C-491A-120A-84549BB12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54C29-5347-DF9E-B341-0D4BB3882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EF36A-9BF8-4A02-3CE3-85F5228C9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EB94B-CA4A-2483-8C90-A6122D2D7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C0313-A41C-492F-01A5-66436946B6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6E1593-A6B2-DEA1-1EE5-E504DF67D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8BC7BB-C291-C7B0-5D2C-617D0F512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DF0B37-F288-86C7-E124-4ECD11947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92D36-A123-AC7A-4F9A-36109E007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3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0048B-C560-821A-F4CE-BB9440889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B38149-0025-16A0-5301-CA599652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264850-F8CA-8316-7BCD-9D4E750A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300F8-216C-7583-80DF-E063D4EA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4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3BDE14-04D5-A1D3-4A06-2F1FDD179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C2D964-1CD4-BA2E-BAC6-3CB18D6A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AD90C-172D-0DEB-BD23-447BC92C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0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A482-31C6-01D7-93F9-DA7219C78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6D07F-6F71-AA36-6C07-C14061454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4439C-BCDD-57E6-B6BB-109D1F528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DAA0E-BC35-893F-8CC5-B3BCAF69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6E5FD-B664-E2E2-1D7A-D9E74B37C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2EC75-0058-2FB2-01FA-D6F50F724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5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3754B-CD1A-C875-924B-17F152D8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1B2C73-DBB4-337D-748B-76C8D74B1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8AE21-C263-8C36-45C3-3931BF667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46EDD-7BBF-AF4E-DE33-EC9C6B46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A9005-AA0A-72A3-FF1E-13596F287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5F5B1-7671-CE9E-34A9-ED340601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1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0DDB3-6837-5E3D-72A2-DF1829AD3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A2925-8B7A-17B7-B342-776E9C39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CAE75-7503-0137-88B4-594B01AF2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4758D-7D77-4AD7-92CC-67656D547592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9E70B-EE0D-B3D4-844F-7108CC654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6BA90-A37B-A7E5-D9D0-68EBC51AF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6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637A1-DB47-AD61-B789-299CBBE86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39" y="1012536"/>
            <a:ext cx="4613300" cy="3163224"/>
          </a:xfrm>
        </p:spPr>
        <p:txBody>
          <a:bodyPr anchor="t">
            <a:normAutofit/>
          </a:bodyPr>
          <a:lstStyle/>
          <a:p>
            <a:pPr algn="l"/>
            <a:r>
              <a:rPr lang="en-US" sz="4800" dirty="0"/>
              <a:t>City of Wilmington ARPA Spending by Category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BFB44-B371-B8E2-D166-53B769639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39" y="4375821"/>
            <a:ext cx="4408228" cy="1192815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October 2023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ity with trees and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246CD09C-CB99-1034-5F82-FF46519DF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r="18327" b="1"/>
          <a:stretch/>
        </p:blipFill>
        <p:spPr>
          <a:xfrm>
            <a:off x="5893959" y="105091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4BDAC4-4EF8-706E-1FEF-6BF796F2B93D}"/>
              </a:ext>
            </a:extLst>
          </p:cNvPr>
          <p:cNvCxnSpPr/>
          <p:nvPr/>
        </p:nvCxnSpPr>
        <p:spPr>
          <a:xfrm>
            <a:off x="1039007" y="5768698"/>
            <a:ext cx="45005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850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Other Categories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D7F7D2-D4C0-69B1-BDCE-105C8D5C3A85}"/>
              </a:ext>
            </a:extLst>
          </p:cNvPr>
          <p:cNvSpPr txBox="1"/>
          <p:nvPr/>
        </p:nvSpPr>
        <p:spPr>
          <a:xfrm>
            <a:off x="4346678" y="2406404"/>
            <a:ext cx="6937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Revenue Replacement: </a:t>
            </a:r>
            <a:r>
              <a:rPr lang="en-US" sz="2400" dirty="0"/>
              <a:t>$12 million</a:t>
            </a:r>
          </a:p>
          <a:p>
            <a:endParaRPr lang="en-US" sz="2400" dirty="0"/>
          </a:p>
          <a:p>
            <a:r>
              <a:rPr lang="en-US" sz="2800" b="1" dirty="0">
                <a:solidFill>
                  <a:srgbClr val="0070C0"/>
                </a:solidFill>
              </a:rPr>
              <a:t>Essential Pay for Essential Workers: </a:t>
            </a:r>
            <a:r>
              <a:rPr lang="en-US" sz="2400" dirty="0"/>
              <a:t>$2,664,318</a:t>
            </a:r>
          </a:p>
        </p:txBody>
      </p:sp>
    </p:spTree>
    <p:extLst>
      <p:ext uri="{BB962C8B-B14F-4D97-AF65-F5344CB8AC3E}">
        <p14:creationId xmlns:p14="http://schemas.microsoft.com/office/powerpoint/2010/main" val="354363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Summary by Category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DBD0936-5EB3-FC61-0380-2CA418E02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417255"/>
              </p:ext>
            </p:extLst>
          </p:nvPr>
        </p:nvGraphicFramePr>
        <p:xfrm>
          <a:off x="4601042" y="478712"/>
          <a:ext cx="7225197" cy="4826307"/>
        </p:xfrm>
        <a:graphic>
          <a:graphicData uri="http://schemas.openxmlformats.org/drawingml/2006/table">
            <a:tbl>
              <a:tblPr/>
              <a:tblGrid>
                <a:gridCol w="2720162">
                  <a:extLst>
                    <a:ext uri="{9D8B030D-6E8A-4147-A177-3AD203B41FA5}">
                      <a16:colId xmlns:a16="http://schemas.microsoft.com/office/drawing/2014/main" val="3351039606"/>
                    </a:ext>
                  </a:extLst>
                </a:gridCol>
                <a:gridCol w="1689387">
                  <a:extLst>
                    <a:ext uri="{9D8B030D-6E8A-4147-A177-3AD203B41FA5}">
                      <a16:colId xmlns:a16="http://schemas.microsoft.com/office/drawing/2014/main" val="1425140881"/>
                    </a:ext>
                  </a:extLst>
                </a:gridCol>
                <a:gridCol w="1444550">
                  <a:extLst>
                    <a:ext uri="{9D8B030D-6E8A-4147-A177-3AD203B41FA5}">
                      <a16:colId xmlns:a16="http://schemas.microsoft.com/office/drawing/2014/main" val="2421020334"/>
                    </a:ext>
                  </a:extLst>
                </a:gridCol>
                <a:gridCol w="1371098">
                  <a:extLst>
                    <a:ext uri="{9D8B030D-6E8A-4147-A177-3AD203B41FA5}">
                      <a16:colId xmlns:a16="http://schemas.microsoft.com/office/drawing/2014/main" val="3869158527"/>
                    </a:ext>
                  </a:extLst>
                </a:gridCol>
              </a:tblGrid>
              <a:tr h="27591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Summary Allocated by Category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343248"/>
                  </a:ext>
                </a:extLst>
              </a:tr>
              <a:tr h="6542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for Projects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Unallocated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394129"/>
                  </a:ext>
                </a:extLst>
              </a:tr>
              <a:tr h="416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Administrative Costs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$2,368,486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$2,368,486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890998"/>
                  </a:ext>
                </a:extLst>
              </a:tr>
              <a:tr h="499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Building Safer Communities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$8,257,354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$8,257,354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637796"/>
                  </a:ext>
                </a:extLst>
              </a:tr>
              <a:tr h="499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Investment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$5,093,371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$5,093,371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401433"/>
                  </a:ext>
                </a:extLst>
              </a:tr>
              <a:tr h="4616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Essential Pay for Essential Work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$2,664,318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$2,664,318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 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219849"/>
                  </a:ext>
                </a:extLst>
              </a:tr>
              <a:tr h="499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Neighborhood Revitalization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$22,487,255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$22,487,255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 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141360"/>
                  </a:ext>
                </a:extLst>
              </a:tr>
              <a:tr h="499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 Replacement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$12,000,000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$12,000,000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 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959406"/>
                  </a:ext>
                </a:extLst>
              </a:tr>
              <a:tr h="499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Workforce Development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$2,474,996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$2,474,996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082486"/>
                  </a:ext>
                </a:extLst>
              </a:tr>
              <a:tr h="499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Total: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$55,345,780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$55,345,780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6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2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Amount Spent by Category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DBD0936-5EB3-FC61-0380-2CA418E02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904789"/>
              </p:ext>
            </p:extLst>
          </p:nvPr>
        </p:nvGraphicFramePr>
        <p:xfrm>
          <a:off x="4241442" y="478712"/>
          <a:ext cx="7654822" cy="4826307"/>
        </p:xfrm>
        <a:graphic>
          <a:graphicData uri="http://schemas.openxmlformats.org/drawingml/2006/table">
            <a:tbl>
              <a:tblPr/>
              <a:tblGrid>
                <a:gridCol w="2881908">
                  <a:extLst>
                    <a:ext uri="{9D8B030D-6E8A-4147-A177-3AD203B41FA5}">
                      <a16:colId xmlns:a16="http://schemas.microsoft.com/office/drawing/2014/main" val="3351039606"/>
                    </a:ext>
                  </a:extLst>
                </a:gridCol>
                <a:gridCol w="1585221">
                  <a:extLst>
                    <a:ext uri="{9D8B030D-6E8A-4147-A177-3AD203B41FA5}">
                      <a16:colId xmlns:a16="http://schemas.microsoft.com/office/drawing/2014/main" val="1425140881"/>
                    </a:ext>
                  </a:extLst>
                </a:gridCol>
                <a:gridCol w="1735066">
                  <a:extLst>
                    <a:ext uri="{9D8B030D-6E8A-4147-A177-3AD203B41FA5}">
                      <a16:colId xmlns:a16="http://schemas.microsoft.com/office/drawing/2014/main" val="2421020334"/>
                    </a:ext>
                  </a:extLst>
                </a:gridCol>
                <a:gridCol w="1452627">
                  <a:extLst>
                    <a:ext uri="{9D8B030D-6E8A-4147-A177-3AD203B41FA5}">
                      <a16:colId xmlns:a16="http://schemas.microsoft.com/office/drawing/2014/main" val="3869158527"/>
                    </a:ext>
                  </a:extLst>
                </a:gridCol>
              </a:tblGrid>
              <a:tr h="27591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by Category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343248"/>
                  </a:ext>
                </a:extLst>
              </a:tr>
              <a:tr h="6542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Spent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Remaining Unspent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394129"/>
                  </a:ext>
                </a:extLst>
              </a:tr>
              <a:tr h="416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Administrative Costs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$2,368,486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$1,126,111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$1,242,375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890998"/>
                  </a:ext>
                </a:extLst>
              </a:tr>
              <a:tr h="499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Building Safer Communities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$8,257,354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$1,915,107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$6,351,247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637796"/>
                  </a:ext>
                </a:extLst>
              </a:tr>
              <a:tr h="499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Investment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$5,093,371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$3,852,102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$1,241,269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401433"/>
                  </a:ext>
                </a:extLst>
              </a:tr>
              <a:tr h="4616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Essential Pay for Essential Work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$2,664,318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$2,664,318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219849"/>
                  </a:ext>
                </a:extLst>
              </a:tr>
              <a:tr h="499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Neighborhood Revitalization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$22,487,255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$12,607,999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$9,834,359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141360"/>
                  </a:ext>
                </a:extLst>
              </a:tr>
              <a:tr h="499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 Replacement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$12,000,000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$12,000,000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959406"/>
                  </a:ext>
                </a:extLst>
              </a:tr>
              <a:tr h="499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Workforce Development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$2,474,996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$638,305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$1,852,009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082486"/>
                  </a:ext>
                </a:extLst>
              </a:tr>
              <a:tr h="499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Total: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$55,345,780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$34,803,942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$20,521,259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6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18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Corrections and Changes Since Previous Month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003F04-CE9D-A847-5296-32E09B89D357}"/>
              </a:ext>
            </a:extLst>
          </p:cNvPr>
          <p:cNvSpPr txBox="1"/>
          <p:nvPr/>
        </p:nvSpPr>
        <p:spPr>
          <a:xfrm>
            <a:off x="4284517" y="197607"/>
            <a:ext cx="729668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Corrections to September 2023 Presentation: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determined that we were overbudgeting for the outyears of the Community Public Safety Initiative by about $1.35 million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Those funds were reallocated to the following areas: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Neighborhood Camera Initiative: $286k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Outyear budget for Apricot case management software: $115k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 Bank</a:t>
            </a:r>
            <a:r>
              <a:rPr kumimoji="0" lang="en-US" sz="17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700" b="0" u="none" strike="sng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$900k</a:t>
            </a:r>
            <a:r>
              <a:rPr lang="en-US" sz="1700" dirty="0">
                <a:latin typeface="Calibri" panose="020F0502020204030204"/>
              </a:rPr>
              <a:t> </a:t>
            </a:r>
            <a:r>
              <a:rPr lang="en-US" sz="1700" dirty="0">
                <a:solidFill>
                  <a:srgbClr val="FF0000"/>
                </a:solidFill>
                <a:latin typeface="Calibri" panose="020F0502020204030204"/>
              </a:rPr>
              <a:t>$500k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u="non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Delaware Affordable Housing Group: $400k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NCC Vo-Tech “Wilmington’s Future Builders Program”: $60k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u="non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Allied Construction: $60k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Changes Since Previous Month: </a:t>
            </a:r>
            <a:endParaRPr lang="en-US" sz="1900" b="1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700" b="1" dirty="0">
                <a:solidFill>
                  <a:prstClr val="black"/>
                </a:solidFill>
                <a:latin typeface="Calibri" panose="020F0502020204030204"/>
              </a:rPr>
              <a:t>$1.13 million </a:t>
            </a:r>
            <a:r>
              <a:rPr lang="en-US" sz="1700" dirty="0">
                <a:solidFill>
                  <a:prstClr val="black"/>
                </a:solidFill>
                <a:latin typeface="Calibri" panose="020F0502020204030204"/>
              </a:rPr>
              <a:t>set aside for strategic acquisition has been reallocated as follows: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prstClr val="black"/>
                </a:solidFill>
                <a:latin typeface="Calibri" panose="020F0502020204030204"/>
              </a:rPr>
              <a:t>$655,000 </a:t>
            </a:r>
            <a:r>
              <a:rPr lang="en-US" sz="1700" dirty="0">
                <a:solidFill>
                  <a:prstClr val="black"/>
                </a:solidFill>
                <a:latin typeface="Calibri" panose="020F0502020204030204"/>
              </a:rPr>
              <a:t>– Land Bank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prstClr val="black"/>
                </a:solidFill>
                <a:latin typeface="Calibri" panose="020F0502020204030204"/>
              </a:rPr>
              <a:t>$250,000 </a:t>
            </a:r>
            <a:r>
              <a:rPr lang="en-US" sz="1700" dirty="0">
                <a:solidFill>
                  <a:prstClr val="black"/>
                </a:solidFill>
                <a:latin typeface="Calibri" panose="020F0502020204030204"/>
              </a:rPr>
              <a:t>– St. Francis Healthy Village program (new project in Community Investment)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prstClr val="black"/>
                </a:solidFill>
                <a:latin typeface="Calibri" panose="020F0502020204030204"/>
              </a:rPr>
              <a:t>$229,000 </a:t>
            </a:r>
            <a:r>
              <a:rPr lang="en-US" sz="1700" dirty="0">
                <a:solidFill>
                  <a:prstClr val="black"/>
                </a:solidFill>
                <a:latin typeface="Calibri" panose="020F0502020204030204"/>
              </a:rPr>
              <a:t>– annual fee for automatic license plate reader cameras (2 years at $114k)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prstClr val="black"/>
                </a:solidFill>
                <a:latin typeface="Calibri" panose="020F0502020204030204"/>
              </a:rPr>
              <a:t>$105,000 </a:t>
            </a:r>
            <a:r>
              <a:rPr lang="en-US" sz="1700" dirty="0">
                <a:solidFill>
                  <a:prstClr val="black"/>
                </a:solidFill>
                <a:latin typeface="Calibri" panose="020F0502020204030204"/>
              </a:rPr>
              <a:t>for CPSI Mini Grants will be paid from General Fund Real Estate &amp; Housing Budget</a:t>
            </a:r>
            <a:endParaRPr lang="en-US" sz="1700" b="1" dirty="0">
              <a:solidFill>
                <a:prstClr val="black"/>
              </a:solidFill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prstClr val="black"/>
                </a:solidFill>
                <a:latin typeface="Calibri" panose="020F0502020204030204"/>
              </a:rPr>
              <a:t>Equivalent ARPA funds will be spent on non-HUD housing projects originally placed in Real Estate &amp; Housing General Fund budget</a:t>
            </a:r>
          </a:p>
        </p:txBody>
      </p:sp>
    </p:spTree>
    <p:extLst>
      <p:ext uri="{BB962C8B-B14F-4D97-AF65-F5344CB8AC3E}">
        <p14:creationId xmlns:p14="http://schemas.microsoft.com/office/powerpoint/2010/main" val="3094561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Administrative Costs $2,368,486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654693"/>
              </p:ext>
            </p:extLst>
          </p:nvPr>
        </p:nvGraphicFramePr>
        <p:xfrm>
          <a:off x="4241442" y="658744"/>
          <a:ext cx="7689157" cy="5219927"/>
        </p:xfrm>
        <a:graphic>
          <a:graphicData uri="http://schemas.openxmlformats.org/drawingml/2006/table">
            <a:tbl>
              <a:tblPr firstRow="1" bandRow="1"/>
              <a:tblGrid>
                <a:gridCol w="3253680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634069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660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Administrative Costs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$2,368,486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$2,368,486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142985">
                <a:tc gridSpan="4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40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Administrative Expenses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$61,112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$61,112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Disparity Study (Miller3)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$290,200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$274,625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$15,575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660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Disadvantaged Business Enterprise Analysis (Pope Consulting)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$60,000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$57,000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$3,000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Compliance (UHY Advisors Mid-Atlantic MD, Inc.)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$1,080,000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$311,666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$768,334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02202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COVID-related Expenditures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$32,008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$32,008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181401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Project Management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$264,167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$264,167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938020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Project Management </a:t>
                      </a: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(Allied Construction)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$581,000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$125,534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$455,466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427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775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Building Safer Communities $</a:t>
            </a:r>
            <a:r>
              <a:rPr lang="en-US" sz="3600" dirty="0">
                <a:solidFill>
                  <a:srgbClr val="FFFFFF"/>
                </a:solidFill>
              </a:rPr>
              <a:t>8.3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million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504555"/>
              </p:ext>
            </p:extLst>
          </p:nvPr>
        </p:nvGraphicFramePr>
        <p:xfrm>
          <a:off x="4192218" y="229441"/>
          <a:ext cx="7616607" cy="6032408"/>
        </p:xfrm>
        <a:graphic>
          <a:graphicData uri="http://schemas.openxmlformats.org/drawingml/2006/table">
            <a:tbl>
              <a:tblPr firstRow="1" bandRow="1"/>
              <a:tblGrid>
                <a:gridCol w="3222980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387488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387488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618651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721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3858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Building Safer Communities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$8,257,354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$8,257,354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210147">
                <a:tc gridSpan="4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445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3858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WCAC/CSE/United Way - Community Violence Prevention Initiative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$436,571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$63,429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38583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DOJ - Violence Reduction Program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$19,698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$70,302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5625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Eastside Neighborhood Camera Initiative &amp; Maintenance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$1,894,074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$1,894,074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  <a:tr h="5156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Public Safety Initiative: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Community Based Public Safety Collective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$400,000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$233,333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$166,667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9067049"/>
                  </a:ext>
                </a:extLst>
              </a:tr>
              <a:tr h="40989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Public Safety Initiative: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Way of Delaware - Fiscal Agent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$4,175,040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$930,540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$3,358,758 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7234794"/>
                  </a:ext>
                </a:extLst>
              </a:tr>
              <a:tr h="40989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Public Safety Initiative: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Debra Mason - Coordinator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$600,000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$450,000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282191"/>
                  </a:ext>
                </a:extLst>
              </a:tr>
              <a:tr h="40989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Public Safety Initiative: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Apricot 360 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$153,240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$38,484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$114,756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020602"/>
                  </a:ext>
                </a:extLst>
              </a:tr>
              <a:tr h="40989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Public Safety Initiative: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WCAC Roundtables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$400,000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555764"/>
                  </a:ext>
                </a:extLst>
              </a:tr>
              <a:tr h="40989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Public Safety Initiative: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 Expenses</a:t>
                      </a:r>
                    </a:p>
                  </a:txBody>
                  <a:tcPr marL="8792" marR="8792" marT="8792" marB="4220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$45,000</a:t>
                      </a:r>
                    </a:p>
                  </a:txBody>
                  <a:tcPr marL="8792" marR="8792" marT="8792" marB="4220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$6,480</a:t>
                      </a:r>
                    </a:p>
                  </a:txBody>
                  <a:tcPr marL="8792" marR="8792" marT="8792" marB="4220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$38,520</a:t>
                      </a:r>
                    </a:p>
                  </a:txBody>
                  <a:tcPr marL="8792" marR="8792" marT="8792" marB="4220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2026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195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Community Investment $4.8 million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93154"/>
              </p:ext>
            </p:extLst>
          </p:nvPr>
        </p:nvGraphicFramePr>
        <p:xfrm>
          <a:off x="4375296" y="86061"/>
          <a:ext cx="7156663" cy="6707588"/>
        </p:xfrm>
        <a:graphic>
          <a:graphicData uri="http://schemas.openxmlformats.org/drawingml/2006/table">
            <a:tbl>
              <a:tblPr firstRow="1" bandRow="1"/>
              <a:tblGrid>
                <a:gridCol w="3028354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303702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303702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520905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1875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164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Community Investment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$4,842,667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$4,842,667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154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Way of DE - Learning Pods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Milk &amp; Honey LLC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405385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Garage Assistance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Zoological Society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Faithful Friends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$95,000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$95,000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344023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Grand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453817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Reed's Refuge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56811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Latin American Community Center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893502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Culture Restoration Project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$34,515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$115,484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970989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Utility Payment Assistance Program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588155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Juice Joint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413778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Nomad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50929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Our Youth, Inc.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860517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Michael's School and Nursery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432936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NERDit Now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498342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Christina Cultural Arts Center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$83,175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$416,825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992276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Challenge Program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426394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YMCA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$146,270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$3,730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191084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 Children's Museum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$20,154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$129,846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139370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HBCU Week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839393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Jefferson Street Center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924964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Books and Bagels, LLC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21232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Dun Rite Cleaners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106716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Oath 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526248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It's Time - Tapp Networks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$230,667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$230,667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371614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It's Time - Venue Communications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104957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Francis Hospital – EMS Services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897148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am My Sister's Keeper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$296,000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$256,832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$39,168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08599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WCAC - Affordable Connectivity Program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$72,000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063421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Apexx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Bar &amp; Restaurant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0833877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Patrick's Center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$6,784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$18,216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357810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 Make a Difference Corporation (Go MAD)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986629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Francis Hospital – Healthy Village Program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89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48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Neighborhood Revitalization $22.3 million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832154"/>
              </p:ext>
            </p:extLst>
          </p:nvPr>
        </p:nvGraphicFramePr>
        <p:xfrm>
          <a:off x="4241413" y="103294"/>
          <a:ext cx="7613497" cy="6489669"/>
        </p:xfrm>
        <a:graphic>
          <a:graphicData uri="http://schemas.openxmlformats.org/drawingml/2006/table">
            <a:tbl>
              <a:tblPr firstRow="1" bandRow="1"/>
              <a:tblGrid>
                <a:gridCol w="3307859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359702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359702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586234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5237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398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Neighborhood Revitalization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$22,457,676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$22,457,676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236139">
                <a:tc gridSpan="4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460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213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Habitat for Humanity - A Brush with Kindness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$1,817,519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$182,481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213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Bank – Acquisition &amp; Demolition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$5,782,200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$5,534,396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$247,804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213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Bank - Hilltop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  <a:tr h="213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REACH Riverside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344023"/>
                  </a:ext>
                </a:extLst>
              </a:tr>
              <a:tr h="213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Eastside Housing Partners, LLC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453817"/>
                  </a:ext>
                </a:extLst>
              </a:tr>
              <a:tr h="213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Affordable Housing Group (WHA)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$318,955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$179,520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$139,435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56811"/>
                  </a:ext>
                </a:extLst>
              </a:tr>
              <a:tr h="213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Cornerstone West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$649,532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$800,468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893502"/>
                  </a:ext>
                </a:extLst>
              </a:tr>
              <a:tr h="213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Todmorden Foundation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970989"/>
                  </a:ext>
                </a:extLst>
              </a:tr>
              <a:tr h="213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Woodlawn Trustees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588155"/>
                  </a:ext>
                </a:extLst>
              </a:tr>
              <a:tr h="417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Habitat for Humanity - Bennett Street Housing Construction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$10,607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$1,989,393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413778"/>
                  </a:ext>
                </a:extLst>
              </a:tr>
              <a:tr h="213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WEDCO Revolving Loan Program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50929"/>
                  </a:ext>
                </a:extLst>
              </a:tr>
              <a:tr h="213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Richard Dyton - Neighborhood Liaison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$189,000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$147,000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860517"/>
                  </a:ext>
                </a:extLst>
              </a:tr>
              <a:tr h="213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Southbridge CDC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$7,708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$242,292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432936"/>
                  </a:ext>
                </a:extLst>
              </a:tr>
              <a:tr h="213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RL Construction - Alleyway Cleanup Contract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498342"/>
                  </a:ext>
                </a:extLst>
              </a:tr>
              <a:tr h="213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Affordable Housing Group - McMullen Square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992276"/>
                  </a:ext>
                </a:extLst>
              </a:tr>
              <a:tr h="213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Affordable Housing Group - Bennett Street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426394"/>
                  </a:ext>
                </a:extLst>
              </a:tr>
              <a:tr h="213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Affordable Housing Group – Elwyn Building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81869"/>
                  </a:ext>
                </a:extLst>
              </a:tr>
              <a:tr h="213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Baptist CDC – Soft Costs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097903"/>
                  </a:ext>
                </a:extLst>
              </a:tr>
              <a:tr h="213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Renovation of Eastside Properties Purchased from Inter-Neighborhood Community Builders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$1,750,000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$1,750,000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7990816"/>
                  </a:ext>
                </a:extLst>
              </a:tr>
              <a:tr h="220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CityFest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Urban Artists Exchange Amphitheater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$82,521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$82,521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521294"/>
                  </a:ext>
                </a:extLst>
              </a:tr>
              <a:tr h="220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 Estate &amp; Housing – Non-HUD Housing Projects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$105,000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$105,000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0988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602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Workforce Development$2.5 million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310081"/>
              </p:ext>
            </p:extLst>
          </p:nvPr>
        </p:nvGraphicFramePr>
        <p:xfrm>
          <a:off x="4282884" y="1178920"/>
          <a:ext cx="7689157" cy="3766330"/>
        </p:xfrm>
        <a:graphic>
          <a:graphicData uri="http://schemas.openxmlformats.org/drawingml/2006/table">
            <a:tbl>
              <a:tblPr firstRow="1" bandRow="1"/>
              <a:tblGrid>
                <a:gridCol w="3253680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634069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660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Workforce Development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$2,474,996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$2,474,996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142985">
                <a:tc gridSpan="4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40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NCC Vo-Tech School District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$1,887,517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$435,648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$1,451,869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 Art Museum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$68,718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$81,283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266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DETV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$62,500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$187,500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  <a:tr h="266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Hilltop Lutheran Neighborhood Center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$54,991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$15,009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6219859"/>
                  </a:ext>
                </a:extLst>
              </a:tr>
              <a:tr h="266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HOPE Commission – Women’s Reentry Program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$75,000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$16,448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$58,552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145051"/>
                  </a:ext>
                </a:extLst>
              </a:tr>
              <a:tr h="266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CityFest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– Urban Artists Exchange Teen Apprenticeship Program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$42,479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$42,479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749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277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3484</TotalTime>
  <Words>1417</Words>
  <Application>Microsoft Office PowerPoint</Application>
  <PresentationFormat>Widescreen</PresentationFormat>
  <Paragraphs>476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City of Wilmington ARPA Spending by Category</vt:lpstr>
      <vt:lpstr>Summary by Category</vt:lpstr>
      <vt:lpstr>Amount Spent by Category</vt:lpstr>
      <vt:lpstr>Corrections and Changes Since Previous Month </vt:lpstr>
      <vt:lpstr>Administrative Costs $2,368,486 </vt:lpstr>
      <vt:lpstr>Building Safer Communities $8.3 million</vt:lpstr>
      <vt:lpstr>Community Investment $4.8 million</vt:lpstr>
      <vt:lpstr>Neighborhood Revitalization $22.3 million</vt:lpstr>
      <vt:lpstr>Workforce Development$2.5 million</vt:lpstr>
      <vt:lpstr>Other Categories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Wilmington ARPA Spending</dc:title>
  <dc:creator>Stephanie L. Mergler</dc:creator>
  <cp:lastModifiedBy>Stephanie L. Mergler</cp:lastModifiedBy>
  <cp:revision>53</cp:revision>
  <cp:lastPrinted>2023-09-05T19:49:15Z</cp:lastPrinted>
  <dcterms:created xsi:type="dcterms:W3CDTF">2022-10-04T13:32:37Z</dcterms:created>
  <dcterms:modified xsi:type="dcterms:W3CDTF">2023-10-08T21:44:21Z</dcterms:modified>
</cp:coreProperties>
</file>