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5" r:id="rId6"/>
    <p:sldId id="266" r:id="rId7"/>
    <p:sldId id="267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9BB0-CEBD-9CC4-8137-ACACF4AC2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D3DB-B271-7D0F-65D1-5A2835945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0BF1-5E21-F64F-9D05-E9F85C7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6D47F-0A7D-4051-6C6E-C76DA891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E372-26A7-B8C5-8444-C9366F07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51EB-E544-0960-BC4A-FF68887A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CE69-0322-8991-C73C-00EC9B725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BFD81-DA80-9A9E-5135-8A032D81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6467-C7AE-A5D2-37A5-FE2DD96B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0AD4-40EF-FC5F-CC08-6E4B8E5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2180C-3262-8E62-10E9-354F23A0C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B088F-0112-2F6C-8AF1-75865C539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564E-02EE-F3ED-84D6-69151392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2D84-D1F3-AA02-36AD-25A4CF58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5F07-9AA5-6D7A-9A41-3378201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E1D4-29C5-5CA5-9FD1-04FAF8B5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37A1-A126-EAEB-D6A6-BCB882DB7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2D97-D5DC-48E9-A329-747B0605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AE5F-6F0F-E7C7-1C24-26644DD9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507E-DB60-6613-3C98-FEAA0507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7DE1-F20E-396D-0EDC-8A3D95A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2648-B278-AD99-D8CC-BCF7EB02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0CA1-3C6C-5E19-CA2A-8708003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6DE6-CF05-DC58-AAE6-EB6AD84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FC2E-2CBC-8323-4534-1CD6872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9E0-0B53-0F1C-0144-EF29C75C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A4FE-C1C7-95E8-FBE5-A5E8A7B64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FFD6-CB75-961E-32B5-ADE0797F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FB4EF-67D5-9477-A30F-6DAA250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1D7B0-3A6B-FAAC-C39B-DEAEC98C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B8FE7-1E2C-491A-120A-84549BB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C29-5347-DF9E-B341-0D4BB388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F36A-9BF8-4A02-3CE3-85F5228C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EB94B-CA4A-2483-8C90-A6122D2D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C0313-A41C-492F-01A5-66436946B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E1593-A6B2-DEA1-1EE5-E504DF67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BC7BB-C291-C7B0-5D2C-617D0F51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0B37-F288-86C7-E124-4ECD119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92D36-A123-AC7A-4F9A-36109E00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048B-C560-821A-F4CE-BB944088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38149-0025-16A0-5301-CA59965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64850-F8CA-8316-7BCD-9D4E750A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00F8-216C-7583-80DF-E063D4EA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BDE14-04D5-A1D3-4A06-2F1FDD17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2D964-1CD4-BA2E-BAC6-3CB18D6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D90C-172D-0DEB-BD23-447BC92C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A482-31C6-01D7-93F9-DA7219C7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D07F-6F71-AA36-6C07-C1406145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439C-BCDD-57E6-B6BB-109D1F52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DAA0E-BC35-893F-8CC5-B3BCAF69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6E5FD-B664-E2E2-1D7A-D9E74B37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2EC75-0058-2FB2-01FA-D6F50F72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754B-CD1A-C875-924B-17F152D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B2C73-DBB4-337D-748B-76C8D74B1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8AE21-C263-8C36-45C3-3931BF667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6EDD-7BBF-AF4E-DE33-EC9C6B46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9005-AA0A-72A3-FF1E-13596F28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5F5B1-7671-CE9E-34A9-ED340601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DDB3-6837-5E3D-72A2-DF1829AD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2925-8B7A-17B7-B342-776E9C39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CAE75-7503-0137-88B4-594B01AF2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758D-7D77-4AD7-92CC-67656D54759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E70B-EE0D-B3D4-844F-7108CC65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BA90-A37B-A7E5-D9D0-68EBC51A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637A1-DB47-AD61-B789-299CBBE8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City of Wilmington ARPA Spending by Category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BFB44-B371-B8E2-D166-53B76963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9" y="4375821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January 9, 2022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with trees and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46CD09C-CB99-1034-5F82-FF46519D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18327" b="1"/>
          <a:stretch/>
        </p:blipFill>
        <p:spPr>
          <a:xfrm>
            <a:off x="5893959" y="105091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4BDAC4-4EF8-706E-1FEF-6BF796F2B93D}"/>
              </a:ext>
            </a:extLst>
          </p:cNvPr>
          <p:cNvCxnSpPr/>
          <p:nvPr/>
        </p:nvCxnSpPr>
        <p:spPr>
          <a:xfrm>
            <a:off x="1039007" y="5768698"/>
            <a:ext cx="45005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5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65852"/>
              </p:ext>
            </p:extLst>
          </p:nvPr>
        </p:nvGraphicFramePr>
        <p:xfrm>
          <a:off x="4601043" y="679198"/>
          <a:ext cx="6930916" cy="5176646"/>
        </p:xfrm>
        <a:graphic>
          <a:graphicData uri="http://schemas.openxmlformats.org/drawingml/2006/table">
            <a:tbl>
              <a:tblPr/>
              <a:tblGrid>
                <a:gridCol w="3534966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1201491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201491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992968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3766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Allocated by 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Costs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$1,831,462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$1,831,462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$2,958,000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$5,042,000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37796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$4,850,000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$4,500,000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$350,000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1433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 Pay for Essential Work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19849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41360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Replacement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59406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$2,204,240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$1,795,760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82486"/>
                  </a:ext>
                </a:extLst>
              </a:tr>
              <a:tr h="533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$55,345,780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$48,158,020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$7,187,760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Administrative Costs $1,831,462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4102"/>
              </p:ext>
            </p:extLst>
          </p:nvPr>
        </p:nvGraphicFramePr>
        <p:xfrm>
          <a:off x="4282884" y="1068047"/>
          <a:ext cx="7689157" cy="4618779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Administrative Costs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$1,831,462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$1,831,462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$81,086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$60,844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$20,242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Disparity Study (Miller3)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$260,125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 Business Enterprise Analysis (Pope Consulting)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(UHY Advisors Mid-Atlantic MD, Inc.)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$157,996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$322,004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02202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COVID-related Expenditures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$132,009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$21,332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$110,678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81401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$264,167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$264,167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802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(Allied Construction)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$524,000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$10,916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$513,084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42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7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Safer Communities $8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99310"/>
              </p:ext>
            </p:extLst>
          </p:nvPr>
        </p:nvGraphicFramePr>
        <p:xfrm>
          <a:off x="4192217" y="212204"/>
          <a:ext cx="7689157" cy="6066881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Building Safer Communities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$2,958,000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$5,042,000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- Community Violence Prevention Initiative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DOJ - Violence Reduction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515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Camera Initiative (Contract in Process)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472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Community Based Public Safety Collective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67049"/>
                  </a:ext>
                </a:extLst>
              </a:tr>
              <a:tr h="369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 for Structural Equity (CSE)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35"/>
                  </a:ext>
                </a:extLst>
              </a:tr>
              <a:tr h="371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 Advocate Programs, Inc. (YAP)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796924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Connect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247930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Violence Intervention (GVI)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70301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Delaware - Fiscal Agent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34794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Debra Mason - Coordinator*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821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63020B-8553-0803-30EA-1FA694C0A552}"/>
              </a:ext>
            </a:extLst>
          </p:cNvPr>
          <p:cNvSpPr txBox="1"/>
          <p:nvPr/>
        </p:nvSpPr>
        <p:spPr>
          <a:xfrm>
            <a:off x="4203583" y="6376703"/>
            <a:ext cx="1064179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*New project</a:t>
            </a:r>
          </a:p>
        </p:txBody>
      </p:sp>
    </p:spTree>
    <p:extLst>
      <p:ext uri="{BB962C8B-B14F-4D97-AF65-F5344CB8AC3E}">
        <p14:creationId xmlns:p14="http://schemas.microsoft.com/office/powerpoint/2010/main" val="49719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Investment $4.85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10960"/>
              </p:ext>
            </p:extLst>
          </p:nvPr>
        </p:nvGraphicFramePr>
        <p:xfrm>
          <a:off x="4241442" y="154245"/>
          <a:ext cx="7410627" cy="6067437"/>
        </p:xfrm>
        <a:graphic>
          <a:graphicData uri="http://schemas.openxmlformats.org/drawingml/2006/table">
            <a:tbl>
              <a:tblPr firstRow="1" bandRow="1"/>
              <a:tblGrid>
                <a:gridCol w="3135819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49966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49966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370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Community Investment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76276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 - Learning Pods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 &amp; Honey LLC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Assistance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Zoological Society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Faithful Friends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Grand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Reed's Refuge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$187,865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$112,135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 American Community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Restoration Project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$6,224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$143,776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Payment Assistance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Juice Joint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Nomad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 Youth, Inc.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Michael's School and Nursery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NERDit Now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Christina Cultural Arts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$498,050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Challenge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191084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YMCA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39370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Children's Museum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839393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HBCU Week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24964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Street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1232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My Sister's Keeper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106716"/>
                  </a:ext>
                </a:extLst>
              </a:tr>
              <a:tr h="164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Books and Bagels, LLC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26248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 Rite Cleaners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71614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Oath 84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104957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Campaign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897148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Francis Hospital (Contract in Process)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8599"/>
                  </a:ext>
                </a:extLst>
              </a:tr>
              <a:tr h="159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– Broadband Access Program*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866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AFB1F3-8BBF-AF80-5EA9-342021273E90}"/>
              </a:ext>
            </a:extLst>
          </p:cNvPr>
          <p:cNvSpPr txBox="1"/>
          <p:nvPr/>
        </p:nvSpPr>
        <p:spPr>
          <a:xfrm>
            <a:off x="4241442" y="6375927"/>
            <a:ext cx="106417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*New project</a:t>
            </a:r>
          </a:p>
        </p:txBody>
      </p:sp>
    </p:spTree>
    <p:extLst>
      <p:ext uri="{BB962C8B-B14F-4D97-AF65-F5344CB8AC3E}">
        <p14:creationId xmlns:p14="http://schemas.microsoft.com/office/powerpoint/2010/main" val="16844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Neighborhood Revitalization $22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54896"/>
              </p:ext>
            </p:extLst>
          </p:nvPr>
        </p:nvGraphicFramePr>
        <p:xfrm>
          <a:off x="4270724" y="224188"/>
          <a:ext cx="7464073" cy="5101654"/>
        </p:xfrm>
        <a:graphic>
          <a:graphicData uri="http://schemas.openxmlformats.org/drawingml/2006/table">
            <a:tbl>
              <a:tblPr firstRow="1" bandRow="1"/>
              <a:tblGrid>
                <a:gridCol w="3158435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86234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470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8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Neighborhood Revitalization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12337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14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A Brush with Kindness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$721,760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$1,278,240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Eastside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$4,060,045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$3,108,138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$901,907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Hilltop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$628,343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$371,657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 Riverside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Housing Partners,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(WHA)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$318,955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$20,320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$298,635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Cornerstone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Todmorden Foundation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Woodlawn Trustees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Bennett Street Housing 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WEDCO Revolving Loan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Dyton - Neighborhood Liaison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Southbridge 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 Construction - Alleyway Cleanup Contract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Overruns and Change Orders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46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McMullen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Bennett Street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Revitalization (Earmark)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$1,885,000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$1,885,000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1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60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Workforce Development$4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68854"/>
              </p:ext>
            </p:extLst>
          </p:nvPr>
        </p:nvGraphicFramePr>
        <p:xfrm>
          <a:off x="4282884" y="1178920"/>
          <a:ext cx="7689157" cy="2646114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Workforce Development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$2,204,240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$1,795,760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Vo-Tech School District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$1,804,240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$183,206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$1,610,427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Art Museum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DETV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27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F7D2-D4C0-69B1-BDCE-105C8D5C3A85}"/>
              </a:ext>
            </a:extLst>
          </p:cNvPr>
          <p:cNvSpPr txBox="1"/>
          <p:nvPr/>
        </p:nvSpPr>
        <p:spPr>
          <a:xfrm>
            <a:off x="4346678" y="2406404"/>
            <a:ext cx="693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Revenue Replacement: </a:t>
            </a:r>
            <a:r>
              <a:rPr lang="en-US" sz="2400" dirty="0"/>
              <a:t>$12 million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0070C0"/>
                </a:solidFill>
              </a:rPr>
              <a:t>Essential Pay for Essential Workers: </a:t>
            </a:r>
            <a:r>
              <a:rPr lang="en-US" sz="2400" dirty="0"/>
              <a:t>$2,664,318</a:t>
            </a:r>
          </a:p>
        </p:txBody>
      </p:sp>
    </p:spTree>
    <p:extLst>
      <p:ext uri="{BB962C8B-B14F-4D97-AF65-F5344CB8AC3E}">
        <p14:creationId xmlns:p14="http://schemas.microsoft.com/office/powerpoint/2010/main" val="354363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1050</Words>
  <Application>Microsoft Office PowerPoint</Application>
  <PresentationFormat>Widescreen</PresentationFormat>
  <Paragraphs>382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City of Wilmington ARPA Spending by Category</vt:lpstr>
      <vt:lpstr>Summary by Category</vt:lpstr>
      <vt:lpstr>Administrative Costs $1,831,462</vt:lpstr>
      <vt:lpstr>Building Safer Communities $8 million</vt:lpstr>
      <vt:lpstr>Community Investment $4.85 million</vt:lpstr>
      <vt:lpstr>Neighborhood Revitalization $22 million</vt:lpstr>
      <vt:lpstr>Workforce Development$4 million</vt:lpstr>
      <vt:lpstr>Other 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Wilmington ARPA Spending</dc:title>
  <dc:creator>Stephanie L. Mergler</dc:creator>
  <cp:lastModifiedBy>Stephanie L. Mergler</cp:lastModifiedBy>
  <cp:revision>24</cp:revision>
  <cp:lastPrinted>2022-10-04T14:56:35Z</cp:lastPrinted>
  <dcterms:created xsi:type="dcterms:W3CDTF">2022-10-04T13:32:37Z</dcterms:created>
  <dcterms:modified xsi:type="dcterms:W3CDTF">2023-01-09T17:36:44Z</dcterms:modified>
</cp:coreProperties>
</file>