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Ex1.xml" ContentType="application/vnd.ms-office.chartex+xml"/>
  <Override PartName="/ppt/charts/style11.xml" ContentType="application/vnd.ms-office.chartstyle+xml"/>
  <Override PartName="/ppt/charts/colors11.xml" ContentType="application/vnd.ms-office.chartcolorstyle+xml"/>
  <Override PartName="/ppt/charts/chartEx2.xml" ContentType="application/vnd.ms-office.chartex+xml"/>
  <Override PartName="/ppt/charts/style12.xml" ContentType="application/vnd.ms-office.chartstyle+xml"/>
  <Override PartName="/ppt/charts/colors1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0"/>
  </p:notesMasterIdLst>
  <p:handoutMasterIdLst>
    <p:handoutMasterId r:id="rId41"/>
  </p:handoutMasterIdLst>
  <p:sldIdLst>
    <p:sldId id="256" r:id="rId5"/>
    <p:sldId id="316" r:id="rId6"/>
    <p:sldId id="272" r:id="rId7"/>
    <p:sldId id="258" r:id="rId8"/>
    <p:sldId id="301" r:id="rId9"/>
    <p:sldId id="273" r:id="rId10"/>
    <p:sldId id="302" r:id="rId11"/>
    <p:sldId id="276" r:id="rId12"/>
    <p:sldId id="303" r:id="rId13"/>
    <p:sldId id="274" r:id="rId14"/>
    <p:sldId id="305" r:id="rId15"/>
    <p:sldId id="275" r:id="rId16"/>
    <p:sldId id="307" r:id="rId17"/>
    <p:sldId id="278" r:id="rId18"/>
    <p:sldId id="308" r:id="rId19"/>
    <p:sldId id="279" r:id="rId20"/>
    <p:sldId id="309" r:id="rId21"/>
    <p:sldId id="277" r:id="rId22"/>
    <p:sldId id="304" r:id="rId23"/>
    <p:sldId id="280" r:id="rId24"/>
    <p:sldId id="306" r:id="rId25"/>
    <p:sldId id="281" r:id="rId26"/>
    <p:sldId id="310" r:id="rId27"/>
    <p:sldId id="311" r:id="rId28"/>
    <p:sldId id="282" r:id="rId29"/>
    <p:sldId id="298" r:id="rId30"/>
    <p:sldId id="286" r:id="rId31"/>
    <p:sldId id="284" r:id="rId32"/>
    <p:sldId id="312" r:id="rId33"/>
    <p:sldId id="313" r:id="rId34"/>
    <p:sldId id="314" r:id="rId35"/>
    <p:sldId id="315" r:id="rId36"/>
    <p:sldId id="285" r:id="rId37"/>
    <p:sldId id="287" r:id="rId38"/>
    <p:sldId id="266" r:id="rId39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CC"/>
    <a:srgbClr val="33CCCC"/>
    <a:srgbClr val="CC0066"/>
    <a:srgbClr val="CC0099"/>
    <a:srgbClr val="FDE169"/>
    <a:srgbClr val="0066CC"/>
    <a:srgbClr val="FF9900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6E3205-CCD3-4CF5-8C58-C7CF1206D128}" v="28" dt="2022-06-23T19:23:00.7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492" autoAdjust="0"/>
  </p:normalViewPr>
  <p:slideViewPr>
    <p:cSldViewPr>
      <p:cViewPr varScale="1">
        <p:scale>
          <a:sx n="122" d="100"/>
          <a:sy n="122" d="100"/>
        </p:scale>
        <p:origin x="1158" y="9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dra J. Brumfield-NaWangna" userId="9d75dbaa-af91-4f05-a4c6-476baddf5711" providerId="ADAL" clId="{D56E3205-CCD3-4CF5-8C58-C7CF1206D128}"/>
    <pc:docChg chg="undo custSel addSld delSld modSld">
      <pc:chgData name="Kendra J. Brumfield-NaWangna" userId="9d75dbaa-af91-4f05-a4c6-476baddf5711" providerId="ADAL" clId="{D56E3205-CCD3-4CF5-8C58-C7CF1206D128}" dt="2022-06-27T13:12:46.665" v="625" actId="20577"/>
      <pc:docMkLst>
        <pc:docMk/>
      </pc:docMkLst>
      <pc:sldChg chg="modSp mod">
        <pc:chgData name="Kendra J. Brumfield-NaWangna" userId="9d75dbaa-af91-4f05-a4c6-476baddf5711" providerId="ADAL" clId="{D56E3205-CCD3-4CF5-8C58-C7CF1206D128}" dt="2022-06-27T13:12:46.665" v="625" actId="20577"/>
        <pc:sldMkLst>
          <pc:docMk/>
          <pc:sldMk cId="2801835050" sldId="256"/>
        </pc:sldMkLst>
        <pc:spChg chg="mod">
          <ac:chgData name="Kendra J. Brumfield-NaWangna" userId="9d75dbaa-af91-4f05-a4c6-476baddf5711" providerId="ADAL" clId="{D56E3205-CCD3-4CF5-8C58-C7CF1206D128}" dt="2022-06-24T16:47:44.316" v="563" actId="1035"/>
          <ac:spMkLst>
            <pc:docMk/>
            <pc:sldMk cId="2801835050" sldId="256"/>
            <ac:spMk id="2" creationId="{00000000-0000-0000-0000-000000000000}"/>
          </ac:spMkLst>
        </pc:spChg>
        <pc:spChg chg="mod">
          <ac:chgData name="Kendra J. Brumfield-NaWangna" userId="9d75dbaa-af91-4f05-a4c6-476baddf5711" providerId="ADAL" clId="{D56E3205-CCD3-4CF5-8C58-C7CF1206D128}" dt="2022-06-27T13:12:46.665" v="625" actId="20577"/>
          <ac:spMkLst>
            <pc:docMk/>
            <pc:sldMk cId="2801835050" sldId="256"/>
            <ac:spMk id="3" creationId="{00000000-0000-0000-0000-000000000000}"/>
          </ac:spMkLst>
        </pc:spChg>
      </pc:sldChg>
      <pc:sldChg chg="del">
        <pc:chgData name="Kendra J. Brumfield-NaWangna" userId="9d75dbaa-af91-4f05-a4c6-476baddf5711" providerId="ADAL" clId="{D56E3205-CCD3-4CF5-8C58-C7CF1206D128}" dt="2022-06-24T16:18:37.103" v="393" actId="47"/>
        <pc:sldMkLst>
          <pc:docMk/>
          <pc:sldMk cId="289063348" sldId="259"/>
        </pc:sldMkLst>
      </pc:sldChg>
      <pc:sldChg chg="del">
        <pc:chgData name="Kendra J. Brumfield-NaWangna" userId="9d75dbaa-af91-4f05-a4c6-476baddf5711" providerId="ADAL" clId="{D56E3205-CCD3-4CF5-8C58-C7CF1206D128}" dt="2022-06-24T16:18:37.799" v="394" actId="47"/>
        <pc:sldMkLst>
          <pc:docMk/>
          <pc:sldMk cId="2891628767" sldId="260"/>
        </pc:sldMkLst>
      </pc:sldChg>
      <pc:sldChg chg="del">
        <pc:chgData name="Kendra J. Brumfield-NaWangna" userId="9d75dbaa-af91-4f05-a4c6-476baddf5711" providerId="ADAL" clId="{D56E3205-CCD3-4CF5-8C58-C7CF1206D128}" dt="2022-06-24T16:18:38.272" v="395" actId="47"/>
        <pc:sldMkLst>
          <pc:docMk/>
          <pc:sldMk cId="2833839151" sldId="261"/>
        </pc:sldMkLst>
      </pc:sldChg>
      <pc:sldChg chg="del">
        <pc:chgData name="Kendra J. Brumfield-NaWangna" userId="9d75dbaa-af91-4f05-a4c6-476baddf5711" providerId="ADAL" clId="{D56E3205-CCD3-4CF5-8C58-C7CF1206D128}" dt="2022-06-24T16:18:38.680" v="396" actId="47"/>
        <pc:sldMkLst>
          <pc:docMk/>
          <pc:sldMk cId="4106284169" sldId="262"/>
        </pc:sldMkLst>
      </pc:sldChg>
      <pc:sldChg chg="del">
        <pc:chgData name="Kendra J. Brumfield-NaWangna" userId="9d75dbaa-af91-4f05-a4c6-476baddf5711" providerId="ADAL" clId="{D56E3205-CCD3-4CF5-8C58-C7CF1206D128}" dt="2022-06-24T16:18:39.276" v="397" actId="47"/>
        <pc:sldMkLst>
          <pc:docMk/>
          <pc:sldMk cId="182260020" sldId="263"/>
        </pc:sldMkLst>
      </pc:sldChg>
      <pc:sldChg chg="delSp modSp add mod modTransition setBg delDesignElem">
        <pc:chgData name="Kendra J. Brumfield-NaWangna" userId="9d75dbaa-af91-4f05-a4c6-476baddf5711" providerId="ADAL" clId="{D56E3205-CCD3-4CF5-8C58-C7CF1206D128}" dt="2022-06-23T19:51:30.955" v="389" actId="478"/>
        <pc:sldMkLst>
          <pc:docMk/>
          <pc:sldMk cId="895915843" sldId="266"/>
        </pc:sldMkLst>
        <pc:spChg chg="mod">
          <ac:chgData name="Kendra J. Brumfield-NaWangna" userId="9d75dbaa-af91-4f05-a4c6-476baddf5711" providerId="ADAL" clId="{D56E3205-CCD3-4CF5-8C58-C7CF1206D128}" dt="2022-06-23T19:51:17.179" v="387" actId="20577"/>
          <ac:spMkLst>
            <pc:docMk/>
            <pc:sldMk cId="895915843" sldId="266"/>
            <ac:spMk id="2" creationId="{9AB2EA78-AEB3-469B-9025-3B17201A457B}"/>
          </ac:spMkLst>
        </pc:spChg>
        <pc:spChg chg="del mod">
          <ac:chgData name="Kendra J. Brumfield-NaWangna" userId="9d75dbaa-af91-4f05-a4c6-476baddf5711" providerId="ADAL" clId="{D56E3205-CCD3-4CF5-8C58-C7CF1206D128}" dt="2022-06-23T19:51:30.955" v="389" actId="478"/>
          <ac:spMkLst>
            <pc:docMk/>
            <pc:sldMk cId="895915843" sldId="266"/>
            <ac:spMk id="3" creationId="{255E1F2F-E259-4EA8-9FFD-3A10AF541859}"/>
          </ac:spMkLst>
        </pc:spChg>
        <pc:spChg chg="del">
          <ac:chgData name="Kendra J. Brumfield-NaWangna" userId="9d75dbaa-af91-4f05-a4c6-476baddf5711" providerId="ADAL" clId="{D56E3205-CCD3-4CF5-8C58-C7CF1206D128}" dt="2022-06-23T19:50:03.194" v="373"/>
          <ac:spMkLst>
            <pc:docMk/>
            <pc:sldMk cId="895915843" sldId="266"/>
            <ac:spMk id="24" creationId="{F452A527-3631-41ED-858D-3777A7D1496A}"/>
          </ac:spMkLst>
        </pc:spChg>
        <pc:cxnChg chg="del">
          <ac:chgData name="Kendra J. Brumfield-NaWangna" userId="9d75dbaa-af91-4f05-a4c6-476baddf5711" providerId="ADAL" clId="{D56E3205-CCD3-4CF5-8C58-C7CF1206D128}" dt="2022-06-23T19:50:03.194" v="373"/>
          <ac:cxnSpMkLst>
            <pc:docMk/>
            <pc:sldMk cId="895915843" sldId="266"/>
            <ac:cxnSpMk id="26" creationId="{D28A9C89-B313-458F-9C85-515930A51A93}"/>
          </ac:cxnSpMkLst>
        </pc:cxnChg>
      </pc:sldChg>
      <pc:sldChg chg="del">
        <pc:chgData name="Kendra J. Brumfield-NaWangna" userId="9d75dbaa-af91-4f05-a4c6-476baddf5711" providerId="ADAL" clId="{D56E3205-CCD3-4CF5-8C58-C7CF1206D128}" dt="2022-06-24T16:18:40.089" v="398" actId="47"/>
        <pc:sldMkLst>
          <pc:docMk/>
          <pc:sldMk cId="1544840953" sldId="267"/>
        </pc:sldMkLst>
      </pc:sldChg>
      <pc:sldChg chg="del">
        <pc:chgData name="Kendra J. Brumfield-NaWangna" userId="9d75dbaa-af91-4f05-a4c6-476baddf5711" providerId="ADAL" clId="{D56E3205-CCD3-4CF5-8C58-C7CF1206D128}" dt="2022-06-24T16:18:35.602" v="391" actId="47"/>
        <pc:sldMkLst>
          <pc:docMk/>
          <pc:sldMk cId="3980665089" sldId="269"/>
        </pc:sldMkLst>
      </pc:sldChg>
      <pc:sldChg chg="del">
        <pc:chgData name="Kendra J. Brumfield-NaWangna" userId="9d75dbaa-af91-4f05-a4c6-476baddf5711" providerId="ADAL" clId="{D56E3205-CCD3-4CF5-8C58-C7CF1206D128}" dt="2022-06-24T16:18:36.522" v="392" actId="47"/>
        <pc:sldMkLst>
          <pc:docMk/>
          <pc:sldMk cId="2490618232" sldId="271"/>
        </pc:sldMkLst>
      </pc:sldChg>
      <pc:sldChg chg="del">
        <pc:chgData name="Kendra J. Brumfield-NaWangna" userId="9d75dbaa-af91-4f05-a4c6-476baddf5711" providerId="ADAL" clId="{D56E3205-CCD3-4CF5-8C58-C7CF1206D128}" dt="2022-06-24T16:18:33.607" v="390" actId="47"/>
        <pc:sldMkLst>
          <pc:docMk/>
          <pc:sldMk cId="1185319753" sldId="283"/>
        </pc:sldMkLst>
      </pc:sldChg>
      <pc:sldChg chg="addSp delSp modSp mod">
        <pc:chgData name="Kendra J. Brumfield-NaWangna" userId="9d75dbaa-af91-4f05-a4c6-476baddf5711" providerId="ADAL" clId="{D56E3205-CCD3-4CF5-8C58-C7CF1206D128}" dt="2022-06-23T19:40:46.587" v="370" actId="113"/>
        <pc:sldMkLst>
          <pc:docMk/>
          <pc:sldMk cId="180933483" sldId="284"/>
        </pc:sldMkLst>
        <pc:spChg chg="mod">
          <ac:chgData name="Kendra J. Brumfield-NaWangna" userId="9d75dbaa-af91-4f05-a4c6-476baddf5711" providerId="ADAL" clId="{D56E3205-CCD3-4CF5-8C58-C7CF1206D128}" dt="2022-06-23T19:40:46.587" v="370" actId="113"/>
          <ac:spMkLst>
            <pc:docMk/>
            <pc:sldMk cId="180933483" sldId="284"/>
            <ac:spMk id="2" creationId="{87756591-F9AE-CD0F-EBC5-126B34E8953F}"/>
          </ac:spMkLst>
        </pc:spChg>
        <pc:graphicFrameChg chg="add del mod">
          <ac:chgData name="Kendra J. Brumfield-NaWangna" userId="9d75dbaa-af91-4f05-a4c6-476baddf5711" providerId="ADAL" clId="{D56E3205-CCD3-4CF5-8C58-C7CF1206D128}" dt="2022-06-23T19:34:23.766" v="345"/>
          <ac:graphicFrameMkLst>
            <pc:docMk/>
            <pc:sldMk cId="180933483" sldId="284"/>
            <ac:graphicFrameMk id="3" creationId="{131E742C-9E6A-DA16-1A75-E8D74A0B42B8}"/>
          </ac:graphicFrameMkLst>
        </pc:graphicFrameChg>
        <pc:graphicFrameChg chg="add del mod modGraphic">
          <ac:chgData name="Kendra J. Brumfield-NaWangna" userId="9d75dbaa-af91-4f05-a4c6-476baddf5711" providerId="ADAL" clId="{D56E3205-CCD3-4CF5-8C58-C7CF1206D128}" dt="2022-06-23T19:34:38.421" v="349"/>
          <ac:graphicFrameMkLst>
            <pc:docMk/>
            <pc:sldMk cId="180933483" sldId="284"/>
            <ac:graphicFrameMk id="4" creationId="{E0A25A10-3159-D86C-0D26-114458BD7C4A}"/>
          </ac:graphicFrameMkLst>
        </pc:graphicFrameChg>
        <pc:graphicFrameChg chg="add del mod">
          <ac:chgData name="Kendra J. Brumfield-NaWangna" userId="9d75dbaa-af91-4f05-a4c6-476baddf5711" providerId="ADAL" clId="{D56E3205-CCD3-4CF5-8C58-C7CF1206D128}" dt="2022-06-23T19:35:01.765" v="353"/>
          <ac:graphicFrameMkLst>
            <pc:docMk/>
            <pc:sldMk cId="180933483" sldId="284"/>
            <ac:graphicFrameMk id="5" creationId="{125EC5EB-F756-9C3D-0E78-39489ECC51C0}"/>
          </ac:graphicFrameMkLst>
        </pc:graphicFrameChg>
        <pc:graphicFrameChg chg="add mod modGraphic">
          <ac:chgData name="Kendra J. Brumfield-NaWangna" userId="9d75dbaa-af91-4f05-a4c6-476baddf5711" providerId="ADAL" clId="{D56E3205-CCD3-4CF5-8C58-C7CF1206D128}" dt="2022-06-23T19:40:30.316" v="369" actId="113"/>
          <ac:graphicFrameMkLst>
            <pc:docMk/>
            <pc:sldMk cId="180933483" sldId="284"/>
            <ac:graphicFrameMk id="6" creationId="{378F63CF-654E-CA3D-1B6B-CDA20BF51431}"/>
          </ac:graphicFrameMkLst>
        </pc:graphicFrameChg>
        <pc:picChg chg="add del">
          <ac:chgData name="Kendra J. Brumfield-NaWangna" userId="9d75dbaa-af91-4f05-a4c6-476baddf5711" providerId="ADAL" clId="{D56E3205-CCD3-4CF5-8C58-C7CF1206D128}" dt="2022-06-23T19:34:58.884" v="351" actId="478"/>
          <ac:picMkLst>
            <pc:docMk/>
            <pc:sldMk cId="180933483" sldId="284"/>
            <ac:picMk id="14" creationId="{1D799FA5-578F-4863-AB11-4DCA170BE4D9}"/>
          </ac:picMkLst>
        </pc:picChg>
      </pc:sldChg>
      <pc:sldChg chg="addSp delSp modSp mod">
        <pc:chgData name="Kendra J. Brumfield-NaWangna" userId="9d75dbaa-af91-4f05-a4c6-476baddf5711" providerId="ADAL" clId="{D56E3205-CCD3-4CF5-8C58-C7CF1206D128}" dt="2022-06-23T19:24:11.592" v="340" actId="478"/>
        <pc:sldMkLst>
          <pc:docMk/>
          <pc:sldMk cId="4230405701" sldId="287"/>
        </pc:sldMkLst>
        <pc:spChg chg="del">
          <ac:chgData name="Kendra J. Brumfield-NaWangna" userId="9d75dbaa-af91-4f05-a4c6-476baddf5711" providerId="ADAL" clId="{D56E3205-CCD3-4CF5-8C58-C7CF1206D128}" dt="2022-06-23T19:24:07.675" v="339" actId="478"/>
          <ac:spMkLst>
            <pc:docMk/>
            <pc:sldMk cId="4230405701" sldId="287"/>
            <ac:spMk id="2" creationId="{23190C39-D49F-3AD4-BC49-178C7F6D4E7D}"/>
          </ac:spMkLst>
        </pc:spChg>
        <pc:spChg chg="add del mod">
          <ac:chgData name="Kendra J. Brumfield-NaWangna" userId="9d75dbaa-af91-4f05-a4c6-476baddf5711" providerId="ADAL" clId="{D56E3205-CCD3-4CF5-8C58-C7CF1206D128}" dt="2022-06-23T19:24:11.592" v="340" actId="478"/>
          <ac:spMkLst>
            <pc:docMk/>
            <pc:sldMk cId="4230405701" sldId="287"/>
            <ac:spMk id="5" creationId="{78F061BB-E671-3891-EB10-0F3891EA9497}"/>
          </ac:spMkLst>
        </pc:spChg>
      </pc:sldChg>
      <pc:sldChg chg="del">
        <pc:chgData name="Kendra J. Brumfield-NaWangna" userId="9d75dbaa-af91-4f05-a4c6-476baddf5711" providerId="ADAL" clId="{D56E3205-CCD3-4CF5-8C58-C7CF1206D128}" dt="2022-06-23T19:11:12.259" v="235" actId="47"/>
        <pc:sldMkLst>
          <pc:docMk/>
          <pc:sldMk cId="2372515002" sldId="288"/>
        </pc:sldMkLst>
      </pc:sldChg>
      <pc:sldChg chg="del">
        <pc:chgData name="Kendra J. Brumfield-NaWangna" userId="9d75dbaa-af91-4f05-a4c6-476baddf5711" providerId="ADAL" clId="{D56E3205-CCD3-4CF5-8C58-C7CF1206D128}" dt="2022-06-23T19:11:12.259" v="235" actId="47"/>
        <pc:sldMkLst>
          <pc:docMk/>
          <pc:sldMk cId="2541691129" sldId="289"/>
        </pc:sldMkLst>
      </pc:sldChg>
      <pc:sldChg chg="del">
        <pc:chgData name="Kendra J. Brumfield-NaWangna" userId="9d75dbaa-af91-4f05-a4c6-476baddf5711" providerId="ADAL" clId="{D56E3205-CCD3-4CF5-8C58-C7CF1206D128}" dt="2022-06-23T19:11:12.259" v="235" actId="47"/>
        <pc:sldMkLst>
          <pc:docMk/>
          <pc:sldMk cId="2025995881" sldId="290"/>
        </pc:sldMkLst>
      </pc:sldChg>
      <pc:sldChg chg="del">
        <pc:chgData name="Kendra J. Brumfield-NaWangna" userId="9d75dbaa-af91-4f05-a4c6-476baddf5711" providerId="ADAL" clId="{D56E3205-CCD3-4CF5-8C58-C7CF1206D128}" dt="2022-06-23T19:11:12.259" v="235" actId="47"/>
        <pc:sldMkLst>
          <pc:docMk/>
          <pc:sldMk cId="3504973371" sldId="291"/>
        </pc:sldMkLst>
      </pc:sldChg>
      <pc:sldChg chg="del">
        <pc:chgData name="Kendra J. Brumfield-NaWangna" userId="9d75dbaa-af91-4f05-a4c6-476baddf5711" providerId="ADAL" clId="{D56E3205-CCD3-4CF5-8C58-C7CF1206D128}" dt="2022-06-23T19:11:12.259" v="235" actId="47"/>
        <pc:sldMkLst>
          <pc:docMk/>
          <pc:sldMk cId="138547574" sldId="292"/>
        </pc:sldMkLst>
      </pc:sldChg>
      <pc:sldChg chg="del">
        <pc:chgData name="Kendra J. Brumfield-NaWangna" userId="9d75dbaa-af91-4f05-a4c6-476baddf5711" providerId="ADAL" clId="{D56E3205-CCD3-4CF5-8C58-C7CF1206D128}" dt="2022-06-23T19:11:12.259" v="235" actId="47"/>
        <pc:sldMkLst>
          <pc:docMk/>
          <pc:sldMk cId="434947699" sldId="293"/>
        </pc:sldMkLst>
      </pc:sldChg>
      <pc:sldChg chg="del">
        <pc:chgData name="Kendra J. Brumfield-NaWangna" userId="9d75dbaa-af91-4f05-a4c6-476baddf5711" providerId="ADAL" clId="{D56E3205-CCD3-4CF5-8C58-C7CF1206D128}" dt="2022-06-23T19:11:12.259" v="235" actId="47"/>
        <pc:sldMkLst>
          <pc:docMk/>
          <pc:sldMk cId="37888830" sldId="294"/>
        </pc:sldMkLst>
      </pc:sldChg>
      <pc:sldChg chg="del">
        <pc:chgData name="Kendra J. Brumfield-NaWangna" userId="9d75dbaa-af91-4f05-a4c6-476baddf5711" providerId="ADAL" clId="{D56E3205-CCD3-4CF5-8C58-C7CF1206D128}" dt="2022-06-23T19:11:12.259" v="235" actId="47"/>
        <pc:sldMkLst>
          <pc:docMk/>
          <pc:sldMk cId="139159998" sldId="295"/>
        </pc:sldMkLst>
      </pc:sldChg>
      <pc:sldChg chg="del">
        <pc:chgData name="Kendra J. Brumfield-NaWangna" userId="9d75dbaa-af91-4f05-a4c6-476baddf5711" providerId="ADAL" clId="{D56E3205-CCD3-4CF5-8C58-C7CF1206D128}" dt="2022-06-23T19:11:12.259" v="235" actId="47"/>
        <pc:sldMkLst>
          <pc:docMk/>
          <pc:sldMk cId="2805595066" sldId="296"/>
        </pc:sldMkLst>
      </pc:sldChg>
      <pc:sldChg chg="del">
        <pc:chgData name="Kendra J. Brumfield-NaWangna" userId="9d75dbaa-af91-4f05-a4c6-476baddf5711" providerId="ADAL" clId="{D56E3205-CCD3-4CF5-8C58-C7CF1206D128}" dt="2022-06-23T19:11:12.259" v="235" actId="47"/>
        <pc:sldMkLst>
          <pc:docMk/>
          <pc:sldMk cId="3982564219" sldId="297"/>
        </pc:sldMkLst>
      </pc:sldChg>
      <pc:sldChg chg="del">
        <pc:chgData name="Kendra J. Brumfield-NaWangna" userId="9d75dbaa-af91-4f05-a4c6-476baddf5711" providerId="ADAL" clId="{D56E3205-CCD3-4CF5-8C58-C7CF1206D128}" dt="2022-06-23T16:41:38.901" v="1" actId="47"/>
        <pc:sldMkLst>
          <pc:docMk/>
          <pc:sldMk cId="173793177" sldId="299"/>
        </pc:sldMkLst>
      </pc:sldChg>
      <pc:sldChg chg="del">
        <pc:chgData name="Kendra J. Brumfield-NaWangna" userId="9d75dbaa-af91-4f05-a4c6-476baddf5711" providerId="ADAL" clId="{D56E3205-CCD3-4CF5-8C58-C7CF1206D128}" dt="2022-06-23T19:41:21.444" v="371" actId="2696"/>
        <pc:sldMkLst>
          <pc:docMk/>
          <pc:sldMk cId="554790637" sldId="300"/>
        </pc:sldMkLst>
      </pc:sldChg>
      <pc:sldChg chg="add">
        <pc:chgData name="Kendra J. Brumfield-NaWangna" userId="9d75dbaa-af91-4f05-a4c6-476baddf5711" providerId="ADAL" clId="{D56E3205-CCD3-4CF5-8C58-C7CF1206D128}" dt="2022-06-23T16:41:36.469" v="0"/>
        <pc:sldMkLst>
          <pc:docMk/>
          <pc:sldMk cId="2577307998" sldId="301"/>
        </pc:sldMkLst>
      </pc:sldChg>
      <pc:sldChg chg="add">
        <pc:chgData name="Kendra J. Brumfield-NaWangna" userId="9d75dbaa-af91-4f05-a4c6-476baddf5711" providerId="ADAL" clId="{D56E3205-CCD3-4CF5-8C58-C7CF1206D128}" dt="2022-06-23T16:41:49.791" v="2"/>
        <pc:sldMkLst>
          <pc:docMk/>
          <pc:sldMk cId="1752125819" sldId="302"/>
        </pc:sldMkLst>
      </pc:sldChg>
      <pc:sldChg chg="add">
        <pc:chgData name="Kendra J. Brumfield-NaWangna" userId="9d75dbaa-af91-4f05-a4c6-476baddf5711" providerId="ADAL" clId="{D56E3205-CCD3-4CF5-8C58-C7CF1206D128}" dt="2022-06-23T16:42:34.911" v="3"/>
        <pc:sldMkLst>
          <pc:docMk/>
          <pc:sldMk cId="1950397277" sldId="303"/>
        </pc:sldMkLst>
      </pc:sldChg>
      <pc:sldChg chg="add">
        <pc:chgData name="Kendra J. Brumfield-NaWangna" userId="9d75dbaa-af91-4f05-a4c6-476baddf5711" providerId="ADAL" clId="{D56E3205-CCD3-4CF5-8C58-C7CF1206D128}" dt="2022-06-23T16:43:45.365" v="9"/>
        <pc:sldMkLst>
          <pc:docMk/>
          <pc:sldMk cId="1875398937" sldId="304"/>
        </pc:sldMkLst>
      </pc:sldChg>
      <pc:sldChg chg="modSp add mod">
        <pc:chgData name="Kendra J. Brumfield-NaWangna" userId="9d75dbaa-af91-4f05-a4c6-476baddf5711" providerId="ADAL" clId="{D56E3205-CCD3-4CF5-8C58-C7CF1206D128}" dt="2022-06-23T16:42:51.770" v="5" actId="6549"/>
        <pc:sldMkLst>
          <pc:docMk/>
          <pc:sldMk cId="2906963502" sldId="305"/>
        </pc:sldMkLst>
        <pc:spChg chg="mod">
          <ac:chgData name="Kendra J. Brumfield-NaWangna" userId="9d75dbaa-af91-4f05-a4c6-476baddf5711" providerId="ADAL" clId="{D56E3205-CCD3-4CF5-8C58-C7CF1206D128}" dt="2022-06-23T16:42:51.770" v="5" actId="6549"/>
          <ac:spMkLst>
            <pc:docMk/>
            <pc:sldMk cId="2906963502" sldId="305"/>
            <ac:spMk id="2" creationId="{00000000-0000-0000-0000-000000000000}"/>
          </ac:spMkLst>
        </pc:spChg>
      </pc:sldChg>
      <pc:sldChg chg="add">
        <pc:chgData name="Kendra J. Brumfield-NaWangna" userId="9d75dbaa-af91-4f05-a4c6-476baddf5711" providerId="ADAL" clId="{D56E3205-CCD3-4CF5-8C58-C7CF1206D128}" dt="2022-06-23T16:43:56.147" v="10"/>
        <pc:sldMkLst>
          <pc:docMk/>
          <pc:sldMk cId="1317906264" sldId="306"/>
        </pc:sldMkLst>
      </pc:sldChg>
      <pc:sldChg chg="add">
        <pc:chgData name="Kendra J. Brumfield-NaWangna" userId="9d75dbaa-af91-4f05-a4c6-476baddf5711" providerId="ADAL" clId="{D56E3205-CCD3-4CF5-8C58-C7CF1206D128}" dt="2022-06-23T16:43:06.829" v="6"/>
        <pc:sldMkLst>
          <pc:docMk/>
          <pc:sldMk cId="2424347104" sldId="307"/>
        </pc:sldMkLst>
      </pc:sldChg>
      <pc:sldChg chg="add">
        <pc:chgData name="Kendra J. Brumfield-NaWangna" userId="9d75dbaa-af91-4f05-a4c6-476baddf5711" providerId="ADAL" clId="{D56E3205-CCD3-4CF5-8C58-C7CF1206D128}" dt="2022-06-23T16:43:20.933" v="7"/>
        <pc:sldMkLst>
          <pc:docMk/>
          <pc:sldMk cId="4013444734" sldId="308"/>
        </pc:sldMkLst>
      </pc:sldChg>
      <pc:sldChg chg="add">
        <pc:chgData name="Kendra J. Brumfield-NaWangna" userId="9d75dbaa-af91-4f05-a4c6-476baddf5711" providerId="ADAL" clId="{D56E3205-CCD3-4CF5-8C58-C7CF1206D128}" dt="2022-06-23T16:43:32.498" v="8"/>
        <pc:sldMkLst>
          <pc:docMk/>
          <pc:sldMk cId="2683762837" sldId="309"/>
        </pc:sldMkLst>
      </pc:sldChg>
      <pc:sldChg chg="add">
        <pc:chgData name="Kendra J. Brumfield-NaWangna" userId="9d75dbaa-af91-4f05-a4c6-476baddf5711" providerId="ADAL" clId="{D56E3205-CCD3-4CF5-8C58-C7CF1206D128}" dt="2022-06-23T16:44:05.229" v="11"/>
        <pc:sldMkLst>
          <pc:docMk/>
          <pc:sldMk cId="1220722826" sldId="310"/>
        </pc:sldMkLst>
      </pc:sldChg>
      <pc:sldChg chg="add">
        <pc:chgData name="Kendra J. Brumfield-NaWangna" userId="9d75dbaa-af91-4f05-a4c6-476baddf5711" providerId="ADAL" clId="{D56E3205-CCD3-4CF5-8C58-C7CF1206D128}" dt="2022-06-23T16:44:15.319" v="12"/>
        <pc:sldMkLst>
          <pc:docMk/>
          <pc:sldMk cId="65101014" sldId="311"/>
        </pc:sldMkLst>
      </pc:sldChg>
      <pc:sldChg chg="addSp delSp modSp new mod">
        <pc:chgData name="Kendra J. Brumfield-NaWangna" userId="9d75dbaa-af91-4f05-a4c6-476baddf5711" providerId="ADAL" clId="{D56E3205-CCD3-4CF5-8C58-C7CF1206D128}" dt="2022-06-23T19:23:36.873" v="338" actId="1035"/>
        <pc:sldMkLst>
          <pc:docMk/>
          <pc:sldMk cId="2141707031" sldId="312"/>
        </pc:sldMkLst>
        <pc:spChg chg="mod">
          <ac:chgData name="Kendra J. Brumfield-NaWangna" userId="9d75dbaa-af91-4f05-a4c6-476baddf5711" providerId="ADAL" clId="{D56E3205-CCD3-4CF5-8C58-C7CF1206D128}" dt="2022-06-23T19:23:30.154" v="337" actId="1035"/>
          <ac:spMkLst>
            <pc:docMk/>
            <pc:sldMk cId="2141707031" sldId="312"/>
            <ac:spMk id="2" creationId="{FB1DB756-F70C-AE29-F918-3B569DB3BE14}"/>
          </ac:spMkLst>
        </pc:spChg>
        <pc:spChg chg="del">
          <ac:chgData name="Kendra J. Brumfield-NaWangna" userId="9d75dbaa-af91-4f05-a4c6-476baddf5711" providerId="ADAL" clId="{D56E3205-CCD3-4CF5-8C58-C7CF1206D128}" dt="2022-06-23T18:41:32.318" v="14" actId="478"/>
          <ac:spMkLst>
            <pc:docMk/>
            <pc:sldMk cId="2141707031" sldId="312"/>
            <ac:spMk id="3" creationId="{20A4CE22-B65A-D202-DFB3-89C116E9465D}"/>
          </ac:spMkLst>
        </pc:spChg>
        <pc:graphicFrameChg chg="add del mod">
          <ac:chgData name="Kendra J. Brumfield-NaWangna" userId="9d75dbaa-af91-4f05-a4c6-476baddf5711" providerId="ADAL" clId="{D56E3205-CCD3-4CF5-8C58-C7CF1206D128}" dt="2022-06-23T18:41:36.132" v="16"/>
          <ac:graphicFrameMkLst>
            <pc:docMk/>
            <pc:sldMk cId="2141707031" sldId="312"/>
            <ac:graphicFrameMk id="4" creationId="{31BD4B32-1A20-8C48-2436-B9683DFF81E7}"/>
          </ac:graphicFrameMkLst>
        </pc:graphicFrameChg>
        <pc:graphicFrameChg chg="add mod modGraphic">
          <ac:chgData name="Kendra J. Brumfield-NaWangna" userId="9d75dbaa-af91-4f05-a4c6-476baddf5711" providerId="ADAL" clId="{D56E3205-CCD3-4CF5-8C58-C7CF1206D128}" dt="2022-06-23T19:23:36.873" v="338" actId="1035"/>
          <ac:graphicFrameMkLst>
            <pc:docMk/>
            <pc:sldMk cId="2141707031" sldId="312"/>
            <ac:graphicFrameMk id="5" creationId="{DB4FFC41-785D-7A8B-2F61-74D6CC66F2C2}"/>
          </ac:graphicFrameMkLst>
        </pc:graphicFrameChg>
      </pc:sldChg>
      <pc:sldChg chg="addSp delSp modSp new mod">
        <pc:chgData name="Kendra J. Brumfield-NaWangna" userId="9d75dbaa-af91-4f05-a4c6-476baddf5711" providerId="ADAL" clId="{D56E3205-CCD3-4CF5-8C58-C7CF1206D128}" dt="2022-06-23T19:21:59.204" v="318" actId="2062"/>
        <pc:sldMkLst>
          <pc:docMk/>
          <pc:sldMk cId="4290189562" sldId="313"/>
        </pc:sldMkLst>
        <pc:spChg chg="del">
          <ac:chgData name="Kendra J. Brumfield-NaWangna" userId="9d75dbaa-af91-4f05-a4c6-476baddf5711" providerId="ADAL" clId="{D56E3205-CCD3-4CF5-8C58-C7CF1206D128}" dt="2022-06-23T18:53:09.941" v="123" actId="478"/>
          <ac:spMkLst>
            <pc:docMk/>
            <pc:sldMk cId="4290189562" sldId="313"/>
            <ac:spMk id="2" creationId="{A90BD743-6425-1D1F-CC1B-FBF67578EF08}"/>
          </ac:spMkLst>
        </pc:spChg>
        <pc:spChg chg="del">
          <ac:chgData name="Kendra J. Brumfield-NaWangna" userId="9d75dbaa-af91-4f05-a4c6-476baddf5711" providerId="ADAL" clId="{D56E3205-CCD3-4CF5-8C58-C7CF1206D128}" dt="2022-06-23T18:53:12.549" v="124" actId="478"/>
          <ac:spMkLst>
            <pc:docMk/>
            <pc:sldMk cId="4290189562" sldId="313"/>
            <ac:spMk id="3" creationId="{27669270-FA33-5AA3-7C35-71B81A575432}"/>
          </ac:spMkLst>
        </pc:spChg>
        <pc:graphicFrameChg chg="add mod modGraphic">
          <ac:chgData name="Kendra J. Brumfield-NaWangna" userId="9d75dbaa-af91-4f05-a4c6-476baddf5711" providerId="ADAL" clId="{D56E3205-CCD3-4CF5-8C58-C7CF1206D128}" dt="2022-06-23T19:21:59.204" v="318" actId="2062"/>
          <ac:graphicFrameMkLst>
            <pc:docMk/>
            <pc:sldMk cId="4290189562" sldId="313"/>
            <ac:graphicFrameMk id="4" creationId="{72DDD4D0-0834-A6AC-38BA-876B90D158EA}"/>
          </ac:graphicFrameMkLst>
        </pc:graphicFrameChg>
      </pc:sldChg>
      <pc:sldChg chg="addSp delSp modSp new mod">
        <pc:chgData name="Kendra J. Brumfield-NaWangna" userId="9d75dbaa-af91-4f05-a4c6-476baddf5711" providerId="ADAL" clId="{D56E3205-CCD3-4CF5-8C58-C7CF1206D128}" dt="2022-06-23T19:20:30.113" v="302" actId="2062"/>
        <pc:sldMkLst>
          <pc:docMk/>
          <pc:sldMk cId="3755381343" sldId="314"/>
        </pc:sldMkLst>
        <pc:spChg chg="del">
          <ac:chgData name="Kendra J. Brumfield-NaWangna" userId="9d75dbaa-af91-4f05-a4c6-476baddf5711" providerId="ADAL" clId="{D56E3205-CCD3-4CF5-8C58-C7CF1206D128}" dt="2022-06-23T19:02:17.842" v="207" actId="478"/>
          <ac:spMkLst>
            <pc:docMk/>
            <pc:sldMk cId="3755381343" sldId="314"/>
            <ac:spMk id="2" creationId="{D6D9E34F-B9C3-FBB4-A9C0-1482AB1A8A30}"/>
          </ac:spMkLst>
        </pc:spChg>
        <pc:spChg chg="del">
          <ac:chgData name="Kendra J. Brumfield-NaWangna" userId="9d75dbaa-af91-4f05-a4c6-476baddf5711" providerId="ADAL" clId="{D56E3205-CCD3-4CF5-8C58-C7CF1206D128}" dt="2022-06-23T19:02:14.641" v="206" actId="478"/>
          <ac:spMkLst>
            <pc:docMk/>
            <pc:sldMk cId="3755381343" sldId="314"/>
            <ac:spMk id="3" creationId="{2FCA91C9-4343-F82D-FD6E-0D5D09047C06}"/>
          </ac:spMkLst>
        </pc:spChg>
        <pc:graphicFrameChg chg="add del mod">
          <ac:chgData name="Kendra J. Brumfield-NaWangna" userId="9d75dbaa-af91-4f05-a4c6-476baddf5711" providerId="ADAL" clId="{D56E3205-CCD3-4CF5-8C58-C7CF1206D128}" dt="2022-06-23T19:02:22.291" v="209"/>
          <ac:graphicFrameMkLst>
            <pc:docMk/>
            <pc:sldMk cId="3755381343" sldId="314"/>
            <ac:graphicFrameMk id="4" creationId="{4967AD79-F64E-F120-58BA-195ADAC78DC7}"/>
          </ac:graphicFrameMkLst>
        </pc:graphicFrameChg>
        <pc:graphicFrameChg chg="add mod modGraphic">
          <ac:chgData name="Kendra J. Brumfield-NaWangna" userId="9d75dbaa-af91-4f05-a4c6-476baddf5711" providerId="ADAL" clId="{D56E3205-CCD3-4CF5-8C58-C7CF1206D128}" dt="2022-06-23T19:20:30.113" v="302" actId="2062"/>
          <ac:graphicFrameMkLst>
            <pc:docMk/>
            <pc:sldMk cId="3755381343" sldId="314"/>
            <ac:graphicFrameMk id="5" creationId="{D82427E9-83F3-E242-AD70-AB9D576A8E01}"/>
          </ac:graphicFrameMkLst>
        </pc:graphicFrameChg>
      </pc:sldChg>
      <pc:sldChg chg="addSp delSp modSp new mod">
        <pc:chgData name="Kendra J. Brumfield-NaWangna" userId="9d75dbaa-af91-4f05-a4c6-476baddf5711" providerId="ADAL" clId="{D56E3205-CCD3-4CF5-8C58-C7CF1206D128}" dt="2022-06-23T19:20:37.439" v="304" actId="2062"/>
        <pc:sldMkLst>
          <pc:docMk/>
          <pc:sldMk cId="2085188275" sldId="315"/>
        </pc:sldMkLst>
        <pc:spChg chg="del">
          <ac:chgData name="Kendra J. Brumfield-NaWangna" userId="9d75dbaa-af91-4f05-a4c6-476baddf5711" providerId="ADAL" clId="{D56E3205-CCD3-4CF5-8C58-C7CF1206D128}" dt="2022-06-23T19:11:22.512" v="238" actId="478"/>
          <ac:spMkLst>
            <pc:docMk/>
            <pc:sldMk cId="2085188275" sldId="315"/>
            <ac:spMk id="2" creationId="{DBCCE208-88D2-0BB8-B6F1-13DB7576BE61}"/>
          </ac:spMkLst>
        </pc:spChg>
        <pc:spChg chg="del">
          <ac:chgData name="Kendra J. Brumfield-NaWangna" userId="9d75dbaa-af91-4f05-a4c6-476baddf5711" providerId="ADAL" clId="{D56E3205-CCD3-4CF5-8C58-C7CF1206D128}" dt="2022-06-23T19:11:19.459" v="237" actId="478"/>
          <ac:spMkLst>
            <pc:docMk/>
            <pc:sldMk cId="2085188275" sldId="315"/>
            <ac:spMk id="3" creationId="{B5FD762E-CF4D-7032-4F72-C366F91640B6}"/>
          </ac:spMkLst>
        </pc:spChg>
        <pc:graphicFrameChg chg="add mod modGraphic">
          <ac:chgData name="Kendra J. Brumfield-NaWangna" userId="9d75dbaa-af91-4f05-a4c6-476baddf5711" providerId="ADAL" clId="{D56E3205-CCD3-4CF5-8C58-C7CF1206D128}" dt="2022-06-23T19:20:37.439" v="304" actId="2062"/>
          <ac:graphicFrameMkLst>
            <pc:docMk/>
            <pc:sldMk cId="2085188275" sldId="315"/>
            <ac:graphicFrameMk id="4" creationId="{DFBDDCF2-9BF2-F447-E55C-F69C20C12E59}"/>
          </ac:graphicFrameMkLst>
        </pc:graphicFrameChg>
      </pc:sldChg>
      <pc:sldChg chg="modSp new mod">
        <pc:chgData name="Kendra J. Brumfield-NaWangna" userId="9d75dbaa-af91-4f05-a4c6-476baddf5711" providerId="ADAL" clId="{D56E3205-CCD3-4CF5-8C58-C7CF1206D128}" dt="2022-06-24T17:01:03.085" v="586" actId="404"/>
        <pc:sldMkLst>
          <pc:docMk/>
          <pc:sldMk cId="2496239514" sldId="316"/>
        </pc:sldMkLst>
        <pc:spChg chg="mod">
          <ac:chgData name="Kendra J. Brumfield-NaWangna" userId="9d75dbaa-af91-4f05-a4c6-476baddf5711" providerId="ADAL" clId="{D56E3205-CCD3-4CF5-8C58-C7CF1206D128}" dt="2022-06-24T17:00:48.039" v="583" actId="20577"/>
          <ac:spMkLst>
            <pc:docMk/>
            <pc:sldMk cId="2496239514" sldId="316"/>
            <ac:spMk id="2" creationId="{FB7F5371-6EE1-4FD1-5A7F-5C4696CCEC04}"/>
          </ac:spMkLst>
        </pc:spChg>
        <pc:spChg chg="mod">
          <ac:chgData name="Kendra J. Brumfield-NaWangna" userId="9d75dbaa-af91-4f05-a4c6-476baddf5711" providerId="ADAL" clId="{D56E3205-CCD3-4CF5-8C58-C7CF1206D128}" dt="2022-06-24T17:01:03.085" v="586" actId="404"/>
          <ac:spMkLst>
            <pc:docMk/>
            <pc:sldMk cId="2496239514" sldId="316"/>
            <ac:spMk id="3" creationId="{CBE0AF84-8E60-E8CA-925E-18662B3E4013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\Downloads\Strategic%20Plan%20Final%20Report%20(Itemized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\Downloads\Strategic%20Plan%20Final%20Report%20(Itemized)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\Downloads\Strategic%20Plan%20Final%20Report%20(Itemized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\Downloads\Strategic%20Plan%20Final%20Report%20(Itemized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\Downloads\Strategic%20Plan%20Final%20Report%20(Itemized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\Downloads\Strategic%20Plan%20Final%20Report%20(Itemized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\Downloads\Strategic%20Plan%20Final%20Report%20(Itemized)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\Downloads\Strategic%20Plan%20Final%20Report%20(Itemized)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\Downloads\Strategic%20Plan%20Final%20Report%20(Itemized)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\Downloads\Strategic%20Plan%20Final%20Report%20(Itemized)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1.xml"/><Relationship Id="rId2" Type="http://schemas.microsoft.com/office/2011/relationships/chartStyle" Target="style11.xml"/><Relationship Id="rId1" Type="http://schemas.openxmlformats.org/officeDocument/2006/relationships/package" Target="../embeddings/Microsoft_Excel_Worksheet.xlsx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12.xml"/><Relationship Id="rId2" Type="http://schemas.microsoft.com/office/2011/relationships/chartStyle" Target="style12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Ordinances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'[Strategic Plan Final Report (Itemized).xlsx]Overall Ordinance Count'!$A$3:$A$5</c:f>
              <c:strCache>
                <c:ptCount val="3"/>
                <c:pt idx="0">
                  <c:v>Crime Prevention and Suppression</c:v>
                </c:pt>
                <c:pt idx="1">
                  <c:v>Community Policing and Outreach</c:v>
                </c:pt>
                <c:pt idx="2">
                  <c:v>Implementing the Recommendations of the CDC and Prevention Report Related to Youth Firearm Violence</c:v>
                </c:pt>
              </c:strCache>
            </c:strRef>
          </c:cat>
          <c:val>
            <c:numRef>
              <c:f>'[Strategic Plan Final Report (Itemized).xlsx]Overall Ordinance Count'!$B$3:$B$5</c:f>
              <c:numCache>
                <c:formatCode>General</c:formatCode>
                <c:ptCount val="3"/>
                <c:pt idx="0">
                  <c:v>2</c:v>
                </c:pt>
                <c:pt idx="1">
                  <c:v>4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3B-409F-923E-67A32C3D8032}"/>
            </c:ext>
          </c:extLst>
        </c:ser>
        <c:ser>
          <c:idx val="1"/>
          <c:order val="1"/>
          <c:tx>
            <c:v>Resolutions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'[Strategic Plan Final Report (Itemized).xlsx]Overall Ordinance Count'!$A$3:$A$5</c:f>
              <c:strCache>
                <c:ptCount val="3"/>
                <c:pt idx="0">
                  <c:v>Crime Prevention and Suppression</c:v>
                </c:pt>
                <c:pt idx="1">
                  <c:v>Community Policing and Outreach</c:v>
                </c:pt>
                <c:pt idx="2">
                  <c:v>Implementing the Recommendations of the CDC and Prevention Report Related to Youth Firearm Violence</c:v>
                </c:pt>
              </c:strCache>
            </c:strRef>
          </c:cat>
          <c:val>
            <c:numRef>
              <c:f>'[Strategic Plan Final Report (Itemized).xlsx]Overall Ordinance Count'!$C$3:$C$5</c:f>
              <c:numCache>
                <c:formatCode>General</c:formatCode>
                <c:ptCount val="3"/>
                <c:pt idx="0">
                  <c:v>36</c:v>
                </c:pt>
                <c:pt idx="1">
                  <c:v>9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3B-409F-923E-67A32C3D80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46078728"/>
        <c:axId val="180607591"/>
      </c:barChart>
      <c:catAx>
        <c:axId val="1446078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607591"/>
        <c:crosses val="autoZero"/>
        <c:auto val="1"/>
        <c:lblAlgn val="ctr"/>
        <c:lblOffset val="100"/>
        <c:noMultiLvlLbl val="0"/>
      </c:catAx>
      <c:valAx>
        <c:axId val="1806075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6078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Ordinances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'[Strategic Plan Final Report (Itemized).xlsx]Overall Ordinance Count'!$E$23:$E$25</c:f>
              <c:strCache>
                <c:ptCount val="3"/>
                <c:pt idx="0">
                  <c:v>Constituent, Civic, and Community Engagement</c:v>
                </c:pt>
                <c:pt idx="1">
                  <c:v>Oversight of Franchise Agreement for Cable Services</c:v>
                </c:pt>
                <c:pt idx="2">
                  <c:v>Providing Access to PEG for Access to Television for Local Community, Schools, and Government</c:v>
                </c:pt>
              </c:strCache>
            </c:strRef>
          </c:cat>
          <c:val>
            <c:numRef>
              <c:f>'[Strategic Plan Final Report (Itemized).xlsx]Overall Ordinance Count'!$F$23:$F$25</c:f>
              <c:numCache>
                <c:formatCode>General</c:formatCode>
                <c:ptCount val="3"/>
                <c:pt idx="0">
                  <c:v>4</c:v>
                </c:pt>
                <c:pt idx="1">
                  <c:v>2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04-41E8-92FD-7A9191364AC5}"/>
            </c:ext>
          </c:extLst>
        </c:ser>
        <c:ser>
          <c:idx val="1"/>
          <c:order val="1"/>
          <c:tx>
            <c:v>Resolutions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'[Strategic Plan Final Report (Itemized).xlsx]Overall Ordinance Count'!$E$23:$E$25</c:f>
              <c:strCache>
                <c:ptCount val="3"/>
                <c:pt idx="0">
                  <c:v>Constituent, Civic, and Community Engagement</c:v>
                </c:pt>
                <c:pt idx="1">
                  <c:v>Oversight of Franchise Agreement for Cable Services</c:v>
                </c:pt>
                <c:pt idx="2">
                  <c:v>Providing Access to PEG for Access to Television for Local Community, Schools, and Government</c:v>
                </c:pt>
              </c:strCache>
            </c:strRef>
          </c:cat>
          <c:val>
            <c:numRef>
              <c:f>'[Strategic Plan Final Report (Itemized).xlsx]Overall Ordinance Count'!$G$23:$G$25</c:f>
              <c:numCache>
                <c:formatCode>General</c:formatCode>
                <c:ptCount val="3"/>
                <c:pt idx="0">
                  <c:v>20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04-41E8-92FD-7A9191364A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99769704"/>
        <c:axId val="2034664999"/>
      </c:barChart>
      <c:catAx>
        <c:axId val="899769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4664999"/>
        <c:crosses val="autoZero"/>
        <c:auto val="1"/>
        <c:lblAlgn val="ctr"/>
        <c:lblOffset val="100"/>
        <c:noMultiLvlLbl val="0"/>
      </c:catAx>
      <c:valAx>
        <c:axId val="20346649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9769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v>Ordinances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'[Strategic Plan Final Report (Itemized).xlsx]Overall Ordinance Count'!$A$8:$A$12</c:f>
              <c:strCache>
                <c:ptCount val="5"/>
                <c:pt idx="0">
                  <c:v>Neighborhood Revitilization Plans</c:v>
                </c:pt>
                <c:pt idx="1">
                  <c:v>Comprehensive Development Plan</c:v>
                </c:pt>
                <c:pt idx="2">
                  <c:v>Infrastructure Development and Revitlization (Repairs, Water, Sewer, Sidewalks, Roads)</c:v>
                </c:pt>
                <c:pt idx="3">
                  <c:v>Brownfields Remediation, Cleanup, and Redevelopment</c:v>
                </c:pt>
                <c:pt idx="4">
                  <c:v>Mixed Housing Development</c:v>
                </c:pt>
              </c:strCache>
            </c:strRef>
          </c:cat>
          <c:val>
            <c:numRef>
              <c:f>'[Strategic Plan Final Report (Itemized).xlsx]Overall Ordinance Count'!$B$8:$B$12</c:f>
              <c:numCache>
                <c:formatCode>General</c:formatCode>
                <c:ptCount val="5"/>
                <c:pt idx="0">
                  <c:v>11</c:v>
                </c:pt>
                <c:pt idx="1">
                  <c:v>0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71-46AA-A7DD-FC0961741FE0}"/>
            </c:ext>
          </c:extLst>
        </c:ser>
        <c:ser>
          <c:idx val="1"/>
          <c:order val="1"/>
          <c:tx>
            <c:v>Resolutions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'[Strategic Plan Final Report (Itemized).xlsx]Overall Ordinance Count'!$A$8:$A$12</c:f>
              <c:strCache>
                <c:ptCount val="5"/>
                <c:pt idx="0">
                  <c:v>Neighborhood Revitilization Plans</c:v>
                </c:pt>
                <c:pt idx="1">
                  <c:v>Comprehensive Development Plan</c:v>
                </c:pt>
                <c:pt idx="2">
                  <c:v>Infrastructure Development and Revitlization (Repairs, Water, Sewer, Sidewalks, Roads)</c:v>
                </c:pt>
                <c:pt idx="3">
                  <c:v>Brownfields Remediation, Cleanup, and Redevelopment</c:v>
                </c:pt>
                <c:pt idx="4">
                  <c:v>Mixed Housing Development</c:v>
                </c:pt>
              </c:strCache>
            </c:strRef>
          </c:cat>
          <c:val>
            <c:numRef>
              <c:f>'[Strategic Plan Final Report (Itemized).xlsx]Overall Ordinance Count'!$C$8:$C$12</c:f>
              <c:numCache>
                <c:formatCode>General</c:formatCode>
                <c:ptCount val="5"/>
                <c:pt idx="0">
                  <c:v>26</c:v>
                </c:pt>
                <c:pt idx="1">
                  <c:v>7</c:v>
                </c:pt>
                <c:pt idx="2">
                  <c:v>31</c:v>
                </c:pt>
                <c:pt idx="3">
                  <c:v>4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71-46AA-A7DD-FC0961741F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07815319"/>
        <c:axId val="2079495592"/>
      </c:barChart>
      <c:catAx>
        <c:axId val="60781531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9495592"/>
        <c:crosses val="autoZero"/>
        <c:auto val="1"/>
        <c:lblAlgn val="ctr"/>
        <c:lblOffset val="100"/>
        <c:noMultiLvlLbl val="0"/>
      </c:catAx>
      <c:valAx>
        <c:axId val="20794955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78153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Stabilized Wilmington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Ordinances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'[Strategic Plan Final Report (Itemized).xlsx]Overall Ordinance Count'!$A$15:$A$17</c:f>
              <c:strCache>
                <c:ptCount val="3"/>
                <c:pt idx="0">
                  <c:v>Code Enforcement</c:v>
                </c:pt>
                <c:pt idx="1">
                  <c:v>Vacant Properties</c:v>
                </c:pt>
                <c:pt idx="2">
                  <c:v>Land Bank</c:v>
                </c:pt>
              </c:strCache>
            </c:strRef>
          </c:cat>
          <c:val>
            <c:numRef>
              <c:f>'[Strategic Plan Final Report (Itemized).xlsx]Overall Ordinance Count'!$B$15:$B$17</c:f>
              <c:numCache>
                <c:formatCode>General</c:formatCode>
                <c:ptCount val="3"/>
                <c:pt idx="0">
                  <c:v>8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35-4988-84C6-4A971FB6F82B}"/>
            </c:ext>
          </c:extLst>
        </c:ser>
        <c:ser>
          <c:idx val="1"/>
          <c:order val="1"/>
          <c:tx>
            <c:v>Resolutions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'[Strategic Plan Final Report (Itemized).xlsx]Overall Ordinance Count'!$A$15:$A$17</c:f>
              <c:strCache>
                <c:ptCount val="3"/>
                <c:pt idx="0">
                  <c:v>Code Enforcement</c:v>
                </c:pt>
                <c:pt idx="1">
                  <c:v>Vacant Properties</c:v>
                </c:pt>
                <c:pt idx="2">
                  <c:v>Land Bank</c:v>
                </c:pt>
              </c:strCache>
            </c:strRef>
          </c:cat>
          <c:val>
            <c:numRef>
              <c:f>'[Strategic Plan Final Report (Itemized).xlsx]Overall Ordinance Count'!$C$15:$C$17</c:f>
              <c:numCache>
                <c:formatCode>General</c:formatCode>
                <c:ptCount val="3"/>
                <c:pt idx="0">
                  <c:v>1</c:v>
                </c:pt>
                <c:pt idx="1">
                  <c:v>5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35-4988-84C6-4A971FB6F8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27247960"/>
        <c:axId val="868368087"/>
      </c:barChart>
      <c:catAx>
        <c:axId val="1127247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8368087"/>
        <c:crosses val="autoZero"/>
        <c:auto val="1"/>
        <c:lblAlgn val="ctr"/>
        <c:lblOffset val="100"/>
        <c:noMultiLvlLbl val="0"/>
      </c:catAx>
      <c:valAx>
        <c:axId val="8683680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7247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Ordinances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'[Strategic Plan Final Report (Itemized).xlsx]Overall Ordinance Count'!$A$20:$A$22</c:f>
              <c:strCache>
                <c:ptCount val="3"/>
                <c:pt idx="0">
                  <c:v>Trash and Recycling Services</c:v>
                </c:pt>
                <c:pt idx="1">
                  <c:v>Parking Enforcement</c:v>
                </c:pt>
                <c:pt idx="2">
                  <c:v>Parking Enhancements and Planning (Commercial, Residential, Downtown, Smart Meters, etc.)</c:v>
                </c:pt>
              </c:strCache>
            </c:strRef>
          </c:cat>
          <c:val>
            <c:numRef>
              <c:f>'[Strategic Plan Final Report (Itemized).xlsx]Overall Ordinance Count'!$B$20:$B$22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E2-482F-9A83-03389A829155}"/>
            </c:ext>
          </c:extLst>
        </c:ser>
        <c:ser>
          <c:idx val="1"/>
          <c:order val="1"/>
          <c:tx>
            <c:v>Resolutions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'[Strategic Plan Final Report (Itemized).xlsx]Overall Ordinance Count'!$A$20:$A$22</c:f>
              <c:strCache>
                <c:ptCount val="3"/>
                <c:pt idx="0">
                  <c:v>Trash and Recycling Services</c:v>
                </c:pt>
                <c:pt idx="1">
                  <c:v>Parking Enforcement</c:v>
                </c:pt>
                <c:pt idx="2">
                  <c:v>Parking Enhancements and Planning (Commercial, Residential, Downtown, Smart Meters, etc.)</c:v>
                </c:pt>
              </c:strCache>
            </c:strRef>
          </c:cat>
          <c:val>
            <c:numRef>
              <c:f>'[Strategic Plan Final Report (Itemized).xlsx]Overall Ordinance Count'!$C$20:$C$22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E2-482F-9A83-03389A8291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46095368"/>
        <c:axId val="130770696"/>
      </c:barChart>
      <c:catAx>
        <c:axId val="1446095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770696"/>
        <c:crosses val="autoZero"/>
        <c:auto val="1"/>
        <c:lblAlgn val="ctr"/>
        <c:lblOffset val="100"/>
        <c:noMultiLvlLbl val="0"/>
      </c:catAx>
      <c:valAx>
        <c:axId val="130770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6095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'[Strategic Plan Final Report (Itemized).xlsx]Overall Ordinance Count'!$A$25</c:f>
              <c:strCache>
                <c:ptCount val="1"/>
                <c:pt idx="0">
                  <c:v>Disadvantaged Business Enterprise and Minority Business Enterprise Development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'[Strategic Plan Final Report (Itemized).xlsx]Overall Ordinance Count'!$B$25:$C$25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44-4F3D-8C5C-59033F71ED45}"/>
            </c:ext>
          </c:extLst>
        </c:ser>
        <c:ser>
          <c:idx val="1"/>
          <c:order val="1"/>
          <c:tx>
            <c:strRef>
              <c:f>'[Strategic Plan Final Report (Itemized).xlsx]Overall Ordinance Count'!$A$26</c:f>
              <c:strCache>
                <c:ptCount val="1"/>
                <c:pt idx="0">
                  <c:v>Business Plan Development and Resources for Neighborhood Business Corridors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'[Strategic Plan Final Report (Itemized).xlsx]Overall Ordinance Count'!$B$26:$C$26</c:f>
              <c:numCache>
                <c:formatCode>General</c:formatCode>
                <c:ptCount val="2"/>
                <c:pt idx="0">
                  <c:v>6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44-4F3D-8C5C-59033F71ED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27273303"/>
        <c:axId val="377033720"/>
      </c:barChart>
      <c:catAx>
        <c:axId val="1327273303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7033720"/>
        <c:crosses val="autoZero"/>
        <c:auto val="1"/>
        <c:lblAlgn val="ctr"/>
        <c:lblOffset val="100"/>
        <c:noMultiLvlLbl val="0"/>
      </c:catAx>
      <c:valAx>
        <c:axId val="377033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72733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Ordinances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'[Strategic Plan Final Report (Itemized).xlsx]Overall Ordinance Count'!$E$3:$E$5</c:f>
              <c:strCache>
                <c:ptCount val="3"/>
                <c:pt idx="0">
                  <c:v>Revenue Enhancements</c:v>
                </c:pt>
                <c:pt idx="1">
                  <c:v>Budget and Expenditure Controls</c:v>
                </c:pt>
                <c:pt idx="2">
                  <c:v>Policies and Strategies Regarding Risk Management, Workers Compensation, and Human Resources</c:v>
                </c:pt>
              </c:strCache>
            </c:strRef>
          </c:cat>
          <c:val>
            <c:numRef>
              <c:f>'[Strategic Plan Final Report (Itemized).xlsx]Overall Ordinance Count'!$F$3:$F$5</c:f>
              <c:numCache>
                <c:formatCode>General</c:formatCode>
                <c:ptCount val="3"/>
                <c:pt idx="0">
                  <c:v>8</c:v>
                </c:pt>
                <c:pt idx="1">
                  <c:v>21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3B-44EC-A1A8-D028B93EF932}"/>
            </c:ext>
          </c:extLst>
        </c:ser>
        <c:ser>
          <c:idx val="1"/>
          <c:order val="1"/>
          <c:tx>
            <c:v>Resolutions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'[Strategic Plan Final Report (Itemized).xlsx]Overall Ordinance Count'!$E$3:$E$5</c:f>
              <c:strCache>
                <c:ptCount val="3"/>
                <c:pt idx="0">
                  <c:v>Revenue Enhancements</c:v>
                </c:pt>
                <c:pt idx="1">
                  <c:v>Budget and Expenditure Controls</c:v>
                </c:pt>
                <c:pt idx="2">
                  <c:v>Policies and Strategies Regarding Risk Management, Workers Compensation, and Human Resources</c:v>
                </c:pt>
              </c:strCache>
            </c:strRef>
          </c:cat>
          <c:val>
            <c:numRef>
              <c:f>'[Strategic Plan Final Report (Itemized).xlsx]Overall Ordinance Count'!$G$3:$G$5</c:f>
              <c:numCache>
                <c:formatCode>General</c:formatCode>
                <c:ptCount val="3"/>
                <c:pt idx="0">
                  <c:v>2</c:v>
                </c:pt>
                <c:pt idx="1">
                  <c:v>3</c:v>
                </c:pt>
                <c:pt idx="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3B-44EC-A1A8-D028B93EF9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7876248"/>
        <c:axId val="1850022471"/>
      </c:barChart>
      <c:catAx>
        <c:axId val="377876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0022471"/>
        <c:crosses val="autoZero"/>
        <c:auto val="1"/>
        <c:lblAlgn val="ctr"/>
        <c:lblOffset val="100"/>
        <c:noMultiLvlLbl val="0"/>
      </c:catAx>
      <c:valAx>
        <c:axId val="18500224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7876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v>Ordinances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'[Strategic Plan Final Report (Itemized).xlsx]Overall Ordinance Count'!$E$8:$E$11</c:f>
              <c:strCache>
                <c:ptCount val="4"/>
                <c:pt idx="0">
                  <c:v>Advocacy and Support for Wilmington's Youth in the Educational Process</c:v>
                </c:pt>
                <c:pt idx="1">
                  <c:v>Youth Master Plan</c:v>
                </c:pt>
                <c:pt idx="2">
                  <c:v>Adult and Youth Workforce Development</c:v>
                </c:pt>
                <c:pt idx="3">
                  <c:v>Implementing the Recommendatiosn of the CDC and Prevention Report Related to Positive Youth and Family Development Activities</c:v>
                </c:pt>
              </c:strCache>
            </c:strRef>
          </c:cat>
          <c:val>
            <c:numRef>
              <c:f>'[Strategic Plan Final Report (Itemized).xlsx]Overall Ordinance Count'!$F$8:$F$11</c:f>
              <c:numCache>
                <c:formatCode>General</c:formatCode>
                <c:ptCount val="4"/>
                <c:pt idx="0">
                  <c:v>0</c:v>
                </c:pt>
                <c:pt idx="2">
                  <c:v>0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E6-4834-B90E-D5957620810C}"/>
            </c:ext>
          </c:extLst>
        </c:ser>
        <c:ser>
          <c:idx val="1"/>
          <c:order val="1"/>
          <c:tx>
            <c:v>Resolutions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'[Strategic Plan Final Report (Itemized).xlsx]Overall Ordinance Count'!$E$8:$E$11</c:f>
              <c:strCache>
                <c:ptCount val="4"/>
                <c:pt idx="0">
                  <c:v>Advocacy and Support for Wilmington's Youth in the Educational Process</c:v>
                </c:pt>
                <c:pt idx="1">
                  <c:v>Youth Master Plan</c:v>
                </c:pt>
                <c:pt idx="2">
                  <c:v>Adult and Youth Workforce Development</c:v>
                </c:pt>
                <c:pt idx="3">
                  <c:v>Implementing the Recommendatiosn of the CDC and Prevention Report Related to Positive Youth and Family Development Activities</c:v>
                </c:pt>
              </c:strCache>
            </c:strRef>
          </c:cat>
          <c:val>
            <c:numRef>
              <c:f>'[Strategic Plan Final Report (Itemized).xlsx]Overall Ordinance Count'!$G$8:$G$11</c:f>
              <c:numCache>
                <c:formatCode>General</c:formatCode>
                <c:ptCount val="4"/>
                <c:pt idx="0">
                  <c:v>20</c:v>
                </c:pt>
                <c:pt idx="2">
                  <c:v>6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E6-4834-B90E-D595762081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37831640"/>
        <c:axId val="899881192"/>
      </c:barChart>
      <c:catAx>
        <c:axId val="837831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9881192"/>
        <c:crosses val="autoZero"/>
        <c:auto val="1"/>
        <c:lblAlgn val="ctr"/>
        <c:lblOffset val="100"/>
        <c:noMultiLvlLbl val="0"/>
      </c:catAx>
      <c:valAx>
        <c:axId val="8998811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7831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Healthy Wilmington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Ordinances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'[Strategic Plan Final Report (Itemized).xlsx]Overall Ordinance Count'!$E$14:$E$16</c:f>
              <c:strCache>
                <c:ptCount val="3"/>
                <c:pt idx="0">
                  <c:v>Mental and Physical Health Services</c:v>
                </c:pt>
                <c:pt idx="1">
                  <c:v>Adult, Family, and Youth Homelessness</c:v>
                </c:pt>
                <c:pt idx="2">
                  <c:v>Senior Services</c:v>
                </c:pt>
              </c:strCache>
            </c:strRef>
          </c:cat>
          <c:val>
            <c:numRef>
              <c:f>'[Strategic Plan Final Report (Itemized).xlsx]Overall Ordinance Count'!$F$14:$F$16</c:f>
              <c:numCache>
                <c:formatCode>General</c:formatCode>
                <c:ptCount val="3"/>
                <c:pt idx="0">
                  <c:v>5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FF-485E-9D08-99F1D139373E}"/>
            </c:ext>
          </c:extLst>
        </c:ser>
        <c:ser>
          <c:idx val="1"/>
          <c:order val="1"/>
          <c:tx>
            <c:v>Resolutions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'[Strategic Plan Final Report (Itemized).xlsx]Overall Ordinance Count'!$E$14:$E$16</c:f>
              <c:strCache>
                <c:ptCount val="3"/>
                <c:pt idx="0">
                  <c:v>Mental and Physical Health Services</c:v>
                </c:pt>
                <c:pt idx="1">
                  <c:v>Adult, Family, and Youth Homelessness</c:v>
                </c:pt>
                <c:pt idx="2">
                  <c:v>Senior Services</c:v>
                </c:pt>
              </c:strCache>
            </c:strRef>
          </c:cat>
          <c:val>
            <c:numRef>
              <c:f>'[Strategic Plan Final Report (Itemized).xlsx]Overall Ordinance Count'!$G$14:$G$16</c:f>
              <c:numCache>
                <c:formatCode>General</c:formatCode>
                <c:ptCount val="3"/>
                <c:pt idx="0">
                  <c:v>24</c:v>
                </c:pt>
                <c:pt idx="1">
                  <c:v>3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FF-485E-9D08-99F1D13937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17045128"/>
        <c:axId val="1054814808"/>
      </c:barChart>
      <c:catAx>
        <c:axId val="1117045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4814808"/>
        <c:crosses val="autoZero"/>
        <c:auto val="1"/>
        <c:lblAlgn val="ctr"/>
        <c:lblOffset val="100"/>
        <c:noMultiLvlLbl val="0"/>
      </c:catAx>
      <c:valAx>
        <c:axId val="1054814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7045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'[Strategic Plan Final Report (Itemized).xlsx]Overall Ordinance Count'!$E$19</c:f>
              <c:strCache>
                <c:ptCount val="1"/>
                <c:pt idx="0">
                  <c:v>Transparency of City Government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'[Strategic Plan Final Report (Itemized).xlsx]Overall Ordinance Count'!$F$19:$G$19</c:f>
              <c:numCache>
                <c:formatCode>General</c:formatCode>
                <c:ptCount val="2"/>
                <c:pt idx="0">
                  <c:v>8</c:v>
                </c:pt>
                <c:pt idx="1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DB-4E1E-9173-0E2A6E891C2F}"/>
            </c:ext>
          </c:extLst>
        </c:ser>
        <c:ser>
          <c:idx val="1"/>
          <c:order val="1"/>
          <c:tx>
            <c:strRef>
              <c:f>'[Strategic Plan Final Report (Itemized).xlsx]Overall Ordinance Count'!$E$20</c:f>
              <c:strCache>
                <c:ptCount val="1"/>
                <c:pt idx="0">
                  <c:v>Redistricting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'[Strategic Plan Final Report (Itemized).xlsx]Overall Ordinance Count'!$F$20:$G$20</c:f>
              <c:numCache>
                <c:formatCode>General</c:formatCode>
                <c:ptCount val="2"/>
                <c:pt idx="0">
                  <c:v>4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DB-4E1E-9173-0E2A6E891C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1521240"/>
        <c:axId val="628479624"/>
      </c:barChart>
      <c:catAx>
        <c:axId val="30152124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8479624"/>
        <c:crosses val="autoZero"/>
        <c:auto val="1"/>
        <c:lblAlgn val="ctr"/>
        <c:lblOffset val="100"/>
        <c:noMultiLvlLbl val="0"/>
      </c:catAx>
      <c:valAx>
        <c:axId val="628479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1521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Sheet1!$A$2:$A$11</cx:f>
        <cx:lvl ptCount="10">
          <cx:pt idx="0">Safe &amp; Secure Wilmington</cx:pt>
          <cx:pt idx="1">Growing Wilmington</cx:pt>
          <cx:pt idx="2">Stabilized Wilmington</cx:pt>
          <cx:pt idx="3">Resident &amp; Visitor Friendly Wilmington</cx:pt>
          <cx:pt idx="4">Business Friendly Wilmington</cx:pt>
          <cx:pt idx="5">Prosperous &amp; Sustainable Wilmington</cx:pt>
          <cx:pt idx="6">Wilmington for All Ages</cx:pt>
          <cx:pt idx="7">Healthy Wilmington</cx:pt>
          <cx:pt idx="8">Transparent &amp; Well-Represented Wilmington</cx:pt>
          <cx:pt idx="9">Connected, Informed, &amp; Engaged Wilmington</cx:pt>
        </cx:lvl>
      </cx:strDim>
      <cx:numDim type="size">
        <cx:f>Sheet1!$B$2:$B$11</cx:f>
        <cx:lvl ptCount="10" formatCode="General">
          <cx:pt idx="0">6</cx:pt>
          <cx:pt idx="1">13</cx:pt>
          <cx:pt idx="2">11</cx:pt>
          <cx:pt idx="3">16</cx:pt>
          <cx:pt idx="4">6</cx:pt>
          <cx:pt idx="5">44</cx:pt>
          <cx:pt idx="6">2</cx:pt>
          <cx:pt idx="7">6</cx:pt>
          <cx:pt idx="8">12</cx:pt>
          <cx:pt idx="9">11</cx:pt>
        </cx:lvl>
      </cx:numDim>
    </cx:data>
    <cx:data id="1">
      <cx:strDim type="cat">
        <cx:f>Sheet1!$A$2:$A$11</cx:f>
        <cx:lvl ptCount="10">
          <cx:pt idx="0">Safe &amp; Secure Wilmington</cx:pt>
          <cx:pt idx="1">Growing Wilmington</cx:pt>
          <cx:pt idx="2">Stabilized Wilmington</cx:pt>
          <cx:pt idx="3">Resident &amp; Visitor Friendly Wilmington</cx:pt>
          <cx:pt idx="4">Business Friendly Wilmington</cx:pt>
          <cx:pt idx="5">Prosperous &amp; Sustainable Wilmington</cx:pt>
          <cx:pt idx="6">Wilmington for All Ages</cx:pt>
          <cx:pt idx="7">Healthy Wilmington</cx:pt>
          <cx:pt idx="8">Transparent &amp; Well-Represented Wilmington</cx:pt>
          <cx:pt idx="9">Connected, Informed, &amp; Engaged Wilmington</cx:pt>
        </cx:lvl>
      </cx:strDim>
      <cx:numDim type="size">
        <cx:f>Sheet1!$C$2:$C$11</cx:f>
        <cx:lvl ptCount="10" formatCode="General">
          <cx:pt idx="0">2.3999999999999999</cx:pt>
          <cx:pt idx="1">4.4000000000000004</cx:pt>
          <cx:pt idx="2">1.8</cx:pt>
          <cx:pt idx="3">2.7999999999999998</cx:pt>
        </cx:lvl>
      </cx:numDim>
    </cx:data>
    <cx:data id="2">
      <cx:strDim type="cat">
        <cx:f>Sheet1!$A$2:$A$11</cx:f>
        <cx:lvl ptCount="10">
          <cx:pt idx="0">Safe &amp; Secure Wilmington</cx:pt>
          <cx:pt idx="1">Growing Wilmington</cx:pt>
          <cx:pt idx="2">Stabilized Wilmington</cx:pt>
          <cx:pt idx="3">Resident &amp; Visitor Friendly Wilmington</cx:pt>
          <cx:pt idx="4">Business Friendly Wilmington</cx:pt>
          <cx:pt idx="5">Prosperous &amp; Sustainable Wilmington</cx:pt>
          <cx:pt idx="6">Wilmington for All Ages</cx:pt>
          <cx:pt idx="7">Healthy Wilmington</cx:pt>
          <cx:pt idx="8">Transparent &amp; Well-Represented Wilmington</cx:pt>
          <cx:pt idx="9">Connected, Informed, &amp; Engaged Wilmington</cx:pt>
        </cx:lvl>
      </cx:strDim>
      <cx:numDim type="size">
        <cx:f>Sheet1!$D$2:$D$11</cx:f>
        <cx:lvl ptCount="10" formatCode="General">
          <cx:pt idx="0">2</cx:pt>
          <cx:pt idx="1">2</cx:pt>
          <cx:pt idx="2">3</cx:pt>
          <cx:pt idx="3">5</cx:pt>
        </cx:lvl>
      </cx:numDim>
    </cx:data>
  </cx:chartData>
  <cx:chart>
    <cx:title pos="t" align="ctr" overlay="0">
      <cx:tx>
        <cx:txData>
          <cx:v>2017-2020 Ordinance Distribution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en-US" sz="1862" b="0" i="0" u="none" strike="noStrike" baseline="0" dirty="0">
              <a:solidFill>
                <a:srgbClr val="000000">
                  <a:lumMod val="65000"/>
                  <a:lumOff val="35000"/>
                </a:srgbClr>
              </a:solidFill>
              <a:latin typeface="Constantia"/>
            </a:rPr>
            <a:t>2017-2020 Ordinance Distribution</a:t>
          </a:r>
        </a:p>
      </cx:txPr>
    </cx:title>
    <cx:plotArea>
      <cx:plotAreaRegion>
        <cx:series layoutId="treemap" uniqueId="{AE26CA35-495A-4BAB-99EA-C227FAEAF208}" formatIdx="0">
          <cx:tx>
            <cx:txData>
              <cx:f>Sheet1!$B$1</cx:f>
              <cx:v>Series 1</cx:v>
            </cx:txData>
          </cx:tx>
          <cx:dataPt idx="0">
            <cx:spPr>
              <a:solidFill>
                <a:srgbClr val="00B050"/>
              </a:solidFill>
            </cx:spPr>
          </cx:dataPt>
          <cx:dataPt idx="1">
            <cx:spPr>
              <a:solidFill>
                <a:srgbClr val="92D050"/>
              </a:solidFill>
            </cx:spPr>
          </cx:dataPt>
          <cx:dataPt idx="2">
            <cx:spPr>
              <a:solidFill>
                <a:srgbClr val="FDE169"/>
              </a:solidFill>
            </cx:spPr>
          </cx:dataPt>
          <cx:dataPt idx="3">
            <cx:spPr>
              <a:solidFill>
                <a:srgbClr val="FF9900"/>
              </a:solidFill>
            </cx:spPr>
          </cx:dataPt>
          <cx:dataPt idx="4">
            <cx:spPr>
              <a:solidFill>
                <a:srgbClr val="FF0000"/>
              </a:solidFill>
            </cx:spPr>
          </cx:dataPt>
          <cx:dataPt idx="5">
            <cx:spPr>
              <a:solidFill>
                <a:srgbClr val="CC0066"/>
              </a:solidFill>
            </cx:spPr>
          </cx:dataPt>
          <cx:dataPt idx="6">
            <cx:spPr>
              <a:solidFill>
                <a:srgbClr val="CC0099"/>
              </a:solidFill>
            </cx:spPr>
          </cx:dataPt>
          <cx:dataPt idx="7">
            <cx:spPr>
              <a:solidFill>
                <a:srgbClr val="7030A0"/>
              </a:solidFill>
            </cx:spPr>
          </cx:dataPt>
          <cx:dataPt idx="8">
            <cx:spPr>
              <a:solidFill>
                <a:srgbClr val="0070C0"/>
              </a:solidFill>
            </cx:spPr>
          </cx:dataPt>
          <cx:dataPt idx="9">
            <cx:spPr>
              <a:solidFill>
                <a:srgbClr val="33CCCC"/>
              </a:solidFill>
            </cx:spPr>
          </cx:dataPt>
          <cx:dataLabels pos="inEnd">
            <cx:visibility seriesName="0" categoryName="1" value="0"/>
          </cx:dataLabels>
          <cx:dataId val="0"/>
          <cx:layoutPr>
            <cx:parentLabelLayout val="overlapping"/>
          </cx:layoutPr>
        </cx:series>
        <cx:series layoutId="treemap" hidden="1" uniqueId="{A8EE1471-D269-4A13-8026-B99707DABF1D}" formatIdx="1">
          <cx:tx>
            <cx:txData>
              <cx:f>Sheet1!$C$1</cx:f>
              <cx:v>Series 2</cx:v>
            </cx:txData>
          </cx:tx>
          <cx:dataLabels pos="inEnd">
            <cx:visibility seriesName="0" categoryName="1" value="0"/>
          </cx:dataLabels>
          <cx:dataId val="1"/>
          <cx:layoutPr>
            <cx:parentLabelLayout val="overlapping"/>
          </cx:layoutPr>
        </cx:series>
        <cx:series layoutId="treemap" hidden="1" uniqueId="{088A26B1-F113-46C1-9146-B38A8CD4031C}" formatIdx="2">
          <cx:tx>
            <cx:txData>
              <cx:f>Sheet1!$D$1</cx:f>
              <cx:v>Series 3</cx:v>
            </cx:txData>
          </cx:tx>
          <cx:dataLabels pos="inEnd">
            <cx:visibility seriesName="0" categoryName="1" value="0"/>
          </cx:dataLabels>
          <cx:dataId val="2"/>
          <cx:layoutPr>
            <cx:parentLabelLayout val="overlapping"/>
          </cx:layoutPr>
        </cx:series>
      </cx:plotAreaRegion>
    </cx:plotArea>
    <cx:legend pos="t" align="ctr" overlay="0"/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Sheet1!$A$2:$A$11</cx:f>
        <cx:lvl ptCount="10">
          <cx:pt idx="0">Safe &amp; Secure Wilmington</cx:pt>
          <cx:pt idx="1">Growing Wilmington</cx:pt>
          <cx:pt idx="2">Stabilized Wilmington</cx:pt>
          <cx:pt idx="3">Resident &amp; Visitor Friendly Wilmington</cx:pt>
          <cx:pt idx="4">Business Friendly Wilmington</cx:pt>
          <cx:pt idx="5">Prosperous &amp; Sustainable Wilmington</cx:pt>
          <cx:pt idx="6">Wilmington for All Ages</cx:pt>
          <cx:pt idx="7">Healthy Wilmington</cx:pt>
          <cx:pt idx="8">Transparent &amp; Well-Represented Wilmington</cx:pt>
          <cx:pt idx="9">Connected, Informed, &amp; Engaged Wilmington</cx:pt>
        </cx:lvl>
      </cx:strDim>
      <cx:numDim type="size">
        <cx:f>Sheet1!$B$2:$B$11</cx:f>
        <cx:lvl ptCount="10" formatCode="General">
          <cx:pt idx="0">52</cx:pt>
          <cx:pt idx="1">70</cx:pt>
          <cx:pt idx="2">6</cx:pt>
          <cx:pt idx="3">5</cx:pt>
          <cx:pt idx="4">6</cx:pt>
          <cx:pt idx="5">18</cx:pt>
          <cx:pt idx="6">41</cx:pt>
          <cx:pt idx="7">29</cx:pt>
          <cx:pt idx="8">30</cx:pt>
          <cx:pt idx="9">20</cx:pt>
        </cx:lvl>
      </cx:numDim>
    </cx:data>
    <cx:data id="1">
      <cx:strDim type="cat">
        <cx:f>Sheet1!$A$2:$A$11</cx:f>
        <cx:lvl ptCount="10">
          <cx:pt idx="0">Safe &amp; Secure Wilmington</cx:pt>
          <cx:pt idx="1">Growing Wilmington</cx:pt>
          <cx:pt idx="2">Stabilized Wilmington</cx:pt>
          <cx:pt idx="3">Resident &amp; Visitor Friendly Wilmington</cx:pt>
          <cx:pt idx="4">Business Friendly Wilmington</cx:pt>
          <cx:pt idx="5">Prosperous &amp; Sustainable Wilmington</cx:pt>
          <cx:pt idx="6">Wilmington for All Ages</cx:pt>
          <cx:pt idx="7">Healthy Wilmington</cx:pt>
          <cx:pt idx="8">Transparent &amp; Well-Represented Wilmington</cx:pt>
          <cx:pt idx="9">Connected, Informed, &amp; Engaged Wilmington</cx:pt>
        </cx:lvl>
      </cx:strDim>
      <cx:numDim type="size">
        <cx:f>Sheet1!$C$2:$C$11</cx:f>
        <cx:lvl ptCount="10" formatCode="General">
          <cx:pt idx="0">2.3999999999999999</cx:pt>
          <cx:pt idx="1">4.4000000000000004</cx:pt>
          <cx:pt idx="2">1.8</cx:pt>
          <cx:pt idx="3">2.7999999999999998</cx:pt>
        </cx:lvl>
      </cx:numDim>
    </cx:data>
    <cx:data id="2">
      <cx:strDim type="cat">
        <cx:f>Sheet1!$A$2:$A$11</cx:f>
        <cx:lvl ptCount="10">
          <cx:pt idx="0">Safe &amp; Secure Wilmington</cx:pt>
          <cx:pt idx="1">Growing Wilmington</cx:pt>
          <cx:pt idx="2">Stabilized Wilmington</cx:pt>
          <cx:pt idx="3">Resident &amp; Visitor Friendly Wilmington</cx:pt>
          <cx:pt idx="4">Business Friendly Wilmington</cx:pt>
          <cx:pt idx="5">Prosperous &amp; Sustainable Wilmington</cx:pt>
          <cx:pt idx="6">Wilmington for All Ages</cx:pt>
          <cx:pt idx="7">Healthy Wilmington</cx:pt>
          <cx:pt idx="8">Transparent &amp; Well-Represented Wilmington</cx:pt>
          <cx:pt idx="9">Connected, Informed, &amp; Engaged Wilmington</cx:pt>
        </cx:lvl>
      </cx:strDim>
      <cx:numDim type="size">
        <cx:f>Sheet1!$D$2:$D$11</cx:f>
        <cx:lvl ptCount="10" formatCode="General">
          <cx:pt idx="0">2</cx:pt>
          <cx:pt idx="1">2</cx:pt>
          <cx:pt idx="2">3</cx:pt>
          <cx:pt idx="3">5</cx:pt>
        </cx:lvl>
      </cx:numDim>
    </cx:data>
  </cx:chartData>
  <cx:chart>
    <cx:title pos="t" align="ctr" overlay="0">
      <cx:tx>
        <cx:txData>
          <cx:v>2017-2020 Resolution Distribution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en-US" sz="1862" b="0" i="0" u="none" strike="noStrike" baseline="0" dirty="0">
              <a:solidFill>
                <a:srgbClr val="000000">
                  <a:lumMod val="65000"/>
                  <a:lumOff val="35000"/>
                </a:srgbClr>
              </a:solidFill>
              <a:latin typeface="Constantia"/>
            </a:rPr>
            <a:t>2017-2020 Resolution Distribution</a:t>
          </a:r>
        </a:p>
      </cx:txPr>
    </cx:title>
    <cx:plotArea>
      <cx:plotAreaRegion>
        <cx:series layoutId="treemap" uniqueId="{AE26CA35-495A-4BAB-99EA-C227FAEAF208}" formatIdx="0">
          <cx:tx>
            <cx:txData>
              <cx:f>Sheet1!$B$1</cx:f>
              <cx:v>Series 1</cx:v>
            </cx:txData>
          </cx:tx>
          <cx:dataPt idx="0">
            <cx:spPr>
              <a:solidFill>
                <a:srgbClr val="00B050"/>
              </a:solidFill>
            </cx:spPr>
          </cx:dataPt>
          <cx:dataPt idx="1">
            <cx:spPr>
              <a:solidFill>
                <a:srgbClr val="92D050"/>
              </a:solidFill>
            </cx:spPr>
          </cx:dataPt>
          <cx:dataPt idx="2">
            <cx:spPr>
              <a:solidFill>
                <a:srgbClr val="FDE169"/>
              </a:solidFill>
            </cx:spPr>
          </cx:dataPt>
          <cx:dataPt idx="3">
            <cx:spPr>
              <a:solidFill>
                <a:srgbClr val="FF9900"/>
              </a:solidFill>
            </cx:spPr>
          </cx:dataPt>
          <cx:dataPt idx="4">
            <cx:spPr>
              <a:solidFill>
                <a:srgbClr val="FF0000"/>
              </a:solidFill>
            </cx:spPr>
          </cx:dataPt>
          <cx:dataPt idx="5">
            <cx:spPr>
              <a:solidFill>
                <a:srgbClr val="CC0066"/>
              </a:solidFill>
            </cx:spPr>
          </cx:dataPt>
          <cx:dataPt idx="6">
            <cx:spPr>
              <a:solidFill>
                <a:srgbClr val="CC0099"/>
              </a:solidFill>
            </cx:spPr>
          </cx:dataPt>
          <cx:dataPt idx="7">
            <cx:spPr>
              <a:solidFill>
                <a:srgbClr val="7030A0"/>
              </a:solidFill>
            </cx:spPr>
          </cx:dataPt>
          <cx:dataPt idx="8">
            <cx:spPr>
              <a:solidFill>
                <a:srgbClr val="0070C0"/>
              </a:solidFill>
            </cx:spPr>
          </cx:dataPt>
          <cx:dataPt idx="9">
            <cx:spPr>
              <a:solidFill>
                <a:srgbClr val="33CCCC"/>
              </a:solidFill>
            </cx:spPr>
          </cx:dataPt>
          <cx:dataLabels pos="inEnd">
            <cx:visibility seriesName="0" categoryName="1" value="0"/>
          </cx:dataLabels>
          <cx:dataId val="0"/>
          <cx:layoutPr>
            <cx:parentLabelLayout val="overlapping"/>
          </cx:layoutPr>
        </cx:series>
        <cx:series layoutId="treemap" hidden="1" uniqueId="{A8EE1471-D269-4A13-8026-B99707DABF1D}" formatIdx="1">
          <cx:tx>
            <cx:txData>
              <cx:f>Sheet1!$C$1</cx:f>
              <cx:v>Series 2</cx:v>
            </cx:txData>
          </cx:tx>
          <cx:dataLabels pos="inEnd">
            <cx:visibility seriesName="0" categoryName="1" value="0"/>
          </cx:dataLabels>
          <cx:dataId val="1"/>
          <cx:layoutPr>
            <cx:parentLabelLayout val="overlapping"/>
          </cx:layoutPr>
        </cx:series>
        <cx:series layoutId="treemap" hidden="1" uniqueId="{088A26B1-F113-46C1-9146-B38A8CD4031C}" formatIdx="2">
          <cx:tx>
            <cx:txData>
              <cx:f>Sheet1!$D$1</cx:f>
              <cx:v>Series 3</cx:v>
            </cx:txData>
          </cx:tx>
          <cx:dataLabels pos="inEnd">
            <cx:visibility seriesName="0" categoryName="1" value="0"/>
          </cx:dataLabels>
          <cx:dataId val="2"/>
          <cx:layoutPr>
            <cx:parentLabelLayout val="overlapping"/>
          </cx:layoutPr>
        </cx:series>
      </cx:plotAreaRegion>
    </cx:plotArea>
    <cx:legend pos="t" align="ctr" overlay="0"/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lt1"/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lt1"/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E03B7-B591-4A2A-B695-014C5A39F13E}" type="datetimeFigureOut">
              <a:rPr lang="en-US"/>
              <a:t>6/27/2022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322BB-75AD-4A1E-9661-2724167329F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270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FBD7B-E4FB-4AA8-9540-FD148073ACB3}" type="datetimeFigureOut">
              <a:rPr lang="en-US"/>
              <a:t>6/27/2022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5B7DE-1198-4F2F-B574-CA8CAE34164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2312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1135743"/>
            <a:ext cx="1622332" cy="799981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324" y="362396"/>
            <a:ext cx="9141619" cy="167640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2089595"/>
            <a:ext cx="9141619" cy="886344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09051-6E81-43E8-9099-FF6A0C3DCFE8}" type="datetime1">
              <a:rPr lang="en-US"/>
              <a:t>6/27/2022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751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AB04-7709-4C1E-A61A-74684A0170FC}" type="datetime1">
              <a:rPr lang="en-US"/>
              <a:t>6/27/2022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082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 rot="5400000">
            <a:off x="9583007" y="233864"/>
            <a:ext cx="1063300" cy="524046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5" name="bottom graphic"/>
          <p:cNvGrpSpPr/>
          <p:nvPr/>
        </p:nvGrpSpPr>
        <p:grpSpPr>
          <a:xfrm>
            <a:off x="0" y="5395517"/>
            <a:ext cx="12188825" cy="1462483"/>
            <a:chOff x="0" y="4046638"/>
            <a:chExt cx="9144000" cy="1096862"/>
          </a:xfrm>
        </p:grpSpPr>
        <p:sp>
          <p:nvSpPr>
            <p:cNvPr id="16" name="Freeform 15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72"/>
            <p:cNvSpPr/>
            <p:nvPr/>
          </p:nvSpPr>
          <p:spPr bwMode="ltGray">
            <a:xfrm rot="5400000">
              <a:off x="4023569" y="23069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1060" y="1150514"/>
            <a:ext cx="1828324" cy="502168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8882" y="1150514"/>
            <a:ext cx="8227457" cy="502168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BD0D-E0B1-4CED-AC65-708AC79EB9CD}" type="datetime1">
              <a:rPr lang="en-US"/>
              <a:t>6/27/2022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64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EA6D-DF0B-4D4B-B359-5F1D1D0E30A4}" type="datetime1">
              <a:rPr lang="en-US"/>
              <a:t>6/27/2022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515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3124415"/>
            <a:ext cx="1622332" cy="805061"/>
            <a:chOff x="0" y="2343311"/>
            <a:chExt cx="1217066" cy="603796"/>
          </a:xfrm>
        </p:grpSpPr>
        <p:sp>
          <p:nvSpPr>
            <p:cNvPr id="8" name="Rounded Rectangle 7"/>
            <p:cNvSpPr/>
            <p:nvPr/>
          </p:nvSpPr>
          <p:spPr>
            <a:xfrm>
              <a:off x="787514" y="2347123"/>
              <a:ext cx="429552" cy="599984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86370" y="2347123"/>
              <a:ext cx="429552" cy="59998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92604" y="2535915"/>
              <a:ext cx="599986" cy="214778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9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0" name="Freeform 19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324" y="1932518"/>
            <a:ext cx="9141619" cy="2105367"/>
          </a:xfrm>
        </p:spPr>
        <p:txBody>
          <a:bodyPr anchor="b">
            <a:normAutofit/>
          </a:bodyPr>
          <a:lstStyle>
            <a:lvl1pPr algn="l">
              <a:defRPr sz="60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324" y="4084264"/>
            <a:ext cx="9141619" cy="933297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B99-15BC-4479-BAC5-1E502E66917A}" type="datetime1">
              <a:rPr lang="en-US"/>
              <a:t>6/27/2022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69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52400"/>
            <a:ext cx="975106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1600200"/>
            <a:ext cx="487553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2" y="1600200"/>
            <a:ext cx="487553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C2A3-CD19-48AB-9F64-ECCF75182EDD}" type="datetime1">
              <a:rPr lang="en-US"/>
              <a:t>6/27/2022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779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52400"/>
            <a:ext cx="97510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1524000"/>
            <a:ext cx="487553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2413000"/>
            <a:ext cx="4875530" cy="37591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412" y="1524000"/>
            <a:ext cx="487553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412" y="2413000"/>
            <a:ext cx="4875530" cy="37591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E8C1-7C87-4705-AB97-8CD17D208E3F}" type="datetime1">
              <a:rPr lang="en-US"/>
              <a:t>6/27/2022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703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624E-DF92-4841-B9B9-DD11AA239B85}" type="datetime1">
              <a:rPr lang="en-US"/>
              <a:t>6/27/2022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90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9" name="Freeform 8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3AE1-4360-4D5B-BDBC-656B872DD533}" type="datetime1">
              <a:rPr lang="en-US"/>
              <a:t>6/27/2022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539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5530" y="1600200"/>
            <a:ext cx="6094413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3" y="1600202"/>
            <a:ext cx="3453500" cy="4571999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90708-46A4-4851-883E-8DFB8939107E}" type="datetime1">
              <a:rPr lang="en-US"/>
              <a:t>6/27/2022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396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218887" y="1600200"/>
            <a:ext cx="6703850" cy="3657600"/>
          </a:xfrm>
          <a:prstGeom prst="roundRect">
            <a:avLst>
              <a:gd name="adj" fmla="val 3098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600200"/>
            <a:ext cx="2844059" cy="3759200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EFFC-86AE-4294-A319-CAFC2651994B}" type="datetime1">
              <a:rPr lang="en-US"/>
              <a:t>6/27/2022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298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1" name="Freeform 20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grpSp>
        <p:nvGrpSpPr>
          <p:cNvPr id="7" name="squares"/>
          <p:cNvGrpSpPr/>
          <p:nvPr/>
        </p:nvGrpSpPr>
        <p:grpSpPr>
          <a:xfrm>
            <a:off x="1" y="800551"/>
            <a:ext cx="1063023" cy="524183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600200"/>
            <a:ext cx="9751060" cy="45720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8883" y="6448425"/>
            <a:ext cx="8288401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47913" y="6448425"/>
            <a:ext cx="1422030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29E8617-6EA8-4B97-A5E8-E18E98765EE2}" type="datetime1">
              <a:rPr lang="en-US"/>
              <a:pPr/>
              <a:t>6/27/2022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1516" y="6448425"/>
            <a:ext cx="812588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268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55772" indent="-304747" algn="l" defTabSz="1218987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67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8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088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987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0108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619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129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thartz00/10518034716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microsoft.com/office/2014/relationships/chartEx" Target="../charts/chartEx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324" y="76200"/>
            <a:ext cx="9141619" cy="3025257"/>
          </a:xfrm>
        </p:spPr>
        <p:txBody>
          <a:bodyPr/>
          <a:lstStyle/>
          <a:p>
            <a:r>
              <a:rPr lang="en-US" sz="8800" dirty="0"/>
              <a:t>2022-2025 Revised Strategic Plan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657600"/>
            <a:ext cx="9141619" cy="2438400"/>
          </a:xfrm>
          <a:solidFill>
            <a:srgbClr val="FFFFFF">
              <a:alpha val="69804"/>
            </a:srgbClr>
          </a:solidFill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</a:pPr>
            <a:r>
              <a:rPr lang="en-US" dirty="0"/>
              <a:t>Kendra Brumfield-NaWangna, MPA, </a:t>
            </a:r>
            <a:r>
              <a:rPr lang="en-US" dirty="0" err="1"/>
              <a:t>Ph.D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Legislative &amp; Policy Analyst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Gabriel A. Akinporoye </a:t>
            </a:r>
          </a:p>
          <a:p>
            <a:pPr>
              <a:spcBef>
                <a:spcPts val="0"/>
              </a:spcBef>
            </a:pPr>
            <a:r>
              <a:rPr lang="en-US" dirty="0"/>
              <a:t>Strategy &amp; Policy Analyst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Jorge E. </a:t>
            </a:r>
            <a:r>
              <a:rPr lang="en-US"/>
              <a:t>Hernandez-Limon, MPP 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Strategy &amp; Policy Analyst </a:t>
            </a:r>
          </a:p>
        </p:txBody>
      </p:sp>
    </p:spTree>
    <p:extLst>
      <p:ext uri="{BB962C8B-B14F-4D97-AF65-F5344CB8AC3E}">
        <p14:creationId xmlns:p14="http://schemas.microsoft.com/office/powerpoint/2010/main" val="280183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1967A-723A-D5FF-14F7-E3053E61C5F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9900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4. Resident &amp; Visitor Friendly Wilmington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3227B-8ACF-277A-8E44-B2D6BA2AC4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9900"/>
              </a:buClr>
            </a:pPr>
            <a:r>
              <a:rPr lang="en-US" dirty="0"/>
              <a:t>Trash and Recycling Services</a:t>
            </a:r>
          </a:p>
          <a:p>
            <a:pPr>
              <a:buClr>
                <a:srgbClr val="FF9900"/>
              </a:buClr>
            </a:pPr>
            <a:r>
              <a:rPr lang="en-US" dirty="0"/>
              <a:t>Parking Enforcement</a:t>
            </a:r>
          </a:p>
          <a:p>
            <a:pPr>
              <a:buClr>
                <a:srgbClr val="FF9900"/>
              </a:buClr>
            </a:pPr>
            <a:r>
              <a:rPr lang="en-US" dirty="0"/>
              <a:t>Parking Enhancements and Planning (Commercial, Residential, Downtown, Smart Meters, etc.)</a:t>
            </a:r>
          </a:p>
        </p:txBody>
      </p:sp>
    </p:spTree>
    <p:extLst>
      <p:ext uri="{BB962C8B-B14F-4D97-AF65-F5344CB8AC3E}">
        <p14:creationId xmlns:p14="http://schemas.microsoft.com/office/powerpoint/2010/main" val="222482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Resident and Visitors Friendly Wilmington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78BDF55-0DF8-51EA-DAE3-CCEB2699692B}"/>
              </a:ext>
              <a:ext uri="{147F2762-F138-4A5C-976F-8EAC2B608ADB}">
                <a16:predDERef xmlns:a16="http://schemas.microsoft.com/office/drawing/2014/main" pred="{AC1A7C09-58E5-669B-4264-A32379A1B3A7}"/>
              </a:ext>
            </a:extLst>
          </p:cNvPr>
          <p:cNvGraphicFramePr>
            <a:graphicFrameLocks/>
          </p:cNvGraphicFramePr>
          <p:nvPr/>
        </p:nvGraphicFramePr>
        <p:xfrm>
          <a:off x="513567" y="1447800"/>
          <a:ext cx="10960274" cy="4627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0696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0212A-ED6C-5BBD-0DE5-8931367E033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5. Business Friendly Wilmington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51ABF-2C14-5B1B-CF07-8490931AD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</a:pPr>
            <a:r>
              <a:rPr lang="en-US" dirty="0"/>
              <a:t>Disadvantaged Business Enterprise and Minority Business Enterprise Development</a:t>
            </a:r>
          </a:p>
          <a:p>
            <a:pPr>
              <a:buClr>
                <a:srgbClr val="FF0000"/>
              </a:buClr>
            </a:pPr>
            <a:r>
              <a:rPr lang="en-US" dirty="0"/>
              <a:t>Business Plan Development and Resources for Neighborhood Business Corridors</a:t>
            </a:r>
          </a:p>
        </p:txBody>
      </p:sp>
    </p:spTree>
    <p:extLst>
      <p:ext uri="{BB962C8B-B14F-4D97-AF65-F5344CB8AC3E}">
        <p14:creationId xmlns:p14="http://schemas.microsoft.com/office/powerpoint/2010/main" val="395121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u="sng" dirty="0"/>
              <a:t>Business Friendly Wilmington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D043B8B-B3D1-37E9-7E7E-0D75E2CE028F}"/>
              </a:ext>
              <a:ext uri="{147F2762-F138-4A5C-976F-8EAC2B608ADB}">
                <a16:predDERef xmlns:a16="http://schemas.microsoft.com/office/drawing/2014/main" pred="{E4BE36D9-B7D0-8571-E1F2-C41C6D0118D4}"/>
              </a:ext>
            </a:extLst>
          </p:cNvPr>
          <p:cNvGraphicFramePr>
            <a:graphicFrameLocks/>
          </p:cNvGraphicFramePr>
          <p:nvPr/>
        </p:nvGraphicFramePr>
        <p:xfrm>
          <a:off x="551145" y="1352811"/>
          <a:ext cx="11448789" cy="4321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2434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A24FD-30C3-045C-AB19-6D1895AF64D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0066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6. Prosperous &amp; Sustainable Wilmington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4DA7D-D92B-6D43-A666-0830F3F67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C0066"/>
              </a:buClr>
            </a:pPr>
            <a:r>
              <a:rPr lang="en-US" dirty="0"/>
              <a:t>Revenue Enhancements</a:t>
            </a:r>
          </a:p>
          <a:p>
            <a:pPr>
              <a:buClr>
                <a:srgbClr val="CC0066"/>
              </a:buClr>
            </a:pPr>
            <a:r>
              <a:rPr lang="en-US" dirty="0"/>
              <a:t>Budget and Expenditure Controls</a:t>
            </a:r>
          </a:p>
          <a:p>
            <a:pPr>
              <a:buClr>
                <a:srgbClr val="CC0066"/>
              </a:buClr>
            </a:pPr>
            <a:r>
              <a:rPr lang="en-US" dirty="0"/>
              <a:t>Policies and Strategies Regarding Risk Management, Workers Compensation, and Human Resources</a:t>
            </a:r>
          </a:p>
        </p:txBody>
      </p:sp>
    </p:spTree>
    <p:extLst>
      <p:ext uri="{BB962C8B-B14F-4D97-AF65-F5344CB8AC3E}">
        <p14:creationId xmlns:p14="http://schemas.microsoft.com/office/powerpoint/2010/main" val="176802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Prosperous and Sustainable Wilmington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005B6A1-3B29-B1C1-7140-E05F891D02B8}"/>
              </a:ext>
              <a:ext uri="{147F2762-F138-4A5C-976F-8EAC2B608ADB}">
                <a16:predDERef xmlns:a16="http://schemas.microsoft.com/office/drawing/2014/main" pred="{352C5DBA-1D5D-D196-B12D-93D2A9295051}"/>
              </a:ext>
            </a:extLst>
          </p:cNvPr>
          <p:cNvGraphicFramePr>
            <a:graphicFrameLocks/>
          </p:cNvGraphicFramePr>
          <p:nvPr/>
        </p:nvGraphicFramePr>
        <p:xfrm>
          <a:off x="162838" y="1352813"/>
          <a:ext cx="11849622" cy="4271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344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3D165-403B-61CB-919B-5B4A42AA490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0099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7. Wilmington for All 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2E87A-12C6-D781-1255-3FAD76953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C0099"/>
              </a:buClr>
            </a:pPr>
            <a:r>
              <a:rPr lang="en-US" dirty="0"/>
              <a:t>Advocacy and Support for Wilmington's Youth in the Educational Process</a:t>
            </a:r>
          </a:p>
          <a:p>
            <a:pPr>
              <a:buClr>
                <a:srgbClr val="CC0099"/>
              </a:buClr>
            </a:pPr>
            <a:r>
              <a:rPr lang="en-US" dirty="0"/>
              <a:t>Youth Master Plan</a:t>
            </a:r>
          </a:p>
          <a:p>
            <a:pPr>
              <a:buClr>
                <a:srgbClr val="CC0099"/>
              </a:buClr>
            </a:pPr>
            <a:r>
              <a:rPr lang="en-US" dirty="0"/>
              <a:t>Adult and Youth Workforce Development</a:t>
            </a:r>
          </a:p>
          <a:p>
            <a:pPr>
              <a:buClr>
                <a:srgbClr val="CC0099"/>
              </a:buClr>
            </a:pPr>
            <a:r>
              <a:rPr lang="en-US" dirty="0"/>
              <a:t>Implementing the Recommendation of the CDC and Prevention Report Related to Positive Youth and Family Development Activities</a:t>
            </a:r>
          </a:p>
        </p:txBody>
      </p:sp>
    </p:spTree>
    <p:extLst>
      <p:ext uri="{BB962C8B-B14F-4D97-AF65-F5344CB8AC3E}">
        <p14:creationId xmlns:p14="http://schemas.microsoft.com/office/powerpoint/2010/main" val="239290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937364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/>
              <a:t>Wilmington For All Ages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3F55446-7A11-B0DD-76D8-F12CBEA19302}"/>
              </a:ext>
              <a:ext uri="{147F2762-F138-4A5C-976F-8EAC2B608ADB}">
                <a16:predDERef xmlns:a16="http://schemas.microsoft.com/office/drawing/2014/main" pred="{2517776B-B6CB-828A-9483-6BAF61538BCE}"/>
              </a:ext>
            </a:extLst>
          </p:cNvPr>
          <p:cNvGraphicFramePr>
            <a:graphicFrameLocks/>
          </p:cNvGraphicFramePr>
          <p:nvPr/>
        </p:nvGraphicFramePr>
        <p:xfrm>
          <a:off x="1002082" y="814191"/>
          <a:ext cx="11010378" cy="4947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8376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476A3-B1B7-11A7-F848-44BDA141209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8. Healthy Wilmington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AE951-AACD-C6EB-DF15-45307E0EA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7030A0"/>
              </a:buClr>
            </a:pPr>
            <a:r>
              <a:rPr lang="en-US" dirty="0"/>
              <a:t>Mental and Physical Health Services</a:t>
            </a:r>
          </a:p>
          <a:p>
            <a:pPr>
              <a:buClr>
                <a:srgbClr val="7030A0"/>
              </a:buClr>
            </a:pPr>
            <a:r>
              <a:rPr lang="en-US" dirty="0"/>
              <a:t>Adult, Family, and Youth Homelessness</a:t>
            </a:r>
          </a:p>
          <a:p>
            <a:pPr>
              <a:buClr>
                <a:srgbClr val="7030A0"/>
              </a:buClr>
            </a:pPr>
            <a:r>
              <a:rPr lang="en-US" dirty="0"/>
              <a:t>Senior Services</a:t>
            </a:r>
          </a:p>
        </p:txBody>
      </p:sp>
    </p:spTree>
    <p:extLst>
      <p:ext uri="{BB962C8B-B14F-4D97-AF65-F5344CB8AC3E}">
        <p14:creationId xmlns:p14="http://schemas.microsoft.com/office/powerpoint/2010/main" val="154711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u="sng" dirty="0"/>
              <a:t>Healthy Wilmington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C1A7C09-58E5-669B-4264-A32379A1B3A7}"/>
              </a:ext>
              <a:ext uri="{147F2762-F138-4A5C-976F-8EAC2B608ADB}">
                <a16:predDERef xmlns:a16="http://schemas.microsoft.com/office/drawing/2014/main" pred="{F2D90439-2C28-3D50-2BD2-A3B9B32E3A11}"/>
              </a:ext>
            </a:extLst>
          </p:cNvPr>
          <p:cNvGraphicFramePr>
            <a:graphicFrameLocks/>
          </p:cNvGraphicFramePr>
          <p:nvPr/>
        </p:nvGraphicFramePr>
        <p:xfrm>
          <a:off x="1218882" y="1089763"/>
          <a:ext cx="10680843" cy="4885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7539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F5371-6EE1-4FD1-5A7F-5C4696CCE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0AF84-8E60-E8CA-925E-18662B3E40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Establish a </a:t>
            </a:r>
            <a:r>
              <a:rPr lang="en-US" sz="20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Council-driven policy framework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to guide engagement with  a broad base of constituents, department leaders and administrative office staff,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Allow Council to </a:t>
            </a:r>
            <a:r>
              <a:rPr lang="en-US" sz="20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focus on policy priorities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while leaving </a:t>
            </a:r>
            <a:r>
              <a:rPr lang="en-US" sz="20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space in the policy agenda for addressing unforeseen issues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that may arise,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Ensure that Council’s </a:t>
            </a:r>
            <a:r>
              <a:rPr lang="en-US" sz="20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core values are upheld and policy areas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attached to those values are </a:t>
            </a:r>
            <a:r>
              <a:rPr lang="en-US" sz="20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consistently and adequately addressed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Demonstrate fiduciary responsibility and transparency through the establishment of a Strategic Plan for legislation where </a:t>
            </a:r>
            <a:r>
              <a:rPr lang="en-US" sz="20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progress toward Council’s goals can be assessed and measured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and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Facilitate legislative continuity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in the 108</a:t>
            </a:r>
            <a:r>
              <a:rPr lang="en-US" sz="2000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session and beyond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9623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592AC-0CBF-DFEB-04DD-38A4D3A52B4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66CC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9. Transparent &amp; Well-Represented Wilmington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262FA-E9E0-D797-D6B4-79E0CC406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66CC"/>
              </a:buClr>
            </a:pPr>
            <a:r>
              <a:rPr lang="en-US" dirty="0"/>
              <a:t>Transparency of City Government</a:t>
            </a:r>
          </a:p>
          <a:p>
            <a:pPr>
              <a:buClr>
                <a:srgbClr val="0066CC"/>
              </a:buClr>
            </a:pPr>
            <a:r>
              <a:rPr lang="en-US" dirty="0"/>
              <a:t>Redistricting</a:t>
            </a:r>
          </a:p>
        </p:txBody>
      </p:sp>
    </p:spTree>
    <p:extLst>
      <p:ext uri="{BB962C8B-B14F-4D97-AF65-F5344CB8AC3E}">
        <p14:creationId xmlns:p14="http://schemas.microsoft.com/office/powerpoint/2010/main" val="141582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Transparent and Well-Represented Wilmington</a:t>
            </a:r>
            <a:br>
              <a:rPr lang="en-US" u="sng" dirty="0"/>
            </a:br>
            <a:endParaRPr lang="en-US" u="sng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4BE36D9-B7D0-8571-E1F2-C41C6D0118D4}"/>
              </a:ext>
              <a:ext uri="{147F2762-F138-4A5C-976F-8EAC2B608ADB}">
                <a16:predDERef xmlns:a16="http://schemas.microsoft.com/office/drawing/2014/main" pred="{B78BDF55-0DF8-51EA-DAE3-CCEB2699692B}"/>
              </a:ext>
            </a:extLst>
          </p:cNvPr>
          <p:cNvGraphicFramePr>
            <a:graphicFrameLocks/>
          </p:cNvGraphicFramePr>
          <p:nvPr/>
        </p:nvGraphicFramePr>
        <p:xfrm>
          <a:off x="275573" y="1352811"/>
          <a:ext cx="11774465" cy="4546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1790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72BDF-3ABB-2F29-3817-C420C7D228E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CC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10. Connected, Informed, &amp; Engaged Wilmington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B282B-3478-172C-DA37-485424CE2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33CCCC"/>
              </a:buClr>
            </a:pPr>
            <a:r>
              <a:rPr lang="en-US" dirty="0"/>
              <a:t>Constituent, Civic, and Community Engagement</a:t>
            </a:r>
          </a:p>
          <a:p>
            <a:pPr>
              <a:buClr>
                <a:srgbClr val="33CCCC"/>
              </a:buClr>
            </a:pPr>
            <a:r>
              <a:rPr lang="en-US" dirty="0"/>
              <a:t>Oversight of Franchise Agreement for Cable Services</a:t>
            </a:r>
          </a:p>
          <a:p>
            <a:pPr>
              <a:buClr>
                <a:srgbClr val="33CCCC"/>
              </a:buClr>
            </a:pPr>
            <a:r>
              <a:rPr lang="en-US" dirty="0"/>
              <a:t>Providing Access to PEG for Access to Television for Local Community, Schools, and Government</a:t>
            </a:r>
          </a:p>
        </p:txBody>
      </p:sp>
    </p:spTree>
    <p:extLst>
      <p:ext uri="{BB962C8B-B14F-4D97-AF65-F5344CB8AC3E}">
        <p14:creationId xmlns:p14="http://schemas.microsoft.com/office/powerpoint/2010/main" val="217075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u="sng" dirty="0"/>
              <a:t>Connected, Informed and Well-Engaged Wilmington</a:t>
            </a:r>
            <a:br>
              <a:rPr lang="en-US" u="sng" dirty="0"/>
            </a:br>
            <a:endParaRPr lang="en-US" u="sng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97A90C7-5B7D-C078-91F8-B6B2517868A0}"/>
              </a:ext>
              <a:ext uri="{147F2762-F138-4A5C-976F-8EAC2B608ADB}">
                <a16:predDERef xmlns:a16="http://schemas.microsoft.com/office/drawing/2014/main" pred="{8D043B8B-B3D1-37E9-7E7E-0D75E2CE028F}"/>
              </a:ext>
            </a:extLst>
          </p:cNvPr>
          <p:cNvGraphicFramePr>
            <a:graphicFrameLocks/>
          </p:cNvGraphicFramePr>
          <p:nvPr/>
        </p:nvGraphicFramePr>
        <p:xfrm>
          <a:off x="338203" y="1302707"/>
          <a:ext cx="11736887" cy="4371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2072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0"/>
            <a:ext cx="9751060" cy="588723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/>
              <a:t>Ordinances and Resolutions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588724"/>
            <a:ext cx="12188825" cy="6269276"/>
          </a:xfrm>
          <a:prstGeom prst="rect">
            <a:avLst/>
          </a:prstGeom>
        </p:spPr>
      </p:pic>
      <p:sp>
        <p:nvSpPr>
          <p:cNvPr id="7" name="AutoShape 4" descr="data:image/png;base64,iVBORw0KGgoAAAANSUhEUgAAAgEAAAGsCAYAAABEjHTMAAAAAXNSR0IArs4c6QAAIABJREFUeF7tvXu0XVV5/j/TWhPB0wiCl1SlFsXiJaUaL6AoSLRBjaJUbtZoYmPUaGIK2ozjyPcP8ZeBw9JI1EIMEkkBRaGgaQUhCNQLKmgpVGy0tgXbmHqrNCoHq81vfKa+x3lW9j57rbXXXnPOvZ41RkaSc/Ze613POy/Pe51znC4hIASEgBAQAkKgkwjM4a2//e1v7/vpT3/aSQD00kJACAgBISAEuojAnDlzbvIkYNeuXfuOOOKILmKgdxYCQkAICAEh0EkEvvGNbziRgE6qXi8tBISAEBACXUdAJKDrI0DvLwSEgBAQAp1FQCSgs6rXiwsBISAEhEDXERAJ6PoI0PsLASEgBIRAZxEQCeis6vXiQkAICAEh0HUERAK6PgL0/kJACAgBIdBZBEQCOqt6vbgQEAJCQAh0HQGRgK6PAL2/EBACQkAIdBYBkYDOql4vLgSEgBAQAl1HQCSg6yNA7y8EhIAQEAKdRUAkoLOq14sLASEgBIRA1xEQCej6CND7CwEhIASEQGcREAnorOr14kJACAgBIdB1BEQCuj4C9P5CoIDA/fff78477zz/07Vr17q5c+eODKO7777bbdy40a1evdotXLhwZM/RjYWAEOiNgEiARoYQGAKBa6+91m3fvn36DosXL3YrVqwY4o7xv9oECbB73H777TNe6KijjppBLEQC4utbEnQbAZGAbutfbz8EAhdddJH70pe+5CYnJ91hhx3m78TPFi1aNG3V3nHHHe4DH/jAjM8M8Uj/VdtgDznkkGQJRy8Z7733Xnf22Wf7d9iwYYObP3++EwkYdjTo+0JgOAREAobDT9/uKAK2oT3xiU+cdSMWCZhJVMDjnHPOcevXr/dESSSgoxNIr50MAiIByahCguSEwCAS0M8dbuECNr/Nmze7VatWuauvvtrhNg9/R5x87969HpIFCxZMW862iYZYTUxM7OeN2Llz5/RHbMMNv4PHIvyM/W7ZsmVuyZIl3qPx/e9/f4br3t559+7d+8lV1F0/b4Vt+i9/+cv9c/qRgKJ8Jpc9h99znXDCCT6nAKyKOOQ0niSrEIiFgEhALOT13OwRsI1qtjyAfp4A2/zYvMJNms+TZ2AJebbxPuxhD5v+Wb8N1n7+3e9+dz/SEG6iyH3XXXdNf4bnXXXVVfsRiZAE9CI9yHrbbbf19IT0k3GQJ8C+B0GwREHLuwhxMuzDHIPie2U/wPQCQqAFBEQCWgBZjxhPBIrWfi8yMIgEPPOZzxwY12cTxGq3OPpsG2yv/IPQqp+amvJxeWRlo+WyDT78WdETUJRhkEZnywkICU2ZcEA/+UIigzxl7jVIbv1eCHQNAZGArmlc79s4AiEZKLqkB5GAMqVxRUu9Hwnot1GHP+flq5IAvlO1ZLBfOKTo1i+zcffyQvQKVxRDDY0rWjcUAmOIgEjAGCpVrxQHAduEDj/88GnXfR0SMCju348E9Ivzg0aYV1A1HGAkoEo1QtkKhl4kYFA+BfKIBMQZ43rq+CEgEjB+OtUbRUSguMFWJQG94t/DegJCOHptsL0S6sJNdhhPwCDiUCQBvXIg5AmIOKD16LFHQCRg7FWsF2wTgWFIQL8mPWVJQJlyRKtKWLNmzXRvg174FC3tqkl3dT0BxcRBZBMJaHME61ldQ0AkoGsa1/s2ggCbFZ0CLVmPm9oGFsa9+8WpZyuNCxPe7J69ygCLiXGzkQjK+qyTYb+wQTH7PqwOMHnDRMZiJUMvj0NVT0ARr9BzESZeKhzQyDDWTYSAEwnQIBACNREotgzmNr1q8sPPFXsBFBMDi+56YvkvfelL3aWXXjqjhC+s2R/UJyDcPHtl2iN30dsw2ybbq39BEcK6noCQTNk9TznlFL9QhYRCJKDmoNXXhEABAZEADQkh0CEE+lUQlMnS7xBMelUh0BkERAI6o2q9qBD4dcgi9Fj0ajIkrISAEOgGAiIB3dCz3lIITCPQqwSxeLqf4BICQqAbCIgEdEPPekshIASEgBAQAvshIBKgQSEEhIAQEAJCoKMIiAR0VPF6bSEgBISAEBACIgEaA0JACAgBISAEOoqASEBHFa/XFgJCQAgIASEgEqAxIASEgBAQAkKgowiIBHRU8XptISAEhIAQEAIiARoDQkAICAEhIAQ6ioBIQEcVr9cWAkJACAgBISASoDEgBISAEBACQqCjCIgEdFTxem0hIASEgBAQAiIBGgNCQAgIASEgBDqKgEhARxWv1xYCQkAICAEh0BkScO+997qzzz7b7d69e1rrCxYscBs2bHA/+tGP3MaNG93evXv97xYvXuxWrFih0SEEhIAQEAJCYKwR6AwJKGqR41Rvu+02v9nffffdbseOHW7lypVu7ty5Y61wvZwQEAJCQAgIAUOgsyTgoosucosWLXILFy4UCdB8EAJCQAgIgU4i0EkSULT8+X8YDli/fr0nB7qEgBAQAkJACIwzAp0kAddee63X6ZIlS/bTLYRg8+bNbs2aNe6www4bZ93r3YSAEBACQqDjCHSOBJAguGXLFrdq1So3f/78/dR///33u61bt7qlS5dWIgE/+MEPHH90CQEhIASEgBBoE4GHPvShjj91rs6RALwAVAj0y/7HE7Bt2za3bt26niShDsj6jhAQAkJACAiBFBHoFAnAyj/vvPN8GCCM+ZMkuHPnTq+fiYkJNzk5WckLkKJiJZMQEAJCQAgIgUEIdIoEDAJDvxcCQkAICAEh0CUERAK6pG29qxAQAkJACAiBAAGRAA0HISAEhIAQEAIdRUAkoKOK12sLASEgBISAEOgMCZjt7ABKBcPkwGXLlvXsIaDhIgSEgBAQAkJgnBDoDAkoKi08O4B/Uzq4du1aNzU15TZt2uSWL1+uCoFxGul6FyEgBISAENgPgc6SgPDsgPDfIFT8v8aNEBACQkAICIFxRKCTJKB4dkAvEsAxw73aCo/jINA7CQEhIASEQDcR6CQJKJ4dUCQBs50t0M1horcWAkJACAiBcUSgcySg19kBCgfUG9r33bjFTd1ymds3tbfSDeYdfYY74MSzKn1HHxYCQkAICIHmEegcCeh1dkCYGLhnz55aZwd08QChQy45rdaI3PfAA90PTvlQre/qS0JACAgBITATAR0gVHJE9Ds7gK+HJYLr16+fcbZAydt37mM//H9Prf3OB7/zq7W/qy8KASEgBIRAMwh0zhPQDGy6CwiIBGgcCAEhIATyRkAkIG/9RZVeJCAq/Hq4EBACQmBoBEQChoawuzcQCeiu7vXmQkAIjAcCIgHjoccobyESEAV2PVQICAEh0BgCIgGNQdm9G4kEdE/nemMhIATGC4HOkQBKBLdv3+61uHjxYrdixQpHB8GNGze6vXt/We9uPx8vVTf/NiIBzWOqOwoBISAE2kSgUyQg7Acwd+7caZyLbYTbVEDOzxIJyFl7kl0ICAEh4FynSEC/g4FEAupNBZGAerjpW0JACAiBVBDoDAmwRkG33377NPbLli3zhwQVwwFqFlRueIoElMNJnxICQkAIpIpAp0jA1q1b3dKlS91hhx3mN/5t27a5devWufnz588IDWzevNmtWbPGf05XfwREAjQ6hIAQEAJ5I9BZEoBnICQFpsZ+Px+kZp0dMAihmb///p98tNoX9GkhIASEgBDoiYDODig5MMgJWLBggQ8BzJYk2MtDUPIRnfqYPAGdUrdeVggIgTFEoDOeAHTHMcJnn3222717t5uYmHCTk5Pe5R8eHhT+fAz13egriQQ0CqduJgSEgBBoHYFOkYDW0R3zB4oEjLmC9XpCQAiMPQIiAWOv4tG9oEjA6LDVnYWAEBACbSAgEtAGymP6DJGAMVWsXksICIHOICAS0BlVN/+iIgHNY6o7CgEhIATaRKBzJKDX2QEAHiYHWhOhNhWR47NEAnLUmmQWAkJACPwagU6RgH5lgeHPp6am3KZNm9zy5cvVLGjATBEJ0FIiBISAEMgbgU6RgH5nBxR/3u9zeau6eelFAprHVHcUAkJACLSJQGdIwGxnB/QiAdZUqE1l5PYskYDcNCZ5hYAQEAIzEegUCeh3dsCVV17pFi1a5BYuXOjRIW+Ai86CuvojIBKg0SEEhIAQyBuBzpKA8IyAG264YQYJUDig3KAWCSiHkz4lBISAEEgVgc6QABTQ7+yAXbt2eet/7dq1bs+ePT1PFxykQB0gNAihmb/XAULV8NKnhYAQEAL9ENABQiXHRr+zA4wg7Ny5099p/fr106GBkrfu5MfkCeik2vXSQkAIjBECnfIEjJHekngVkYAk1CAhhIAQEAK1ERAJqA2dvigSoDEgBISAEMgbAZGAvPUXVXqRgKjw6+FCQAgIgaEREAkYGsLu3kAkoLu615sLASEwHgh0igSE5wagPksAvPvuu93GjRvd3r17vVYXL17sVqxYMR4aHuFbiASMEFzdWggIASHQAgKdIwFgWmwCBAnYsWOHW7lypZs7d24LsI/HI0QCxkOPegshIAS6i4BIgHNOJKDeBBAJqIebviUEhIAQSAWBzpGA7du3e+w5G2DDhg1u/vz5ngSE4QD1CSg3PEUCyuGkTwkBISAEUkWgUyQgVAL5ARwhTJfAMAQAIdi8ebNbs2aNjhIeMGpFAlKd1pJLCAgBIVAOgc6SgH4hgPBMgcMOO6wcih39lEhARxWv1xYCQmBsEOgsCcATsHv37v2qACAH27Ztc+vWrfOhgrKXzg4oi9QvP6ezA6rhpU8LASEgBPohoLMDSoyN8NwAPn7UUUdNhwI4WMjODZiYmHCTk5MKBZTAVJ6AEiDpI0JACAiBhBHorCcgYZ1kI5pIQDaqkqBCQAgIgZ4IiARoYNRGQCSgNnT6ohAQAkIgCQREApJQQ55CiATkqTdJLQSEgBAwBEQCNBZqIyASUBs6fVEICAEhkAQCIgFJqGF/Ie67cYubuuUyt2/ql+cZlL3mHX2GO+DEs8p+fKjPiQQMBZ++LASEgBCIjkCnSEC/A4TQQlghsGzZsv3OF2hbU3U32DnzJtxBkze3Im5dGRHu4Hd+tRUZ9RAhIASEgBDoj0DnSABQFA8QonMgBIHugVNTU27Tpk1u+fLlUcsEc9hgc5BRk18ICAEhIAREAjwCbPS9SABegEWLFrmFCxf63xf/H2MA5bDB5iBjDN3pmUJACAiBXBDonCeg1wFCvUgABwwVPQZtKjWHDTYHGdvUmZ4lBISAEMgNgU6RgFA54QFCl1566QxPQD+PQZvKzWGDzUHGNnWmZwkBISAEckOgsyQgPECoSALqhAOaPjvgkEtOqz2W2urLn4OMtUHUF4WAEBACmSCgswNqKCo8QChMDNyzZ0+tA4RqiDDrV3KwsnOQsWm96H5CQAgIgXFCoDOegNkOEEKhYYng+vXrp5MEYyk7hw02Bxlj6U/PFQJCQAjkgEBnSEAOyghlzGGDzUHG3PQueYWAEBACbSIgEtAm2hWelcMGm4OMFSDXR4WAEBACnUNAJCBRleewweYgY6LqlVhCQAgIgSQQEAlIQg37C5HDBpuDjImqV2IJASEgBJJAoJMkgMqAq666yk1OTvrWwJQLbty40e3d+8vDehYvXuxWrFgRVUE5bLA5yBhViXq4EBACQiBxBDpHAtjwL7/8cq+WU089dZoE7Nixw61cudLNnTs3CZXlsMHmIGMSypQQQkAICIFEEegUCbj//vvd1q1b3Qtf+EJ33XXXuaVLl4oEDDEwRQKGAE9fFQJCQAgkgECnSABNgXbv3u2OP/54TwZCEhCGA9QnoNzIFAkoh5M+JQSEgBBIFYHOkACaBW3ZssWtWrXKzZs3bwYJCJVDuGDz5s1uzZo1Okp4wKgVCUh1WksuISAEhEA5BDpDAorJf8AzMTExnRxocFnIwLwE5WBs/lM5bLA5yNi8ZnRHISAEhMD4INAZEhCqbLaNHrKwbds2t27dOjd//vzSmtYBQqWh8h9s65CjalLp00JACAiB/BDQAUIVdVYkAeG5Ab28AxVv38jHc7Cyc5CxEWXoJtER2P7pe9xVn/2O+/F9P68ky8uPXeDedNJjK31HHxYCXUKgk56AHBScwwabg4w56FoyDkbgBWd+fvCHenziwQ96gLvqXc+s9V19SQh0AQGRgES1nMMGm4OMiapXYlVEoC4J4DHXn/vsik/Tx4VAdxAQCUhU1zlssDnImKh6JVZFBEQCKgKmjwuBkgiIBJQEqu2P5bDB5iBj23rT80aDgEjAaHDVXYWASECiYyCHDTYHGRNVr8SqiIBIQEXA9HEhUBKBTpKA4gFCYBVWCCxbtswtWbKkJISj+VgOG2wOMo5GO7pr2wiIBLSNuJ7XFQQ6RwJ6HSBEO2GIwdq1a93U1JTbtGmTW758uToGDpgFIgFdWSbiv6dIQHwdSILxRKBTJKDfAUJ4ARYtWuQWLlzotVz8fwzV57DB5iBjDN3pmc0jMK4k4L4bt7ipWy5z+6Z+eYx5mWve0We4A048q8xH9RkhMBCBTpGAfgcI9SIBCxYsiBoSyGGDzUHGgTNAH8gCgXElAXXm0Jx5E+6gyZuz0JuETB+BzpCA2Q4QKpIAQgNcMfMC6iwONtwOfudXWxl5OcjYChB6yMgREAmYCXFbc3zkitUDoiPQGRIw2wFCN9xww9DhAJ0dUG0s6+yAanh1/dOrt3yvNgQfWHVo7e+O+ouHXHJarUdo/tSCbWy/pLMDKqq2eHZAmBi4Z8+eWgcIVRRh4MdzsLJzkHEg0PpAFgjIEyBPQBYDNUMhO+MJCHXT6xTBsERw/fr100mCsXSawwabg4yx9KfnNouASIBIQLMjSnczBDpJAnJQfw4bbA4y5qBryTgYAZEAkYDBo0SfqIOASEAd1Fr4Tg4bbA4ytqAqPaIFBEQCRAJaGGadfIRIQKJqz2GDzUHGRNUrsSoiIBIgElBxyOjjJREQCSgJVNsfy2GDzUHGtvWm540GAZEAkYDRjCzdtVMkICwTpBnQhg0b3Pz5812xfHDx4sVuxYoVUUdHDhtsDjJGVaIe3hgCIgEiAY0NJt1oBgKdIgGf+MQn3HHHHec3/rAhECRgx44dbuXKlW7u3LlJDJEcNtgcZExCmRJiaAREAkQChh5EukFPBDpFAkIEwi6BIgH1ZodIQD3c9K3qCIgEiARUHzX6RhkEOkUCQrd/6PIvhgPUJ6DM0HFOJKAcTvrU8AiIBIgEDD+KdIdeCHSKBIQAEA7YvXv3frF/CMHmzZvdmjVrdJTwgDkjEqBFpS0ERAJEAtoaa117TmdJQL8QQK9ugmUGhc4OKIPSrz+j3ufV8Or6p3V2wMwRoPnT9Rkx8/11dkCJ8cDmfs0117gTTzzRJ//N5gnYtm2bW7dunU8gjHXlYGXnIGMs/em5zSIgT4A8Ac2OKN3NEOiUJ4CNf/v27f7dwxLB8NyAiYkJNzk5GTUUgHw5bLA5yKipPh4IiASIBIzHSE7vLTpFAtKDv79EOWywOciYk84la38ERAJEAjQ/RoOASMBocB36rjlssDnIOLQidIMkEBAJEAlIYiCOoRAiAYkqNYcNNgcZE1WvxKqIgEiASEDFIaOPl0RAJKAkUG1/LIcNNgcZ29abnjcaBEQCRAJGM7J0106RgH5nBzAMwuTAZcuWuSVLlkQdHTlssDnIGFWJenhjCIgEiAQ0Nph0oxkIdIoE9Ds74I477vAlg2vXrnVTU1Nu06ZNbvny5VErBHLYYHOQUfN9PBAQCRAJGI+RnN5bdIoEhPCHZweE/zavwKJFi9zChQujaSyHDTYHGaMpUA9uFAGRAJGARgeUbjaNQKdIQL+zA3qRAPoIxAwJ5LDB5iCj5vp4ICASIBIwHiM5vbfoFAkI4Q87BhZJQHjMcCyV5bDB5iBjLP3puc0iIBIgEtDsiNLdDIHOkoDw7IBLL73Uhe7/IimIMVxy2GBzkDGG7vTM5hEQCRAJGDSq7rtxi5u65TK3b2rvoI/O+P28o89wB5x4VqXvjNOHO0MCZjs7IEwM3LNnj6tzdoAOEKo2LXQASjW8uv5pHSA0cwRo/uw/Iw655LRa02TfAw90PzjlQ7W+m8qXdIBQSU30OzuAr4clguvXr4+aFIg8OVjZOchYcmjoY4kjIE9APE9ALha21qN6k7gznoB68MT7Vg4DOgcZ42lQT24SAZGAeCSg7jyfM2/CHTR5c5PDYNZ71ZWTmx78zq+2JmdqDxIJSE0jv5InhwGdg4yJqldiVURAJCA/EtD25qr1qOKk+tXHRQLq4Tbyb+UwoHOQceSK0gNaQUAkQCRg0EDTejQIod6/Fwmoh9vIv5XDgM5BxpErSg9oBQGRAJGAQQNN69EghEQC6iEU6Vs5DOgcZIykPj22YQREAkQCBg0prUeDEBIJcP0OEAp/DkyLFy92K1asqIdoQ9/KYUDnIGND6tBtIiMgEiASMGgIaj0ahJBIgPvIRz7ijjnmGH8wECWB1ho4bBw0d+7cekg2/K0cBnQOMjasFt0uEgIiASIBg4ae1qNBCIkEzEAgbBssElBv8GjS1cNN36qOgEiASMCgUaP1aBBCIgEzEAhbAxfDAWoWVG4wadKVw0mfGh4BkQCRgEGjSOvRIIREAqYRoE3wbbfd1jPuDyHYvHmzW7NmjQ8bxLpyGNA5yBhLf3puswiIBIgEDBpRWo8GISQS4BFgk5/tbADOGNi6datbunRpJRKgswOqDUD1Pq+GV9c/rbMDZo6ANudP3Z78SCw525m5OjugJM54ALZv3+42bNjg5s+f3/Nbg0hCyUcN/bEcWG0OMg6tCN0gCQTkCZAnYNBA1Ho0CKGOewKw8M877zx3++23TyNBdQCE4Morr3Q7d+70P5+YmHCTk5OVvAD1oJ/9WzkM6BxkHIVudM/2ERAJEAkYNOq0Hg1CqOMkoB488b6Vw4DOQcZ4GtSTm0RAJEAkYNB40no0CCGRgHoIRfpWDgM6BxkjqU+PbRgBkQCRgEFDSuvRIIREAuohFOlbOQzoHGSMpD49tmEERAJEAgYNKa1HgxASCaiHUKRv5TCgc5Axkvr02IYREAkQCRg0pLQeDUJIJKDv2QFAQ/MgSw5ctmyZW7JkST1EG/pWDgM6BxkbUoduExkBkQCRgEFDUOvRIIREAvqeHUDpIG2E165d66amptymTZvc8uXLo1YI5DCgc5Cx3rTQt1JDQCRAJGDQmNR6NAghkYAZCIRnB4QthM0rsGjRIrdw4cJ6qDbwrRwGdA4yNqAK3SIBBEQCRAIGDUOtR4MQEgmYgUC48fciAXbCYD1Yh/9WDgM6BxmH14TukAICIgEiAYPGodajQQiJBEwjUDw7oEgC8BJwxcwLyGFA5yBjvWmhb6WGgEiASMCgMZnLenTfjVvc1C2XuX1Tewe90vTv5x19hjvgxLNKf77KB7/xjW+4OXxh165d+4444ogq383ys73aAjcRDtDZAdWGQ5s9xatJpk+niIDODpiplTbnj84OaHZG1MFz3wMPdD845UN9BdHZASV11O/sgDAxcM+ePbMeMFTyUUN/LAdWm4OMQytCN0gCAXkC5AkYNBBzWY/qynnwO786CIJav++MJ2C2swM4TCgsEVy/fn3UpEA0WXeg8N1RDZbiCMtBxlqzQl9KDgGRAJGAQYMyl/WorpyjWtc7QwIGDaDUfl93oIgEpKZJydMEAiIBIgGDxlEOa+YwBp5IwKARMGa/z2FA5yDjmA2Lzr5OVRLwygd+yp34gJvcgXPuq4TZKBOweglSdw6NakNoUsY2DZJhNtdc5ByVzuUJqLREtPfhuotDmwM6Bxnb05ieNEoEqpKAyw98Sy1x5sybcAdN3lzru3W+VHcOjWpDEAmoo8Vq30lN5yIB1fTX2qfrDhSRgNZUpAe1iEBbJKDN+TOM9SoSsP/gy2HNTFHnnSMBlAhu3LjRrV69ejr5z362d+8v6zYXL17sVqxY0eISl+eAzmXSRVWkHt4IAiIBM2EUCchzzRQJaGQ5qH8TmgBRDnjAAQe45z73uTNIwI4dO9zKlSvd3Llz6z+gwW/msMHmIGODKtGtIiIgEiASMGj45bIe1ZVzVMSvc54ABlKxORCeAJGAQVMsX+Zd/c2a+cb2T9/jrvrsd9yP7/t5pRu+/NgF7k0nPbbSd8b9wyIBIgGDxnjdzZX7jmqD7SVzXTlHJaNIgHMzjhhGaeoTMGi6/fL3dQdz25Ou3Ns0/6mqG5dJ8OAHPcBd9a5nNi9QxnesimXdxMC2x2bdOTSqDaHJTSsXLHORc1Q6FwkojHq8Aps3b3Zr1qzRUcIDNo26C1jbky7W3ld14wrlvP7cZ8cSO8nnVsVSJKA5NeYyz8ddTpGA5sb0fuGA8NZ0Fty6datbunSpSIBIwFCjrurGJRLQH+6qWIoEDDV0Z3x53DfXto2SuniKBDQ3pmclAb0OGCrzaB0gVAalX3+mzQNQqknW3KfH9dCb5hAqf6eqWA5DAtocm3UOkwG1HGSUnL3H9yh0rgOESq4lVAds3759+tMLFixwGzZscFdeeaXbuXOn//nExISbnJyM6gVAjrpssU1Wm4OMJYfGSD5W1XqVJ0CegLIDcVRWYa/n5zLPx13OUem8kzkBZSdazM/lMKBzkDGmDkUCmkO/KpbDeAJGtdg2ucHmIGObBkkuhtMwco5K5yIBza1Tjd4phw02BxkbVUrFm1XduOQJkCeg7BAb1YbQJFERCeitzbrr5qh0LhJQdta1/Lm6A2WYiVe1rj0Xa6tl1U0/TiSgOeSrYpnL2Kw7z0e1IYgENDdm+90pNZ2LBIxe57WeUHegDEMCxnWhraWABr5UFU95AuQJKDvsRAL2RyrGmllWX+Hn6so5Kp2LBNTRYgvfqTtQRAJaUE7JR4gElASqxMeqYilPQAlQS34kxlqEaOPqmayLp0hAyQE76GO9DhDiO7QStgqBZcuWuSVLlgy61Uh/X3egiASMVC2Vbl5145InQJ4kIoewAAAgAElEQVSAsgNsVBtCr+fHWIuQo+r8EfErO3pmfq5TnoB+BwhxqBC/W7t2rZuamnKbNm1yy5cvj1omGGPijeukqzc1hv9WVTxFAkQCyo46kYD9kRIJKDt6OkwC7NWLBwgN+n89aIf7lkhAf/yqugntTm0fzCMSMNwcCL9dFUttCM1hH2MtyskTUHU9qjs2R0X8OuUJqEICaCQUMyQQY+LlstBWldP03vbBPHXlRF6dHTBzE6uKZd2FdphwWp1tt+48H9WGoHBAdS22NTZHpXORgB5HCxMa4BIJmH1CxFpoq066WG72XOSsvuy1/42qWMYam1WREQnIPwTU1tgUCag6u2b5/CD3f/H3ZR49DmcH5NKfvaqcof4+sOrQMups5DO5yNnIy474JlWxHIYE5NCXPwcZGRLDyJmLztuSczYsdXZAxQWouMmHiYF79uxx27Ztc+vWrXPz58+veOfmPl7XQhjGndkWox1GxjqxQnkCmhuXse6Uy9isik/deT4qq1DhgKoabK+KYVQ671Q4oN8BQmz2YYng+vXr3cKFC6uPhga/UXdxGGaDzWWhrSqnSECDAzPSrarqfBhPwKgW2yY32BxkHGYtqkP2Y+m8rbE5Kp13igREWr9qPVYkoD9sVSedSECtIZjUl6rqPNaGUBW0uvN8VBtCk0RFJKD3aKg7Nkelc5GAqrO2pc/XXRyGmXi5LLRV5RQJaGnQjvAxVXVed6EdZv7Uef2683xUG4JIQHUttjU2R6VzkYDqOm/lG3UXh2EWsbYG8zAy1nETigS0MmRH+pBcxmZVEOrO81FtCCIBVTWonIDqiOkbpRCouzgMs8HmstBWlVMkoNSQS/pDVXUuT0Bz6oyxFtUh+7F03tbYHBXxkyfAOWfnCezdu9fPnMWLF7sVK1Y0N4tq3CnGxGtrMA9DVOosDiIBNQZgYl/JZWxWha3uPB/VhiBPQFUNyhNQHbEEvwEJ2LFjh1u5cqWbO3duEhLWXRyG2WBzWWiryikSkMSQHkqIqjqPZRVWfcm681wkYH+kY+m8rbE5Kp3LE/ArT8CoSUBb/aVFAvZfHF75wE+5Ex9wkztwzn2V1uh5R5/hDjjxrErfCT9cdXGIQVaqjstcsIy1IVQdLDFIQFWdx8Ky6vwZdzlFAqrOrgqfL4YDRtEnIIcBnYOMdcIBdReHOfMm3EGTN1cYSTM/WhXPGCSgqoy5YFlXzmFIdJ2BEoMEtKXzYbGUnDNHlEhAnRlW4zsQgs2bN7s1a9Y0epRwDgM6BxnbJAFtL2LjTALaxlIkoP/ip3m+PzbDbLBt4TmMjLNthQoHFNC5//773datW93SpUtFAgaQqFgLbVuTru2NK4arfVyxjDU2q9od8gSIrJQdMyIBZZEa8nN4AuqcHTDoAKG2Dpng9ese2pGDjLyf5Jw5yPc98ED3g1M+VGvkC8v9Yas7f+oo4JBLTqvztdpzXPOnN9zD6LytOaQDhGpNlXJfCs8NmJiYcJOTk416AXJxYcsqzNNNOIzHQjpvVuflVpxff0qeAHkCyo4ZeQLKIpXo53JYbHOQMRdClYuc0rlIwKAlM1ZoRWNzpmZEAgaN1MR/n8OAzkHGXDbXXOSUzkUCBi2dIgGzI9TWHBIJGDRSE/99WwNFruH9B4IWMblcqywPo1pse8mgcIDGZtmxOapxqeqAshoY8nMiAc25tnLAUp6AZi3sXHRedZkQCRAJKDtmRALKIlXzc2Fy4LJly9ySJUtq3qn313JYxHKQMZfNNRc5pfNmyUpb3fiG2RCk82Z13haew+h8ts1MngDn3B133OGuvfZat3btWjc1NeU2bdrkli9f3miFQFsDReEAhQOqsNccxmUuhKpNOYfZEKRzkYAQAZEA5xxegEWLFrmFCxd6bIr/r7Ko9vtsDhMvBxnbXGiHIVS5yCmdd29DkM67p3N5Agbs4r1IwIIFCxoNCeQw8XKQMZfNNRc5pfPubQjSefd0LhJQkQQQGuBqMi8gh4mXg4y5bK65yCmdd29DkM67p3ORgIokQOGAcgEQld7NjlMOi20OMuZCqNqUUzkB+8+9cV+PhtG5SMCAPS1MDNyzZ89Izg4ot63qU0JACAgBISAEqiHw0Ic+1PGnzqXEwF+hFpYIrl+/fjpJsA6o+o4QEAJCQAgIgRwQEAnIQUuSUQgIASEgBITACBAQCRgBqLqlEBACQkAICIEcEBAJyEFLklEICAEhIASEwAgQEAkYAai6pRAQAkJACAiBHBAQCchBS5JRCAgBISAEhMAIEBAJGAGouqUQEAJCQAgIgRwQEAnIQUuSUQgIASEgBITACBAQCRgBqLqlEBACQkAICIEcEBAJyEFLklEICAEhIAQqI7Bv3z73f//3f+43f/M3K3+3zS/87//+r+9U++QnP9kdc8wxbT7aiQS0CrceJgSEgBAQAsMgwMb+k5/8xD34wQ8eeJsbb7zRfeUrX3Fvectb3Ny5cwd+vukPfPWrX3X/9V//5V74whf2JSK8D9fu3bvdgx70IHfwwQc3Lcas9xMJaBXu2R/2i1/8wv385z+PMlgTgqFTouSi81zkzGHwsOjfd999fsGfM2dOkiIj43/+53+6Aw44oPVNaRAgP/rRj9zmzZvd0qVL3R/+4R/2/DiW9f333+8x/tnPfub/jnGh5w9+8IPu937v99yLXvSinkTgkksu8Wv+K1/5yhgiyhMQBfUeD7377rvd+973PscAf/nLX+6PMU7RhfVP//RPbuvWrW7BggXuT//0T2sfWjFK3FnA/v3f/90P7mc961lu/vz5o3xc7XvnovMc5ETnjM0f/OAHXufz5s2rrZdRfpFNYfv27e6xj32sO/74491v/dZvjfJxte4N4fvIRz7i/uM//sMTgZNPPtk973nPS4qwcNDbX/3VX/m1shcRYO6zub7tbW9zExMTtXBo6kv9iAA4M24hKfw7lpzyBDSl6SHuwwC48sor/aJw4IEH+sH9hCc8oS9zHOJRQ331f/7nf9wVV1zh/viP/9j94z/+o7v++uu9m+3QQw8d6r5NfxnZPv/5z/vNn3+vXr3aHXbYYU0/Zqj75aLzXOTcuXOnu+eee/yi+u1vf9utWbMmOQuWAfOlL33JExWsQjYH5tQhhxySDOFH3+B42223+Xn+3//93+7973+/e+5zn5sUEcDK/9znPuf+5m/+xhsjRgTwAHz3u991j3zkI30uwAMe8ICh5umwX8ao+9CHPuQ3ebAk3m8egb/927/1hsqb3/xm98AHPnDYR9X+vkhAbeia+SLu/wsvvNB7ANauXevdViwOEIEjjjgiGSLwve99z33gAx9wT3va07wbjsWWeNcnPvGJpIgAG8ANN9zgFi9e7B71qEe5O++801122WXuDW94QzJEIBed5yAn4/Cf//mf3S233OI3Laypm2++2f393/+9X1zbjq8OWhVYcEkAg6Du3bvXk/7f/d3fdaeeemoSRIB16D3veY9btGiRt7K5fvjDHyZFBJDxggsucMcdd5x7yEMe4ue3eQTwXGzZssUT/4c//OGD1DHy3+NRQb9HH320X9fD0AAPTyH8KxIw8mEw+AE//elP3fnnn++PL2bzIk7IgGEzO+GEE6LFs0LJWWy/+MUveplYXJl8RgT+9V//1S/AKcQ3/+Ef/sG7Ad/61re6Rz/60f4VIAJMRhaG3/md3xmskBY+kYPOgSF1ORmDeAHY9M866yy/ufIziADeIMZq7HAQ8mCdTk1NeWJq7l8IAF6Bq6++2r361a9OJheITf+9733vDFc7Gy+WLGGM2Ncdd9zhPRUrVqzwogwKDcSUl3UHrwSEhQsc3/Wud/l1nZBvCmumSECkEXLvvfe6L3/5y36BwpWFG6tIBCKJNuOxkBGsazZPkoQgAiywWNYQgVSuMNnq9ttvd5/85Cfdm970pulQBQsbWMfMs8hF57nIyZzB5YsrFSLA5vDGN77Rj1PGAzrHExBzocUNfPnll/vNnn8j7+tf/3rvAfj+97/vw4DPfOYz+ya4tTG/IHpY08xtPABnnHGGt1CLRKANWco8gyx6vCmsQQ996EO9rv/6r//ak5Tly5e73/7t3y5zm5F9JlyLyKvAq7tq1SrvESC/BgJDSCBWsmLxxUUCRjYU+t+YgfHhD3/YPec5z/ExIUpIiK2zmEEEcB21XSvaS1os6I9//OPuEY94hNu1a5c77bTT/IJFXBPLi0kY28pCbmQjpAJhIWGRCUdcs0gEIqh6+pG56DwHOdlMr732WvfpT3/aW9eUX730pS/15DQkAjH1bc9m0SdUgbufxEXK1fg3iYt4rbAS+RPrAkvWoqOOOsr9wR/8gbvpppt8rB1PGoQF1/qyZcuie9BCbwoGCR5J8n3wBvC7v/u7v3Onn356dG8Klj6J0xAVdMwaSd4HYYDHPe5xDoINnhCCVC6RgAiawEVEbJ2YPwP4uuuu80TgVa96lZ94XLGzhqnDvfjii/2CBdsmJwCCgpVw+OGH+8zhhz3sYdEnHdbepZde6rE76KCDvDVDwuK6devct771LS/nS17ykghanvnIHHSOxDnIyeb59a9/3Y9NLFasQHIBKLGiLhwrmwqBFK5/+Zd/8ZsqmyweKpOZEBqbbuwLbwTJda95zWv8XGY9gjzzb9zVKVy9vCkrV670hAoPBvqGtKSQ/Itn5ylPeYpfIwnz4C3F9c96+m//9m/eSEkxT8UXqu7atWsfm5Ku5hHAbcmmTkYr7uiLLrrIewGe+MQn+ocZe8SCje3KsreHlODGJPMW9yoXHgAWLxh3Khcs9gtf+IJfxHD7soixkTEJ8VrEunLReS5yhnrEO4VVZRnhWFpYX4wBMu1jX5anwN+U1pFQC854+3ABX3PNNZ5YxxifbKhYo3jwyFOg4Q7Z/5B720Txpnzta19LZp7386ak4k638YaOIaTkdeFFhUhBAFhLwTs1eU1ueQJGvGIQb2MR+P3f/33v+mdTpYZ9x44d0wl2MEQsGJKDYnkAICJY0Vgsn/3sZ92JJ57o426wWqsRxq3JAhLTQgArLH4WMCwAJhoxN9yCJF1xfepTn4q2yPL8XHSei5xFneNqZawSW0f/hARwaZOcGpsEsMliSeNWJzGV+c5FDxDm9m/8xm/4xjFks8fIT7FGO8wdNn3kYNOn9NfCe3gAmf8QrRiXeUMhUdbzI2VvCjrH+8haifeRiqk/+qM/ci94wQv8WoBR8opXvCI5D4BIQIujG/cliwBJS09/+tP9wCaRCTcc3hcSWnBvWTZ7i6JNP4qBjFsdax/X2uMf/3ifWHXuuef6RYvFlVIsvBUxEwLBEnKCTGz8eE742cc+9jF3yimn+HDKZz7zGb+gxWq+Aag56DwXOYs6ZwNjrDJvyAXALYzeCQfETAIEz7vuust7y1784hf7nAUuSDNzHtc7pCWmt495Tn06RgjVMnhTrMqHqhoukuvY0GJhibFB+TE5UqxD5Eil5E0J12e8u4QAbr31Vh/rB7ePfvSjPgGQigAMKghBv86GMdb64jPlCRixFnAF4VrD/cdgYaFioHDhxiTW/pjHPCaaB8BeHzlYGL7zne94ixr3IJYLVhaLLBd5DLE7sbHAkqzEYgpZIb7GIkbsFTcrZIUcgJgLbS46xyokZ8IaAqU6NnvpHNcrJYBU2OBWJ7wWw7IuLh8kzBo5wVuBnGxizCNc77E2VuS0ngrMYeY2yWpWX2/962PKZ1iCFW2ByfdgjhOOZKym4k0JdY7XkWZpJPoR5iUkRX8CvL14rI488shkPQDyBIx48+f2NK6gqQXZyyxSLLjELnENkcnO4E4hOQgXFuwV9yqbKlYWiwJEAOsFi7rMYR2jhhSLEEuLzYqYG243FgnibeCZgow56pxFjDLQ1Mamecyw8omtkg2eks6xoLAEOfnNNk9rCMOcwusHAbD5ZI22Rj1Pet0fLMmdoaoCbx5E3+rrn//85/tNi7BfCn0AfvzjH3tvCp5HvJFsrMTTU/GmGL7onjAUzdOo8CBJkXU+hQTFKmNMnoAqaFX4LBY1CxZxIWsJzKLAxIMYsNkSAoidLGItdsn0Z4Mlqx5yQhwLDwYEANd6zIxWa/6CpwJ5Xve61/lFDJchsUzYNjjGbliUs87BNaWx2Su2DtlLRedmrUKSGZ9k/ePyxRthvffxVuEWJi+AXBrL+4nhscBDgTWN15GsdZoo4TWjfwHr05Oe9CRflhzTEwCO4aFF4EjIFBnxWFACSvgntjcy3AYsFEkZNWsSuV+EK8n9+LM/+zNfXp36JRIwIg0R8yd2iSVA4g2LAYwxpQtXJVYK8UsWBDJbn/3sZ/vMeiYk7izi/7xHzAs5iPNTlUCZFeSEJEoWLHClJ8AznvGM6OWKues8po6Lz+4XW+dzqeic/BlCP4w9NlIsVzYr5hAkgU0fC5EGPOSsUA0Uw/OHxcrcftnLXuZd18x51iXyalK5+h1ahBeI3ApCfZB/EpdjXmCJ1xTdsp6fdNJJ3sNL3wISKfFQklNBYiiklbGQ+iUSMCIN4V4lRnTsscd6NyYTkL9JIGEDw3qNfbHRU26FxYJLE1chFg0drbg40CjGGdxFXFhcyQ5mcuFmZaIx+ci8xWsRw7LqpTvpvLkRnXJs3d6S3v8cDkOPCkg0VQGMU9zZWKyQaaxC5hBJYjFP4iN7nXlEoh2kGeLPZgaRZnON2fQrl0OLWC/xTBD/54A3dE/dP2s76zo5Knh98EqSZEluUsxGUGVno0hAWaRKfA6XH8lAZPwzUHCv4lZnw4IpYgmQIMgCR2Z7rBOuaFxBiR2uQZJvCFvAZiEAWDRYLiwYJDASwoh1wboNI3AkCYxFjAWWHgb0YCcJByxjEYFcdB7KycKVqs6xoK3sj8S11GLrxbmAxQe2yEz8mjkECcBDwFjlfXANt02mrbTOjtMmUZb5gxeNEwGvuuoq71nDm4HLOqbFmsOhRegd0kdlBWFHuj9i1LGWEkolz4vQJGsWuqdXQMoVAeE4FgloaIdjIJMkAvvHGmAQ8IeJR8IILXdxwZFpzyChd3SMiwQgzjMnFEAJDg1MrNYeNysnGeImxKqB7RLjavsKSyjJYqaUCVnIxGXBxeJmAWNhA1sSh6yhUZuy5qLzXnKy6NMBMhWdW1c44r5Y1XZENeQvdmydjZMNnqSvYsycCp93v/vdfnziEYhFRovjvtdx2pA/yDPhybe97W0+z4f/010xRmgg7LFPRUWqhxaR7MmaSaknSX+QAav0Ig+IlsVY/bQzpkopxa6As62LIgE1d42wpIaFgMxbElZw+7HoUtdKrBAiwCICGWBDJZEEyzVGQiDuc9yCxNXwAhDDRi42WWL/xAqx/CkXxGVI3X3bixq4siAQB+T5kBbOBWCjx7uCyw3rChLFu2BlgXEbVy46ryInJCoFndMQCO8TTWpI/sPtah32YsfWrSMh2f29XPqE0SDVsXJ+sD7xmEBEmK+DjtPGVc1mxucgXCQvt50Q2KvHPsmpqR1aZHLiKWVtxwvJxg95oi8AayglqjFIVFNrnkhADSTZhM477zw/6XHxYyVs2rTJx9D5w4QyIoDFhQeAhQzLm/+35Rok05bFFNJBch+bJtb0O97xDj/5zeI2IsDgZlOAvMB62+heaKVLyMMiBgE555xzPI7W8x8iQG8AawsL9sgG9m11XstF51XlJJzSts6x+gmPkZFu1hNn2FOiykbLBVnGvQoRgLxSvth2bD30AGD9IUMvIkCFAETVSmxrLClDfQXPIniefPLJHqNBx2kTYsPjAv7MobYJAC/br8c+a2lKhxaxfpLMyThFx5AADChCuhAAQr1PfepTo2A41KAJviwSUBNJ4tHE/rBaYYH8TQ9uEm5sULB4ccVwVfNcrBMWKJ6PlwISwmFFxLM4ZtdqbzmFD8sghncCOZGHVsBsSCxQWDUkVbKoWs2tZYTjkgV7sobbljcHnYNn6nJCAqjyoCadhDS8OVj/uFUpXbNyVNzWXAsXLvR9INqOrRc9AP2IAEQ2hWOLrYQWb0Wqx2nbupRDj33WT9YhelQwVvGU0vPFkijbXn9qblUDvyYSMBCi/h9g4ocbfy8iMMTtG/sqHgAWVDZ+yECRCDT2oCFuhAeAMwBe+9rX+o2/FxEY4vaNfTUXnecgJ/FTMtQZl5DAXkSgMcXVvFFZIlDz9o1+rShrLyLQ6AMr3izMAaCdbqo99pGTEAtrJcYH3QsJs+B1xNOGF4Xf0+cl5zCAqU8koOJA5uNYJVgzuNiLGz//Z3ATz45dX2+vxqAON34jAngJSGZK5Spu/Pwfi4EzF/ASxLxy0XkucqJL61lvHgAjApBWwgCpzJ9+RIAqGqzumBcYkqHOJoVlWpSVBMEUjtO25DosakJ9eHVI+kytx76RZ3KiCN3SNRUPEDkA4EsyMmSAMcp4jXESZNPjTSSgIqJMKupDcRUxSMhSJ2O9GAqoeNvGP07SDzXKDFwSWChjSc0DwAIGnsReyUOg2QbtQsNQgJWMxYhbmlJy0XkOcmJBkR/DpkCiFQmpoQeAhZXPENtuW+dGlqnuoQyMMITJUNxc2XjZHGLXgbMZEQZgntBOmyRZC1ukQFJsDlGKSOc/EnrRPXhSLs06lUqPfcuRwhMJWSFXhnX+T/7kT3xYFbJK3oURGAyomIepNbVpiARURJKWm8SlyWQlRkSc3YhAKh4AvBS4WSn9YYKxUOByxZqGCKTiAcAKoBMYVRNUA7Dwkk8BEUjFA8DwyEHnuchJMhVJs1iuJLBh8ZMUChFIwQPAhoo3j/AUfT6o/2YzJRHViEAqmytkiVJe8pDo90FCHZU/EIFUSErocsYoIZ4OScHLQ7UPfRXarkAKPaT0dUEOyBy9E6g+mpyc9HkpdrIqOTY0eGPtpMQbYkiydcxTXytuW7N+XCSgJJokr8EMud7+9rd7BsgkDIlArMEcvgJeCZRKuRUhCcsWZoBDBFLpZY01QMySxQCLCzcc5UF034IIxLIGQyxz0XkOcmJlkUgL6eNoVTYDSADj0ohACjqHIDOnWeRJ7KXdL3MJCxDPH5ZhbA8AWJKdjmWKh49kSkJ8kJSQCLTtSSkupchJUzK8FPTVZzO1MCpeAcg1m2tb1VKhfMiG4WENnli70S0hCix9DDs7BwJyiqcSLxXkCu9qCmt9ya1r4MdEAgZC5LzlQkkLjJtSHBYKMtcZDCxcsEO6Q8XOFkVOQhUsCFjTJK5Ysx8WXBJaOAwo9gEcyELzDRZT4mu4CFmwjAhAXmhjHPPKSeepj03rC08pKhbrmWee6ZtqcTEWsGbtNMiYOrc8BbwBkHz6J0AI2MAon2WxRHY8FzEvPGhYrOQjsJFCqGzTgghw7gKyx9yorPkTmz3/ppqHNRPSz/rJmCWeHqOrXi8CgIxs/ozPIhGIqes2ni0SUECZTZ3WkJSFsBDgFqTxD7X+WDAMFmrt2WSNCLShqOIzkIONCrcVGyiTn00emTmvgIWCtqsw7Rhd/0xeJj8XE4yLjR786AFAKIWKADZ8sOU9mIT83eYClovOc5HTFlT0yL+ZK3h9CPfwb+qt6bFuRID3YizEtlxtzLLhE47CQsUCJKxm79LmuEQe1h+a+9Ajg7lOsizzmg6kbKApeiORm/Xnlltu8e5+PFUYSvwbAwTih/s9Vj4FmF188cW+dNpCubZW0g/APAIQFjxA436JBBQ0DEskTmRWMyyb/+MBwO3GJmtEgK/G6hIGAXjf+97nrWjc58Qxiw2LjAiwgHCeQYyLhYBuioQiWOhh2WwEZ511lp+EhAUgAjQuMSLQtpy56DwXOWmwguufxCm8PTQCIo6O14fLmj+FRKBtnc/2PHBmnJIHEPt46mIFBesRJJrsdes8yqZGqJLGP7Gz1XH907wI1z/eCnIUIIAQAAg+cz/GSYpFfbPuQATAjjFK8h+5AXaxxiNvjFBF23NBJCBAnE2TjQl3Xy8iYMQgdkaotYXtVZ5YrFKALNCA58EPfnDbY8s/r1ieCBHAxcplvdaZkFgLkJm2La1cdJ6LnOjVEqpMx+SpFNvB0s2S+GoscmqTgU2AzYqxF85rEmo5YROiEqNUMeyqSC/6sILCiAAYQvBjhyHDhYXkaLx+eFIvuOACb1Vb+2fyQagIiE1UTF4jAmz0VFCx9uCpxAuEB9WaVkVZOFt8qEjAr8C2OBHuIE7P62d1kZBDXD3W0Zu41ymhw5VKvW2qTWHClsUQq7A8sRcRaHHMTz8qF53nIidEjrg/CygbQUj2ehGBGDoPnwmuX//61/3R2biFwzbZbMIkBXLiHmtC29egropGBAhdQARSsFgJo6J/jiamzM68leDKeKCxTlttvsvqy4gARhKeSEJV5CRZqKrsfXL+nEiA+2XiHx2scK2zqdIYAveQhQLC0ACNN8jIjTHpkJOyJerpcbvhEjzyyCOTa1iEnMRQya7u17LYiABlNpCZtq+cdJ7D2CR2TbwXnbPoG0kuEoFU+sIz3uhYyDkU9IPnEJ1ULuTifHo2Iw5W6tdVEYxZj0hcbNuD1gsr8pKIreNVsTNUIFokArJe0mgnxcuIAAmVnKLaJQKAPkQCnPNxIZL/OMGMJLpeoYDYHgCUBesnq56sf1yATDgO3YHBptSymOxqPBYsrtSFp9iyOBed5yAnViveKUo9if0TT0f/1o2yGP5JZSMoxttTcf8SJiFPBquZDanYTCmVngoW+iHOD6nnYJ3ZDlpqW++QElz7bO50HZ2t4oh5BhmIHeptGyORgABx2Dd1t7j6GdBFIhDTA2BimluYAcsGizegSARSaFhkx2/iTaEvQaoti3PQuVmsqY9NOr9hsTJ/8P6EGz/vwP9jeX2KIQAOzML6ITaNVy/FMwsIU+CBxLVOTk8qXRVDLC1kgheIP8T7V61a5fMAOHExZlMlZCDxj6ouvCQYIxhPeNUI7+BB1fVLBDrrCWCjYmIdc6y99UMAACAASURBVMwx3o1pyUxY1iwOlhMQ2wNAljXxVJKDcLHDtNn46WlNiQ3sNSQCscqsICYsVuaWpE0oiy3WIPHAFFoW56LzXOQMWzozX6j3x+3LMdTF5MBY7mrmB6TeGr8Q5ydzHUJy7bXX+hAgcX/K1mJ2LLzzzjsdc4aSNJrSgB8d9ji6mFJA81rElLFIAMj7QWYqKPD8QPSQmyQ7cI/ZVIk100orGadUVJD3gcwYSjHLu1MjH50lAWRbc249GxeDFtZKvJ1SGwYIbYGZeLE9AGQuE0eFmLDxs0CEGyyLGxOOxY3FN8ZBOyyqVCVQGkTZEhnf/IzsYBoskcNgVQIxWxbnovMc5GSB37hxo7f6yaCHkJJPQ7MqToI89NBDp4lALA8ApYiEpiCiuPqZy1iEJC5aJjhud/6PKztmx0K8UpxWxzyhh8bzn/98vx5RbmkVCvwupozh5gVRpfSTuU5iIhcGC2sV5YDkKcS8jIR+85vf9N5IyCm5CvycMYA3gDEMgYmxZsbEpvjszpIAJhQlQJT/sFgw4XBfk4jDxYaawkV8kIxVJhX19ri3ONMa1ysLBRtsCheWFCVAuOFYcElqYpJ95jOfccuXL5+ReR1L3lx0noucWNJYsOSjUKNOzwxa7EJiOMwmllfKxheLPVYgc5n4MCSFVrGQfKsEwELEU0C//ZiXudaZ55AV5jrrEXlAzCe8Fald1uGT3AW8FZAAwgBY3Cm0J2ceYZjgESCHCsOOC2IAnpACa7aWGrZtytMpEsBCwIIF67c2tVYTijX94Q9/2DNx2DZZorHag7JwIZ9VIBAfZFGAYd90003+FDbKGPkcMcOwtKnNwcPCZW5e/g1+kBTzTJCIw79pYRqjPShY5KLzXOQMdQ5BJSGQ/BSSwygRo1slXe2wsCgTi3nZJkUWPafCQQbYpJg7ZK/jwiaJka6AMfoVUFLJWsNmxHwnro5LnTlNoxq8koTU2KhorhWr14fpEFlpU0xIAgwh98h57rnn+qoQyJSFV2ITwHDcoWPCvoxHxiykgLW0i0mAveZjp0gAixNWNYyQAYwLE9e6WS4ARM0wHa5g4bGacGBhkQjGCWacWGhHVzLx6LYFkWGBYFKuXr06SrkimzsdCiFUWIAstCSHERcmJECYBS8A3haqF7AMY1y56DwHOdmkaPoD0cNyJpeG44vxBmD94QXiQCDGL9Y2B+7EvCAsEBNCAswTiKgRA+YUGxWdKmPVrmPlE/fHY0YIBSJC4hqudutESpiA+Da5AbE3VrwmhHmQhXmOvpnXRY9ATJ33ejb6p/kT1V+MTQhhSiWhsfHqFAkAbCx9NnpK7WCHDAxc6/wd23IJBwOxc/oV4BpkgYC4cOgGG2yMDma9BiqeCFyuuFiJY2JdMclg2Oa+LCYMxhjwueg8BznZkFhUIc/k0tAW1uaSZVyHCYMx9B0+kw2K/BQruYMIQA7YFMhniO0ORucswnjRCAVASNhgOU0zVm/9XjoDQyxocnxYk5CZkB8/xwOQYjOo0IOBUYXMeIMwpGITqtjzInx+50hAODBwq5trK7ZrvdegYIEgXwGrn42VpECYeGosFs8EbkJibSxibBBYhpQMpXRBSFLXOXjlICdWLOOSeYOnB2KdWgvbcOzhxeCsDYtfpzQuQ+MEg4QwJHOdkrZYVRVsDIRKufDqkNwJ+SM0yb8hABZOQf8k1+HBYC3A0m7j4oRCZMJjmmojojZwGPYZnSUBBpxZNpx7TUOJWCGA2RRp5UHEtrAWkLPtjoUs9ixQMOl+ST9sDFg0JIdBAlJJrixim4POkTl1Oc2KxULEOlyzZk203I8yCyFEgOx1qgFiev0gefzptXHxc/J+mN8cFRzDYrVjx6mqwAghREE4hU0fjwrzH0ME65ose/4dQ07GH55Iwrf0JxARKDML9v9MJ0gAsSsGcNsbZ1WVkBxGXJ1M616TCjcmA594e4yLxYGYLycC9iMClpGLJRMTbxKAIE0kAFlWcAzMBj0zFzkHkVTc64yJWJYr8pGnQmKdHVvbaxMNExsH6WZUv2fRpW8GG1espN5+7waRx2OC9c+pehBRwpAQAuYzJAVSQCIoOR/91qpRYVe8bz8iwM9ZTyEGMQhKW+/fxHPGmgQwEOi6RXIQsSuS7HAHpjbxUCRuNJIWKfkjvp6ijMhZhgg0MTCHvQe6x3PBoSWpnFrW651SlxMPEBYfoR6qAIj7p7qoYkGTL4M72toYxzqeerbxi1FCPwVISoqd65jjV1xxhT86nZbf9CqAPFHtQ8IicyqFMYBM5E+QnEqSKgTUPAKUBpLESkgFeXX1R2CsSQC1/zBuWCwMl4FNkl1qpSFkB5NcxYLFQkZ8zbKDUxm8bFZ0T8T9hpVPPI4jQmPXA7MQEIu0BC/+b5nfWKfo3M5aiIllLnKGGLFZERemkRb5HZTXnXbaaf58jdQuiD65KFbaS8karms2rhSIABY0bmvkgajQz56yX6qUYnpP+ukRIsB5Klj7VEoxp8wAgAymQKwJO7JeMr+Rrxga4BAmvAEca6yroySAQQJLJFMdNkucmglIxnBKmbfUC1MPTMtQyhXxXhC3TIFt29CBUOFeZ8JRr5yKR8COK6U+mQNsKLkCQxKXKP8ieQ1ri14FMa8c5Pza177m5wYeM8aekWg6VVLuSUiNDZW/U9u4ep1gBxGAxOBZi3EccDjeIAEQFTYqeikQR4eggmeqlqp5BFIg+73mLus7id2cV4HnFEMFDwteVUKWhIcgXrEbQcVcd8o8eyw9AWSw3nLLLb7Mhta1XCTTYS1iLRDnouteKhcbBKyb+lsScZ71rGd56xYvBqWLLBqxLzYEvBVMOEvAoW4YwkIjE6oW2rywUukDToJXeIIiJWCQAEgfMrP547Wg9WqMEEsucqI7NlKsfcYhrmryFfg/XgAO2rHTKikDpRkQpWExL8s/YYNN6QS70BsFPhArCAlEhLAkrcDJagc/YupY2jFIFYmS1l8/PEERXDFKMJSI/UNWUiICdh4EjYpYNyH7rOdgS18SNn28qSkZUTHnyaBnjx0JYLLRR58eADTfYENgoNDghAsXMbX2sasAsP5ZYDkYiA2KZD+SmvBaQGKIcdFJjHchSSdWbwBLqkS+8IhY3G8sDshIAlHbixgLgbl7WQB6HaVMrwUWWxKZICosuG1fuchpuBSJAJYUuRXEhyEDjFE67FFrHfMCV6x8chbYZEn+xEvFFfsEOwgoLXQJQxJT58Aa5CVXwcooIQpY2sS0IdasA21dbPKWIFk8QdEOTqN9Oo2AIM6MAQwniGHMyxI/WR8hAKzjkD/OLeF96PtA34pY1QoxsRnm2WNHAnAPsfCfeeaZ02VAWDRsuiwUnBLY9oZVVBALLRso1hThCjsZjJ/juYDAnHTSSd4rgNVAGKNtmXslVVLyh3udBYJcAKz/GLIZnhb3pZNiPyLAZ4m/WuwwhjcgFzl7EQFIKfhBALnQN5ZXbCuLeUEuDd4JLhpWQfgh1LFPsLPDa/ib8UY4grUHDCEHYT8FxiX5SuDa1mU9E9hE8aSFRIB5TyydOHqMuTIbBuQkIROeUjyQJP+xhnLhscCzYi3h28JyHJ4zNiSA0jpa1zLZUji2NhwcLE6wVDZNJqC5/kn+sx4AWAu43HBtUoZHXJbGNiQyhq66tgZdv6RKML7nnnu8641YZtvkJHx/FgEWfxZSSgH7EQE2BTAlPBTDo5KqnHh5bKFnwwoXUjbYMDQQe9Mvjnvcviz4lqAG0UJexkHsZFVkNSIAkccLxfznZ0UiACkg9Nf2qXvIRc8EsumLRCDGelNmXUPnePMwlliDIAB4KPBSqkdAGQR7f2ZsSMAXv/hFv/njtiR7PRUiwCbPRkU8EIvV3G033HCDl5VKBSMCLMKUMJLPwOA+7rjjoh0aknpSJdaTHf7Exv7BD37Q42tEAFJFcmCMTT+caqnKyaZJCRU5JyRUEnaCoPKH+YOLGpdrbNe6YYnlz+YO2Sc/AVKC250mNswhNlPGAxZ1rOqfoox4HQmfcBEagDBDBJhbVFjEJNDIlBsRIAzAPCccxdzmAl/CFDGbP9XfftP45tiQANtcca2HRCDm+fWhillcOQuAJCCsaUgLLi0W21iLVnEIWu96rBasLM4350oxqZJY65e//GV/4hobApsaTU6ICUIEUrFcU5bTDn7B5Q/ppP0qmf8srGxWnA0Q27VuY5QN6y//8i89YcGdjvUH0SfbnkQwwn3ovu1yMMYdWOGBLMqIl8U8AiERSGPp/6UUvYiAhSdjE2jrA8BaiY45mwTvKH+Y4xxcBZnid6nM95R0W1aWrEkAVhY962HZuIOKRCAVtxZy8YfKBNv4jQgQ54II8P+Yl2FHGRMNiwhD4HJLMakSnCB3JAQhJ4mJLBjkK1C+SO5C7MRP02XqckIE3vOe9/jFlM2VC6saVzGu9bbd1L3mAMl/5CWw4ZMAStz/8MMP93OKMcrvcBPHiAdD8qyLpp2hEcoYhgbouc9GFvMiNEUZHV5HSpLZTPGuhKEBQpJ0B4y9sXKCIvgS8iE5lURvPFdU++AVoPTXvEIxMc392VmTgF4tI4mvsTlgMRBzjz2QzWXFAKbpSugBYOOn5zoDOUaLXSY/pUAsTBxlCyEBM1zDNDFhQ00pqbJYUcEGgKy4BnGtkuAEIYyd0IRVjZ7ROQSF7OoU5bTFq3gULCSAMACu9djxdYv1kwzGZmCWK0QAgkLuSmxXsGX5U5tO3k9KMrKhk9/BoUSWXU9uDCQZgk/4kXFqB5WRlxS7zTbrOusRSdOPf/zj/VqO7IQCyEOiJ0jsUEruG38of5YkgI2Lg2pwY2L1YSHgGmZhYDAz6FNqEEFiINUAWPy42tkgUvAAYKWykRJLZ1JBmIgDX3zxxR5X6oQ5WImNIDaZmq2igoQhFi4IQOzQCiSUsYml+rnPfc6PQ/5geaUiJxsDlhVuVUgflSgQl3PPPdeHVciyZqFlfsXUu2GJlwIPGuEJrD8r+4U4W+OdmHKyoBaJQCoyMu7o/Q9BAU9c/XR9JJ8CLAmhQPQh/KlcrOc0rmJ9guDROA1dQwQgp+icfiC6mkEgOxLAZsAmRRczO6rWXO24g2GNbAax3cEMWI5XRR5CFWwADGisGeSN6QEghEK8j80JNzruQRi2xdZwb+K6JIEJyyZ2jH1QRUXbjYr6TT3GJq1g6fFAUqc1gSKRKZW4JWOPDQAPBYlr6J4adfIBIAL8nxBLCphaSRg9Pthk8VzRspaLjQt8kT0mAWCek5+A96lIBFKQkflNLhJeExpnUYJMVQi19GykhFTZdCEGsT1ojE1CO4RN8e6xhlNNQSWSHWDUzLanu2TtCWDzZJOiMQiLrcUwGcAxXOr9hhMLANnXNCeyDGwWXxLZYrvbsPbOP/98T1DYnFjIwv8ThzvvvPOmy+5iLrLgO6iiglKh2DIiJ271TZs2+fAKf5DJiAA92CEGsS+8ZOR9gBnhFVyujFVCUhCBlNysxH3pSkluAhsVZIoNgZ8///nP913hYl1srqxDEBUaZ61bt86T/CIRiCEfsuHRs/UQEo13irUHokqTLcIAePggCBAASGHsy8K7YEpZJeFSK6tE73gEYhOV2BiN4vnZeQJwZcJmia/TVIeFlixhLAIO54h9kV3NZQdusGDhsWARYwBjVcfaDFj0CZswmbAG+hEB3MBYXbi0Y26u6Bq3KosVxCnFigrb/CEAbAJssuSkvPjFL/bdFK1ygc8RCkrlQk7cxHSFwxrkpECa2qDzmBcbAe2gwYpSRfI8LPmXRDE2MbxUnGpIImMs0kJDHRLUaFaE5cpm+ta3vtWPAXJAMFbAM8ZFmIcKD3QLWWLdodUz8wlPCm52wgJceARS8PowFjFO7JwKDBGqkqy/QiphyRj6HPUzsyABCEkIAKuKDYxkEcqFcGcSt+b3KbQCRllMNhZU4pfE23BnUceK1QIRoN0qi1iMiyxrXL4sCrBsFoVeRAD3KwQr5sXmT9035I4Fn7g1lmAq+RRgw4ZFvwc2KkgKmdfEXnEPF4lATCwtIewrX/mKt6oZj2y0bFyMU8YlYarYB9mY1ccGinxkryPrNddc41vvsoGRq8B4oDyM38e6OFDJ4unMd8YmGxktvmMnKkJISaLDnc6YROeQOw7XwgOU0uFpFgKg4Zfl9JhHICQCsfTchecmTwJgrbjRqa+3LmaEAtjEiL9ysWFZaCCW0lhosZ5pCsS/WWBZzFjE+Dlx1hRcWbbQ4rFg0hWJAG5ErrZlZeJzYTnzb/CDjOCm5t8camPNlmLmU4RyQkpxCWO9YKnQrpp/k5zIQpxKwyIWWHJA6F1/0UUX+TAQHinOVIAAQLDMaxFr/jAuSVIlj4aNys6CwCvFHGLTp10144DNFmMgRgmwHV5jjX8Ym3j2yPthnYIYgG/bVzgueTbeCYg0nUcxRDAAkAtPCu7/WB6UIi624dNQbXJyclqn/ByixbilMkTX6BBIjgRgqbIYUPfLQCVRhGoA3G6cYkfWOpY0MaLYyX+mFhYoEv9wWyMrk4yBS/kS7JuY3Pr166PGMMMhVGxgYkQglgeABYocBDLV0Tvy4fnBumJTMAJAxjAkK1YFQFFOCCqbAC5VNlMIAIsWcXaSrmIstOiS8io7I4P4PxvC2rVrfZmYnWNA6Iw5FSvcwyLPnGEuM+4gVPQrIMxHvJoLIoVHBSLA5gqBIc7N/LKk4NEtjTPv3OvwGrLrkYl4OgYK3j5kjXFBOLGcMZaQh/WRtQcd838WesPvz//8z6N30mSOQ+Yx3ghH4FGT5R9j5Dg/Nubw6F27du2jXjTmRcwPNo3bj0WMBYqFFtcWLlYyRhnQxNnJXLfFIqbMJFWxYeFyY2Fiw8fFzoZA0x0WOwY88rd5sagSG4Q0MdGYZMQJca8TS8U9GLY0tVyGtj0AhgmLFvXpWIC4pVkQwJFkJrKawRWrG+9FzE5moZy4fan/Z9N/29ve5vUPacEFS05AjA2WZ6NrXOVsmFh+zB8sfUtWhAgQaiFmDamKdRFThygx9rDqi/0KkItxzJjAixHz6nd4DfMfvFmXICoxdA4urDPMGUo/qQRg/QFfrGl6flj3wjBhMBae6JQxyTyGCLDv0JMCz5SIQPtaSYYEkKhGBituymJMjYxbFltcgGyoxAjpCRDDHVhUEYsu1iDyWOIXlhf1uW2eDFaUC5zIrCa2CqbEg2kSAtGiDIyQCrkVEIEUOpmFlh8bKJY0Cy8bP94BvCrkfcTKpwjxNQsVObEG8VCBMxYNhItxGttLRWiCPAVc6SkfBsSGQBUNYxOd9yIC7S+Lzs8XcAM/NvZcDq9hHaU/BR4gPFTgiUGFNy3WxfpNIiX5J8wPDD3WeGRCXkq78e7hCcRwUQigXU0lRQJghxxTSuyKQUODEAYN7j+sGhg3Gz9lbbGbWxC2INZG+R9nghOvtgXDDgDCCo95GRHAGiDua+eBMymtP3jszQp8IFJ0L4NIodcwqQ4XPNYsruwY7vVQf/3kZPNiPHCxmMWyBkNZwSw8BdCIAO722OfCF+dEcePn/7SxZdOI5amwY71J5IVE43nM6fAa5g0EmjUTsk84KEbeFOGpCy+80K8/JCTiicDYo2oBTykX3l68qZxoGHtdj7lex3p2MiQAAEigY6Lh/iOmTsINFhYZ92eeeWYyAwT2SkY4PQAY3MhLtzXc2GxWLBgM6Fix63AwGREgz8IqKNiwrFd4jDMLwjJKFlvIHu5KI02hpR0zYS0XOU3fLLicZGdnrluHNSwuNn5c15CB2NnhxYNh2BAYk3gECPGl0g0uJAJY1WyouR1eA66ECmKuRRgcGB6UfGLgMU4JoVFJgXFHqA/vAMnTKfV6ibUpt/3cpEhAr5cnfon7Gtc6G2yMC1ZNJQLxdFqYQlZIYiKmipXAxWdwIXKx6MZg3YaNld2QIEaLTTKXCQ3QUpkkLEqs+Ax5DG1b12xMJCixKZGcZg12KFEL4+ixs+tzkdN0bvKS60FyKos+cWEjAil5AHodDEPpn5HTGB4Aa0hFPN1CTqw9GCXMI+Y6RIANK+bhNSzYrIeQd8pRY27uZddi1kZOJMULQC8FNnrCkIRMaaJF7xJCATGqKsq+wzh/LmkSYHXYTDw7JKZtZRCLxmrGWmEhNfd5eARnCt22QgIA86YBDJs/DJxDQQijQAQgKsSs8Vq07ba2jQrrHk+PPT8Vy7+4oaYuZzgXCJ9h6UOu6KWAZQXJggjYITKxPQCpHwyDB8/c0pSmQgAg0bitWQMsNND2vDE9M6cpj0SneM/I+WATJRyJFy2GV6/Mesy8h0ix6VPmiQcAIwmyyv9ZV1NoWFTmXcbxM1FIAIyfONBsGxEDnvPhibXTzjSGmwi3P2U2YfyKjFvchGQrp0gEwJXmJZYdjNXAJmBEgGxcrJ22PQBMHnIoqAAgW5lqCZLCWBzIqmZMpNJgJwc5camDGQs/PQpYVJkjhKggeoSp8Ljw+xgen16LZQ4Hw0AEwI35Qb8CC0cx54ltU7lksey2NwQy5/HisR5iPTOvISl0TGWtitWhsB8OYfdHjBALTUIGIAIp5CO1rcMUn9c6CcAyxUoh3or7Bwuff9NmNxbD7qcYNkzyESipI86KR4K+22y0xNeJXcY+gpOJhiXNJMNrgXsQi9AO32DBgHHjBSCvIqb7EIsA/CgJIixBmRqJlYRYuGKHAEJPQOpyQqBwsZJJTaY1sXQ2LjKtsawIXUEGcbPHOKsCggIpgZzkdjBM6BFIycvH/CD3iH4EhCrwTPBvxgIVAWZUsabGKvW1OdSv+yNrPWsRjYyoUIph3KW4EceUqVUSgBV4ySWXeCuVemvIABss7iyOL4Vlp0QEGKiUWjFYWWApE7J2umSzk6cQO4nJGv0wuXD/2wmKnBPA5g8JoBsXGcIxQgDFwW1EAGw5WpnyvxSv1OVkkaUMjPG5evXq6XEIyaZkERJI7/hY45MkOnro0/8dWfAC5HQwTKpEAIufplmEBZjPrEuspXiAKLOEYMe2sAd1f2StYn6pEiCNla9VEoBLDeuFzRMGSCYzrBXLlbIRSgGxbCAEMdzVRZUgL53skDd0AdpxrDSHiXUYEJOIyQRe4EjYgkXfjv21siuScYgNp+ISBuPQI4ClmoKue03HVOVk/GEJIh9JV8SuLaue3/FzMI1hZVn7WvBk47fmL0YEcjoYBiKAZ4VQWkoxa7wskAA7XpdES8IDrFOxjCg6FhJmJHyCfLN1f7RS6jS2QEnRKgkAbixU4tTUXGO5Wvc3Bg6bGq5Nsl5TmXTWqAirFdmsMxcLHD+L0b2OZkQ83zJqcQdasyXi6/RR4OJnWAnIGGtxAC+sFGLTIfNPdYPt57nAwkqBsIAblj45KXQAxO1LGIjwBbkrhKdYZGN12CMfgc5vzGFkG0QEUl+C8bRhlMSaP/3IKflSFva54oorvEc1ZiMtQqXIhDcCIkDZdLHkM5Xuj6mPubbla50E2AvCsNmwrBkIjS3YvGCTKV1sYvQEsGQhZCPLGjdnjPg6+Qi0BqWmtuhOw3NBFjMbFh4A4pkxO4WBFfJC+likOFshvNjQsCDIbI6BZSgLiajULrOxFi3olOSEAJKcCiFBLmukxAKLdUizLTtiu815xDyB4EM+2PxJ+GT8FT0A/F8HwwzWDLolZPaYxzzGu//ZWEOPmXUqJeeCjZfcgNhXGSIQW0Y9f38EopEAcgM4IIYNC+uFZBH6xMdwYZYZGMS5CFuQwBjTsiZZkTbFNCNisSXuSuyfxZeyO6x/zl/Hy0LSXUxXO4sCXetYyDjYJNWLvg8k0eFejZFEVwUXJiyhHzwrNP5hLLLZxg73QAJo7Y1cHFqTuwegik5G8VnzlOHlIa8nLKkdxfOaumcvIhC7+2NT7zau94lGArC6KLkhuQXXEcl3Md1ZuSjYsm6pWoAE4E2BTNHJjHJKQgSpXNaAhSSxN7/5zdGt/X64kFPBGCS/g5bP1C7TuChWy9pecjJRcbVTtoaXh3EAAcArAOmj90NsAo0seH0oAaWxV5EIyANQfmZC5iH7eH6sKVlKIYnZ3qRIBHKRu7x2xuuTIycBLFb9jv0leY0/xNpjl7TkplZildTam6VP7S2LLGGCtk8sLGKHFYN1zSbKoUo0r6G5CTkUsd3+oazkobD5Y70S7sGyxorFxQoZSMkzZcc/Q6yorkHHhFoIAdBtMUYVALLQjhpXtHXIpAIA65UkVa6QCNgBW7nNtVjyQvZI/Lzgggs8wSfpl7nFWhljvUTfeEPLZPVDBEj2Zj1KJb8rlh5Tf26jJICNCXe5DVBihCQxMZApBaMdqBaC5ocEGwTlljHPM7e3uvPOO30pJfF/whRUfLBJYdGwQUAEUuhsRgiK8josa2QNrRWyrfEOEMKIGU4BU0gyeCFHSATIBGd+kZ8SqxMgG8K73/1uT0aw/klUo2qBTQtcLZFWHoDyc55Nnpa6eH0I8ZDkaaEBCwHx8xheKutNgbcxBuksj6I+WQWBxkgAixXNX+hUxuSnJwAJbGwCMForYUst8a8KWCl+lqQhNl0sBbCPuWmxKdB2lUWK8kmsgfPPP99brvS0J5+Bdqyx3dboEcw4YpVEOsgK45V/E7qgKxtegLa9FlhaEBA2d6tEYENAp2z6RgTYZLHGwDWGRRjOA8jdbbfd5n9EOAA5cWXjScEKjDkeU5yvg2S66aabfJiHHB+8UzRUwzuFN5UyQPJriketD7pnk7+3SpSUDnpq8v26eK/GSAALFwsCWeC4WRm0JFuxMVHCQpIaBIBTAYn9K07UzHBjwYVkxW4QwttYxjJHApvHhzFBqILNIaWLenWSFvFckU1vzUtoWMXGGmN8ssgzj7CiSezkwrsGEaBMDQwpoyUBD8IC8Wt7k4WoEDYhgRKMrLU2+RTgRtUPBAVCyEZx5JFHpqT2pGWh+RPz+8g8OAAAHiJJREFUhWN/yanAq0LpJ30+IAIxxmQRMMYj3QnxPDLPzSPAz6kIgVi3PSaTVmoGwjVGAsxlxSJFC1usQSoAiBnSJ5oMZqwcrAbihRooGYyOASLiHiTeT3IiteEQPTw+bE7WEASLEFJoxwTHemuzskmig4Sy2YehqbvuusuXYlksu205WUSJoeJqpeVvePE7vGzkLxDywZMCUYgxh7D2aaCFaxpPBKEIEinpSklIALLCHGfu01qb1ra6yiFAuSeNnygHpFSVTR8igO5JDowRAgglZ77jhYLw4SWD8JlHwEIFNH+zNuDl3lqfio1AYySAFyl2rmPRokMgFQAsFsS5IASQBF35ImBd4SB8WKlYLxwRSmti62+OzrFm6LpGOWPbrvUiuhz/ipxs/ljcWC1UpLDQQlQgM1g2scYm8X7cv1jTWM/IxHxhwyc34TnPeY4j34LPsbHGDAMgg230eFHw9pFfgZua/A9d5RFgLnEAFHlTeErxoOChor9Hap318J6hd8gdVzE0AJEmIRivha58EGiUBMBkcU2zmFk2K2EBFmAuFrcU4sH5qCc9SVmssASxWGmlzIl7djKhxaj5DBsYF4uZZY7HfBuy6BmTEBOIC7kq/JtFmDAG/465sYIN8weXMIl2HBGLG5gmRiTXrlmzJjqRKuoPPZP9T3nqCSec4HMpCAfGJnwxx1mVZ0OmKAPEu8K/IdUYSfwNESDREiKQykXnTzx9JPeS88PcMQ8VXiAINaE/eX9S0Vg5OYYmAQwEYkQkVLEx4Mqy0IARgRRiWeXg0KfKIACxI5EOTw8Wv3kErHyNTYyYcZlSojLPa+IzVCYw2BmbEADKlq6//nrvYk31ECMjBiy8KW+ujAPCLHgC8QhBXnQNRoCOgHh8CJ2SC2IVAeT3ML/IvYhV+WHSh54K5grrPD1e8AbwO/K+7CyYwW+sT6SIwNAkAEuAuBWJSrBCXEF0t2KxJTOcfuYqJ0lR9cPJhNv//e9/v2+qA/GDCOAVIK4OAcBaiOVatzfDtYqrlYxqiAsnP5J1DVnFO/WFL3zBL2apeqewtMGUxfcFL3hBEolhs42aFPvsDzfKR/Nt9Ir3iTEJcSKnhs6fkAE8qalY0708FYTQICvkA1DFAOmLWa0wGg11666VSQADA4ZKYhCLLJn/DF6sPzJG+ZvyJoiAXfIEjM+gCnvso/+QCPCWuAxxB8c4WClEmT4AuNHJXidZjZPg+JsxSvyf8Uk71rb7VmA1U57I/CGW3o+AgDNhNRrE4BbWHBqfOcR5GVSlEEIh0Y4xyvjEA3DNNdd4V3sKuRWzeSrGRxt6k0okAKuKtqC4+bH46VoGm+XCYsHCIhPc3Jfh8buCOn8EevXYL3oEYm1WlqxoGdW4+rGw8ALgrSIZcPXq1VHj1WRQUwFA5jduYMIQRx99tLcCqQdP1SOR/8hN5w3I+WAs0ocCC5oxwel75KNADAivkXEfo/IDbx4Xc4k/EGlCval6KtLRat6SlCYBeABw95MNzKE/4QVjpJc9zUFoD8vCqzKRvAcG0tPTAcsZlzmWfb8e+1gwWDeUB8XwAITJimysEAAOpHrHO94xnfyXAhEgu5q5AlnmiGoSwiAEEGjmzHOf+9z8B43eYFYEepUBsuHiQYUEWn+IGDBCTDkxFY8ZlT4QVEJoqXoqYmA0js8sTQKI95GxSmwSEkDcCkZL5vexxx7rSQDdrqgVj925bhwV1fY7oW9yPdhgcZmjZ/I88ASl2GM/TFYk7g8RINmKc+0hKSy0dAbE+orVWAlPClYfcwiChYWFrMSHcQMzj0gIozIghiXY9hjryvPQKWsjuR3onPmTYhkgc52SbvISiPUz71PyVHRlvLT9nqVJAIJhvcAMGSxYLosXL/YLGM1C1q1bF21xbRu0Ljzv1ltv9clzHK9L73esWNtQ7f1T6rGPTGFogmTUIhFIQW+0UmZDoKzOyAhuWEgKlhe5CsytWGGVFDAaJxkYk4SArKEWsX5CqUYEUioDhKxg3NHbA7mpSDECnYKnYpzGRUrvUokEIDhhAZiixS+xDklgooMZ3cx0jQcCJP3ZQTBsStddd920ZU38End7rB77RYTtNECsfBLvLFnRiAALGGQmlQt56VuATMwjkikpvaLPgjwAqWipGTmYJ3RLpZ0ucwiPD4nTEAHmWAplgIQoyOPiok+BJdASriI/gRAvTbZS6PfRjFZ0lxCByiSgCB9dzIgl0SwidrMVqbZZBKzvP3X1XCERYLOK1WM/fMtepwGmkqzYTxtYXPSEpzqBA5Ug0WwK6rPf7PhN4W54fqiWIdYO+SOnimZbeATwpMa+8EBxFgVJ3DT2sgtjj1bQkBaSGPFk6BpPBGqTABZaBg8DO4W2sOOpnvbeCo8OC1XY4Q9L5cILL/T99Olnz4IBEUjJsu51GiAdy5A9ZrLiIM2Rr0CfeMgUBJqKG4UABqGWx+/tMB1K/SB55KuQVP2yl73MvwCNq0gOxeKOfSErc5yzCazen0RAQr70+9A1/gjUJgFsCCy0ZINr8cp/oGCdfvKTn/QHAVG/TIInusUbQEY7RCAlPVtJIJ6oXqcBEp6KfWFNkU8BYT755JN9Sa2u8UbANlXeEi8VhBRPGuEeCDTJdpxRkVKDHXJnyOsiB4DwFPOdeU+1j67xR6A2CRh/aLr5hhA7XIAsWpSsQQiwtlkQaLWbwoVlRZUCLkoS6UJyEvs0wBAfSiqtkiIlApWCDsdRBixoKlA4WAdXP941Eqlpo0zTJ6pt2GRjh01J5mb+kAQIOWWOf/SjH/WbPx1eaabFz8ll0DX+CIgEjL+Oa70h7kCIAKWfWN0kM/Enlcvi/pTbQQRIVk3hNMAQn6uuusp7U0iYpcc6oTMqLFKyAlPR5zjIQQnoOeec45PpLN5PTgAbLnqP2QPA8IWYcIAWoQky/yEpyEtfAEJUVPyQt6Ak73EYkeXeQSSgHE6d/RTuTUpDaf4U+3Q4apbJ/qe2niskAiRapXAaICEAuqwR48f9D5HC8mNhRT76rnM0sK7xQQDCzEmajEuIwJYtW3yeFJY0JODiiy/2Z2mkcKAW/Slw/xOioBEYyah41PAApiDf+IyKfN5EJCAfXTUiKVY9Z4KzOZGdXuz+2MhDGroJ7lVOLMOFikuVhESa7WC52KFUuDD/4i/+wi1btsw9/elPb+jJ9W8DviRYkpRIwxU7RImfE2ZhoVVnwPr4pvZNiChJfxykdfjhh/vQFLkA733ve33SJ2OX0s9UTlbEE2DnFeBFYx5xTgUdNSEGsUMVqem3C/KIBHRBy8E7Mtk5A8Lqljm4hHpgGtaYhZ0CJNQuUzpHVQJNi2iqwkKLZQURwJ3J6YU0MUJ+LO2Ydcxs8mDIwl8kArhdSV7Em0L8Vb0AUhhhzcgQ5n2w+dPzgWRACGvoEWjmafXugqeCOD/VCpARiDMlqpDpRzziEe7yyy/3BEA5APXwzf1bIgG5a7CC/Lj2sVrs9DyOAyWLHmuG5D9climUBVGpQJc1kpQ4C4CNn+Y6dNSDFHARy+TC5U68NfaxxRyhzOEwVi5rHhcqLuimGVu+CsNEH62AAGGATZs2OeYWpJS4P/OJsk9c77GJAHIZmcarxgFFp59+upeRsAAXHoFUkn4rQK+PNoSASEBDQOZwG+LVHFaD5UwckCQgO7GMJLZHPepR3kolRECf81iXkRXqqOmqh7VPTwo8FZQEUmIFOcCNSQJTCqfvsenTWQ2LCzJF/gT40nCFQ4KQV9d4IFC0rMPKDzwBJNO++tWv9q51xijXIx/5yNZfHtc/oT88f2T783/yEwhJQQTkkWpdJUk+UCQgSbWMTiji7GykxKdZoGwDJTGIDGEy7cOGQaOTZPY7GxG45557/EaPZUWNNfXLWN2cbBj7skOJmEQkJtIYBiLA2QCQK5IAn/Oc5ySddxEbw9ye38+y5j0gqxAAcgBSqABh08cTccghh3gyDVkxIgBJPfXUU5Pq/ZHbWBgXeUUCxkWTFd+DxQrXOufYs5nhbsc7QPvQVK6iR4Dz1jl4h7+PO+64qGLiVcE7Qc+CRz/60X7xp4SSpD8OYMEDgIxgqh4BUVXV2MMHWdbkAcyfPz9qboq9LN4KCD5/05mSHCBaUzMWmVf8SaFksTHl6Ea1ERAJqA1d3l+kdSnNQkgIwjOA1UqP8NSyg40IIBeJdbjbOeQk1nHApnViwSRZ4vbFrUqMlWQr/p+CFZj36ExT+hwsa8gpiX54pPAAkPgLMSkSgTQRllQxEBAJiIF6S88kwx5rgMWLBLqwDtiahrCpEgLAhYm7PcXLiAB9AlavXh2VAGBZUe+PB4A2sBASI06cGEceQwoHw6Sox1xlClukp2xZIyftf/FE0fabUlV6ARgRwHO1ZMkSNQLKdSCOSG6RgBEBm8Jtyf6lix6lcyQC4bbO9aL8jotQQMyL+n9koNSPsj+aApH4h3wkXT7jGc9QDkBMBTX8bIjn+eef75sBkTND9QdXipY1iajvec97PDG1EwFp9HXFFVd4IkA5oC4hUERAJGCMxwQ9zGmkQ2YyZXSxXei5Q00J4Je//GUfNsHlTwiApjCQAmKtT3rSk6arLXJ/V8nvnFXTPPvZz/YEetu2bb6znhGB1Cxr609Bi+o3v/nN02WpJCxykf+jSwiIBHRoDOC65NASGpoQ/8dCsIY6SlarPhAIr2ABUg+O9Q+GbBSUhRFKoReAcK2Oa6rfYMPnVE3q6ElIJQTEGRW43FPISwG3XhUqhAGKRCBVjCVXfATkCYivg0YlYFEg6Y9TwWgJSp968gKIV6NsOutBCAgPxHatN/riI7oZeFJnDaGijwIbA2EA3K3Pe97ztOmPCPe2b4ue8ewYkaNaBgJNaR0/Z1Mlb+Zb3/qWT6Q99thjo7vXZ6tQIQxAOJAwAIdY6RIC/RAQCRizsUHsEsufFrucD/DNb35zOhTAwTa04OVY4NiHAeUAu2Va01yJfxP3xwLkb4gArYwhArryRgACQIIsFjShHjZ6ej1AAJgndvQuHgHCQXTcjNH8B5TxROBtoiJltgqVxzzmMb4MEANA3qm8x+eopRcJGDXCLd6fxQt3NYsUzWtY3KhX54hQcgJSzf5vEaJKj6LHOomVNFUBQ8oo+Te5FbQ23rt3b7TNoNKL6MN9ETACwOZu4TJKP5k3k5OT03F15hb6xwMQgwAgJyEJPBIveclLfDjKOlKqQkUDfBgERAKGQS+x72Kt4vanyx4d9disjAhgEbBw6CqPAIss3hMa/tx+++2eAGCJEU7hkBhdeSNgBIA5g9UMUeYQHX4OESCh7o1vfGMS5JlOmfT+f81rXjPd5ROZORFQFSp5j8PY0osExNZAA89nMcBqpQSI+B+LGoeXsGCoIqAawFYTDmnC7c9BRbRaJrYKlrRb5jQ2PC268kbALGkIM/OHvvpk/qdGBBh/VCbQ8a/YiEoVKnmPwRSkFwlIQQtDyMDixcmAtAAm/n/SSSf5WDVEgLMBQsthiMd04qtWEoZrmIUXyx+L//3vf79vCEQiJaew2aFLnQClQy9Jk50iEfjMZz7jiTUNtWJdjEXCfL0OomLM4p0ieVUVKrE0lPdzRQIy0h+LARY+1gDJPlittAjliF0Or+HfZK3jHmRxIHHITgbM6DWjiAqWEKq77rrLd1ujDzw9AF72spe5pz/96f7/eAfUbz2Kelp7aJEItPbgAQ+i4ufWW2/dr98H8jJmyQPSJQTqICASUAe1SN+h1S/96Z/85Ce7F77whd5djeVClzqODDUCwCl7HAWsCoDyisI1zLnwr3zlK6cPJ6IenFJLQgFhy+Xyd9Unc0SAjfWyyy7zej/00EOTeAXmPqEp5jRlv/T74Gcf+tCHfCvglA7+SgIwCVEaAZGA0lCl8UFqlyECWPsQAZKXaGtKaRMW6/e+9z131VVX+fIm1QcP1hkeABZTFlVqq8MmK7SMpRSQOLE8AIOxHKdPkGfDORApldcxTgn9Ea464ogjfLgPT5X6VYzTyGv/XUQC2sd8qCdSs0z5EnXMxKypXcZVyMb/xCc+0dEqmESnnM8JGAqgCl9mUd2+fbt77GMf6+OtHLJErTi91jl6FSzxrnAgUEqbQYVX1EfHDAFragQBoBeAyOmYKTjC64gERAC97iOZ+FgCHFeLlU+ykHkE6GhHW1uOD6WRiK7BCFB2RSOgF73oRd4bAH5k/lOKRV/4tWvX+oRLXUJACAiBcUVAJCBhzX772992u3bt8lYqGzuufzvABsuU0MD73vc+X8dOaEDWajVlMvgpveK8dRr/QKwoD6OjIkRA/der4alPCwEhkB8CIgEJ64yMdBr/YO3jqsZqpVztta99rd+sqAAggYmkNZKD1BNgsDJxpxJSIeaLOxUPCjhCAMD36quv9p4W4sEQAUoDOR1QlxAQAkJgHBEQCUhcq9QAkwFMfTqxaTrX4arGWsU7QAybJEA2K12zI2CJVWz8NFmZmJhwK1eu9H9DuDg0hiZAHLykSwgIASHQBQREAhLWMtYqDWroD0AFAOeBQwRoW/vxj3/cb152yEnCr5GMaByshNufzmtcJFjSG4DKCkIt9ISP0Rc+GYAkiBAQAp1DQCQgUZVTrkbferrT0fCH+H9IBBT/r644iBMhAGv5C6aUAFJlQctlXUJACAiBriEgEpCgxtmcSFjDyidpzbrVkRcAEaBD4DHHHJOg5GmKZGfDP/WpT/Ux/9WrV/umK5wESLXF6aefrsZKaapOUgkBITBiBEQCRgxwndvj/r/wwgu99b97927f/Y8mQJxyZharcgAGI0sSIC1V7Wx4CNV1113nT4gjrMLxwFRWnHDCCYNvpk8IASEgBMYQAZGAhJRaPA3wJz/5ic/4Z8P/xCc+4Q4//HDfMlhXfwQgS5RW0iyJngnFs+EhBlRcQA5orkR4QKEVjSghIAS6ioBIQCKa73UaILFrvAKcC0AVAJ0AVQbYW2F2Nvz111/vcygo7wMvkilTOxs+kSEnMYSAEBACTiQggUEw22mA9K+nYRDxbIUA+ivri1/8oi+f5OhkiBKW/o033uhe//rX+x4LIgIJDHSJIASEQHIIiAREUAnW/Z133ulPAeS8esoAdRrgcIooHgHLqYBUV9D4h34KEK0UzoYf7i31bSEgBIRAswiIBDSL58C70Z/+oosucgcffLDvXEddOtnpJKnpNMCB8M36ASMCp512micAL37xi31nRV1CQAgIASHQGwGRgBZHBiVpdP/jLABi1bj6KVEjdn3AAQe4m2++WacBDqkPiABHLZ9xxhnuWc961pB309eFgBAQAuONgEhAi/ol+59Nn7709AAgS51+AEceeaR7xjOe4VsD6zTA4RVSDA0Mf0fdQQgIASEwngiIBLSsVyMC9K7nOvHEE93PfvYzt2PHDt/P/o1vfKMnBbqGQwAiwOFKb3nLW9yhhx463M30bSEgBITAmCIgEhBBsUYESFhbtmzZdOIaJIDT7ObNmxdBqvF7JDjjdVEfgPHTrd5ICAiBZhAQCWgGx8p3KYYGIAS6hIAQEAJCQAi0iYBIQJtoF55lRIBKgVe84hURJdGjhYAQEAJCoIsIiARE1vovfvELX8NOQxtdQkAICAEhIATaREAkoE209SwhIASEgBAQAgkhIBKQkDIkihAQAkJACAiBNhEQCWgTbT1LCAgBISAEhEBCCIgEJKQMiSIEhIAQEAJCoE0ERALaRFvPEgJCQAgIASGQEAIiAQkpQ6IIASEgBISAEGgTAZGANtHWs4SAEBACQkAIJISASEBCypAoQkAICAEhIATaREAkoE209SwhIASEgBAQAgkhIBKQkDIkihAQAkJACAiBNhEQCWgTbT1LCAgBISAEhEBCCIgEJKQMiSIEhIAQEAJCoE0ERALaRFvPEgJCQAgIASGQEAIiAQkpQ6IIASEgBISAEGgTAZGANtHWs4SAEBACQkAIJISASEBCypAoQkAICAEhIATaREAkoE209SwhIASEgBAQAgkhIBKQkDIkSjUE7r//frd161a3dOlSd++997rdu3e7JUuWlLoJnz/77LP9d9avX+8WLlw4/T3ue95557nbb7/d/2zBggVuw4YNbv78+QPvfe211/rPHH300f7+y5Ytm3HvgTcYgw+MQi+hvoDoqKOOcmvXrnVz584dGrFQ3sMOO6zU/UyeLuq3FED6UDYIiARko6puCLr90/e4qz77Hffj+37e94VffuwC96aTHutYvC+99FJ38sknu1tuucV/viwJuOOOO9xtt93mVqxYMeM5RgAgBXYvNnY+X2bTMRJQVo5ctHrfjVvc1C2XuX1Te/uKPO/oM9wBJ541Er2w6W7ZssWtWrXKk7GLLrrIk7MmcC5LAsZVt7mMQck5GgREAkaDq+5aE4EXnPn5gd988IMe4D78tt+ftuTDLxSt+tCCnJiYcJOTk95rcM455/S08tnsWezDDT/cJPjS5Zdf7n7605+6H//4x95DAAHZvn274/5PecpT3OMe9zh3/PHHT3spwu8w4cyK5eehx2Hx4sWelNx9993Tzwg/j9XL7zZu3Oj27t077aHgPubVsHfEouVd7D2xWIfZMH/4/546UC9z5k2431j9yZHopUgCQhLXCxOIAnpEL1w2LkJMQj2YR4nP7tixw61cudJ7GWzj5+d2LwOiH9bF+/L5L3zhC358MP6a1s1AxegDQmAWBEQCNDySQqAMCUDg6899tt8QWVxPP/1095GPfMQdc8wxfoG1y6x6Nj8s+3CD37VrV09PAIs+IYKihwDLc9GiRd4KZRNevXq1vycybNu2za1bt84/ls2YzbxIAuw7T3jCE/zGbzKFsoYbUa/P9/tu+O7IwybGpn/FFVd4L0mZMMagQVCGBHCPg9/51ZHopZcnAH2AiXmDeE8jB7z3lVde6V71qldNhwxCXYXehKKuepEA9BV6AorE0MZA8b7o+pBDDvHjycYWMoUyD8JevxcCo0RAJGCU6OrelRGoQwJe8YpXTFvdIQlg4wg3gmKsulc4oAwJCDcJNp0wF8E2irIbS2iZmqXYzxolz6C4sRXzF/iu5TDw2bvuuqt0PsNsyqpDAprUSzEnwDwbxZ/zDljib3jDG9wFF1zgX8m8OkVdhYQJK5/ckn7Yz0YCivkove7LuLSf42WABDSlm8qTTF8QAgECIgEaDkkhUJYEnPuaiWlXt71AMYEvXHRx7ZYhAWXCAf0sReSoQgLY1C3OPW/evBnhg17POPLII2e4qnle0UIuKtM2SbwTow4H8Oz/+OMPj0Qv4Xv+6Ec/mva+8O8Qq+L7W6gAzw1kjctwaIoEfP3rXx943yIJYDw2pZukJrCEyQ4BkYDsVDbeApclAYQD2HDZ+FlgixYyKNUJB/TK+g4TA/fs2TNj0wmJxtTUVN9wQK9NPSQByLtp0ya3fPnyvtYo3oVeoYRBSXJh2KTu6KniCRiVXnolBvbDJHxP8wBAovq57S0U85CHPGSamHEPC+/UDQfYfXuRAO7fhG7q6lTfEwIgIBKgcZAUAlVIQBin72cNhkljxcSsXuEAs64t0Y7/h+VoRe8Cv0eOnTt3ekLytKc9zR100EH75QT08x7Yd5Ht4Q9/uHvd617XlwSwEQ1KDOTLWP3ExHslC9ZVdhUSMAq9FD0eYXwfb4AlS/J+hArY8IsJlMVkwV6JgWzWllAYJnqG2PPzt7/97e5jH/uYDyGE3wnHC//uRQJOPfVU9+53v9t7JsIxWVc3+p4QGAYBkYBh0NN3G0egCglo/OG6YV8EqpAAwSgEhEA+CIgE5KOrTkhahgQcOO833dX/37M6gUcqL1mGBMyZ92B30OTfpyKy5BACQqAEAiIBJUDSR9pD4K+u/jd33a3/5X4y9Yu+D331Cx/tlv3RY9oTSk9yP73mL9z9//BJt2/qx33ReNDxqxx/dAkBIZAPAiIB+ehKkgoBISAEhIAQaBQBkYBG4dTNhIAQEAJCQAjkg4BIQD66kqRCQAgIASEgBBpFQCSgUTh1MyEgBISAEBAC+SAgEpCPriSpEBACQkAICIFGERAJaBRO3UwICAEhIASEQD4IiATkoytJKgSEgBAQAkKgUQREAhqFUzcTAkJACAgBIZAPAiIB+ehKkgoBISAEhIAQaBQBkYBG4dTNhIAQEAJCQAjkg4BIQD66kqRCQAgIASEgBBpFQCSgUTh1MyEgBISAEBAC+SAgEpCPriSpEBACQkAICIFGERAJaBRO3UwICAEhIASEQD4ITJOAb3zjGzfu27fvuHxEl6RCQAgIASEgBITAMAjMmTPnpv8fpMlFEK2tbaIAAAAASUVORK5CYII=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0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0" name="Content Placeholder 9" descr="Clustered column chart showing the values of 3 series for 4 categories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221287977"/>
                  </p:ext>
                </p:extLst>
              </p:nvPr>
            </p:nvGraphicFramePr>
            <p:xfrm>
              <a:off x="1219200" y="838200"/>
              <a:ext cx="9980612" cy="55626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10" name="Content Placeholder 9" descr="Clustered column chart showing the values of 3 series for 4 categories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19200" y="838200"/>
                <a:ext cx="9980612" cy="556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31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0" name="Content Placeholder 9" descr="Clustered column chart showing the values of 3 series for 4 categories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932766956"/>
                  </p:ext>
                </p:extLst>
              </p:nvPr>
            </p:nvGraphicFramePr>
            <p:xfrm>
              <a:off x="1219200" y="838200"/>
              <a:ext cx="9980612" cy="55626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10" name="Content Placeholder 9" descr="Clustered column chart showing the values of 3 series for 4 categories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19200" y="838200"/>
                <a:ext cx="9980612" cy="556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2633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F0F3977-801C-D70C-026F-10E2CD9A4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5CDB26D-DAA5-2BDA-9AD9-697B4E633A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Meeting Current Needs and Maintaining Relevance</a:t>
            </a:r>
          </a:p>
        </p:txBody>
      </p:sp>
    </p:spTree>
    <p:extLst>
      <p:ext uri="{BB962C8B-B14F-4D97-AF65-F5344CB8AC3E}">
        <p14:creationId xmlns:p14="http://schemas.microsoft.com/office/powerpoint/2010/main" val="303245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56591-F9AE-CD0F-EBC5-126B34E89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Core Priorities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78F63CF-654E-CA3D-1B6B-CDA20BF514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8138920"/>
              </p:ext>
            </p:extLst>
          </p:nvPr>
        </p:nvGraphicFramePr>
        <p:xfrm>
          <a:off x="2894012" y="1752600"/>
          <a:ext cx="7467600" cy="4724401"/>
        </p:xfrm>
        <a:graphic>
          <a:graphicData uri="http://schemas.openxmlformats.org/drawingml/2006/table">
            <a:tbl>
              <a:tblPr/>
              <a:tblGrid>
                <a:gridCol w="1584037">
                  <a:extLst>
                    <a:ext uri="{9D8B030D-6E8A-4147-A177-3AD203B41FA5}">
                      <a16:colId xmlns:a16="http://schemas.microsoft.com/office/drawing/2014/main" val="4074789580"/>
                    </a:ext>
                  </a:extLst>
                </a:gridCol>
                <a:gridCol w="5883563">
                  <a:extLst>
                    <a:ext uri="{9D8B030D-6E8A-4147-A177-3AD203B41FA5}">
                      <a16:colId xmlns:a16="http://schemas.microsoft.com/office/drawing/2014/main" val="1787543309"/>
                    </a:ext>
                  </a:extLst>
                </a:gridCol>
              </a:tblGrid>
              <a:tr h="10513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Safe &amp; Secure Wilmington</a:t>
                      </a:r>
                    </a:p>
                  </a:txBody>
                  <a:tcPr marL="4286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385012"/>
                  </a:ext>
                </a:extLst>
              </a:tr>
              <a:tr h="10513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Prosperous &amp; Sustainable Wilmington</a:t>
                      </a:r>
                    </a:p>
                  </a:txBody>
                  <a:tcPr marL="4286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823239"/>
                  </a:ext>
                </a:extLst>
              </a:tr>
              <a:tr h="130246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Connected, Informed, &amp; Engaged Wilmington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6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907211"/>
                  </a:ext>
                </a:extLst>
              </a:tr>
              <a:tr h="6596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Growing Wilmington</a:t>
                      </a:r>
                    </a:p>
                  </a:txBody>
                  <a:tcPr marL="4286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254799"/>
                  </a:ext>
                </a:extLst>
              </a:tr>
              <a:tr h="6596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Stabilized Wilmington</a:t>
                      </a:r>
                    </a:p>
                  </a:txBody>
                  <a:tcPr marL="4286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5130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93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DB756-F70C-AE29-F918-3B569DB3B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0"/>
            <a:ext cx="9751060" cy="762000"/>
          </a:xfrm>
        </p:spPr>
        <p:txBody>
          <a:bodyPr/>
          <a:lstStyle/>
          <a:p>
            <a:pPr algn="ctr"/>
            <a:r>
              <a:rPr lang="en-US" dirty="0"/>
              <a:t>Combined Survey Responses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B4FFC41-785D-7A8B-2F61-74D6CC66F2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049899"/>
              </p:ext>
            </p:extLst>
          </p:nvPr>
        </p:nvGraphicFramePr>
        <p:xfrm>
          <a:off x="1218882" y="762000"/>
          <a:ext cx="10666730" cy="5915656"/>
        </p:xfrm>
        <a:graphic>
          <a:graphicData uri="http://schemas.openxmlformats.org/drawingml/2006/table">
            <a:tbl>
              <a:tblPr/>
              <a:tblGrid>
                <a:gridCol w="5713730">
                  <a:extLst>
                    <a:ext uri="{9D8B030D-6E8A-4147-A177-3AD203B41FA5}">
                      <a16:colId xmlns:a16="http://schemas.microsoft.com/office/drawing/2014/main" val="1994580462"/>
                    </a:ext>
                  </a:extLst>
                </a:gridCol>
                <a:gridCol w="4953000">
                  <a:extLst>
                    <a:ext uri="{9D8B030D-6E8A-4147-A177-3AD203B41FA5}">
                      <a16:colId xmlns:a16="http://schemas.microsoft.com/office/drawing/2014/main" val="2596048666"/>
                    </a:ext>
                  </a:extLst>
                </a:gridCol>
              </a:tblGrid>
              <a:tr h="3091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Safe &amp; Secure Wilmington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1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VERY IMPORTANT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4761207"/>
                  </a:ext>
                </a:extLst>
              </a:tr>
              <a:tr h="2986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Crime Prevention and Suppression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Very </a:t>
                      </a:r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Relevant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723251"/>
                  </a:ext>
                </a:extLst>
              </a:tr>
              <a:tr h="2986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Community Policing and Outreach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Somewhat Relevant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1389583"/>
                  </a:ext>
                </a:extLst>
              </a:tr>
              <a:tr h="85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Implementing the Recommendations of the CDC and Prevention Report Related to Youth Firearm Violence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Somewhat Relevant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089083"/>
                  </a:ext>
                </a:extLst>
              </a:tr>
              <a:tr h="3091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Growing Wilmington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1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VERY IMPORTANT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8273074"/>
                  </a:ext>
                </a:extLst>
              </a:tr>
              <a:tr h="2986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Neighborhood Revitilization Plans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Very Relevant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214947"/>
                  </a:ext>
                </a:extLst>
              </a:tr>
              <a:tr h="2986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Comprehensive Development Plan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Somewhat Relevant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867189"/>
                  </a:ext>
                </a:extLst>
              </a:tr>
              <a:tr h="85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Infrastructure Development and Revitlization (Repairs, Water, Sewer, Sidewalks, Roads)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Very Relevant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892961"/>
                  </a:ext>
                </a:extLst>
              </a:tr>
              <a:tr h="56880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Brownfields Remediation, Cleanup, and Redevelopment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Somewhat Relevant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719152"/>
                  </a:ext>
                </a:extLst>
              </a:tr>
              <a:tr h="2986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Mixed Housing Development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Somewhat Relevant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689228"/>
                  </a:ext>
                </a:extLst>
              </a:tr>
              <a:tr h="309121">
                <a:tc>
                  <a:txBody>
                    <a:bodyPr/>
                    <a:lstStyle/>
                    <a:p>
                      <a:pPr marL="0" algn="ctr" defTabSz="1218987" rtl="0" eaLnBrk="1" fontAlgn="b" latinLnBrk="0" hangingPunct="1"/>
                      <a:r>
                        <a:rPr lang="en-US" sz="2000" b="1" i="1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Stabilized Wilmington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fontAlgn="b" latinLnBrk="0" hangingPunct="1"/>
                      <a:r>
                        <a:rPr lang="en-US" sz="2400" b="1" i="1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IMPORTANT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7553453"/>
                  </a:ext>
                </a:extLst>
              </a:tr>
              <a:tr h="2986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Code Enforcement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Somewhat Relevant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2281612"/>
                  </a:ext>
                </a:extLst>
              </a:tr>
              <a:tr h="2986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Vacant Properties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Very Relevant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387893"/>
                  </a:ext>
                </a:extLst>
              </a:tr>
              <a:tr h="2986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Land Bank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Somewhat Relevant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3434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170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F9751-65E6-C519-2802-A30B48EA0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066800"/>
          </a:xfrm>
        </p:spPr>
        <p:txBody>
          <a:bodyPr/>
          <a:lstStyle/>
          <a:p>
            <a:r>
              <a:rPr lang="en-US" dirty="0"/>
              <a:t>2017-2020 Recap</a:t>
            </a:r>
          </a:p>
        </p:txBody>
      </p:sp>
      <p:pic>
        <p:nvPicPr>
          <p:cNvPr id="5" name="Content Placeholder 4" descr="Chart, bubble chart&#10;&#10;Description automatically generated">
            <a:extLst>
              <a:ext uri="{FF2B5EF4-FFF2-40B4-BE49-F238E27FC236}">
                <a16:creationId xmlns:a16="http://schemas.microsoft.com/office/drawing/2014/main" id="{745B1C26-3CBF-C0D0-514F-A271AE96D2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21"/>
          <a:stretch/>
        </p:blipFill>
        <p:spPr>
          <a:xfrm>
            <a:off x="6004488" y="685801"/>
            <a:ext cx="5957324" cy="48768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284E0D-A53D-4AFC-EB7B-E4D23D3BA28F}"/>
              </a:ext>
            </a:extLst>
          </p:cNvPr>
          <p:cNvSpPr txBox="1"/>
          <p:nvPr/>
        </p:nvSpPr>
        <p:spPr>
          <a:xfrm>
            <a:off x="379412" y="1676400"/>
            <a:ext cx="5486400" cy="489364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Goals:</a:t>
            </a:r>
          </a:p>
          <a:p>
            <a:pPr marL="1066693" lvl="1" indent="-457200">
              <a:buFont typeface="+mj-lt"/>
              <a:buAutoNum type="arabicPeriod"/>
            </a:pPr>
            <a:r>
              <a:rPr lang="en-US" b="1" dirty="0"/>
              <a:t>Safe and Secure</a:t>
            </a:r>
          </a:p>
          <a:p>
            <a:pPr marL="1066693" lvl="1" indent="-457200">
              <a:buFont typeface="+mj-lt"/>
              <a:buAutoNum type="arabicPeriod"/>
            </a:pPr>
            <a:r>
              <a:rPr lang="en-US" b="1" dirty="0"/>
              <a:t>Growing</a:t>
            </a:r>
          </a:p>
          <a:p>
            <a:pPr marL="1066693" lvl="1" indent="-457200">
              <a:buFont typeface="+mj-lt"/>
              <a:buAutoNum type="arabicPeriod"/>
            </a:pPr>
            <a:r>
              <a:rPr lang="en-US" b="1" dirty="0"/>
              <a:t>Stabilized</a:t>
            </a:r>
          </a:p>
          <a:p>
            <a:pPr marL="1066693" lvl="1" indent="-457200">
              <a:buFont typeface="+mj-lt"/>
              <a:buAutoNum type="arabicPeriod"/>
            </a:pPr>
            <a:r>
              <a:rPr lang="en-US" b="1" dirty="0"/>
              <a:t>Resident and Visitor Friendly</a:t>
            </a:r>
          </a:p>
          <a:p>
            <a:pPr marL="1066693" lvl="1" indent="-457200">
              <a:buFont typeface="+mj-lt"/>
              <a:buAutoNum type="arabicPeriod"/>
            </a:pPr>
            <a:r>
              <a:rPr lang="en-US" b="1" dirty="0"/>
              <a:t>Business Friendly</a:t>
            </a:r>
          </a:p>
          <a:p>
            <a:pPr marL="1066693" lvl="1" indent="-457200">
              <a:buFont typeface="+mj-lt"/>
              <a:buAutoNum type="arabicPeriod"/>
            </a:pPr>
            <a:r>
              <a:rPr lang="en-US" b="1" dirty="0"/>
              <a:t>Prosperous and Sustainable</a:t>
            </a:r>
          </a:p>
          <a:p>
            <a:pPr marL="1066693" lvl="1" indent="-457200">
              <a:buFont typeface="+mj-lt"/>
              <a:buAutoNum type="arabicPeriod"/>
            </a:pPr>
            <a:r>
              <a:rPr lang="en-US" b="1" dirty="0"/>
              <a:t>For All Ages</a:t>
            </a:r>
          </a:p>
          <a:p>
            <a:pPr marL="1066693" lvl="1" indent="-457200">
              <a:buFont typeface="+mj-lt"/>
              <a:buAutoNum type="arabicPeriod"/>
            </a:pPr>
            <a:r>
              <a:rPr lang="en-US" b="1" dirty="0"/>
              <a:t>Healthy</a:t>
            </a:r>
          </a:p>
          <a:p>
            <a:pPr marL="1066693" lvl="1" indent="-457200">
              <a:buFont typeface="+mj-lt"/>
              <a:buAutoNum type="arabicPeriod"/>
            </a:pPr>
            <a:r>
              <a:rPr lang="en-US" b="1" dirty="0"/>
              <a:t>Transparent and Well-Represented</a:t>
            </a:r>
          </a:p>
          <a:p>
            <a:pPr marL="1066693" lvl="1" indent="-457200">
              <a:buFont typeface="+mj-lt"/>
              <a:buAutoNum type="arabicPeriod"/>
            </a:pPr>
            <a:r>
              <a:rPr lang="en-US" b="1" dirty="0"/>
              <a:t>Connected, Informed and Engaged</a:t>
            </a:r>
          </a:p>
        </p:txBody>
      </p:sp>
    </p:spTree>
    <p:extLst>
      <p:ext uri="{BB962C8B-B14F-4D97-AF65-F5344CB8AC3E}">
        <p14:creationId xmlns:p14="http://schemas.microsoft.com/office/powerpoint/2010/main" val="315446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2DDD4D0-0834-A6AC-38BA-876B90D158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361411"/>
              </p:ext>
            </p:extLst>
          </p:nvPr>
        </p:nvGraphicFramePr>
        <p:xfrm>
          <a:off x="1293812" y="457201"/>
          <a:ext cx="10363200" cy="6125841"/>
        </p:xfrm>
        <a:graphic>
          <a:graphicData uri="http://schemas.openxmlformats.org/drawingml/2006/table">
            <a:tbl>
              <a:tblPr/>
              <a:tblGrid>
                <a:gridCol w="4868294">
                  <a:extLst>
                    <a:ext uri="{9D8B030D-6E8A-4147-A177-3AD203B41FA5}">
                      <a16:colId xmlns:a16="http://schemas.microsoft.com/office/drawing/2014/main" val="309589950"/>
                    </a:ext>
                  </a:extLst>
                </a:gridCol>
                <a:gridCol w="5494906">
                  <a:extLst>
                    <a:ext uri="{9D8B030D-6E8A-4147-A177-3AD203B41FA5}">
                      <a16:colId xmlns:a16="http://schemas.microsoft.com/office/drawing/2014/main" val="3401440833"/>
                    </a:ext>
                  </a:extLst>
                </a:gridCol>
              </a:tblGrid>
              <a:tr h="5641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Resident &amp; Visitor Friendly Wilmington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VERY IMPORTANT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5074852"/>
                  </a:ext>
                </a:extLst>
              </a:tr>
              <a:tr h="29888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Trash and Recycling Services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Somewhat Relevant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894041"/>
                  </a:ext>
                </a:extLst>
              </a:tr>
              <a:tr h="29888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Parking Enforcement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Somewhat Relevant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705363"/>
                  </a:ext>
                </a:extLst>
              </a:tr>
              <a:tr h="87660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Parking Enhancements and Planning (Commercial, Residential, Downtown, Smart Meters, etc.)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Somewhat Relevant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856648"/>
                  </a:ext>
                </a:extLst>
              </a:tr>
              <a:tr h="3309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Business Friendly Wilmington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VERY IMPORTANT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6931734"/>
                  </a:ext>
                </a:extLst>
              </a:tr>
              <a:tr h="80589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Disadvantaged Business Enterprise and Minority Business Enterprise Development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Somewhat Relevant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317224"/>
                  </a:ext>
                </a:extLst>
              </a:tr>
              <a:tr h="80589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Business Plan Development and Resources for Neighborhood Business Corridors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Very Relevant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2026388"/>
                  </a:ext>
                </a:extLst>
              </a:tr>
              <a:tr h="5641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Prosperous &amp; Sustainable Wilmington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VERY IMPORTANT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947852"/>
                  </a:ext>
                </a:extLst>
              </a:tr>
              <a:tr h="29888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Revenue Enhancements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Very Relevant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99071"/>
                  </a:ext>
                </a:extLst>
              </a:tr>
              <a:tr h="29888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 and Expenditure Controls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Somewhat Relevant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615654"/>
                  </a:ext>
                </a:extLst>
              </a:tr>
              <a:tr h="87660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Policies and Strategies Regarding Risk Management, Workers Compensation, and Human Resources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Somewhat Relevant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4377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018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82427E9-83F3-E242-AD70-AB9D576A8E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19288"/>
              </p:ext>
            </p:extLst>
          </p:nvPr>
        </p:nvGraphicFramePr>
        <p:xfrm>
          <a:off x="1293812" y="381000"/>
          <a:ext cx="10287000" cy="5995044"/>
        </p:xfrm>
        <a:graphic>
          <a:graphicData uri="http://schemas.openxmlformats.org/drawingml/2006/table">
            <a:tbl>
              <a:tblPr/>
              <a:tblGrid>
                <a:gridCol w="4832499">
                  <a:extLst>
                    <a:ext uri="{9D8B030D-6E8A-4147-A177-3AD203B41FA5}">
                      <a16:colId xmlns:a16="http://schemas.microsoft.com/office/drawing/2014/main" val="3036444913"/>
                    </a:ext>
                  </a:extLst>
                </a:gridCol>
                <a:gridCol w="5454501">
                  <a:extLst>
                    <a:ext uri="{9D8B030D-6E8A-4147-A177-3AD203B41FA5}">
                      <a16:colId xmlns:a16="http://schemas.microsoft.com/office/drawing/2014/main" val="1246354410"/>
                    </a:ext>
                  </a:extLst>
                </a:gridCol>
              </a:tblGrid>
              <a:tr h="3740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Wilmington for All Ages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IMPORTANT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287905"/>
                  </a:ext>
                </a:extLst>
              </a:tr>
              <a:tr h="70213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Advocacy and Support for Wilmington's Youth in the Educational Process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Somewhat Relevant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8903902"/>
                  </a:ext>
                </a:extLst>
              </a:tr>
              <a:tr h="36862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Youth Master Plan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Somewhat Relevant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7688291"/>
                  </a:ext>
                </a:extLst>
              </a:tr>
              <a:tr h="36862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Adult and Youth Workforce Development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Somewhat Relevant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260458"/>
                  </a:ext>
                </a:extLst>
              </a:tr>
              <a:tr h="140427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Implementing the Recommendations of the CDC and Prevention Report Related to Positive Youth and Family Development Activities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Somewhat Relevant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48475"/>
                  </a:ext>
                </a:extLst>
              </a:tr>
              <a:tr h="3740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Healthy Wilmington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IMPORTANT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167289"/>
                  </a:ext>
                </a:extLst>
              </a:tr>
              <a:tr h="36862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Mental and Physical Health Services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Very Relevant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332797"/>
                  </a:ext>
                </a:extLst>
              </a:tr>
              <a:tr h="36862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Adult, Family, and Youth Homelessness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Somewhat Relevant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0240338"/>
                  </a:ext>
                </a:extLst>
              </a:tr>
              <a:tr h="36862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Senior Services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Somewhat Relevant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736709"/>
                  </a:ext>
                </a:extLst>
              </a:tr>
              <a:tr h="5577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Transparent &amp; Well-Represented Wilmington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IMPORTANT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243556"/>
                  </a:ext>
                </a:extLst>
              </a:tr>
              <a:tr h="36862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Transparency of City Government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Very Relevant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036334"/>
                  </a:ext>
                </a:extLst>
              </a:tr>
              <a:tr h="36862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Redistricting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Somewhat Irrelevant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4393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538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FBDDCF2-9BF2-F447-E55C-F69C20C12E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753168"/>
              </p:ext>
            </p:extLst>
          </p:nvPr>
        </p:nvGraphicFramePr>
        <p:xfrm>
          <a:off x="1370012" y="762001"/>
          <a:ext cx="9753600" cy="4114799"/>
        </p:xfrm>
        <a:graphic>
          <a:graphicData uri="http://schemas.openxmlformats.org/drawingml/2006/table">
            <a:tbl>
              <a:tblPr/>
              <a:tblGrid>
                <a:gridCol w="5638800">
                  <a:extLst>
                    <a:ext uri="{9D8B030D-6E8A-4147-A177-3AD203B41FA5}">
                      <a16:colId xmlns:a16="http://schemas.microsoft.com/office/drawing/2014/main" val="98518752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802196628"/>
                    </a:ext>
                  </a:extLst>
                </a:gridCol>
              </a:tblGrid>
              <a:tr h="79641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Connected, Informed, &amp; Engaged Wilmington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VERY IMPORTANT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603592"/>
                  </a:ext>
                </a:extLst>
              </a:tr>
              <a:tr h="75848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Constituent, Civic, and Community Engagement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Very Relevant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133124"/>
                  </a:ext>
                </a:extLst>
              </a:tr>
              <a:tr h="75848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Oversight of Franchise Agreement for Cable Services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Neutral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981459"/>
                  </a:ext>
                </a:extLst>
              </a:tr>
              <a:tr h="113773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Providing Access to PEG for Access to Television for Local Community, Schools, and Government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Somewhat Relevant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408970"/>
                  </a:ext>
                </a:extLst>
              </a:tr>
              <a:tr h="66367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Access to Television for Local Community, Schools and Government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Somewhat Relevant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2069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518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90C39-D49F-3AD4-BC49-178C7F6D4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-533400"/>
            <a:ext cx="9751060" cy="1295400"/>
          </a:xfrm>
        </p:spPr>
        <p:txBody>
          <a:bodyPr/>
          <a:lstStyle/>
          <a:p>
            <a:r>
              <a:rPr lang="en-US" dirty="0"/>
              <a:t>Charting New Directions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E9B87BE-C98A-E830-F599-B07F337079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8432137"/>
              </p:ext>
            </p:extLst>
          </p:nvPr>
        </p:nvGraphicFramePr>
        <p:xfrm>
          <a:off x="1143000" y="762000"/>
          <a:ext cx="10666412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4800">
                  <a:extLst>
                    <a:ext uri="{9D8B030D-6E8A-4147-A177-3AD203B41FA5}">
                      <a16:colId xmlns:a16="http://schemas.microsoft.com/office/drawing/2014/main" val="4015814351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val="30892774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88866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 you feel that "Implementing the Recommendations of the Community Based Public Safety Collective" (led by </a:t>
                      </a:r>
                      <a:r>
                        <a:rPr lang="en-US" sz="20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Aqueela</a:t>
                      </a:r>
                      <a:r>
                        <a:rPr lang="en-US" sz="20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Sherills</a:t>
                      </a:r>
                      <a:r>
                        <a:rPr lang="en-US" sz="20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should be a sub-priority of the new strategic plan?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7259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 you feel that "Neighborhood Stabilization" should be a sub-priority of the new strategic plan?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5429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 you feel that "Implementing the Recommendations of the Study on Disadvantaged Business Enterprise Disparities in Contracting with City of Wilmington" should be a sub-priority of the new strategic plan?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4680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 you feel that "Allocating American Rescue Plan Act (ARPA) Funding Responsibly" should be a sub-priority of the new strategic plan?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1639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 you feel that "Working Alongside the Wilmington Learning Collaborative to Improve Learning Outcomes for Wilmington Students" should be a sub-priority of the new strategic plan?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0637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535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E9B87BE-C98A-E830-F599-B07F337079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0371199"/>
              </p:ext>
            </p:extLst>
          </p:nvPr>
        </p:nvGraphicFramePr>
        <p:xfrm>
          <a:off x="1143000" y="762000"/>
          <a:ext cx="10666412" cy="185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4800">
                  <a:extLst>
                    <a:ext uri="{9D8B030D-6E8A-4147-A177-3AD203B41FA5}">
                      <a16:colId xmlns:a16="http://schemas.microsoft.com/office/drawing/2014/main" val="4015814351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val="30892774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88866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 you feel that "Election Reform" should be a sub-priority of the new strategic plan?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7259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 you feel that "Diversifying Franchising Agreements" should be a sub-priority of the new strategic plan?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54299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040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8247" y="639824"/>
            <a:ext cx="4811819" cy="3493881"/>
          </a:xfrm>
        </p:spPr>
        <p:txBody>
          <a:bodyPr>
            <a:normAutofit/>
          </a:bodyPr>
          <a:lstStyle/>
          <a:p>
            <a:r>
              <a:rPr lang="en-US" dirty="0"/>
              <a:t>Questions?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903"/>
            <a:ext cx="6094413" cy="685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  <a:ln>
            <a:noFill/>
          </a:ln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1. Safe and Secure Wilmington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Crime Prevention and Suppression</a:t>
            </a:r>
          </a:p>
          <a:p>
            <a:r>
              <a:rPr lang="en-US" dirty="0"/>
              <a:t>Community Policing and Outreach</a:t>
            </a:r>
          </a:p>
          <a:p>
            <a:r>
              <a:rPr lang="en-US" dirty="0"/>
              <a:t>Implementing the Recommendations of the CDC and Prevention Report Related to Youth Firearm Violence</a:t>
            </a:r>
          </a:p>
        </p:txBody>
      </p:sp>
    </p:spTree>
    <p:extLst>
      <p:ext uri="{BB962C8B-B14F-4D97-AF65-F5344CB8AC3E}">
        <p14:creationId xmlns:p14="http://schemas.microsoft.com/office/powerpoint/2010/main" val="204134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18563" y="152400"/>
            <a:ext cx="5799551" cy="924838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/>
              <a:t>Safe and Secure Wilmington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52C5DBA-1D5D-D196-B12D-93D2A9295051}"/>
              </a:ext>
            </a:extLst>
          </p:cNvPr>
          <p:cNvGraphicFramePr>
            <a:graphicFrameLocks/>
          </p:cNvGraphicFramePr>
          <p:nvPr/>
        </p:nvGraphicFramePr>
        <p:xfrm>
          <a:off x="1152394" y="613776"/>
          <a:ext cx="10847539" cy="5323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7730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44BA8-CC60-CF80-0BE3-B8A0440D54D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2. Growing Wilmington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D290E-4C56-17E0-F4FF-7C2B426589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/>
              </a:buClr>
            </a:pPr>
            <a:r>
              <a:rPr lang="en-US" dirty="0"/>
              <a:t>Neighborhood Revitalization Plans</a:t>
            </a:r>
          </a:p>
          <a:p>
            <a:pPr>
              <a:buClr>
                <a:schemeClr val="accent1"/>
              </a:buClr>
            </a:pPr>
            <a:r>
              <a:rPr lang="en-US" dirty="0"/>
              <a:t>Comprehensive Development Plan</a:t>
            </a:r>
          </a:p>
          <a:p>
            <a:pPr>
              <a:buClr>
                <a:schemeClr val="accent1"/>
              </a:buClr>
            </a:pPr>
            <a:r>
              <a:rPr lang="en-US" dirty="0"/>
              <a:t>Infrastructure Development and Revitalization (Repairs, Water, Sewer, Sidewalks, Roads)</a:t>
            </a:r>
          </a:p>
          <a:p>
            <a:pPr>
              <a:buClr>
                <a:schemeClr val="accent1"/>
              </a:buClr>
            </a:pPr>
            <a:r>
              <a:rPr lang="en-US" dirty="0"/>
              <a:t>Brownfields Remediation, Cleanup, and Redevelopment</a:t>
            </a:r>
          </a:p>
          <a:p>
            <a:pPr>
              <a:buClr>
                <a:schemeClr val="accent1"/>
              </a:buClr>
            </a:pPr>
            <a:r>
              <a:rPr lang="en-US" dirty="0"/>
              <a:t>Mixed Housing Development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19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18883" y="288098"/>
            <a:ext cx="9751060" cy="801665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/>
              <a:t>Growing Wilmington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517776B-B6CB-828A-9483-6BAF61538BCE}"/>
              </a:ext>
              <a:ext uri="{147F2762-F138-4A5C-976F-8EAC2B608ADB}">
                <a16:predDERef xmlns:a16="http://schemas.microsoft.com/office/drawing/2014/main" pred="{4005B6A1-3B29-B1C1-7140-E05F891D02B8}"/>
              </a:ext>
            </a:extLst>
          </p:cNvPr>
          <p:cNvGraphicFramePr>
            <a:graphicFrameLocks/>
          </p:cNvGraphicFramePr>
          <p:nvPr/>
        </p:nvGraphicFramePr>
        <p:xfrm>
          <a:off x="-1" y="951979"/>
          <a:ext cx="12188825" cy="5686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5212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97827-3676-2A99-88DE-5EDF103D9FC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DE169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3. Stabilized Wilmington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35740-36D8-2040-95E8-05B5F44C80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DE169"/>
              </a:buClr>
            </a:pPr>
            <a:r>
              <a:rPr lang="en-US" dirty="0"/>
              <a:t>Code Enforcement</a:t>
            </a:r>
          </a:p>
          <a:p>
            <a:pPr>
              <a:buClr>
                <a:srgbClr val="FDE169"/>
              </a:buClr>
            </a:pPr>
            <a:r>
              <a:rPr lang="en-US" dirty="0"/>
              <a:t>Vacant Properties</a:t>
            </a:r>
          </a:p>
          <a:p>
            <a:pPr>
              <a:buClr>
                <a:srgbClr val="FDE169"/>
              </a:buClr>
            </a:pPr>
            <a:r>
              <a:rPr lang="en-US" dirty="0"/>
              <a:t>Land Bank</a:t>
            </a:r>
          </a:p>
        </p:txBody>
      </p:sp>
    </p:spTree>
    <p:extLst>
      <p:ext uri="{BB962C8B-B14F-4D97-AF65-F5344CB8AC3E}">
        <p14:creationId xmlns:p14="http://schemas.microsoft.com/office/powerpoint/2010/main" val="45195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Stabilized Wilmington</a:t>
            </a:r>
            <a:br>
              <a:rPr lang="en-US" u="sng" dirty="0"/>
            </a:br>
            <a:endParaRPr lang="en-US" u="sng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2D90439-2C28-3D50-2BD2-A3B9B32E3A11}"/>
              </a:ext>
              <a:ext uri="{147F2762-F138-4A5C-976F-8EAC2B608ADB}">
                <a16:predDERef xmlns:a16="http://schemas.microsoft.com/office/drawing/2014/main" pred="{A3F55446-7A11-B0DD-76D8-F12CBEA19302}"/>
              </a:ext>
            </a:extLst>
          </p:cNvPr>
          <p:cNvGraphicFramePr>
            <a:graphicFrameLocks/>
          </p:cNvGraphicFramePr>
          <p:nvPr/>
        </p:nvGraphicFramePr>
        <p:xfrm>
          <a:off x="137785" y="939452"/>
          <a:ext cx="12051039" cy="4822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5039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oking 16x9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esh food presentation (widescreen).potx" id="{63DD3034-9CB5-4B6F-BCA0-530A5E267AB2}" vid="{9783A5E3-1DF2-4F3C-8902-0C2EB8A188D6}"/>
    </a:ext>
  </a:extLst>
</a:theme>
</file>

<file path=ppt/theme/theme2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700CCB-20BA-4760-AB9F-AC3B63ED32E0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40262f94-9f35-4ac3-9a90-690165a166b7"/>
    <ds:schemaRef ds:uri="a4f35948-e619-41b3-aa29-22878b09cfd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B14945D-DABB-422F-9B28-D299995C92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08942AA-0721-4324-BC2C-A3CB43F24E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Fresh food presentation (widescreen)</Template>
  <TotalTime>11877</TotalTime>
  <Words>1030</Words>
  <Application>Microsoft Office PowerPoint</Application>
  <PresentationFormat>Custom</PresentationFormat>
  <Paragraphs>195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Constantia</vt:lpstr>
      <vt:lpstr>Symbol</vt:lpstr>
      <vt:lpstr>Times New Roman</vt:lpstr>
      <vt:lpstr>Cooking 16x9</vt:lpstr>
      <vt:lpstr>2022-2025 Revised Strategic Plan</vt:lpstr>
      <vt:lpstr>Purpose</vt:lpstr>
      <vt:lpstr>2017-2020 Recap</vt:lpstr>
      <vt:lpstr>1. Safe and Secure Wilmington</vt:lpstr>
      <vt:lpstr>Safe and Secure Wilmington </vt:lpstr>
      <vt:lpstr>2. Growing Wilmington</vt:lpstr>
      <vt:lpstr>Growing Wilmington </vt:lpstr>
      <vt:lpstr>3. Stabilized Wilmington</vt:lpstr>
      <vt:lpstr>Stabilized Wilmington </vt:lpstr>
      <vt:lpstr>4. Resident &amp; Visitor Friendly Wilmington</vt:lpstr>
      <vt:lpstr>Resident and Visitors Friendly Wilmington </vt:lpstr>
      <vt:lpstr>5. Business Friendly Wilmington</vt:lpstr>
      <vt:lpstr>Business Friendly Wilmington </vt:lpstr>
      <vt:lpstr>6. Prosperous &amp; Sustainable Wilmington</vt:lpstr>
      <vt:lpstr>Prosperous and Sustainable Wilmington </vt:lpstr>
      <vt:lpstr>7. Wilmington for All Ages</vt:lpstr>
      <vt:lpstr>Wilmington For All Ages </vt:lpstr>
      <vt:lpstr>8. Healthy Wilmington</vt:lpstr>
      <vt:lpstr>Healthy Wilmington </vt:lpstr>
      <vt:lpstr>9. Transparent &amp; Well-Represented Wilmington</vt:lpstr>
      <vt:lpstr>Transparent and Well-Represented Wilmington </vt:lpstr>
      <vt:lpstr>10. Connected, Informed, &amp; Engaged Wilmington</vt:lpstr>
      <vt:lpstr>Connected, Informed and Well-Engaged Wilmington </vt:lpstr>
      <vt:lpstr>Ordinances and Resolutions</vt:lpstr>
      <vt:lpstr>PowerPoint Presentation</vt:lpstr>
      <vt:lpstr>PowerPoint Presentation</vt:lpstr>
      <vt:lpstr>Revisions</vt:lpstr>
      <vt:lpstr>Core Priorities</vt:lpstr>
      <vt:lpstr>Combined Survey Responses</vt:lpstr>
      <vt:lpstr>PowerPoint Presentation</vt:lpstr>
      <vt:lpstr>PowerPoint Presentation</vt:lpstr>
      <vt:lpstr>PowerPoint Presentation</vt:lpstr>
      <vt:lpstr>Charting New Directions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2022-2025 Revised Strategic Plan</dc:title>
  <dc:creator>Kendra J. Brumfield-NaWangna</dc:creator>
  <cp:lastModifiedBy>Kendra J. Brumfield-NaWangna</cp:lastModifiedBy>
  <cp:revision>17</cp:revision>
  <dcterms:created xsi:type="dcterms:W3CDTF">2022-06-09T15:25:16Z</dcterms:created>
  <dcterms:modified xsi:type="dcterms:W3CDTF">2022-06-27T13:14:05Z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