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1" roundtripDataSignature="AMtx7miw6j9Cn5soU7vfIZMBnGc0slAL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1.png"/><Relationship Id="rId6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 flipH="1">
            <a:off x="842688" y="1766812"/>
            <a:ext cx="822493" cy="4232692"/>
          </a:xfrm>
          <a:custGeom>
            <a:rect b="b" l="l" r="r" t="t"/>
            <a:pathLst>
              <a:path extrusionOk="0" h="2732" w="491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 flipH="1">
            <a:off x="842689" y="1423780"/>
            <a:ext cx="687754" cy="3820236"/>
          </a:xfrm>
          <a:custGeom>
            <a:rect b="b" l="l" r="r" t="t"/>
            <a:pathLst>
              <a:path extrusionOk="0" h="2447" w="414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 flipH="1">
            <a:off x="1183243" y="1239381"/>
            <a:ext cx="347200" cy="3699705"/>
          </a:xfrm>
          <a:custGeom>
            <a:rect b="b" l="l" r="r" t="t"/>
            <a:pathLst>
              <a:path extrusionOk="0" h="2358" w="209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 flipH="1">
            <a:off x="1183242" y="1230651"/>
            <a:ext cx="10208658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>
            <p:ph type="ctrTitle"/>
          </p:nvPr>
        </p:nvSpPr>
        <p:spPr>
          <a:xfrm>
            <a:off x="1870997" y="1607809"/>
            <a:ext cx="9236026" cy="28766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Calibri"/>
              <a:buNone/>
            </a:pPr>
            <a:r>
              <a:rPr lang="en-US" sz="5500">
                <a:solidFill>
                  <a:srgbClr val="FFFFFF"/>
                </a:solidFill>
              </a:rPr>
              <a:t>Wilmington Landscape Analysis – Community Public Safety</a:t>
            </a:r>
            <a:br>
              <a:rPr lang="en-US" sz="5500">
                <a:solidFill>
                  <a:srgbClr val="FFFFFF"/>
                </a:solidFill>
              </a:rPr>
            </a:br>
            <a:endParaRPr sz="5500">
              <a:solidFill>
                <a:srgbClr val="FFFFFF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1987499" y="4810308"/>
            <a:ext cx="9003022" cy="10765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Presented by NCST and CBPS Collective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/>
          <p:nvPr/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>
            <p:ph type="title"/>
          </p:nvPr>
        </p:nvSpPr>
        <p:spPr>
          <a:xfrm>
            <a:off x="524741" y="620392"/>
            <a:ext cx="3808268" cy="5504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en-US" sz="6000">
                <a:solidFill>
                  <a:schemeClr val="lt1"/>
                </a:solidFill>
              </a:rPr>
              <a:t>NCST – Newark Community Street Team</a:t>
            </a:r>
            <a:endParaRPr/>
          </a:p>
        </p:txBody>
      </p:sp>
      <p:grpSp>
        <p:nvGrpSpPr>
          <p:cNvPr id="97" name="Google Shape;97;p2"/>
          <p:cNvGrpSpPr/>
          <p:nvPr/>
        </p:nvGrpSpPr>
        <p:grpSpPr>
          <a:xfrm>
            <a:off x="5468389" y="624360"/>
            <a:ext cx="6263640" cy="5496751"/>
            <a:chOff x="0" y="3968"/>
            <a:chExt cx="6263640" cy="5496751"/>
          </a:xfrm>
        </p:grpSpPr>
        <p:sp>
          <p:nvSpPr>
            <p:cNvPr id="98" name="Google Shape;98;p2"/>
            <p:cNvSpPr/>
            <p:nvPr/>
          </p:nvSpPr>
          <p:spPr>
            <a:xfrm>
              <a:off x="0" y="3968"/>
              <a:ext cx="6263640" cy="1784250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2"/>
            <p:cNvSpPr txBox="1"/>
            <p:nvPr/>
          </p:nvSpPr>
          <p:spPr>
            <a:xfrm>
              <a:off x="87100" y="91068"/>
              <a:ext cx="6089440" cy="161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500"/>
                <a:buFont typeface="Calibri"/>
                <a:buNone/>
              </a:pPr>
              <a:r>
                <a:rPr lang="en-US" sz="2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The Newark Community Street Team (NCST) was founded by Newark Mayor Ras J. Baraka as the City’s community-based violence reduction strategy.</a:t>
              </a: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0" y="1860218"/>
              <a:ext cx="6263640" cy="1784250"/>
            </a:xfrm>
            <a:prstGeom prst="roundRect">
              <a:avLst>
                <a:gd fmla="val 16667" name="adj"/>
              </a:avLst>
            </a:prstGeom>
            <a:solidFill>
              <a:srgbClr val="4CC38C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2"/>
            <p:cNvSpPr txBox="1"/>
            <p:nvPr/>
          </p:nvSpPr>
          <p:spPr>
            <a:xfrm>
              <a:off x="87100" y="1947318"/>
              <a:ext cx="6089440" cy="161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500"/>
                <a:buFont typeface="Calibri"/>
                <a:buNone/>
              </a:pPr>
              <a:r>
                <a:rPr lang="en-US" sz="2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NCST draws upon an evidence-based, trauma informed approach to violence reduction.</a:t>
              </a: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0" y="3716469"/>
              <a:ext cx="6263640" cy="1784250"/>
            </a:xfrm>
            <a:prstGeom prst="roundRect">
              <a:avLst>
                <a:gd fmla="val 16667" name="adj"/>
              </a:avLst>
            </a:prstGeom>
            <a:solidFill>
              <a:srgbClr val="6FAB4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2"/>
            <p:cNvSpPr txBox="1"/>
            <p:nvPr/>
          </p:nvSpPr>
          <p:spPr>
            <a:xfrm>
              <a:off x="87100" y="3803569"/>
              <a:ext cx="6089440" cy="161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500"/>
                <a:buFont typeface="Calibri"/>
                <a:buNone/>
              </a:pPr>
              <a:r>
                <a:rPr lang="en-US" sz="2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NCST hires, trains and deploys Outreach Workers and High-Risk Interventionist that understand violence is a public health issue.</a:t>
              </a: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/>
          <p:nvPr/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3"/>
          <p:cNvSpPr txBox="1"/>
          <p:nvPr>
            <p:ph type="title"/>
          </p:nvPr>
        </p:nvSpPr>
        <p:spPr>
          <a:xfrm>
            <a:off x="524741" y="620392"/>
            <a:ext cx="3808268" cy="5504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en-US" sz="6000">
                <a:solidFill>
                  <a:schemeClr val="lt1"/>
                </a:solidFill>
              </a:rPr>
              <a:t>Community Based Public Safety Collective</a:t>
            </a:r>
            <a:endParaRPr/>
          </a:p>
        </p:txBody>
      </p:sp>
      <p:grpSp>
        <p:nvGrpSpPr>
          <p:cNvPr id="110" name="Google Shape;110;p3"/>
          <p:cNvGrpSpPr/>
          <p:nvPr/>
        </p:nvGrpSpPr>
        <p:grpSpPr>
          <a:xfrm>
            <a:off x="5468389" y="1277265"/>
            <a:ext cx="6263640" cy="4190940"/>
            <a:chOff x="0" y="656873"/>
            <a:chExt cx="6263640" cy="4190940"/>
          </a:xfrm>
        </p:grpSpPr>
        <p:sp>
          <p:nvSpPr>
            <p:cNvPr id="111" name="Google Shape;111;p3"/>
            <p:cNvSpPr/>
            <p:nvPr/>
          </p:nvSpPr>
          <p:spPr>
            <a:xfrm>
              <a:off x="0" y="656873"/>
              <a:ext cx="6263640" cy="989820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3"/>
            <p:cNvSpPr txBox="1"/>
            <p:nvPr/>
          </p:nvSpPr>
          <p:spPr>
            <a:xfrm>
              <a:off x="48319" y="705192"/>
              <a:ext cx="6167002" cy="8931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n-US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The Community Based Public Safety Collective is the outgrowth of input from leaders across the country doing grassroots, community-based violence intervention/prevention work.</a:t>
              </a:r>
              <a:endParaRPr/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0" y="1698534"/>
              <a:ext cx="6263640" cy="989820"/>
            </a:xfrm>
            <a:prstGeom prst="roundRect">
              <a:avLst>
                <a:gd fmla="val 16667" name="adj"/>
              </a:avLst>
            </a:prstGeom>
            <a:solidFill>
              <a:srgbClr val="4CC38C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3"/>
            <p:cNvSpPr txBox="1"/>
            <p:nvPr/>
          </p:nvSpPr>
          <p:spPr>
            <a:xfrm>
              <a:off x="48319" y="1746853"/>
              <a:ext cx="6167002" cy="8931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n-US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The Collective is the first ever national umbrella network of CBPS organizations and experts in the field.</a:t>
              </a:r>
              <a:endParaRPr/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0" y="2740193"/>
              <a:ext cx="6263640" cy="989820"/>
            </a:xfrm>
            <a:prstGeom prst="roundRect">
              <a:avLst>
                <a:gd fmla="val 16667" name="adj"/>
              </a:avLst>
            </a:prstGeom>
            <a:solidFill>
              <a:srgbClr val="6FAB4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3"/>
            <p:cNvSpPr txBox="1"/>
            <p:nvPr/>
          </p:nvSpPr>
          <p:spPr>
            <a:xfrm>
              <a:off x="48319" y="2788512"/>
              <a:ext cx="6167002" cy="8931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n-US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Together we work to:</a:t>
              </a:r>
              <a:endParaRPr/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0" y="3730013"/>
              <a:ext cx="6263640" cy="111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3"/>
            <p:cNvSpPr txBox="1"/>
            <p:nvPr/>
          </p:nvSpPr>
          <p:spPr>
            <a:xfrm>
              <a:off x="0" y="3730013"/>
              <a:ext cx="6263640" cy="111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850" lIns="198850" spcFirstLastPara="1" rIns="128000" wrap="square" tIns="22850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Amplify the voices of practitioners of color who have long been doing this work while preserving their leadership role;</a:t>
              </a:r>
              <a:endParaRPr/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8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Cultivate a funding community to seed, sustain and scale local CBPS work; and</a:t>
              </a:r>
              <a:endParaRPr/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8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Provide local CBPS organizations with capacity building and organizational support that will enable them to make transformational changes in public safety.</a:t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"/>
          <p:cNvSpPr/>
          <p:nvPr/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4"/>
          <p:cNvSpPr txBox="1"/>
          <p:nvPr>
            <p:ph type="title"/>
          </p:nvPr>
        </p:nvSpPr>
        <p:spPr>
          <a:xfrm>
            <a:off x="524741" y="620392"/>
            <a:ext cx="3808268" cy="5504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en-US" sz="6000">
                <a:solidFill>
                  <a:schemeClr val="lt1"/>
                </a:solidFill>
              </a:rPr>
              <a:t>Purpose </a:t>
            </a:r>
            <a:br>
              <a:rPr lang="en-US" sz="6000">
                <a:solidFill>
                  <a:schemeClr val="lt1"/>
                </a:solidFill>
              </a:rPr>
            </a:br>
            <a:r>
              <a:rPr lang="en-US" sz="6000">
                <a:solidFill>
                  <a:schemeClr val="lt1"/>
                </a:solidFill>
              </a:rPr>
              <a:t>of the Landscape Analysis</a:t>
            </a:r>
            <a:endParaRPr/>
          </a:p>
        </p:txBody>
      </p:sp>
      <p:grpSp>
        <p:nvGrpSpPr>
          <p:cNvPr id="125" name="Google Shape;125;p4"/>
          <p:cNvGrpSpPr/>
          <p:nvPr/>
        </p:nvGrpSpPr>
        <p:grpSpPr>
          <a:xfrm>
            <a:off x="5468389" y="1143961"/>
            <a:ext cx="6263640" cy="4457548"/>
            <a:chOff x="0" y="523569"/>
            <a:chExt cx="6263640" cy="4457548"/>
          </a:xfrm>
        </p:grpSpPr>
        <p:sp>
          <p:nvSpPr>
            <p:cNvPr id="126" name="Google Shape;126;p4"/>
            <p:cNvSpPr/>
            <p:nvPr/>
          </p:nvSpPr>
          <p:spPr>
            <a:xfrm>
              <a:off x="0" y="523569"/>
              <a:ext cx="6263640" cy="2184134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4"/>
            <p:cNvSpPr txBox="1"/>
            <p:nvPr/>
          </p:nvSpPr>
          <p:spPr>
            <a:xfrm>
              <a:off x="106621" y="630190"/>
              <a:ext cx="6050398" cy="19708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8100" lIns="118100" spcFirstLastPara="1" rIns="118100" wrap="square" tIns="1181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100"/>
                <a:buFont typeface="Calibri"/>
                <a:buNone/>
              </a:pPr>
              <a:r>
                <a:rPr lang="en-US" sz="31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To support The City of Wilmington in achieving its goals for violence reduction.</a:t>
              </a:r>
              <a:endParaRPr/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0" y="2796983"/>
              <a:ext cx="6263640" cy="2184134"/>
            </a:xfrm>
            <a:prstGeom prst="roundRect">
              <a:avLst>
                <a:gd fmla="val 16667" name="adj"/>
              </a:avLst>
            </a:prstGeom>
            <a:solidFill>
              <a:srgbClr val="6FAB4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4"/>
            <p:cNvSpPr txBox="1"/>
            <p:nvPr/>
          </p:nvSpPr>
          <p:spPr>
            <a:xfrm>
              <a:off x="106621" y="2903604"/>
              <a:ext cx="6050398" cy="19708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8100" lIns="118100" spcFirstLastPara="1" rIns="118100" wrap="square" tIns="1181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100"/>
                <a:buFont typeface="Calibri"/>
                <a:buNone/>
              </a:pPr>
              <a:r>
                <a:rPr lang="en-US" sz="31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The landscape analysis will help to inform the City’s strategy for implementing potential community based public safety initiatives.</a:t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/>
          <p:nvPr/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 txBox="1"/>
          <p:nvPr>
            <p:ph type="title"/>
          </p:nvPr>
        </p:nvSpPr>
        <p:spPr>
          <a:xfrm>
            <a:off x="524741" y="620392"/>
            <a:ext cx="3808268" cy="5504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00"/>
              <a:buFont typeface="Calibri"/>
              <a:buNone/>
            </a:pPr>
            <a:r>
              <a:rPr lang="en-US" sz="5600">
                <a:solidFill>
                  <a:schemeClr val="lt1"/>
                </a:solidFill>
              </a:rPr>
              <a:t>Deliverables</a:t>
            </a:r>
            <a:endParaRPr/>
          </a:p>
        </p:txBody>
      </p:sp>
      <p:grpSp>
        <p:nvGrpSpPr>
          <p:cNvPr id="136" name="Google Shape;136;p5"/>
          <p:cNvGrpSpPr/>
          <p:nvPr/>
        </p:nvGrpSpPr>
        <p:grpSpPr>
          <a:xfrm>
            <a:off x="5468389" y="622676"/>
            <a:ext cx="6263640" cy="5500118"/>
            <a:chOff x="0" y="2284"/>
            <a:chExt cx="6263640" cy="5500118"/>
          </a:xfrm>
        </p:grpSpPr>
        <p:sp>
          <p:nvSpPr>
            <p:cNvPr id="137" name="Google Shape;137;p5"/>
            <p:cNvSpPr/>
            <p:nvPr/>
          </p:nvSpPr>
          <p:spPr>
            <a:xfrm>
              <a:off x="0" y="2284"/>
              <a:ext cx="6263640" cy="1157919"/>
            </a:xfrm>
            <a:prstGeom prst="roundRect">
              <a:avLst>
                <a:gd fmla="val 1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5"/>
            <p:cNvSpPr/>
            <p:nvPr/>
          </p:nvSpPr>
          <p:spPr>
            <a:xfrm>
              <a:off x="350270" y="262816"/>
              <a:ext cx="636855" cy="636855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5"/>
            <p:cNvSpPr/>
            <p:nvPr/>
          </p:nvSpPr>
          <p:spPr>
            <a:xfrm>
              <a:off x="1337397" y="2284"/>
              <a:ext cx="4926242" cy="11579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5"/>
            <p:cNvSpPr txBox="1"/>
            <p:nvPr/>
          </p:nvSpPr>
          <p:spPr>
            <a:xfrm>
              <a:off x="1337397" y="2284"/>
              <a:ext cx="4926242" cy="11579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2525" lIns="122525" spcFirstLastPara="1" rIns="122525" wrap="square" tIns="1225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Calibri"/>
                <a:buNone/>
              </a:pPr>
              <a:r>
                <a:rPr lang="en-US" sz="2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 Review</a:t>
              </a:r>
              <a:endParaRPr/>
            </a:p>
          </p:txBody>
        </p:sp>
        <p:sp>
          <p:nvSpPr>
            <p:cNvPr id="141" name="Google Shape;141;p5"/>
            <p:cNvSpPr/>
            <p:nvPr/>
          </p:nvSpPr>
          <p:spPr>
            <a:xfrm>
              <a:off x="0" y="1449684"/>
              <a:ext cx="6263640" cy="1157919"/>
            </a:xfrm>
            <a:prstGeom prst="roundRect">
              <a:avLst>
                <a:gd fmla="val 1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5"/>
            <p:cNvSpPr/>
            <p:nvPr/>
          </p:nvSpPr>
          <p:spPr>
            <a:xfrm>
              <a:off x="350270" y="1710216"/>
              <a:ext cx="636855" cy="636855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1337397" y="1449684"/>
              <a:ext cx="4926242" cy="11579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5"/>
            <p:cNvSpPr txBox="1"/>
            <p:nvPr/>
          </p:nvSpPr>
          <p:spPr>
            <a:xfrm>
              <a:off x="1337397" y="1449684"/>
              <a:ext cx="4926242" cy="11579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2525" lIns="122525" spcFirstLastPara="1" rIns="122525" wrap="square" tIns="1225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Calibri"/>
                <a:buNone/>
              </a:pPr>
              <a:r>
                <a:rPr lang="en-US" sz="2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Site Visit</a:t>
              </a:r>
              <a:endParaRPr/>
            </a:p>
          </p:txBody>
        </p:sp>
        <p:sp>
          <p:nvSpPr>
            <p:cNvPr id="145" name="Google Shape;145;p5"/>
            <p:cNvSpPr/>
            <p:nvPr/>
          </p:nvSpPr>
          <p:spPr>
            <a:xfrm>
              <a:off x="0" y="2897083"/>
              <a:ext cx="6263640" cy="1157919"/>
            </a:xfrm>
            <a:prstGeom prst="roundRect">
              <a:avLst>
                <a:gd fmla="val 1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5"/>
            <p:cNvSpPr/>
            <p:nvPr/>
          </p:nvSpPr>
          <p:spPr>
            <a:xfrm>
              <a:off x="350270" y="3157615"/>
              <a:ext cx="636855" cy="636855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5"/>
            <p:cNvSpPr/>
            <p:nvPr/>
          </p:nvSpPr>
          <p:spPr>
            <a:xfrm>
              <a:off x="1337397" y="2897083"/>
              <a:ext cx="4926242" cy="11579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5"/>
            <p:cNvSpPr txBox="1"/>
            <p:nvPr/>
          </p:nvSpPr>
          <p:spPr>
            <a:xfrm>
              <a:off x="1337397" y="2897083"/>
              <a:ext cx="4926242" cy="11579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2525" lIns="122525" spcFirstLastPara="1" rIns="122525" wrap="square" tIns="1225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Calibri"/>
                <a:buNone/>
              </a:pPr>
              <a:r>
                <a:rPr lang="en-US" sz="2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Organizational Assessments and Survey Administration</a:t>
              </a:r>
              <a:endParaRPr/>
            </a:p>
          </p:txBody>
        </p:sp>
        <p:sp>
          <p:nvSpPr>
            <p:cNvPr id="149" name="Google Shape;149;p5"/>
            <p:cNvSpPr/>
            <p:nvPr/>
          </p:nvSpPr>
          <p:spPr>
            <a:xfrm>
              <a:off x="0" y="4344483"/>
              <a:ext cx="6263640" cy="1157919"/>
            </a:xfrm>
            <a:prstGeom prst="roundRect">
              <a:avLst>
                <a:gd fmla="val 1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5"/>
            <p:cNvSpPr/>
            <p:nvPr/>
          </p:nvSpPr>
          <p:spPr>
            <a:xfrm>
              <a:off x="350270" y="4605015"/>
              <a:ext cx="636855" cy="636855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5"/>
            <p:cNvSpPr/>
            <p:nvPr/>
          </p:nvSpPr>
          <p:spPr>
            <a:xfrm>
              <a:off x="1337397" y="4344483"/>
              <a:ext cx="4926242" cy="11579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5"/>
            <p:cNvSpPr txBox="1"/>
            <p:nvPr/>
          </p:nvSpPr>
          <p:spPr>
            <a:xfrm>
              <a:off x="1337397" y="4344483"/>
              <a:ext cx="4926242" cy="11579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2525" lIns="122525" spcFirstLastPara="1" rIns="122525" wrap="square" tIns="1225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Calibri"/>
                <a:buNone/>
              </a:pPr>
              <a:r>
                <a:rPr lang="en-US" sz="2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Summary Report Presented to the City</a:t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"/>
          <p:cNvSpPr/>
          <p:nvPr/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6"/>
          <p:cNvSpPr txBox="1"/>
          <p:nvPr>
            <p:ph type="title"/>
          </p:nvPr>
        </p:nvSpPr>
        <p:spPr>
          <a:xfrm>
            <a:off x="524741" y="620392"/>
            <a:ext cx="3808268" cy="5504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en-US" sz="6000">
                <a:solidFill>
                  <a:schemeClr val="lt1"/>
                </a:solidFill>
              </a:rPr>
              <a:t>Landscape Analysis Steps</a:t>
            </a:r>
            <a:endParaRPr/>
          </a:p>
        </p:txBody>
      </p:sp>
      <p:grpSp>
        <p:nvGrpSpPr>
          <p:cNvPr id="159" name="Google Shape;159;p6"/>
          <p:cNvGrpSpPr/>
          <p:nvPr/>
        </p:nvGrpSpPr>
        <p:grpSpPr>
          <a:xfrm>
            <a:off x="5468389" y="797745"/>
            <a:ext cx="6263640" cy="5149981"/>
            <a:chOff x="0" y="177353"/>
            <a:chExt cx="6263640" cy="5149981"/>
          </a:xfrm>
        </p:grpSpPr>
        <p:sp>
          <p:nvSpPr>
            <p:cNvPr id="160" name="Google Shape;160;p6"/>
            <p:cNvSpPr/>
            <p:nvPr/>
          </p:nvSpPr>
          <p:spPr>
            <a:xfrm>
              <a:off x="0" y="177353"/>
              <a:ext cx="6263640" cy="40774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6"/>
            <p:cNvSpPr txBox="1"/>
            <p:nvPr/>
          </p:nvSpPr>
          <p:spPr>
            <a:xfrm>
              <a:off x="19904" y="197257"/>
              <a:ext cx="6223832" cy="3679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4750" lIns="64750" spcFirstLastPara="1" rIns="64750" wrap="square" tIns="647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Calibri"/>
                <a:buNone/>
              </a:pPr>
              <a:r>
                <a:rPr lang="en-US" sz="17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Obtain data from Police Department and other stakeholders</a:t>
              </a:r>
              <a:endParaRPr/>
            </a:p>
          </p:txBody>
        </p:sp>
        <p:sp>
          <p:nvSpPr>
            <p:cNvPr id="162" name="Google Shape;162;p6"/>
            <p:cNvSpPr/>
            <p:nvPr/>
          </p:nvSpPr>
          <p:spPr>
            <a:xfrm>
              <a:off x="0" y="585098"/>
              <a:ext cx="6263640" cy="6334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6"/>
            <p:cNvSpPr txBox="1"/>
            <p:nvPr/>
          </p:nvSpPr>
          <p:spPr>
            <a:xfrm>
              <a:off x="0" y="585098"/>
              <a:ext cx="6263640" cy="6334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1575" lIns="198850" spcFirstLastPara="1" rIns="120900" wrap="square" tIns="21575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•"/>
              </a:pPr>
              <a:r>
                <a:rPr b="0" i="0" lang="en-US" sz="13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 will be reviewed to identify demographics of violence, including ages of victims and responsible parties, motivations of shootings, and neighborhood hotspot data.</a:t>
              </a:r>
              <a:endParaRPr/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6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•"/>
              </a:pPr>
              <a:r>
                <a:rPr b="0" i="0" lang="en-US" sz="13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Review of the City’s Public Safety Plan and other relevant documents.</a:t>
              </a:r>
              <a:endParaRPr/>
            </a:p>
          </p:txBody>
        </p:sp>
        <p:sp>
          <p:nvSpPr>
            <p:cNvPr id="164" name="Google Shape;164;p6"/>
            <p:cNvSpPr/>
            <p:nvPr/>
          </p:nvSpPr>
          <p:spPr>
            <a:xfrm>
              <a:off x="0" y="1218518"/>
              <a:ext cx="6263640" cy="407745"/>
            </a:xfrm>
            <a:prstGeom prst="roundRect">
              <a:avLst>
                <a:gd fmla="val 16667" name="adj"/>
              </a:avLst>
            </a:prstGeom>
            <a:solidFill>
              <a:srgbClr val="50C9B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6"/>
            <p:cNvSpPr txBox="1"/>
            <p:nvPr/>
          </p:nvSpPr>
          <p:spPr>
            <a:xfrm>
              <a:off x="19904" y="1238422"/>
              <a:ext cx="6223832" cy="3679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4750" lIns="64750" spcFirstLastPara="1" rIns="64750" wrap="square" tIns="647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Calibri"/>
                <a:buNone/>
              </a:pPr>
              <a:r>
                <a:rPr lang="en-US" sz="17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Site Visit</a:t>
              </a:r>
              <a:endParaRPr/>
            </a:p>
          </p:txBody>
        </p:sp>
        <p:sp>
          <p:nvSpPr>
            <p:cNvPr id="166" name="Google Shape;166;p6"/>
            <p:cNvSpPr/>
            <p:nvPr/>
          </p:nvSpPr>
          <p:spPr>
            <a:xfrm>
              <a:off x="0" y="1626263"/>
              <a:ext cx="6263640" cy="6334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6"/>
            <p:cNvSpPr txBox="1"/>
            <p:nvPr/>
          </p:nvSpPr>
          <p:spPr>
            <a:xfrm>
              <a:off x="0" y="1626263"/>
              <a:ext cx="6263640" cy="6334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1575" lIns="198850" spcFirstLastPara="1" rIns="120900" wrap="square" tIns="21575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•"/>
              </a:pPr>
              <a:r>
                <a:rPr b="0" i="0" lang="en-US" sz="13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Two days of in-depth interviews with City leadership, community members, interventionist, and other stakeholders.</a:t>
              </a:r>
              <a:endParaRPr/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6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•"/>
              </a:pPr>
              <a:r>
                <a:rPr b="0" i="0" lang="en-US" sz="13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Peer-to-peer connection vital to gathering street intelligence on the nature of violence.</a:t>
              </a:r>
              <a:endParaRPr/>
            </a:p>
          </p:txBody>
        </p:sp>
        <p:sp>
          <p:nvSpPr>
            <p:cNvPr id="168" name="Google Shape;168;p6"/>
            <p:cNvSpPr/>
            <p:nvPr/>
          </p:nvSpPr>
          <p:spPr>
            <a:xfrm>
              <a:off x="0" y="2259683"/>
              <a:ext cx="6263640" cy="407745"/>
            </a:xfrm>
            <a:prstGeom prst="roundRect">
              <a:avLst>
                <a:gd fmla="val 16667" name="adj"/>
              </a:avLst>
            </a:prstGeom>
            <a:solidFill>
              <a:srgbClr val="48BD62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6"/>
            <p:cNvSpPr txBox="1"/>
            <p:nvPr/>
          </p:nvSpPr>
          <p:spPr>
            <a:xfrm>
              <a:off x="19904" y="2279587"/>
              <a:ext cx="6223832" cy="3679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4750" lIns="64750" spcFirstLastPara="1" rIns="64750" wrap="square" tIns="647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Calibri"/>
                <a:buNone/>
              </a:pPr>
              <a:r>
                <a:rPr lang="en-US" sz="17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Organizational Health Assessments and Survey Administration</a:t>
              </a:r>
              <a:endParaRPr/>
            </a:p>
          </p:txBody>
        </p:sp>
        <p:sp>
          <p:nvSpPr>
            <p:cNvPr id="170" name="Google Shape;170;p6"/>
            <p:cNvSpPr/>
            <p:nvPr/>
          </p:nvSpPr>
          <p:spPr>
            <a:xfrm>
              <a:off x="0" y="2667428"/>
              <a:ext cx="6263640" cy="6334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6"/>
            <p:cNvSpPr txBox="1"/>
            <p:nvPr/>
          </p:nvSpPr>
          <p:spPr>
            <a:xfrm>
              <a:off x="0" y="2667428"/>
              <a:ext cx="6263640" cy="6334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1575" lIns="198850" spcFirstLastPara="1" rIns="120900" wrap="square" tIns="21575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•"/>
              </a:pPr>
              <a:r>
                <a:rPr b="0" i="0" lang="en-US" sz="13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Assessments of up to five organizations engaged in community violence intervention.</a:t>
              </a:r>
              <a:endParaRPr/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6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•"/>
              </a:pPr>
              <a:r>
                <a:rPr b="0" i="0" lang="en-US" sz="13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Surveys of up to twenty intervention workers to understand the nature of the violence and the resources needed to respond adequately.</a:t>
              </a:r>
              <a:endParaRPr/>
            </a:p>
          </p:txBody>
        </p:sp>
        <p:sp>
          <p:nvSpPr>
            <p:cNvPr id="172" name="Google Shape;172;p6"/>
            <p:cNvSpPr/>
            <p:nvPr/>
          </p:nvSpPr>
          <p:spPr>
            <a:xfrm>
              <a:off x="0" y="3300848"/>
              <a:ext cx="6263640" cy="407745"/>
            </a:xfrm>
            <a:prstGeom prst="roundRect">
              <a:avLst>
                <a:gd fmla="val 16667" name="adj"/>
              </a:avLst>
            </a:prstGeom>
            <a:solidFill>
              <a:srgbClr val="6FAB4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6"/>
            <p:cNvSpPr txBox="1"/>
            <p:nvPr/>
          </p:nvSpPr>
          <p:spPr>
            <a:xfrm>
              <a:off x="19904" y="3320752"/>
              <a:ext cx="6223832" cy="3679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4750" lIns="64750" spcFirstLastPara="1" rIns="64750" wrap="square" tIns="647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Calibri"/>
                <a:buNone/>
              </a:pPr>
              <a:r>
                <a:rPr lang="en-US" sz="17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Presentation of Report to the City</a:t>
              </a:r>
              <a:endParaRPr/>
            </a:p>
          </p:txBody>
        </p:sp>
        <p:sp>
          <p:nvSpPr>
            <p:cNvPr id="174" name="Google Shape;174;p6"/>
            <p:cNvSpPr/>
            <p:nvPr/>
          </p:nvSpPr>
          <p:spPr>
            <a:xfrm>
              <a:off x="0" y="3708594"/>
              <a:ext cx="6263640" cy="16187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6"/>
            <p:cNvSpPr txBox="1"/>
            <p:nvPr/>
          </p:nvSpPr>
          <p:spPr>
            <a:xfrm>
              <a:off x="0" y="3708594"/>
              <a:ext cx="6263640" cy="16187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1575" lIns="198850" spcFirstLastPara="1" rIns="120900" wrap="square" tIns="21575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•"/>
              </a:pPr>
              <a:r>
                <a:rPr b="0" i="0" lang="en-US" sz="13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Recommendations to the City on structuring investment into community based public safety and CVI organizations.</a:t>
              </a:r>
              <a:endParaRPr/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6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•"/>
              </a:pPr>
              <a:r>
                <a:rPr b="0" i="0" lang="en-US" sz="13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Summary of intervention assets currently available in the City and resources with greatest potential for delivering intervention focused on those greatest at risk of gun violence.</a:t>
              </a:r>
              <a:endParaRPr/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6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•"/>
              </a:pPr>
              <a:r>
                <a:rPr b="0" i="0" lang="en-US" sz="13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Recommendations of suitable organizations to host a community led public safety round table and a suitable partner in a hospital-based violence intervention program.</a:t>
              </a:r>
              <a:endParaRPr/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6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•"/>
              </a:pPr>
              <a:r>
                <a:rPr b="0" i="0" lang="en-US" sz="13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Recommendations for creating an ecosystem for safety.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2022-04-12T16:06:59Z</dcterms:created>
  <dc:creator>Shaun Emerson</dc:creator>
</cp:coreProperties>
</file>