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91" r:id="rId2"/>
    <p:sldId id="288" r:id="rId3"/>
    <p:sldId id="260" r:id="rId4"/>
    <p:sldId id="293" r:id="rId5"/>
    <p:sldId id="29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90" d="100"/>
          <a:sy n="90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muer, Cheryl L. (DNREC)" userId="af61b8e9-0e5b-4874-b0f8-bc0faae81ec8" providerId="ADAL" clId="{418C8A98-895F-4EEE-A9D0-0CA58003CEC1}"/>
    <pc:docChg chg="undo custSel addSld modSld">
      <pc:chgData name="Gmuer, Cheryl L. (DNREC)" userId="af61b8e9-0e5b-4874-b0f8-bc0faae81ec8" providerId="ADAL" clId="{418C8A98-895F-4EEE-A9D0-0CA58003CEC1}" dt="2022-02-24T18:10:03.162" v="1468" actId="20577"/>
      <pc:docMkLst>
        <pc:docMk/>
      </pc:docMkLst>
      <pc:sldChg chg="modSp mod">
        <pc:chgData name="Gmuer, Cheryl L. (DNREC)" userId="af61b8e9-0e5b-4874-b0f8-bc0faae81ec8" providerId="ADAL" clId="{418C8A98-895F-4EEE-A9D0-0CA58003CEC1}" dt="2022-02-24T18:02:52.179" v="1228" actId="255"/>
        <pc:sldMkLst>
          <pc:docMk/>
          <pc:sldMk cId="1158267412" sldId="260"/>
        </pc:sldMkLst>
        <pc:spChg chg="mod">
          <ac:chgData name="Gmuer, Cheryl L. (DNREC)" userId="af61b8e9-0e5b-4874-b0f8-bc0faae81ec8" providerId="ADAL" clId="{418C8A98-895F-4EEE-A9D0-0CA58003CEC1}" dt="2022-02-24T18:02:52.179" v="1228" actId="255"/>
          <ac:spMkLst>
            <pc:docMk/>
            <pc:sldMk cId="1158267412" sldId="260"/>
            <ac:spMk id="2" creationId="{00000000-0000-0000-0000-000000000000}"/>
          </ac:spMkLst>
        </pc:spChg>
      </pc:sldChg>
      <pc:sldChg chg="modSp mod">
        <pc:chgData name="Gmuer, Cheryl L. (DNREC)" userId="af61b8e9-0e5b-4874-b0f8-bc0faae81ec8" providerId="ADAL" clId="{418C8A98-895F-4EEE-A9D0-0CA58003CEC1}" dt="2022-02-24T18:03:08.866" v="1229" actId="255"/>
        <pc:sldMkLst>
          <pc:docMk/>
          <pc:sldMk cId="4275149504" sldId="292"/>
        </pc:sldMkLst>
        <pc:spChg chg="mod">
          <ac:chgData name="Gmuer, Cheryl L. (DNREC)" userId="af61b8e9-0e5b-4874-b0f8-bc0faae81ec8" providerId="ADAL" clId="{418C8A98-895F-4EEE-A9D0-0CA58003CEC1}" dt="2022-02-24T18:01:55.980" v="1227" actId="20577"/>
          <ac:spMkLst>
            <pc:docMk/>
            <pc:sldMk cId="4275149504" sldId="292"/>
            <ac:spMk id="3" creationId="{00000000-0000-0000-0000-000000000000}"/>
          </ac:spMkLst>
        </pc:spChg>
        <pc:spChg chg="mod">
          <ac:chgData name="Gmuer, Cheryl L. (DNREC)" userId="af61b8e9-0e5b-4874-b0f8-bc0faae81ec8" providerId="ADAL" clId="{418C8A98-895F-4EEE-A9D0-0CA58003CEC1}" dt="2022-02-24T18:03:08.866" v="1229" actId="255"/>
          <ac:spMkLst>
            <pc:docMk/>
            <pc:sldMk cId="4275149504" sldId="292"/>
            <ac:spMk id="5" creationId="{00000000-0000-0000-0000-000000000000}"/>
          </ac:spMkLst>
        </pc:spChg>
        <pc:spChg chg="mod">
          <ac:chgData name="Gmuer, Cheryl L. (DNREC)" userId="af61b8e9-0e5b-4874-b0f8-bc0faae81ec8" providerId="ADAL" clId="{418C8A98-895F-4EEE-A9D0-0CA58003CEC1}" dt="2022-02-24T18:01:17.239" v="1210" actId="20577"/>
          <ac:spMkLst>
            <pc:docMk/>
            <pc:sldMk cId="4275149504" sldId="292"/>
            <ac:spMk id="6" creationId="{00000000-0000-0000-0000-000000000000}"/>
          </ac:spMkLst>
        </pc:spChg>
      </pc:sldChg>
      <pc:sldChg chg="addSp delSp modSp new mod">
        <pc:chgData name="Gmuer, Cheryl L. (DNREC)" userId="af61b8e9-0e5b-4874-b0f8-bc0faae81ec8" providerId="ADAL" clId="{418C8A98-895F-4EEE-A9D0-0CA58003CEC1}" dt="2022-02-24T18:10:03.162" v="1468" actId="20577"/>
        <pc:sldMkLst>
          <pc:docMk/>
          <pc:sldMk cId="4200946779" sldId="293"/>
        </pc:sldMkLst>
        <pc:spChg chg="mod">
          <ac:chgData name="Gmuer, Cheryl L. (DNREC)" userId="af61b8e9-0e5b-4874-b0f8-bc0faae81ec8" providerId="ADAL" clId="{418C8A98-895F-4EEE-A9D0-0CA58003CEC1}" dt="2022-02-24T15:16:55.333" v="91" actId="14100"/>
          <ac:spMkLst>
            <pc:docMk/>
            <pc:sldMk cId="4200946779" sldId="293"/>
            <ac:spMk id="2" creationId="{A07FB428-AEDF-4A96-8B4D-F33CEEE44CD6}"/>
          </ac:spMkLst>
        </pc:spChg>
        <pc:spChg chg="add del mod">
          <ac:chgData name="Gmuer, Cheryl L. (DNREC)" userId="af61b8e9-0e5b-4874-b0f8-bc0faae81ec8" providerId="ADAL" clId="{418C8A98-895F-4EEE-A9D0-0CA58003CEC1}" dt="2022-02-24T17:36:51.472" v="94"/>
          <ac:spMkLst>
            <pc:docMk/>
            <pc:sldMk cId="4200946779" sldId="293"/>
            <ac:spMk id="3" creationId="{70EC7FEB-CC04-47F8-B884-AC938559EC4E}"/>
          </ac:spMkLst>
        </pc:spChg>
        <pc:spChg chg="add mod">
          <ac:chgData name="Gmuer, Cheryl L. (DNREC)" userId="af61b8e9-0e5b-4874-b0f8-bc0faae81ec8" providerId="ADAL" clId="{418C8A98-895F-4EEE-A9D0-0CA58003CEC1}" dt="2022-02-24T18:10:03.162" v="1468" actId="20577"/>
          <ac:spMkLst>
            <pc:docMk/>
            <pc:sldMk cId="4200946779" sldId="293"/>
            <ac:spMk id="4" creationId="{3007DE92-4993-4BF8-A88A-4E4F4C3A0C46}"/>
          </ac:spMkLst>
        </pc:spChg>
        <pc:spChg chg="add mod">
          <ac:chgData name="Gmuer, Cheryl L. (DNREC)" userId="af61b8e9-0e5b-4874-b0f8-bc0faae81ec8" providerId="ADAL" clId="{418C8A98-895F-4EEE-A9D0-0CA58003CEC1}" dt="2022-02-24T18:09:22.894" v="1461" actId="1036"/>
          <ac:spMkLst>
            <pc:docMk/>
            <pc:sldMk cId="4200946779" sldId="293"/>
            <ac:spMk id="5" creationId="{90920E8D-0F54-4D56-9FEE-30FE38DF6691}"/>
          </ac:spMkLst>
        </pc:spChg>
        <pc:spChg chg="add mod">
          <ac:chgData name="Gmuer, Cheryl L. (DNREC)" userId="af61b8e9-0e5b-4874-b0f8-bc0faae81ec8" providerId="ADAL" clId="{418C8A98-895F-4EEE-A9D0-0CA58003CEC1}" dt="2022-02-24T18:07:14.590" v="1420" actId="1038"/>
          <ac:spMkLst>
            <pc:docMk/>
            <pc:sldMk cId="4200946779" sldId="293"/>
            <ac:spMk id="6" creationId="{8750A250-F629-40C8-A946-C4E1890D625F}"/>
          </ac:spMkLst>
        </pc:spChg>
        <pc:spChg chg="add mod">
          <ac:chgData name="Gmuer, Cheryl L. (DNREC)" userId="af61b8e9-0e5b-4874-b0f8-bc0faae81ec8" providerId="ADAL" clId="{418C8A98-895F-4EEE-A9D0-0CA58003CEC1}" dt="2022-02-24T18:09:14.453" v="1445" actId="1036"/>
          <ac:spMkLst>
            <pc:docMk/>
            <pc:sldMk cId="4200946779" sldId="293"/>
            <ac:spMk id="7" creationId="{56296CCA-870E-4BF1-9E12-5746B78CF41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FF476-36C4-4847-A6E9-2D2936342D10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A12F6-D384-4589-9683-61C9374C0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97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73BD3-9171-4B96-B968-71F1645465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69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D73BD3-9171-4B96-B968-71F1645465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0291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73BD3-9171-4B96-B968-71F1645465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08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77A964B-B658-4C89-93FD-B069A96F3CD4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0553A4F-54B7-463E-A319-C3693B68E8FA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65511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964B-B658-4C89-93FD-B069A96F3CD4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3A4F-54B7-463E-A319-C3693B68E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41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964B-B658-4C89-93FD-B069A96F3CD4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3A4F-54B7-463E-A319-C3693B68E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47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964B-B658-4C89-93FD-B069A96F3CD4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3A4F-54B7-463E-A319-C3693B68E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85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964B-B658-4C89-93FD-B069A96F3CD4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3A4F-54B7-463E-A319-C3693B68E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6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964B-B658-4C89-93FD-B069A96F3CD4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3A4F-54B7-463E-A319-C3693B68E8F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283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964B-B658-4C89-93FD-B069A96F3CD4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3A4F-54B7-463E-A319-C3693B68E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964B-B658-4C89-93FD-B069A96F3CD4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3A4F-54B7-463E-A319-C3693B68E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93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964B-B658-4C89-93FD-B069A96F3CD4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3A4F-54B7-463E-A319-C3693B68E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82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964B-B658-4C89-93FD-B069A96F3CD4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3A4F-54B7-463E-A319-C3693B68E8FA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760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964B-B658-4C89-93FD-B069A96F3CD4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53A4F-54B7-463E-A319-C3693B68E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4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77A964B-B658-4C89-93FD-B069A96F3CD4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0553A4F-54B7-463E-A319-C3693B68E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53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608" y="2543907"/>
            <a:ext cx="4853746" cy="3248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659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80876" y="253216"/>
            <a:ext cx="7024688" cy="7223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en-US" altLang="en-US" sz="3600" b="1" i="1" dirty="0">
                <a:solidFill>
                  <a:srgbClr val="012C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LIHEAP in Delaware</a:t>
            </a:r>
            <a:endParaRPr lang="en-US" sz="3600" dirty="0">
              <a:solidFill>
                <a:srgbClr val="94C600"/>
              </a:solidFill>
              <a:latin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442906" y="1067807"/>
            <a:ext cx="9731229" cy="537758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9850" indent="0">
              <a:buClr>
                <a:srgbClr val="94C600"/>
              </a:buClr>
              <a:buNone/>
            </a:pPr>
            <a:r>
              <a:rPr lang="en-US" altLang="en-US" sz="2000" dirty="0">
                <a:solidFill>
                  <a:prstClr val="black"/>
                </a:solidFill>
                <a:latin typeface="Bookman Old Style" pitchFamily="18" charset="0"/>
              </a:rPr>
              <a:t>Delaware LIHEAP is administered in collaboration of two state agencies:      </a:t>
            </a:r>
          </a:p>
          <a:p>
            <a:pPr marL="412750" indent="-342900">
              <a:buClr>
                <a:srgbClr val="94C600"/>
              </a:buClr>
              <a:buFont typeface="Wingdings" panose="05000000000000000000" pitchFamily="2" charset="2"/>
              <a:buChar char="Ø"/>
            </a:pPr>
            <a:r>
              <a:rPr lang="en-US" altLang="en-US" sz="2000" dirty="0">
                <a:solidFill>
                  <a:prstClr val="black"/>
                </a:solidFill>
                <a:latin typeface="Bookman Old Style" pitchFamily="18" charset="0"/>
              </a:rPr>
              <a:t>DHSS, Division of State Service Centers, Office of Community Services</a:t>
            </a:r>
          </a:p>
          <a:p>
            <a:pPr marL="412750" indent="-342900">
              <a:buClr>
                <a:srgbClr val="94C600"/>
              </a:buClr>
              <a:buFont typeface="Wingdings" panose="05000000000000000000" pitchFamily="2" charset="2"/>
              <a:buChar char="Ø"/>
            </a:pPr>
            <a:r>
              <a:rPr lang="en-US" altLang="en-US" sz="2000" dirty="0">
                <a:solidFill>
                  <a:prstClr val="black"/>
                </a:solidFill>
                <a:latin typeface="Bookman Old Style" pitchFamily="18" charset="0"/>
              </a:rPr>
              <a:t>DNREC, Division of Climate, Coastal and Energy  </a:t>
            </a:r>
          </a:p>
          <a:p>
            <a:pPr marL="69850" indent="0">
              <a:buClr>
                <a:srgbClr val="94C600"/>
              </a:buClr>
              <a:buNone/>
            </a:pPr>
            <a:endParaRPr lang="en-US" altLang="en-US" sz="2000" dirty="0">
              <a:solidFill>
                <a:prstClr val="black"/>
              </a:solidFill>
              <a:latin typeface="Bookman Old Style" pitchFamily="18" charset="0"/>
            </a:endParaRPr>
          </a:p>
          <a:p>
            <a:pPr marL="69850" indent="0">
              <a:buClr>
                <a:srgbClr val="94C600"/>
              </a:buClr>
              <a:buSzPct val="80000"/>
              <a:buNone/>
            </a:pPr>
            <a:r>
              <a:rPr lang="en-US" altLang="en-US" sz="2100" b="1" dirty="0">
                <a:solidFill>
                  <a:prstClr val="black"/>
                </a:solidFill>
                <a:latin typeface="Bookman Old Style" pitchFamily="18" charset="0"/>
              </a:rPr>
              <a:t>LIHEAP Components: </a:t>
            </a:r>
          </a:p>
          <a:p>
            <a:pPr marL="412750" indent="-342900">
              <a:buClr>
                <a:srgbClr val="94C60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altLang="en-US" sz="2100" dirty="0">
                <a:solidFill>
                  <a:prstClr val="black"/>
                </a:solidFill>
                <a:latin typeface="Bookman Old Style" pitchFamily="18" charset="0"/>
              </a:rPr>
              <a:t>Fuel Assistance Program (FAP)</a:t>
            </a:r>
          </a:p>
          <a:p>
            <a:pPr marL="412750" indent="-342900">
              <a:buClr>
                <a:srgbClr val="94C60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altLang="en-US" sz="2100" dirty="0">
                <a:solidFill>
                  <a:prstClr val="black"/>
                </a:solidFill>
                <a:latin typeface="Bookman Old Style" pitchFamily="18" charset="0"/>
              </a:rPr>
              <a:t>Crisis Intervention Program (CIP) </a:t>
            </a:r>
          </a:p>
          <a:p>
            <a:pPr marL="709930" lvl="1" indent="-342900">
              <a:buClr>
                <a:srgbClr val="94C600"/>
              </a:buClr>
              <a:buSzPct val="100000"/>
              <a:buFont typeface="Wingdings" panose="05000000000000000000" pitchFamily="2" charset="2"/>
              <a:buChar char="v"/>
            </a:pPr>
            <a:r>
              <a:rPr lang="en-US" altLang="en-US" sz="2100" dirty="0">
                <a:solidFill>
                  <a:prstClr val="black"/>
                </a:solidFill>
                <a:latin typeface="Bookman Old Style" pitchFamily="18" charset="0"/>
              </a:rPr>
              <a:t>Energy Crisis Intervention Program (ECIP)</a:t>
            </a:r>
          </a:p>
          <a:p>
            <a:pPr marL="984250" lvl="2" indent="-342900">
              <a:buClr>
                <a:srgbClr val="94C600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altLang="en-US" sz="2100" dirty="0">
                <a:solidFill>
                  <a:prstClr val="black"/>
                </a:solidFill>
                <a:latin typeface="Bookman Old Style" pitchFamily="18" charset="0"/>
              </a:rPr>
              <a:t>Regular Crisis (48hrs Crisis)</a:t>
            </a:r>
          </a:p>
          <a:p>
            <a:pPr marL="984250" lvl="2" indent="-342900">
              <a:buClr>
                <a:srgbClr val="94C600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altLang="en-US" sz="2100" dirty="0">
                <a:solidFill>
                  <a:prstClr val="black"/>
                </a:solidFill>
                <a:latin typeface="Bookman Old Style" pitchFamily="18" charset="0"/>
              </a:rPr>
              <a:t>Life-Threatening Crisis (18hrs Crisis)</a:t>
            </a:r>
          </a:p>
          <a:p>
            <a:pPr marL="984250" lvl="2" indent="-342900">
              <a:buClr>
                <a:srgbClr val="94C600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altLang="en-US" sz="2100" dirty="0">
                <a:solidFill>
                  <a:prstClr val="black"/>
                </a:solidFill>
                <a:latin typeface="Bookman Old Style" pitchFamily="18" charset="0"/>
              </a:rPr>
              <a:t>Disaster (48hrs &amp; 18hrs) </a:t>
            </a:r>
          </a:p>
          <a:p>
            <a:pPr marL="984250" lvl="2" indent="-342900">
              <a:buClr>
                <a:srgbClr val="94C600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altLang="en-US" sz="2100" dirty="0">
                <a:solidFill>
                  <a:prstClr val="black"/>
                </a:solidFill>
                <a:latin typeface="Bookman Old Style" pitchFamily="18" charset="0"/>
              </a:rPr>
              <a:t>Supplemental Crisis</a:t>
            </a:r>
          </a:p>
          <a:p>
            <a:pPr marL="984250" lvl="2" indent="-342900">
              <a:buClr>
                <a:srgbClr val="94C600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altLang="en-US" sz="2100" dirty="0">
                <a:solidFill>
                  <a:prstClr val="black"/>
                </a:solidFill>
                <a:latin typeface="Bookman Old Style" pitchFamily="18" charset="0"/>
              </a:rPr>
              <a:t>Supplemental Disaster </a:t>
            </a:r>
          </a:p>
          <a:p>
            <a:pPr marL="412750" indent="-342900">
              <a:buClr>
                <a:srgbClr val="94C60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altLang="en-US" sz="2100" dirty="0">
                <a:solidFill>
                  <a:prstClr val="black"/>
                </a:solidFill>
                <a:latin typeface="Bookman Old Style" pitchFamily="18" charset="0"/>
              </a:rPr>
              <a:t>Summer Cooling Assistance Program (SCAP) </a:t>
            </a:r>
          </a:p>
          <a:p>
            <a:pPr marL="709930" lvl="1" indent="-342900">
              <a:buClr>
                <a:srgbClr val="94C600"/>
              </a:buClr>
              <a:buSzPct val="100000"/>
              <a:buFont typeface="Wingdings" panose="05000000000000000000" pitchFamily="2" charset="2"/>
              <a:buChar char="v"/>
            </a:pPr>
            <a:r>
              <a:rPr lang="en-US" altLang="en-US" sz="2100" dirty="0">
                <a:solidFill>
                  <a:prstClr val="black"/>
                </a:solidFill>
                <a:latin typeface="Bookman Old Style" pitchFamily="18" charset="0"/>
              </a:rPr>
              <a:t>SCAP Electric Supplemental</a:t>
            </a:r>
          </a:p>
          <a:p>
            <a:pPr marL="709930" lvl="1" indent="-342900">
              <a:buClr>
                <a:srgbClr val="94C600"/>
              </a:buClr>
              <a:buSzPct val="100000"/>
              <a:buFont typeface="Wingdings" panose="05000000000000000000" pitchFamily="2" charset="2"/>
              <a:buChar char="v"/>
            </a:pPr>
            <a:r>
              <a:rPr lang="en-US" altLang="en-US" sz="2100" dirty="0">
                <a:solidFill>
                  <a:prstClr val="black"/>
                </a:solidFill>
                <a:latin typeface="Bookman Old Style" pitchFamily="18" charset="0"/>
              </a:rPr>
              <a:t>SCAP A/C</a:t>
            </a:r>
          </a:p>
          <a:p>
            <a:pPr marL="412750" indent="-342900">
              <a:buClr>
                <a:srgbClr val="94C60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altLang="en-US" sz="2100" dirty="0">
                <a:solidFill>
                  <a:prstClr val="black"/>
                </a:solidFill>
                <a:latin typeface="Bookman Old Style" pitchFamily="18" charset="0"/>
              </a:rPr>
              <a:t>Weatherization Assistance Program (WAP)</a:t>
            </a:r>
          </a:p>
          <a:p>
            <a:pPr marL="412750" indent="-342900">
              <a:buClr>
                <a:srgbClr val="94C60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altLang="en-US" sz="2100" dirty="0">
                <a:solidFill>
                  <a:prstClr val="black"/>
                </a:solidFill>
                <a:latin typeface="Bookman Old Style" pitchFamily="18" charset="0"/>
              </a:rPr>
              <a:t>Assurance 16 Activities. </a:t>
            </a:r>
          </a:p>
          <a:p>
            <a:pPr marL="69850" indent="0">
              <a:buClr>
                <a:srgbClr val="94C600"/>
              </a:buClr>
              <a:buSzPct val="100000"/>
              <a:buNone/>
            </a:pPr>
            <a:r>
              <a:rPr lang="en-US" altLang="en-US" sz="2100" b="1" dirty="0">
                <a:solidFill>
                  <a:prstClr val="black"/>
                </a:solidFill>
                <a:latin typeface="Bookman Old Style" pitchFamily="18" charset="0"/>
              </a:rPr>
              <a:t>LIHEAP RGGI Components:</a:t>
            </a:r>
            <a:endParaRPr lang="en-US" altLang="en-US" sz="2100" dirty="0">
              <a:solidFill>
                <a:prstClr val="black"/>
              </a:solidFill>
              <a:latin typeface="Bookman Old Style" pitchFamily="18" charset="0"/>
            </a:endParaRPr>
          </a:p>
          <a:p>
            <a:pPr marL="412750" indent="-342900">
              <a:buClr>
                <a:srgbClr val="94C60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altLang="en-US" sz="2100" dirty="0">
                <a:solidFill>
                  <a:prstClr val="black"/>
                </a:solidFill>
                <a:latin typeface="Bookman Old Style" pitchFamily="18" charset="0"/>
              </a:rPr>
              <a:t>Replacing, Repairing Heaters and Conserving Energy (RRHACE)</a:t>
            </a:r>
          </a:p>
          <a:p>
            <a:pPr marL="69850" indent="0">
              <a:buClr>
                <a:srgbClr val="94C600"/>
              </a:buClr>
              <a:buNone/>
            </a:pPr>
            <a:endParaRPr lang="en-US" altLang="en-US" sz="2000" dirty="0">
              <a:solidFill>
                <a:prstClr val="black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693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1086" y="531787"/>
            <a:ext cx="7024688" cy="79851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en-US" sz="3600" b="1" i="1" dirty="0">
                <a:solidFill>
                  <a:srgbClr val="012C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2022 Eligibility</a:t>
            </a:r>
            <a:endParaRPr lang="en-US" sz="3600" dirty="0"/>
          </a:p>
        </p:txBody>
      </p:sp>
      <p:sp>
        <p:nvSpPr>
          <p:cNvPr id="13316" name="Content Placeholder 2"/>
          <p:cNvSpPr>
            <a:spLocks noGrp="1"/>
          </p:cNvSpPr>
          <p:nvPr>
            <p:ph idx="1"/>
          </p:nvPr>
        </p:nvSpPr>
        <p:spPr>
          <a:xfrm>
            <a:off x="1434048" y="1491070"/>
            <a:ext cx="8686800" cy="4534518"/>
          </a:xfrm>
        </p:spPr>
        <p:txBody>
          <a:bodyPr>
            <a:normAutofit/>
          </a:bodyPr>
          <a:lstStyle/>
          <a:p>
            <a:pPr marL="412750" indent="-342900">
              <a:buFont typeface="Wingdings" panose="05000000000000000000" pitchFamily="2" charset="2"/>
              <a:buChar char="Ø"/>
            </a:pPr>
            <a:r>
              <a:rPr lang="en-US" altLang="en-US" b="1" dirty="0">
                <a:solidFill>
                  <a:schemeClr val="tx1"/>
                </a:solidFill>
                <a:latin typeface="Bookman Old Style" pitchFamily="18" charset="0"/>
              </a:rPr>
              <a:t>Purchase Heating or Cooling</a:t>
            </a:r>
          </a:p>
          <a:p>
            <a:pPr marL="412750" indent="-342900">
              <a:buFont typeface="Wingdings" panose="05000000000000000000" pitchFamily="2" charset="2"/>
              <a:buChar char="Ø"/>
            </a:pPr>
            <a:r>
              <a:rPr lang="en-US" altLang="en-US" b="1" dirty="0">
                <a:solidFill>
                  <a:schemeClr val="tx1"/>
                </a:solidFill>
                <a:latin typeface="Bookman Old Style" pitchFamily="18" charset="0"/>
              </a:rPr>
              <a:t>Delaware Resident</a:t>
            </a:r>
          </a:p>
          <a:p>
            <a:pPr marL="412750" indent="-342900">
              <a:buFont typeface="Wingdings" panose="05000000000000000000" pitchFamily="2" charset="2"/>
              <a:buChar char="Ø"/>
            </a:pPr>
            <a:r>
              <a:rPr lang="en-US" altLang="en-US" b="1" dirty="0">
                <a:solidFill>
                  <a:schemeClr val="tx1"/>
                </a:solidFill>
                <a:latin typeface="Bookman Old Style" pitchFamily="18" charset="0"/>
              </a:rPr>
              <a:t>U.S. Citizen or Qualified Alien</a:t>
            </a:r>
          </a:p>
          <a:p>
            <a:pPr marL="412750" indent="-342900">
              <a:buFont typeface="Wingdings" panose="05000000000000000000" pitchFamily="2" charset="2"/>
              <a:buChar char="Ø"/>
            </a:pPr>
            <a:r>
              <a:rPr lang="en-US" altLang="en-US" b="1" dirty="0">
                <a:solidFill>
                  <a:schemeClr val="tx1"/>
                </a:solidFill>
                <a:latin typeface="Bookman Old Style" pitchFamily="18" charset="0"/>
              </a:rPr>
              <a:t>Income within 200% Poverty Interval </a:t>
            </a:r>
          </a:p>
          <a:p>
            <a:pPr marL="69850" indent="0" algn="ctr">
              <a:buNone/>
            </a:pPr>
            <a:endParaRPr lang="en-US" altLang="en-US" sz="900" dirty="0">
              <a:solidFill>
                <a:schemeClr val="tx1"/>
              </a:solidFill>
              <a:latin typeface="Bookman Old Style" pitchFamily="18" charset="0"/>
            </a:endParaRPr>
          </a:p>
          <a:p>
            <a:pPr marL="367030" lvl="1" indent="0"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Bookman Old Style" pitchFamily="18" charset="0"/>
              </a:rPr>
              <a:t>Unless there is </a:t>
            </a:r>
            <a:r>
              <a:rPr lang="en-US" sz="16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Disaster, State of Emergency, or Extreme Weather</a:t>
            </a:r>
          </a:p>
          <a:p>
            <a:pPr marL="367030" lvl="1" indent="0">
              <a:buNone/>
            </a:pPr>
            <a:r>
              <a:rPr lang="en-US" sz="1600" b="1" dirty="0">
                <a:latin typeface="Bookman Old Style" panose="02050604050505020204" pitchFamily="18" charset="0"/>
              </a:rPr>
              <a:t>Then Delaware will shift its eligibility of crisis component to </a:t>
            </a:r>
          </a:p>
          <a:p>
            <a:pPr marL="367030" lvl="1" indent="0">
              <a:buNone/>
            </a:pPr>
            <a:r>
              <a:rPr lang="en-US" sz="1600" b="1" dirty="0">
                <a:latin typeface="Bookman Old Style" panose="02050604050505020204" pitchFamily="18" charset="0"/>
              </a:rPr>
              <a:t>60% of the State Median Income </a:t>
            </a:r>
            <a:endParaRPr lang="en-US" altLang="en-US" sz="1600" b="1" dirty="0">
              <a:solidFill>
                <a:srgbClr val="C00000"/>
              </a:solidFill>
              <a:latin typeface="Bookman Old Style" pitchFamily="18" charset="0"/>
            </a:endParaRPr>
          </a:p>
          <a:p>
            <a:pPr marL="69850" indent="0" algn="ctr">
              <a:buNone/>
            </a:pPr>
            <a:endParaRPr lang="en-US" altLang="en-US" sz="5600" dirty="0">
              <a:solidFill>
                <a:schemeClr val="tx1"/>
              </a:solidFill>
              <a:latin typeface="Bookman Old Style" pitchFamily="18" charset="0"/>
            </a:endParaRPr>
          </a:p>
          <a:p>
            <a:pPr marL="69850" indent="0">
              <a:buNone/>
            </a:pPr>
            <a:endParaRPr lang="en-US" altLang="en-US" sz="5600" dirty="0">
              <a:solidFill>
                <a:schemeClr val="tx1"/>
              </a:solidFill>
              <a:latin typeface="Bookman Old Style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0933E62-A3C4-4665-AD71-50482090A4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858425"/>
              </p:ext>
            </p:extLst>
          </p:nvPr>
        </p:nvGraphicFramePr>
        <p:xfrm>
          <a:off x="2996148" y="4045138"/>
          <a:ext cx="5562600" cy="2141220"/>
        </p:xfrm>
        <a:graphic>
          <a:graphicData uri="http://schemas.openxmlformats.org/drawingml/2006/table">
            <a:tbl>
              <a:tblPr/>
              <a:tblGrid>
                <a:gridCol w="447165">
                  <a:extLst>
                    <a:ext uri="{9D8B030D-6E8A-4147-A177-3AD203B41FA5}">
                      <a16:colId xmlns:a16="http://schemas.microsoft.com/office/drawing/2014/main" val="3176153"/>
                    </a:ext>
                  </a:extLst>
                </a:gridCol>
                <a:gridCol w="456679">
                  <a:extLst>
                    <a:ext uri="{9D8B030D-6E8A-4147-A177-3AD203B41FA5}">
                      <a16:colId xmlns:a16="http://schemas.microsoft.com/office/drawing/2014/main" val="1933750167"/>
                    </a:ext>
                  </a:extLst>
                </a:gridCol>
                <a:gridCol w="799188">
                  <a:extLst>
                    <a:ext uri="{9D8B030D-6E8A-4147-A177-3AD203B41FA5}">
                      <a16:colId xmlns:a16="http://schemas.microsoft.com/office/drawing/2014/main" val="2415474736"/>
                    </a:ext>
                  </a:extLst>
                </a:gridCol>
                <a:gridCol w="646961">
                  <a:extLst>
                    <a:ext uri="{9D8B030D-6E8A-4147-A177-3AD203B41FA5}">
                      <a16:colId xmlns:a16="http://schemas.microsoft.com/office/drawing/2014/main" val="178151196"/>
                    </a:ext>
                  </a:extLst>
                </a:gridCol>
                <a:gridCol w="685018">
                  <a:extLst>
                    <a:ext uri="{9D8B030D-6E8A-4147-A177-3AD203B41FA5}">
                      <a16:colId xmlns:a16="http://schemas.microsoft.com/office/drawing/2014/main" val="3337569871"/>
                    </a:ext>
                  </a:extLst>
                </a:gridCol>
                <a:gridCol w="646961">
                  <a:extLst>
                    <a:ext uri="{9D8B030D-6E8A-4147-A177-3AD203B41FA5}">
                      <a16:colId xmlns:a16="http://schemas.microsoft.com/office/drawing/2014/main" val="3283214475"/>
                    </a:ext>
                  </a:extLst>
                </a:gridCol>
                <a:gridCol w="710389">
                  <a:extLst>
                    <a:ext uri="{9D8B030D-6E8A-4147-A177-3AD203B41FA5}">
                      <a16:colId xmlns:a16="http://schemas.microsoft.com/office/drawing/2014/main" val="3501442451"/>
                    </a:ext>
                  </a:extLst>
                </a:gridCol>
                <a:gridCol w="608905">
                  <a:extLst>
                    <a:ext uri="{9D8B030D-6E8A-4147-A177-3AD203B41FA5}">
                      <a16:colId xmlns:a16="http://schemas.microsoft.com/office/drawing/2014/main" val="4286980112"/>
                    </a:ext>
                  </a:extLst>
                </a:gridCol>
                <a:gridCol w="561334">
                  <a:extLst>
                    <a:ext uri="{9D8B030D-6E8A-4147-A177-3AD203B41FA5}">
                      <a16:colId xmlns:a16="http://schemas.microsoft.com/office/drawing/2014/main" val="167560067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NATURAL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5324756"/>
                  </a:ext>
                </a:extLst>
              </a:tr>
              <a:tr h="2381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Poverty Percent Interval </a:t>
                      </a:r>
                      <a:r>
                        <a:rPr lang="en-US" sz="12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PROPANE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KERO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FUEL OIL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GAS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916083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1,627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1,627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1,450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1,242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779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599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34971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1,485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1,485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1,324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1,134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711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547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22068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1,070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1,070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954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817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512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394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73685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766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766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683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585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367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282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9316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553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553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493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422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265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204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57219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412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412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367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315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197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152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6289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325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325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289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248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155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120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8587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271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271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242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207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130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100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635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267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FB428-AEDF-4A96-8B4D-F33CEEE44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140" y="215152"/>
            <a:ext cx="9366325" cy="951469"/>
          </a:xfrm>
        </p:spPr>
        <p:txBody>
          <a:bodyPr>
            <a:normAutofit fontScale="90000"/>
          </a:bodyPr>
          <a:lstStyle/>
          <a:p>
            <a:r>
              <a:rPr kumimoji="0" lang="en-US" alt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12C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 panose="02050604050505020204" pitchFamily="18" charset="0"/>
                <a:ea typeface="+mj-ea"/>
                <a:cs typeface="+mj-cs"/>
              </a:rPr>
              <a:t>Weatherization Assistance Program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07DE92-4993-4BF8-A88A-4E4F4C3A0C46}"/>
              </a:ext>
            </a:extLst>
          </p:cNvPr>
          <p:cNvSpPr txBox="1"/>
          <p:nvPr/>
        </p:nvSpPr>
        <p:spPr>
          <a:xfrm>
            <a:off x="1063256" y="1307796"/>
            <a:ext cx="100158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Bookman Old Style" panose="02050604050505020204" pitchFamily="18" charset="0"/>
              </a:rPr>
              <a:t>The Weatherization Assistance program is implemented by DNREC state-wide for free through a Subgrantee, Energy Coordinating Agency. </a:t>
            </a:r>
            <a:r>
              <a:rPr lang="en-US" sz="1600">
                <a:latin typeface="Bookman Old Style" panose="02050604050505020204" pitchFamily="18" charset="0"/>
              </a:rPr>
              <a:t>This </a:t>
            </a:r>
            <a:r>
              <a:rPr lang="en-US" sz="1600" dirty="0">
                <a:latin typeface="Bookman Old Style" panose="02050604050505020204" pitchFamily="18" charset="0"/>
              </a:rPr>
              <a:t>federal program has been in existence for </a:t>
            </a:r>
            <a:r>
              <a:rPr lang="en-US" sz="1600">
                <a:latin typeface="Bookman Old Style" panose="02050604050505020204" pitchFamily="18" charset="0"/>
              </a:rPr>
              <a:t>over </a:t>
            </a:r>
          </a:p>
          <a:p>
            <a:r>
              <a:rPr lang="en-US" sz="1600" b="1">
                <a:latin typeface="Bookman Old Style" panose="02050604050505020204" pitchFamily="18" charset="0"/>
              </a:rPr>
              <a:t>45 </a:t>
            </a:r>
            <a:r>
              <a:rPr lang="en-US" sz="1600" b="1" dirty="0">
                <a:latin typeface="Bookman Old Style" panose="02050604050505020204" pitchFamily="18" charset="0"/>
              </a:rPr>
              <a:t>years</a:t>
            </a:r>
            <a:r>
              <a:rPr lang="en-US" sz="1600" dirty="0">
                <a:latin typeface="Bookman Old Style" panose="020506040505050202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920E8D-0F54-4D56-9FEE-30FE38DF6691}"/>
              </a:ext>
            </a:extLst>
          </p:cNvPr>
          <p:cNvSpPr txBox="1"/>
          <p:nvPr/>
        </p:nvSpPr>
        <p:spPr>
          <a:xfrm>
            <a:off x="1073887" y="2211563"/>
            <a:ext cx="103773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Bookman Old Style" panose="02050604050505020204" pitchFamily="18" charset="0"/>
              </a:rPr>
              <a:t>Services provided include</a:t>
            </a:r>
            <a:r>
              <a:rPr lang="en-US" sz="1600" dirty="0">
                <a:latin typeface="Bookman Old Style" panose="02050604050505020204" pitchFamily="18" charset="0"/>
              </a:rPr>
              <a:t>: insulation, air sealing, pipe wrap, mechanical ventilation, heating system and water heater repair/replacement, health and safety items, and small home repairs  </a:t>
            </a:r>
          </a:p>
          <a:p>
            <a:r>
              <a:rPr lang="en-US" sz="1600" dirty="0">
                <a:latin typeface="Bookman Old Style" panose="02050604050505020204" pitchFamily="18" charset="0"/>
              </a:rPr>
              <a:t>Services are for single-family and mobile homes that are owned </a:t>
            </a:r>
            <a:r>
              <a:rPr lang="en-US" sz="1600" u="sng" dirty="0">
                <a:latin typeface="Bookman Old Style" panose="02050604050505020204" pitchFamily="18" charset="0"/>
              </a:rPr>
              <a:t>and</a:t>
            </a:r>
            <a:r>
              <a:rPr lang="en-US" sz="1600" dirty="0">
                <a:latin typeface="Bookman Old Style" panose="02050604050505020204" pitchFamily="18" charset="0"/>
              </a:rPr>
              <a:t> rented.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50A250-F629-40C8-A946-C4E1890D625F}"/>
              </a:ext>
            </a:extLst>
          </p:cNvPr>
          <p:cNvSpPr txBox="1"/>
          <p:nvPr/>
        </p:nvSpPr>
        <p:spPr>
          <a:xfrm>
            <a:off x="1095155" y="3678858"/>
            <a:ext cx="92503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Bookman Old Style" panose="02050604050505020204" pitchFamily="18" charset="0"/>
              </a:rPr>
              <a:t>Household eligibility </a:t>
            </a:r>
            <a:r>
              <a:rPr lang="en-US" sz="1600" dirty="0">
                <a:latin typeface="Bookman Old Style" panose="02050604050505020204" pitchFamily="18" charset="0"/>
              </a:rPr>
              <a:t>is based on 200% of the federal Poverty Income Guidelines, as an example:</a:t>
            </a:r>
          </a:p>
          <a:p>
            <a:r>
              <a:rPr lang="en-US" sz="1600" dirty="0">
                <a:latin typeface="Bookman Old Style" panose="02050604050505020204" pitchFamily="18" charset="0"/>
              </a:rPr>
              <a:t>                                                                 Total</a:t>
            </a:r>
          </a:p>
          <a:p>
            <a:r>
              <a:rPr lang="en-US" sz="1600" dirty="0">
                <a:latin typeface="Bookman Old Style" panose="02050604050505020204" pitchFamily="18" charset="0"/>
              </a:rPr>
              <a:t>                           Household size 	Household Income </a:t>
            </a:r>
          </a:p>
          <a:p>
            <a:r>
              <a:rPr lang="en-US" sz="1600" dirty="0">
                <a:latin typeface="Bookman Old Style" panose="02050604050505020204" pitchFamily="18" charset="0"/>
              </a:rPr>
              <a:t>                                     1		     $27,180		</a:t>
            </a:r>
          </a:p>
          <a:p>
            <a:r>
              <a:rPr lang="en-US" sz="1600" dirty="0">
                <a:latin typeface="Bookman Old Style" panose="02050604050505020204" pitchFamily="18" charset="0"/>
              </a:rPr>
              <a:t>                                     2                       $36,620</a:t>
            </a:r>
          </a:p>
          <a:p>
            <a:r>
              <a:rPr lang="en-US" sz="1600" dirty="0">
                <a:latin typeface="Bookman Old Style" panose="02050604050505020204" pitchFamily="18" charset="0"/>
              </a:rPr>
              <a:t>                                     3                       $46,060</a:t>
            </a:r>
          </a:p>
          <a:p>
            <a:r>
              <a:rPr lang="en-US" sz="1600" dirty="0">
                <a:latin typeface="Bookman Old Style" panose="02050604050505020204" pitchFamily="18" charset="0"/>
              </a:rPr>
              <a:t>                                     4                       $55,500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296CCA-870E-4BF1-9E12-5746B78CF41A}"/>
              </a:ext>
            </a:extLst>
          </p:cNvPr>
          <p:cNvSpPr txBox="1"/>
          <p:nvPr/>
        </p:nvSpPr>
        <p:spPr>
          <a:xfrm>
            <a:off x="1105784" y="3095727"/>
            <a:ext cx="99591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Bookman Old Style" panose="02050604050505020204" pitchFamily="18" charset="0"/>
              </a:rPr>
              <a:t>LIHEAP-eligible clients are categorically eligible for Weatherization. </a:t>
            </a:r>
          </a:p>
        </p:txBody>
      </p:sp>
    </p:spTree>
    <p:extLst>
      <p:ext uri="{BB962C8B-B14F-4D97-AF65-F5344CB8AC3E}">
        <p14:creationId xmlns:p14="http://schemas.microsoft.com/office/powerpoint/2010/main" val="4200946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542" y="5715001"/>
            <a:ext cx="10526039" cy="66074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LIHEAP is funded by the U.S. Department of Health and Human Services (DHHS) </a:t>
            </a:r>
          </a:p>
          <a:p>
            <a:pPr marL="68580" indent="0">
              <a:buNone/>
            </a:pPr>
            <a:r>
              <a:rPr lang="en-US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Weatherization Assistance Program is funded by DHHS and the U.S. Department of Energy.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51140" y="1555131"/>
            <a:ext cx="55626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Bookman Old Style" panose="02050604050505020204" pitchFamily="18" charset="0"/>
              </a:rPr>
              <a:t>DHSS:</a:t>
            </a:r>
          </a:p>
          <a:p>
            <a:r>
              <a:rPr lang="en-US" sz="2000" dirty="0" err="1">
                <a:latin typeface="Bookman Old Style" panose="02050604050505020204" pitchFamily="18" charset="0"/>
              </a:rPr>
              <a:t>Häly</a:t>
            </a:r>
            <a:r>
              <a:rPr lang="en-US" sz="2000" dirty="0">
                <a:latin typeface="Bookman Old Style" panose="02050604050505020204" pitchFamily="18" charset="0"/>
              </a:rPr>
              <a:t> Laasme </a:t>
            </a:r>
          </a:p>
          <a:p>
            <a:r>
              <a:rPr lang="en-US" sz="2000" dirty="0">
                <a:latin typeface="Bookman Old Style" panose="02050604050505020204" pitchFamily="18" charset="0"/>
              </a:rPr>
              <a:t>DE Energy Assistance Director</a:t>
            </a:r>
          </a:p>
          <a:p>
            <a:r>
              <a:rPr lang="en-US" sz="2000" dirty="0">
                <a:latin typeface="Bookman Old Style" panose="02050604050505020204" pitchFamily="18" charset="0"/>
              </a:rPr>
              <a:t>LIHEAP Program Manager</a:t>
            </a:r>
          </a:p>
          <a:p>
            <a:r>
              <a:rPr lang="en-US" sz="2000" dirty="0">
                <a:latin typeface="Bookman Old Style" panose="02050604050505020204" pitchFamily="18" charset="0"/>
              </a:rPr>
              <a:t>Haly.Laasme-Mcquilkin@delaware.gov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2755" y="66473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012C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Thank you!</a:t>
            </a:r>
          </a:p>
        </p:txBody>
      </p:sp>
      <p:sp>
        <p:nvSpPr>
          <p:cNvPr id="6" name="Rectangle 5"/>
          <p:cNvSpPr/>
          <p:nvPr/>
        </p:nvSpPr>
        <p:spPr>
          <a:xfrm>
            <a:off x="1551140" y="3491973"/>
            <a:ext cx="58736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Bookman Old Style" panose="02050604050505020204" pitchFamily="18" charset="0"/>
              </a:rPr>
              <a:t>DNREC:</a:t>
            </a:r>
          </a:p>
          <a:p>
            <a:r>
              <a:rPr lang="en-US" sz="2000" dirty="0">
                <a:latin typeface="Bookman Old Style" panose="02050604050505020204" pitchFamily="18" charset="0"/>
              </a:rPr>
              <a:t>Cheryl L. </a:t>
            </a:r>
            <a:r>
              <a:rPr lang="en-US" sz="2000" dirty="0" err="1">
                <a:latin typeface="Bookman Old Style" panose="02050604050505020204" pitchFamily="18" charset="0"/>
              </a:rPr>
              <a:t>Gmuer</a:t>
            </a:r>
            <a:endParaRPr lang="en-US" sz="2000" dirty="0">
              <a:latin typeface="Bookman Old Style" panose="02050604050505020204" pitchFamily="18" charset="0"/>
            </a:endParaRPr>
          </a:p>
          <a:p>
            <a:r>
              <a:rPr lang="en-US" sz="2000" dirty="0">
                <a:latin typeface="Bookman Old Style" panose="02050604050505020204" pitchFamily="18" charset="0"/>
              </a:rPr>
              <a:t>State Weatherization Program Manager</a:t>
            </a:r>
          </a:p>
          <a:p>
            <a:r>
              <a:rPr lang="en-US" sz="2000" dirty="0">
                <a:latin typeface="Bookman Old Style" panose="02050604050505020204" pitchFamily="18" charset="0"/>
              </a:rPr>
              <a:t>Cheryl.Gmuer@delaware.gov</a:t>
            </a:r>
          </a:p>
        </p:txBody>
      </p:sp>
    </p:spTree>
    <p:extLst>
      <p:ext uri="{BB962C8B-B14F-4D97-AF65-F5344CB8AC3E}">
        <p14:creationId xmlns:p14="http://schemas.microsoft.com/office/powerpoint/2010/main" val="4275149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576</Words>
  <Application>Microsoft Office PowerPoint</Application>
  <PresentationFormat>Widescreen</PresentationFormat>
  <Paragraphs>140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Bookman Old Style</vt:lpstr>
      <vt:lpstr>Calibri</vt:lpstr>
      <vt:lpstr>Century Gothic</vt:lpstr>
      <vt:lpstr>Wingdings</vt:lpstr>
      <vt:lpstr>Wingdings 2</vt:lpstr>
      <vt:lpstr>Austin</vt:lpstr>
      <vt:lpstr>PowerPoint Presentation</vt:lpstr>
      <vt:lpstr>PowerPoint Presentation</vt:lpstr>
      <vt:lpstr>2022 Eligibility</vt:lpstr>
      <vt:lpstr>Weatherization Assistance Program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Laasme-McQuilkin, Haly (DHSS)</dc:creator>
  <cp:lastModifiedBy>Gmuer, Cheryl L. (DNREC)</cp:lastModifiedBy>
  <cp:revision>12</cp:revision>
  <dcterms:created xsi:type="dcterms:W3CDTF">2022-02-22T18:05:04Z</dcterms:created>
  <dcterms:modified xsi:type="dcterms:W3CDTF">2022-02-24T18:10:32Z</dcterms:modified>
</cp:coreProperties>
</file>