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7" r:id="rId8"/>
    <p:sldId id="265" r:id="rId9"/>
    <p:sldId id="261" r:id="rId10"/>
    <p:sldId id="262" r:id="rId11"/>
    <p:sldId id="26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44A2-A8BA-4F38-9FA9-7BE99AFC1F2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F8BEB66-32EF-4361-A46C-A93A051D4E3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234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44A2-A8BA-4F38-9FA9-7BE99AFC1F2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EB66-32EF-4361-A46C-A93A051D4E35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765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44A2-A8BA-4F38-9FA9-7BE99AFC1F2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EB66-32EF-4361-A46C-A93A051D4E3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089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44A2-A8BA-4F38-9FA9-7BE99AFC1F2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EB66-32EF-4361-A46C-A93A051D4E35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64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44A2-A8BA-4F38-9FA9-7BE99AFC1F2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EB66-32EF-4361-A46C-A93A051D4E3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64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44A2-A8BA-4F38-9FA9-7BE99AFC1F2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EB66-32EF-4361-A46C-A93A051D4E35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20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44A2-A8BA-4F38-9FA9-7BE99AFC1F2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EB66-32EF-4361-A46C-A93A051D4E35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956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44A2-A8BA-4F38-9FA9-7BE99AFC1F2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EB66-32EF-4361-A46C-A93A051D4E35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086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44A2-A8BA-4F38-9FA9-7BE99AFC1F2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EB66-32EF-4361-A46C-A93A051D4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61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044A2-A8BA-4F38-9FA9-7BE99AFC1F2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EB66-32EF-4361-A46C-A93A051D4E35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083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3D044A2-A8BA-4F38-9FA9-7BE99AFC1F2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BEB66-32EF-4361-A46C-A93A051D4E35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67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044A2-A8BA-4F38-9FA9-7BE99AFC1F2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F8BEB66-32EF-4361-A46C-A93A051D4E3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05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rfitzgerald@whadelaware.or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hadelaware.org/" TargetMode="External"/><Relationship Id="rId2" Type="http://schemas.openxmlformats.org/officeDocument/2006/relationships/hyperlink" Target="https://whadelaware.org/about-wha/departmen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uduser.gov/portal/datasets/lihtc.html" TargetMode="External"/><Relationship Id="rId5" Type="http://schemas.openxmlformats.org/officeDocument/2006/relationships/hyperlink" Target="https://whadelaware.org/housing-opportunities/communities" TargetMode="External"/><Relationship Id="rId4" Type="http://schemas.openxmlformats.org/officeDocument/2006/relationships/hyperlink" Target="https://whadelaware.org/staff/category/wha-governance-and-board-of-commissioner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d.gov/ehv" TargetMode="External"/><Relationship Id="rId2" Type="http://schemas.openxmlformats.org/officeDocument/2006/relationships/hyperlink" Target="https://www.hud.gov/program_offices/public_indian_housing/programs/hcv/vash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hud.gov/program_offices/public_indian_housing/programs/hcv/fyi" TargetMode="External"/><Relationship Id="rId4" Type="http://schemas.openxmlformats.org/officeDocument/2006/relationships/hyperlink" Target="https://www.hud.gov/hudprograms/sro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FF3FB-F108-174D-B5F8-5BD3FF3CAD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Wilmington Housing Authority (WHA)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D2CD60-1CF2-F51C-3333-B1A7EF6E3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3"/>
            <a:ext cx="8637072" cy="1511313"/>
          </a:xfrm>
        </p:spPr>
        <p:txBody>
          <a:bodyPr>
            <a:noAutofit/>
          </a:bodyPr>
          <a:lstStyle/>
          <a:p>
            <a:r>
              <a:rPr lang="en-US" sz="1200" dirty="0"/>
              <a:t>Health, Aging &amp; Disability</a:t>
            </a:r>
          </a:p>
          <a:p>
            <a:r>
              <a:rPr lang="en-US" sz="1200" dirty="0"/>
              <a:t>Services Committee</a:t>
            </a:r>
          </a:p>
          <a:p>
            <a:r>
              <a:rPr lang="en-US" sz="1200" dirty="0"/>
              <a:t>Presentation</a:t>
            </a:r>
          </a:p>
          <a:p>
            <a:r>
              <a:rPr lang="en-US" sz="1200" dirty="0"/>
              <a:t>Ray Fitzgerald, 10/26/2022</a:t>
            </a:r>
          </a:p>
        </p:txBody>
      </p:sp>
    </p:spTree>
    <p:extLst>
      <p:ext uri="{BB962C8B-B14F-4D97-AF65-F5344CB8AC3E}">
        <p14:creationId xmlns:p14="http://schemas.microsoft.com/office/powerpoint/2010/main" val="3046498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C0034-D0D5-668E-ABFD-124EF1C51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/>
              <a:t>Safety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399F7-C375-29D5-5412-A238993D4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8" y="2251587"/>
            <a:ext cx="3637321" cy="3785419"/>
          </a:xfrm>
        </p:spPr>
        <p:txBody>
          <a:bodyPr>
            <a:normAutofit lnSpcReduction="10000"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Security Data Enclosed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Future Plans (Police Agreement)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 is working on an agreement with WPD for extra Jobs to patrol buildings 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Investigating installing el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ectronic gates at high rises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5167F3-16B7-833D-E719-360A244B6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980" y="914400"/>
            <a:ext cx="6316214" cy="480032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78550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8F446-3D93-3333-C632-F4FB693E8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Safety (cont’d)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4640C4-37F6-A1E8-9D45-A6D8DC67E5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1" y="1690688"/>
            <a:ext cx="3735442" cy="48431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E15C28-E063-C0F7-56AC-152F44FAB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493" y="1690688"/>
            <a:ext cx="3735442" cy="484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69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8F246-4B1D-6991-9113-CD091278B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AF5F56F-37F9-B405-9519-AC7F95AAAD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1137" y="1342810"/>
            <a:ext cx="9229725" cy="5071006"/>
          </a:xfrm>
        </p:spPr>
      </p:pic>
    </p:spTree>
    <p:extLst>
      <p:ext uri="{BB962C8B-B14F-4D97-AF65-F5344CB8AC3E}">
        <p14:creationId xmlns:p14="http://schemas.microsoft.com/office/powerpoint/2010/main" val="2561602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09DE3-B5EE-5958-7FE8-CADEDF177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38D0C-B63B-A551-A4EB-C20178932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General Overview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Customer Service and Communication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Maintenance Overview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Safety Overview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04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55FB8-E231-1B7A-F107-D7D005743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CE2AF-4353-AA1C-03E0-FD70D480C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Ray Fitzgerald, Executive Director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rfitzgerald@whadelaware.org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215-416-0960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Sections: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Low Income Public Housing		Section 8		Finance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Information Technology		Maintenance	Procurement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Resident Services			Security		Human Resources</a:t>
            </a:r>
          </a:p>
          <a:p>
            <a:pPr marL="0" indent="0">
              <a:buNone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YouthBuild</a:t>
            </a:r>
            <a:r>
              <a:rPr lang="en-US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3634484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B46C6-B96A-1678-3BB6-E214F751A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General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8B752-1262-0A7C-9573-62EB65196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795"/>
            <a:ext cx="10515600" cy="4465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Agency Demographics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u="sng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Website:</a:t>
            </a:r>
            <a:r>
              <a:rPr lang="en-US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https://whadelaware.org/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7 Board Commissioners: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https://whadelaware.org/staff/category/wha-governance-and-board-of-commissioners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100 Staff Members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1,500+ Public Housing Units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https://whadelaware.org/housing-opportunities/communities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 High Rises (Herlihy, Compton, Baynard, Parkview*, Crestview)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 Mid Rises (1802 West St, Madison*, Kennedy, Evans, 201 Poplar)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 Family Sites (Riverside, Southbridge, Scattered Sites)</a:t>
            </a:r>
          </a:p>
          <a:p>
            <a:pPr marL="0" indent="0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*Note: Parkview and Madison are Tax Credit properties.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https://www.huduser.gov/portal/datasets/lihtc.html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1091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29468-8C6C-DEF8-A5DE-BD0306021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General Overview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9C0D5-4542-E2B2-904C-38189B258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5"/>
            </a:pPr>
            <a:endParaRPr lang="en-US" sz="2400" dirty="0"/>
          </a:p>
          <a:p>
            <a:pPr marL="514350" indent="-514350">
              <a:buFont typeface="+mj-lt"/>
              <a:buAutoNum type="arabicPeriod" startAt="5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2,000+ Section 8 Vouchers</a:t>
            </a:r>
            <a:endParaRPr lang="en-US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1550" lvl="1" indent="-514350">
              <a:buFont typeface="+mj-lt"/>
              <a:buAutoNum type="alphaLcPeriod"/>
            </a:pPr>
            <a:r>
              <a:rPr lang="en-US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Veterans Affairs Supportive Housing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(VASH)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https://www.hud.gov/program_offices/public_indian_housing/programs/hcv/vash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Emergency Housing Voucher (EHV), </a:t>
            </a:r>
            <a:r>
              <a:rPr lang="en-US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https://www.hud.gov/ehv</a:t>
            </a:r>
            <a:r>
              <a:rPr lang="en-US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Single Room Occupancy (SRO),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https:///www.hud.gov/hudprograms/sro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i="0" cap="all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Foster Youth to Independence (FYI), </a:t>
            </a:r>
            <a:r>
              <a:rPr lang="en-US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https://www.hud.gov/program_offices/public_indian_housing/programs/hcv/fyi</a:t>
            </a:r>
            <a:r>
              <a:rPr lang="en-US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 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703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78489-74D2-917F-ED93-7B020131D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Customer Service and Communication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5ED11-6946-1B40-BCF3-9FAB0CA6C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Site visits since April 2021 (Group or 1:1 Meetings to discuss concerns)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lphaLcPeriod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Parkview-	10+ meetings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lphaLcPeriod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Crestview-	8-10 meetings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lphaLcPeriod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Multiple meetings at all other WHA sites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lphaLcPeriod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So far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I’ve met with 100% of resident meeting requests in my office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Agenda for these meetings</a:t>
            </a:r>
          </a:p>
          <a:p>
            <a:pPr lvl="1">
              <a:spcBef>
                <a:spcPts val="0"/>
              </a:spcBef>
              <a:buFont typeface="+mj-lt"/>
              <a:buAutoNum type="alphaLcPeriod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ccessibility commitment</a:t>
            </a:r>
          </a:p>
          <a:p>
            <a:pPr marL="1314450" lvl="2" indent="-400050">
              <a:spcBef>
                <a:spcPts val="0"/>
              </a:spcBef>
              <a:buFont typeface="+mj-lt"/>
              <a:buAutoNum type="romanLcPeriod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Explained/confirmed the process to escalate resident concerns when they feel unheard</a:t>
            </a:r>
          </a:p>
          <a:p>
            <a:pPr lvl="2">
              <a:spcBef>
                <a:spcPts val="0"/>
              </a:spcBef>
              <a:buFont typeface="+mj-lt"/>
              <a:buAutoNum type="romanLcPeriod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Provided my email address and phone number for residents to report concerns</a:t>
            </a:r>
          </a:p>
          <a:p>
            <a:pPr lvl="2">
              <a:spcBef>
                <a:spcPts val="0"/>
              </a:spcBef>
              <a:buFont typeface="+mj-lt"/>
              <a:buAutoNum type="romanLcPeriod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Provided Housing Chief’s email address and phone number for residents to report concerns</a:t>
            </a:r>
          </a:p>
          <a:p>
            <a:pPr lvl="1">
              <a:spcBef>
                <a:spcPts val="0"/>
              </a:spcBef>
              <a:buFont typeface="+mj-lt"/>
              <a:buAutoNum type="alphaLcPeriod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Substantive issues raised during meetings</a:t>
            </a:r>
          </a:p>
          <a:p>
            <a:pPr lvl="2">
              <a:spcBef>
                <a:spcPts val="0"/>
              </a:spcBef>
              <a:buFont typeface="+mj-lt"/>
              <a:buAutoNum type="romanLcPeriod"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Give priority for housing management team to address</a:t>
            </a:r>
          </a:p>
          <a:p>
            <a:pPr lvl="2">
              <a:spcBef>
                <a:spcPts val="0"/>
              </a:spcBef>
              <a:buFont typeface="+mj-lt"/>
              <a:buAutoNum type="romanLcPeriod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Many of the concerns are addressed 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in real-time before the meeting is complete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2">
              <a:spcBef>
                <a:spcPts val="0"/>
              </a:spcBef>
              <a:buFont typeface="+mj-lt"/>
              <a:buAutoNum type="romanLcPeriod"/>
            </a:pP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80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78489-74D2-917F-ED93-7B020131D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Customer Service and Communication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5ED11-6946-1B40-BCF3-9FAB0CA6C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sz="19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Agenda for these meetings (cont’d)</a:t>
            </a:r>
          </a:p>
          <a:p>
            <a:pPr lvl="1">
              <a:spcBef>
                <a:spcPts val="0"/>
              </a:spcBef>
              <a:buFont typeface="+mj-lt"/>
              <a:buAutoNum type="alphaLcPeriod"/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</a:rPr>
              <a:t>Security</a:t>
            </a:r>
          </a:p>
          <a:p>
            <a:pPr lvl="2">
              <a:spcBef>
                <a:spcPts val="0"/>
              </a:spcBef>
              <a:buFont typeface="+mj-lt"/>
              <a:buAutoNum type="romanLcPeriod"/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</a:rPr>
              <a:t>Security is WHA’s most important objective, but it takes all of us to improve safety &amp; security</a:t>
            </a:r>
          </a:p>
          <a:p>
            <a:pPr lvl="2">
              <a:spcBef>
                <a:spcPts val="0"/>
              </a:spcBef>
              <a:buFont typeface="+mj-lt"/>
              <a:buAutoNum type="romanLcPeriod"/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</a:rPr>
              <a:t>Discouraged the “no snitching” culture as it weakens safety and security</a:t>
            </a:r>
          </a:p>
          <a:p>
            <a:pPr lvl="2">
              <a:spcBef>
                <a:spcPts val="0"/>
              </a:spcBef>
              <a:buFont typeface="+mj-lt"/>
              <a:buAutoNum type="romanLcPeriod"/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</a:rPr>
              <a:t>Incident reports or verbal reports needed to document incidents for investigation</a:t>
            </a:r>
          </a:p>
          <a:p>
            <a:pPr lvl="2">
              <a:spcBef>
                <a:spcPts val="0"/>
              </a:spcBef>
              <a:buFont typeface="+mj-lt"/>
              <a:buAutoNum type="romanLcPeriod"/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</a:rPr>
              <a:t>Typically, investigations begin within 48 hours from the time of the reported incident</a:t>
            </a:r>
          </a:p>
          <a:p>
            <a:pPr lvl="2">
              <a:spcBef>
                <a:spcPts val="0"/>
              </a:spcBef>
              <a:buFont typeface="+mj-lt"/>
              <a:buAutoNum type="romanLcPeriod"/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</a:rPr>
              <a:t>Explained how our comprehensive camera system works</a:t>
            </a:r>
          </a:p>
          <a:p>
            <a:pPr marL="1771650" lvl="3" indent="-400050">
              <a:spcBef>
                <a:spcPts val="0"/>
              </a:spcBef>
              <a:buFont typeface="+mj-lt"/>
              <a:buAutoNum type="romanLcPeriod"/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</a:rPr>
              <a:t>Monitored 24/7</a:t>
            </a:r>
          </a:p>
          <a:p>
            <a:pPr marL="1771650" lvl="3" indent="-400050">
              <a:spcBef>
                <a:spcPts val="0"/>
              </a:spcBef>
              <a:buFont typeface="+mj-lt"/>
              <a:buAutoNum type="romanLcPeriod"/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</a:rPr>
              <a:t>Our security staff are not police. Our security staff is not authorized to arrest or detain</a:t>
            </a:r>
          </a:p>
          <a:p>
            <a:pPr marL="1771650" lvl="3" indent="-400050">
              <a:spcBef>
                <a:spcPts val="0"/>
              </a:spcBef>
              <a:buFont typeface="+mj-lt"/>
              <a:buAutoNum type="romanLcPeriod"/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</a:rPr>
              <a:t>Security staff can’t be everywhere at once. Cameras can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sz="19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Follow-up from meetings</a:t>
            </a:r>
          </a:p>
          <a:p>
            <a:pPr lvl="1">
              <a:spcBef>
                <a:spcPts val="0"/>
              </a:spcBef>
              <a:buFont typeface="+mj-lt"/>
              <a:buAutoNum type="alphaLcPeriod"/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</a:rPr>
              <a:t>Meet bi-weekly with housing management team to make sure issues are being addressed</a:t>
            </a:r>
          </a:p>
          <a:p>
            <a:pPr lvl="1">
              <a:spcBef>
                <a:spcPts val="0"/>
              </a:spcBef>
              <a:buFont typeface="+mj-lt"/>
              <a:buAutoNum type="alphaLcPeriod"/>
            </a:pPr>
            <a:r>
              <a:rPr lang="en-US" sz="1900" dirty="0">
                <a:latin typeface="Calibri" panose="020F0502020204030204" pitchFamily="34" charset="0"/>
                <a:ea typeface="Times New Roman" panose="02020603050405020304" pitchFamily="18" charset="0"/>
              </a:rPr>
              <a:t>I cannot recall one time a resident from Crestview or Parkview contacted me because concerns they reported to me were not addressed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083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C5E69-DD5E-3C8C-1315-5403F2898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/>
              <a:t>Maintenance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C20E7-7278-1B6F-60EF-8E4C6B76E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1743075"/>
            <a:ext cx="3505494" cy="441007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Residents complete work orders to schedule repairs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Work orders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dirty="0"/>
              <a:t>35’ish Maintenance staff members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dirty="0"/>
              <a:t>Emergency work orders are done within 24 hours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dirty="0"/>
              <a:t>Routine work orders are typically done within 30 days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dirty="0"/>
              <a:t>8,524 submitted 2022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dirty="0"/>
              <a:t>8,132 done in 2022</a:t>
            </a:r>
          </a:p>
          <a:p>
            <a:pPr marL="971550" lvl="1" indent="-514350">
              <a:buFont typeface="+mj-lt"/>
              <a:buAutoNum type="alphaLcPeriod"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D4E3C-F33A-E792-3E18-76B98FD1A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497" y="807593"/>
            <a:ext cx="5044061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70852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83521-708F-858A-D1B1-DF0EA6DF3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52AAE-D9B7-034C-6FCC-261371BD7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dirty="0"/>
              <a:t>Present status: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24-hour 7-day a week call center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Staff always on duty to monitor cameras and field reports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Building management on site from 8:30-5pm during the week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Fulfill request for video incidents from Law Enforcement Agencies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ea typeface="Calibri" panose="020F0502020204030204" pitchFamily="34" charset="0"/>
              </a:rPr>
              <a:t>Investigate incident reports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effectLst/>
                <a:ea typeface="Calibri" panose="020F0502020204030204" pitchFamily="34" charset="0"/>
              </a:rPr>
              <a:t>Rovers patrol 5pm-8am daily &amp; 24 hours on weekends (Stairwells, Hallways, and Parking Lots)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Monitor for barred individuals and violations – generate a report (dispatch the Rover or call the police if necessary) </a:t>
            </a:r>
            <a:endParaRPr lang="en-US" sz="2400" dirty="0">
              <a:effectLst/>
              <a:ea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2096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126</TotalTime>
  <Words>715</Words>
  <Application>Microsoft Office PowerPoint</Application>
  <PresentationFormat>Widescreen</PresentationFormat>
  <Paragraphs>98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Gill Sans MT</vt:lpstr>
      <vt:lpstr>Gallery</vt:lpstr>
      <vt:lpstr>Wilmington Housing Authority (WHA)</vt:lpstr>
      <vt:lpstr>AGENDA</vt:lpstr>
      <vt:lpstr>Introduction</vt:lpstr>
      <vt:lpstr>General Overview</vt:lpstr>
      <vt:lpstr>General Overview (cont’d)</vt:lpstr>
      <vt:lpstr>Customer Service and Communication</vt:lpstr>
      <vt:lpstr>Customer Service and Communication (cont’d)</vt:lpstr>
      <vt:lpstr>Maintenance</vt:lpstr>
      <vt:lpstr>Safety</vt:lpstr>
      <vt:lpstr>Safety (cont’d)</vt:lpstr>
      <vt:lpstr>Safety (cont’d)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Wilmington Housing Authority (WHA)</dc:title>
  <dc:creator>Raymond Fitzgerald</dc:creator>
  <cp:lastModifiedBy>Raymond Fitzgerald</cp:lastModifiedBy>
  <cp:revision>6</cp:revision>
  <dcterms:created xsi:type="dcterms:W3CDTF">2022-10-24T17:55:58Z</dcterms:created>
  <dcterms:modified xsi:type="dcterms:W3CDTF">2022-10-25T17:19:31Z</dcterms:modified>
</cp:coreProperties>
</file>