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embedTrueTypeFonts="1" autoCompressPictures="0">
  <p:sldMasterIdLst>
    <p:sldMasterId id="2147483648" r:id="rId4"/>
    <p:sldMasterId id="2147483660" r:id="rId5"/>
  </p:sldMasterIdLst>
  <p:notesMasterIdLst>
    <p:notesMasterId r:id="rId35"/>
  </p:notesMasterIdLst>
  <p:sldIdLst>
    <p:sldId id="256" r:id="rId6"/>
    <p:sldId id="291" r:id="rId7"/>
    <p:sldId id="261" r:id="rId8"/>
    <p:sldId id="271" r:id="rId9"/>
    <p:sldId id="272" r:id="rId10"/>
    <p:sldId id="273" r:id="rId11"/>
    <p:sldId id="288" r:id="rId12"/>
    <p:sldId id="289" r:id="rId13"/>
    <p:sldId id="274" r:id="rId14"/>
    <p:sldId id="275" r:id="rId15"/>
    <p:sldId id="277" r:id="rId16"/>
    <p:sldId id="276" r:id="rId17"/>
    <p:sldId id="278" r:id="rId18"/>
    <p:sldId id="286" r:id="rId19"/>
    <p:sldId id="279" r:id="rId20"/>
    <p:sldId id="280" r:id="rId21"/>
    <p:sldId id="287" r:id="rId22"/>
    <p:sldId id="294" r:id="rId23"/>
    <p:sldId id="295" r:id="rId24"/>
    <p:sldId id="296" r:id="rId25"/>
    <p:sldId id="282" r:id="rId26"/>
    <p:sldId id="285" r:id="rId27"/>
    <p:sldId id="283" r:id="rId28"/>
    <p:sldId id="292" r:id="rId29"/>
    <p:sldId id="293" r:id="rId30"/>
    <p:sldId id="284" r:id="rId31"/>
    <p:sldId id="268" r:id="rId32"/>
    <p:sldId id="269" r:id="rId33"/>
    <p:sldId id="270" r:id="rId34"/>
  </p:sldIdLst>
  <p:sldSz cx="24384000" cy="13716000"/>
  <p:notesSz cx="6858000" cy="9144000"/>
  <p:embeddedFontLst>
    <p:embeddedFont>
      <p:font typeface="Helvetica Neue" panose="02000503000000020004" pitchFamily="2" charset="0"/>
      <p:regular r:id="rId36"/>
      <p:bold r:id="rId37"/>
    </p:embeddedFont>
    <p:embeddedFont>
      <p:font typeface="Raleway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0"/>
    <p:restoredTop sz="94672"/>
  </p:normalViewPr>
  <p:slideViewPr>
    <p:cSldViewPr>
      <p:cViewPr varScale="1">
        <p:scale>
          <a:sx n="62" d="100"/>
          <a:sy n="62" d="100"/>
        </p:scale>
        <p:origin x="760" y="20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C787CD73-0428-4EEC-B852-08BE912D05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388A8B98-60E6-514C-B3FF-7F621EAAC1E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noProof="0">
                <a:sym typeface="Helvetica Neue" charset="0"/>
              </a:rPr>
              <a:t>Second level</a:t>
            </a:r>
          </a:p>
          <a:p>
            <a:pPr lvl="2"/>
            <a:r>
              <a:rPr lang="en-US" noProof="0">
                <a:sym typeface="Helvetica Neue" charset="0"/>
              </a:rPr>
              <a:t>Third level</a:t>
            </a:r>
          </a:p>
          <a:p>
            <a:pPr lvl="3"/>
            <a:r>
              <a:rPr lang="en-US" noProof="0">
                <a:sym typeface="Helvetica Neue" charset="0"/>
              </a:rPr>
              <a:t>Fourth level</a:t>
            </a:r>
          </a:p>
          <a:p>
            <a:pPr lvl="4"/>
            <a:r>
              <a:rPr lang="en-US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MS PGothic" panose="020B0600070205080204" pitchFamily="34" charset="-128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90614B-DA2F-45A4-BEBC-C25CC058E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6211-2213-4765-B7A1-039CA21FF9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71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55D717-C667-477E-BC70-77E0CEE03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9094-D8F6-4F39-9F62-3DCD9310E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7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3450" y="355600"/>
            <a:ext cx="5251450" cy="12090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9100" y="355600"/>
            <a:ext cx="15601950" cy="12090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CD5A53-BF0D-481E-9742-DD3326CD6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E526B-F1B1-4F1F-BB8D-A7C0A1B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24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F42FAD-6D62-B34B-AA54-84722CE177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851CDC-CE4C-4A7F-B295-B6DA591B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B65F0-9609-4ACB-94F0-54DECE6DC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2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2E0BEE-792D-48C8-998B-F63D18C88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566AD-63C9-469E-ADDA-3C56B1592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7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0" y="3149600"/>
            <a:ext cx="10426700" cy="9296400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149600"/>
            <a:ext cx="10426700" cy="9296400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C4214D-2C9F-4A5D-96B6-908E80F4B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7495-3042-4013-9C1F-6189E39EA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84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949F61-130A-4F47-8E60-45E35D015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42A31-42A4-452D-9EB5-ED13A87CB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0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709629-B6AC-46FF-84A7-9EF0A3AE1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F283-46B3-43ED-9FFA-7B1CB311F2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31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798BC8A-7C69-491C-B120-EB092E25E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4203C-B513-4134-8337-91292A533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28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2440ED-F8A6-45E0-8623-099A81064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4C9CB-E57E-4C2B-994D-1B5407CF5E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>
                <a:sym typeface="Helvetica Neue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106642-A424-4C77-BE67-6A7EE3314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85B7-7F87-4ABD-A39D-F432534FEC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26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23BBF10-000C-41DB-B626-DA5CEBA49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Raleway" panose="020B0503030101060003" pitchFamily="34" charset="0"/>
              </a:rPr>
              <a:t>Click to edit Master title style</a:t>
            </a:r>
          </a:p>
        </p:txBody>
      </p:sp>
      <p:pic>
        <p:nvPicPr>
          <p:cNvPr id="1027" name="Picture 2" descr="pasted-image.pdf">
            <a:extLst>
              <a:ext uri="{FF2B5EF4-FFF2-40B4-BE49-F238E27FC236}">
                <a16:creationId xmlns:a16="http://schemas.microsoft.com/office/drawing/2014/main" id="{7C309BDE-BD31-49B5-BA7B-94C0D15A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7" t="53889"/>
          <a:stretch>
            <a:fillRect/>
          </a:stretch>
        </p:blipFill>
        <p:spPr bwMode="auto">
          <a:xfrm>
            <a:off x="0" y="0"/>
            <a:ext cx="41624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>
            <a:extLst>
              <a:ext uri="{FF2B5EF4-FFF2-40B4-BE49-F238E27FC236}">
                <a16:creationId xmlns:a16="http://schemas.microsoft.com/office/drawing/2014/main" id="{EC9114C5-7187-49EF-86B4-B6511223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0" y="12614275"/>
            <a:ext cx="35369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4">
            <a:extLst>
              <a:ext uri="{FF2B5EF4-FFF2-40B4-BE49-F238E27FC236}">
                <a16:creationId xmlns:a16="http://schemas.microsoft.com/office/drawing/2014/main" id="{30AC3C00-9213-42EA-9062-7AD4AAD6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  <a:endParaRPr lang="en-US" altLang="en-US" dirty="0">
              <a:sym typeface="Helvetica Neue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3D01F65-A8B6-7C43-9E08-2E2069551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b="0">
                <a:latin typeface="+mj-lt"/>
                <a:ea typeface="ＭＳ Ｐゴシック" panose="020B0600070205080204" pitchFamily="34" charset="-128"/>
                <a:sym typeface="Helvetica Neue Light" panose="02000403000000020004" pitchFamily="2" charset="0"/>
              </a:defRPr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02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8C22DF29-635D-400E-85A6-802DD751FF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8000" y="2298700"/>
            <a:ext cx="20828000" cy="4648200"/>
          </a:xfrm>
        </p:spPr>
        <p:txBody>
          <a:bodyPr anchor="b"/>
          <a:lstStyle/>
          <a:p>
            <a:pPr eaLnBrk="1"/>
            <a:r>
              <a:rPr lang="en-US" altLang="en-US" sz="8800" dirty="0"/>
              <a:t>Targeting Racial Cancer Health Disparities in Wilmington, Delaware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F73F4C3-CCA8-4A9E-8303-37B0D0B4694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78000" y="7073900"/>
            <a:ext cx="20828000" cy="1587500"/>
          </a:xfrm>
        </p:spPr>
        <p:txBody>
          <a:bodyPr anchor="t"/>
          <a:lstStyle/>
          <a:p>
            <a:pPr eaLnBrk="1">
              <a:spcBef>
                <a:spcPct val="0"/>
              </a:spcBef>
              <a:buSzTx/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Scott D. Siegel, Ph.D., MHCDS</a:t>
            </a:r>
          </a:p>
          <a:p>
            <a:pPr eaLnBrk="1">
              <a:spcBef>
                <a:spcPct val="0"/>
              </a:spcBef>
              <a:buSzTx/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Director of Population Health Research</a:t>
            </a:r>
          </a:p>
          <a:p>
            <a:pPr eaLnBrk="1">
              <a:spcBef>
                <a:spcPct val="0"/>
              </a:spcBef>
              <a:buSzTx/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Helen F. Graham Cancer Center &amp; Research Institute</a:t>
            </a:r>
          </a:p>
          <a:p>
            <a:pPr eaLnBrk="1">
              <a:spcBef>
                <a:spcPct val="0"/>
              </a:spcBef>
              <a:buSzTx/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Institute for Research on Equity &amp; Community Health (iREACH)</a:t>
            </a:r>
          </a:p>
          <a:p>
            <a:pPr eaLnBrk="1">
              <a:spcBef>
                <a:spcPct val="0"/>
              </a:spcBef>
              <a:buSzTx/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ChristianaCare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75C6F4-D020-3146-85FD-61DBDC2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2340148"/>
            <a:ext cx="13411200" cy="9035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072EE-4523-6F45-9A99-E9278D53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01"/>
            <a:ext cx="8941976" cy="137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7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18ED438-EBD6-6B44-9E14-5D53914F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599"/>
            <a:ext cx="15616896" cy="12496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6B765-6355-F541-8168-F9717A836C0A}"/>
              </a:ext>
            </a:extLst>
          </p:cNvPr>
          <p:cNvSpPr txBox="1"/>
          <p:nvPr/>
        </p:nvSpPr>
        <p:spPr>
          <a:xfrm>
            <a:off x="15163800" y="3734067"/>
            <a:ext cx="8991600" cy="62478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u="sng" dirty="0"/>
              <a:t>Panel A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We saw evidence of very high rates of unhealthy alcohol use in the Wilmington hot spot.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We also saw a very high density of alcohol retailers in Wilmington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u="sng" dirty="0"/>
              <a:t>Panel B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In both the Wilmington and Bear hot spots, we saw elevated rates of obesity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We also saw limited healthy food options in these areas</a:t>
            </a:r>
          </a:p>
        </p:txBody>
      </p:sp>
    </p:spTree>
    <p:extLst>
      <p:ext uri="{BB962C8B-B14F-4D97-AF65-F5344CB8AC3E}">
        <p14:creationId xmlns:p14="http://schemas.microsoft.com/office/powerpoint/2010/main" val="191825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BAB6-A982-3F4F-A684-23066F26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609600"/>
            <a:ext cx="21005800" cy="2286000"/>
          </a:xfrm>
        </p:spPr>
        <p:txBody>
          <a:bodyPr/>
          <a:lstStyle/>
          <a:p>
            <a:r>
              <a:rPr lang="en-US" sz="7200" dirty="0"/>
              <a:t>What can we do with this knowledge?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5DEBA-C39F-7244-AB6C-98C1B67C5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895600"/>
            <a:ext cx="21005800" cy="9296400"/>
          </a:xfrm>
        </p:spPr>
        <p:txBody>
          <a:bodyPr/>
          <a:lstStyle/>
          <a:p>
            <a:pPr>
              <a:spcBef>
                <a:spcPts val="2300"/>
              </a:spcBef>
            </a:pPr>
            <a:r>
              <a:rPr lang="en-US" sz="4800" dirty="0"/>
              <a:t>Focus our outreach efforts in these hot spots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Address unhealthy alcohol use and obesity in primary care clinics 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Consider </a:t>
            </a:r>
            <a:r>
              <a:rPr lang="en-US" sz="4800" b="1" u="sng" dirty="0"/>
              <a:t>policy approaches </a:t>
            </a:r>
            <a:r>
              <a:rPr lang="en-US" sz="4800" dirty="0"/>
              <a:t>to further reduce alcohol use and obesity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Translational research to identify biomarkers of risk (e.g., blood test)</a:t>
            </a:r>
          </a:p>
        </p:txBody>
      </p:sp>
    </p:spTree>
    <p:extLst>
      <p:ext uri="{BB962C8B-B14F-4D97-AF65-F5344CB8AC3E}">
        <p14:creationId xmlns:p14="http://schemas.microsoft.com/office/powerpoint/2010/main" val="325109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7629-05F2-F245-8FDD-D4C01B85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25ED-BA22-2840-B19C-9BB9926FB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250" y="2706255"/>
            <a:ext cx="20637500" cy="9296400"/>
          </a:xfrm>
        </p:spPr>
        <p:txBody>
          <a:bodyPr/>
          <a:lstStyle/>
          <a:p>
            <a:pPr>
              <a:spcBef>
                <a:spcPts val="2300"/>
              </a:spcBef>
            </a:pPr>
            <a:r>
              <a:rPr lang="en-US" sz="4400" dirty="0"/>
              <a:t>Lung cancer is the leading cause of cancer mortality in Delaware and the US</a:t>
            </a:r>
          </a:p>
          <a:p>
            <a:pPr>
              <a:spcBef>
                <a:spcPts val="2300"/>
              </a:spcBef>
            </a:pPr>
            <a:r>
              <a:rPr lang="en-US" sz="4400" dirty="0"/>
              <a:t>Black men have the highest lung cancer mortality rates in the US</a:t>
            </a:r>
          </a:p>
          <a:p>
            <a:pPr>
              <a:spcBef>
                <a:spcPts val="2300"/>
              </a:spcBef>
            </a:pPr>
            <a:r>
              <a:rPr lang="en-US" sz="4400" dirty="0"/>
              <a:t>Black individuals are more likely to present with lung cancer at a younger age and more advanced stage</a:t>
            </a:r>
          </a:p>
          <a:p>
            <a:pPr>
              <a:spcBef>
                <a:spcPts val="2300"/>
              </a:spcBef>
            </a:pPr>
            <a:r>
              <a:rPr lang="en-US" sz="4400" dirty="0"/>
              <a:t>Black individuals at high-risk for lung cancer less likely to receive screening </a:t>
            </a:r>
          </a:p>
        </p:txBody>
      </p:sp>
    </p:spTree>
    <p:extLst>
      <p:ext uri="{BB962C8B-B14F-4D97-AF65-F5344CB8AC3E}">
        <p14:creationId xmlns:p14="http://schemas.microsoft.com/office/powerpoint/2010/main" val="394546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54C3170-FA25-1049-87C2-D67BA375F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507" y="2053266"/>
            <a:ext cx="17364220" cy="9609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002EB-CABD-AC4A-9667-3433911B1886}"/>
              </a:ext>
            </a:extLst>
          </p:cNvPr>
          <p:cNvSpPr txBox="1"/>
          <p:nvPr/>
        </p:nvSpPr>
        <p:spPr>
          <a:xfrm>
            <a:off x="533400" y="48768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/>
              <a:t>Screening Guidelines</a:t>
            </a:r>
            <a:r>
              <a:rPr lang="en-US" sz="44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0" dirty="0"/>
              <a:t>Age 50-80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0" dirty="0"/>
              <a:t>20 pack-year smoking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0" dirty="0"/>
              <a:t>Currently smoke or have quit within the last 15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3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77930A76-F969-774F-8328-C8783FFF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" y="0"/>
            <a:ext cx="17036472" cy="1181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5CDF0-0125-074F-9C8F-7FF4CAAC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811000"/>
            <a:ext cx="15441154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D3AE3-ECC1-5240-9C83-FEB2D13167B9}"/>
              </a:ext>
            </a:extLst>
          </p:cNvPr>
          <p:cNvSpPr txBox="1"/>
          <p:nvPr/>
        </p:nvSpPr>
        <p:spPr>
          <a:xfrm>
            <a:off x="16542590" y="4474339"/>
            <a:ext cx="7422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Smoking initiation rates are lower among Black (solid lines) than White individuals (dashed) across every generation going back to 1900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7613582E-B652-6B41-A57C-F69F82BFB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0" y="11557000"/>
            <a:ext cx="3695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FA419EEA-9D31-F144-A603-05B63579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7206019" cy="1165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F228E-BDB5-C74B-95B0-090A6A752557}"/>
              </a:ext>
            </a:extLst>
          </p:cNvPr>
          <p:cNvSpPr txBox="1"/>
          <p:nvPr/>
        </p:nvSpPr>
        <p:spPr>
          <a:xfrm>
            <a:off x="16459200" y="4121140"/>
            <a:ext cx="693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But… smoking cessation rates are lower among Black (solid lines) than White individuals (dashed) across generations</a:t>
            </a:r>
          </a:p>
          <a:p>
            <a:endParaRPr lang="en-US" sz="3600" dirty="0"/>
          </a:p>
          <a:p>
            <a:r>
              <a:rPr lang="en-US" sz="3600" dirty="0"/>
              <a:t>This leads to a greater overall exposure to carcinogens among Black individuals who smoke</a:t>
            </a:r>
          </a:p>
        </p:txBody>
      </p:sp>
    </p:spTree>
    <p:extLst>
      <p:ext uri="{BB962C8B-B14F-4D97-AF65-F5344CB8AC3E}">
        <p14:creationId xmlns:p14="http://schemas.microsoft.com/office/powerpoint/2010/main" val="3652371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6C30-9435-1A4D-B591-8BD533BA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533400"/>
            <a:ext cx="21005800" cy="2286000"/>
          </a:xfrm>
        </p:spPr>
        <p:txBody>
          <a:bodyPr/>
          <a:lstStyle/>
          <a:p>
            <a:r>
              <a:rPr lang="en-US" sz="7200" dirty="0"/>
              <a:t>Why are smoking cessation rates lower?</a:t>
            </a:r>
          </a:p>
        </p:txBody>
      </p:sp>
      <p:pic>
        <p:nvPicPr>
          <p:cNvPr id="3074" name="Picture 2" descr="Free Doctor Instruments Cliparts, Download Free Doctor Instruments ...">
            <a:extLst>
              <a:ext uri="{FF2B5EF4-FFF2-40B4-BE49-F238E27FC236}">
                <a16:creationId xmlns:a16="http://schemas.microsoft.com/office/drawing/2014/main" id="{B18987FE-D21B-3748-8658-66E741A02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4456"/>
            <a:ext cx="3200400" cy="37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pinion: Why do poor people smoke more? | CNN">
            <a:extLst>
              <a:ext uri="{FF2B5EF4-FFF2-40B4-BE49-F238E27FC236}">
                <a16:creationId xmlns:a16="http://schemas.microsoft.com/office/drawing/2014/main" id="{E733EA14-9D3E-6C41-9517-3BB5D298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686800"/>
            <a:ext cx="4070350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D98DF-020A-F44F-8BE1-C92CA87D914D}"/>
              </a:ext>
            </a:extLst>
          </p:cNvPr>
          <p:cNvSpPr txBox="1"/>
          <p:nvPr/>
        </p:nvSpPr>
        <p:spPr>
          <a:xfrm>
            <a:off x="10432472" y="4412065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/>
              <a:t>Physicians are less likely to advise Black individuals to quit or provide smoking cessation treatment; when provided, treatments are less effective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24F57-0D41-CB4F-8317-F3C52C5A0B4C}"/>
              </a:ext>
            </a:extLst>
          </p:cNvPr>
          <p:cNvSpPr txBox="1"/>
          <p:nvPr/>
        </p:nvSpPr>
        <p:spPr>
          <a:xfrm>
            <a:off x="10432473" y="9613810"/>
            <a:ext cx="81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/>
              <a:t>Exposure to a high density of tobacco retailers reduces the odds of quitting</a:t>
            </a:r>
          </a:p>
        </p:txBody>
      </p:sp>
    </p:spTree>
    <p:extLst>
      <p:ext uri="{BB962C8B-B14F-4D97-AF65-F5344CB8AC3E}">
        <p14:creationId xmlns:p14="http://schemas.microsoft.com/office/powerpoint/2010/main" val="1147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culty Author Q&amp;A: Keith Wailoo on &quot;Pushing Cool&quot; — Princeton University  Humanities Council">
            <a:extLst>
              <a:ext uri="{FF2B5EF4-FFF2-40B4-BE49-F238E27FC236}">
                <a16:creationId xmlns:a16="http://schemas.microsoft.com/office/drawing/2014/main" id="{DF4C4601-3FB5-AD47-8B0F-46AB7685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009900"/>
            <a:ext cx="10261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6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41EDF31-EC08-6049-80B5-4FB1FFDF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1655" cy="10366631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4645CF3B-DA31-4341-8918-E16C58648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655" y="109165"/>
            <a:ext cx="8519966" cy="10148300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BF0CB-B19C-8C47-ABF2-96589082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200" y="10363200"/>
            <a:ext cx="8052696" cy="3036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788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7CBE88-2C32-FE44-ACBB-CBF76C51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52E293-A07C-C84C-98CA-67C72C3DB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800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6511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79EF7C-1A09-6643-A865-1EEA5D6EA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057"/>
            <a:ext cx="8839200" cy="12039886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7440663-0156-A046-B0DE-A5F37805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0" y="9753600"/>
            <a:ext cx="8334075" cy="375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296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823AF2B-14C6-EE4E-8921-18F7235E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7"/>
            <a:ext cx="15011400" cy="11368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E5D2BB7-2807-2845-A7AC-FE78B2E0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039" y="6837218"/>
            <a:ext cx="10967961" cy="68718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9876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1EF4D71-AA8B-194D-B26E-981C6B63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29400"/>
            <a:ext cx="7877492" cy="574936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AB653B0-779A-FC42-8401-A57DA8B6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32893" cy="59539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10E4B9A-FC9E-384C-A05F-65E6B837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144" y="2503376"/>
            <a:ext cx="11284675" cy="8252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6E8135-157C-664A-875F-7360DADBC503}"/>
              </a:ext>
            </a:extLst>
          </p:cNvPr>
          <p:cNvSpPr/>
          <p:nvPr/>
        </p:nvSpPr>
        <p:spPr>
          <a:xfrm>
            <a:off x="11028144" y="10993773"/>
            <a:ext cx="96879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/>
              <a:t>Important policy issue</a:t>
            </a:r>
            <a:r>
              <a:rPr lang="en-US" sz="2800" dirty="0"/>
              <a:t>: </a:t>
            </a:r>
          </a:p>
          <a:p>
            <a:r>
              <a:rPr lang="en-US" sz="2800" b="0" dirty="0"/>
              <a:t>Delaware Medicaid requires patients must fail nicotine replacement therapy to qualify for Varenicline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DBE32F-B024-0E4F-82A3-4CBF28561F28}"/>
              </a:ext>
            </a:extLst>
          </p:cNvPr>
          <p:cNvSpPr/>
          <p:nvPr/>
        </p:nvSpPr>
        <p:spPr>
          <a:xfrm>
            <a:off x="10764982" y="275691"/>
            <a:ext cx="1181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Using a personalized approach,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QUIT RATES INCREASE BY 5X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for those who typically have a harder time quitting</a:t>
            </a:r>
          </a:p>
        </p:txBody>
      </p:sp>
    </p:spTree>
    <p:extLst>
      <p:ext uri="{BB962C8B-B14F-4D97-AF65-F5344CB8AC3E}">
        <p14:creationId xmlns:p14="http://schemas.microsoft.com/office/powerpoint/2010/main" val="17956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BAB6-A982-3F4F-A684-23066F26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609600"/>
            <a:ext cx="21005800" cy="2286000"/>
          </a:xfrm>
        </p:spPr>
        <p:txBody>
          <a:bodyPr/>
          <a:lstStyle/>
          <a:p>
            <a:r>
              <a:rPr lang="en-US" sz="7200" dirty="0"/>
              <a:t>What can we do with this knowledge?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5DEBA-C39F-7244-AB6C-98C1B67C5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895600"/>
            <a:ext cx="21005800" cy="9296400"/>
          </a:xfrm>
        </p:spPr>
        <p:txBody>
          <a:bodyPr/>
          <a:lstStyle/>
          <a:p>
            <a:pPr>
              <a:spcBef>
                <a:spcPts val="2300"/>
              </a:spcBef>
            </a:pPr>
            <a:r>
              <a:rPr lang="en-US" sz="4800" dirty="0"/>
              <a:t>We can equitably increase access to lung cancer screening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We can increase access to smoking cessation treatment and offer </a:t>
            </a:r>
            <a:r>
              <a:rPr lang="en-US" sz="4800" i="1" dirty="0"/>
              <a:t>personalized treatment </a:t>
            </a:r>
            <a:r>
              <a:rPr lang="en-US" sz="4800" dirty="0"/>
              <a:t>to improve outcomes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We can consider </a:t>
            </a:r>
            <a:r>
              <a:rPr lang="en-US" sz="4800" b="1" u="sng" dirty="0"/>
              <a:t>policy approaches</a:t>
            </a:r>
            <a:r>
              <a:rPr lang="en-US" sz="4800" b="1" dirty="0"/>
              <a:t> </a:t>
            </a:r>
            <a:r>
              <a:rPr lang="en-US" sz="4800" dirty="0"/>
              <a:t>to further reduce smoking</a:t>
            </a:r>
          </a:p>
          <a:p>
            <a:pPr>
              <a:spcBef>
                <a:spcPts val="2300"/>
              </a:spcBef>
            </a:pPr>
            <a:r>
              <a:rPr lang="en-US" sz="4800" dirty="0"/>
              <a:t>Translational research to identify biomarkers of lung cancer to improve early detection</a:t>
            </a:r>
          </a:p>
        </p:txBody>
      </p:sp>
    </p:spTree>
    <p:extLst>
      <p:ext uri="{BB962C8B-B14F-4D97-AF65-F5344CB8AC3E}">
        <p14:creationId xmlns:p14="http://schemas.microsoft.com/office/powerpoint/2010/main" val="314888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4C1795-BCBD-6042-A893-51834FEE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1EA3-6EC8-564C-956F-F9A108D42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56245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CF1FD-2DBD-AF4E-A488-2CB33EF5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Playbook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0702BA-AD8F-B74C-A240-6B550806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3149600"/>
            <a:ext cx="21780500" cy="7670800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dirty="0"/>
              <a:t>Targeted outreach to improve access for screening &amp; risk reduction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Policy approaches to make neighborhoods healthier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Research to continually improve our current approaches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C83256-F0BB-404F-8B74-0B9A6BB7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9307945"/>
            <a:ext cx="80772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11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1E87F-3001-CD40-8B9E-5A8DC9AC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committed to reducing racial cancer health disparities</a:t>
            </a:r>
          </a:p>
          <a:p>
            <a:r>
              <a:rPr lang="en-US" dirty="0"/>
              <a:t>We have a strong track record</a:t>
            </a:r>
          </a:p>
          <a:p>
            <a:r>
              <a:rPr lang="en-US" dirty="0"/>
              <a:t>We have our new playbook</a:t>
            </a:r>
          </a:p>
          <a:p>
            <a:r>
              <a:rPr lang="en-US" dirty="0"/>
              <a:t>Success requires strong partnerships, resources, &amp; new policies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ABC811-D87A-104D-9F2B-13D06494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90931"/>
            <a:ext cx="17722539" cy="1017367"/>
          </a:xfrm>
          <a:prstGeom prst="rect">
            <a:avLst/>
          </a:prstGeom>
        </p:spPr>
      </p:pic>
      <p:pic>
        <p:nvPicPr>
          <p:cNvPr id="3074" name="Picture 2" descr="CNN - Wikipedia">
            <a:extLst>
              <a:ext uri="{FF2B5EF4-FFF2-40B4-BE49-F238E27FC236}">
                <a16:creationId xmlns:a16="http://schemas.microsoft.com/office/drawing/2014/main" id="{1C2F2B6C-50D4-414A-8C3F-E6D18D91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14063"/>
            <a:ext cx="2501900" cy="11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58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A9854A-0353-884A-8B16-EF81A5FF7C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2773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96AD549-A717-4B45-AC02-ED25873296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55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B947B22-D27D-D44A-BF64-B9F6D58A6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62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CA9A014-411F-41F3-8564-A9F40275B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8000" dirty="0"/>
              <a:t>What is a Cancer Health Disparity?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5C683DA-47BF-4D0D-A468-4B43079D1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>
              <a:spcBef>
                <a:spcPts val="500"/>
              </a:spcBef>
              <a:buNone/>
            </a:pPr>
            <a:r>
              <a:rPr lang="en-US" altLang="en-US" sz="48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According to the National Cancer Institute, cancer health disparities refer to adverse differences between population groups in: </a:t>
            </a:r>
          </a:p>
          <a:p>
            <a:pPr lvl="1">
              <a:spcBef>
                <a:spcPts val="500"/>
              </a:spcBef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Incidence (new cancer cases)</a:t>
            </a:r>
          </a:p>
          <a:p>
            <a:pPr lvl="1">
              <a:spcBef>
                <a:spcPts val="500"/>
              </a:spcBef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Prevalence (all existing cancer cases)</a:t>
            </a:r>
          </a:p>
          <a:p>
            <a:pPr lvl="1">
              <a:spcBef>
                <a:spcPts val="500"/>
              </a:spcBef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Morbidity (cancer-related health complications)</a:t>
            </a:r>
          </a:p>
          <a:p>
            <a:pPr lvl="1">
              <a:spcBef>
                <a:spcPts val="500"/>
              </a:spcBef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Mortality (cancer deaths)</a:t>
            </a:r>
          </a:p>
          <a:p>
            <a:pPr lvl="1">
              <a:spcBef>
                <a:spcPts val="500"/>
              </a:spcBef>
            </a:pPr>
            <a:r>
              <a:rPr lang="en-US" altLang="en-US" sz="4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Survivorship (quality of life after cancer treatment)</a:t>
            </a:r>
          </a:p>
          <a:p>
            <a:pPr marL="0" indent="0">
              <a:spcBef>
                <a:spcPts val="500"/>
              </a:spcBef>
              <a:buNone/>
            </a:pPr>
            <a:endParaRPr lang="en-US" altLang="en-US" sz="4800" dirty="0">
              <a:solidFill>
                <a:srgbClr val="5E5E5E"/>
              </a:solidFill>
              <a:latin typeface="Raleway" panose="020B0503030101060003" pitchFamily="34" charset="0"/>
              <a:sym typeface="Raleway" panose="020B0503030101060003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BA51-EF7B-114B-9940-4AC0BFF2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BAFAD57-ECB6-014A-AA36-9509EAF4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039" y="2641600"/>
            <a:ext cx="16621922" cy="9480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2131D9-8438-B140-99A8-3902EE16C917}"/>
              </a:ext>
            </a:extLst>
          </p:cNvPr>
          <p:cNvSpPr/>
          <p:nvPr/>
        </p:nvSpPr>
        <p:spPr>
          <a:xfrm>
            <a:off x="457200" y="12991068"/>
            <a:ext cx="1310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latin typeface="SourceSansPro"/>
              </a:rPr>
              <a:t>American Cancer Society. </a:t>
            </a:r>
            <a:r>
              <a:rPr lang="en-US" sz="1800" b="0" i="1" dirty="0">
                <a:latin typeface="SourceSansPro"/>
              </a:rPr>
              <a:t>Cancer Facts &amp; Figures for African American/Black People 2022-2024</a:t>
            </a:r>
            <a:r>
              <a:rPr lang="en-US" sz="1800" b="0" dirty="0">
                <a:latin typeface="SourceSansPro"/>
              </a:rPr>
              <a:t>. Atlanta: American Cancer Society, 2022. </a:t>
            </a:r>
            <a:endParaRPr lang="en-US" sz="18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4593208-E937-1C4B-9871-7067AAB42FDB}"/>
              </a:ext>
            </a:extLst>
          </p:cNvPr>
          <p:cNvSpPr/>
          <p:nvPr/>
        </p:nvSpPr>
        <p:spPr bwMode="auto">
          <a:xfrm>
            <a:off x="3505200" y="7924801"/>
            <a:ext cx="1524000" cy="99060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F47B7A6-DBC5-3D4E-AC2B-B1829320EE74}"/>
              </a:ext>
            </a:extLst>
          </p:cNvPr>
          <p:cNvSpPr/>
          <p:nvPr/>
        </p:nvSpPr>
        <p:spPr bwMode="auto">
          <a:xfrm rot="10800000">
            <a:off x="20269200" y="7924801"/>
            <a:ext cx="1524000" cy="99060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3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B1909-9150-4148-9F52-26573D3F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81000"/>
            <a:ext cx="21005800" cy="2286000"/>
          </a:xfrm>
        </p:spPr>
        <p:txBody>
          <a:bodyPr/>
          <a:lstStyle/>
          <a:p>
            <a:r>
              <a:rPr lang="en-US" dirty="0"/>
              <a:t>What causes disparities?</a:t>
            </a:r>
          </a:p>
        </p:txBody>
      </p:sp>
      <p:pic>
        <p:nvPicPr>
          <p:cNvPr id="1026" name="Picture 2" descr="Free Hospital Pictures, Download Free Hospital Pictures png images ...">
            <a:extLst>
              <a:ext uri="{FF2B5EF4-FFF2-40B4-BE49-F238E27FC236}">
                <a16:creationId xmlns:a16="http://schemas.microsoft.com/office/drawing/2014/main" id="{287D3D45-DFED-2E43-99FB-9CA43360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47" y="2862587"/>
            <a:ext cx="3505202" cy="355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oking ban Sign Clip art - no smoking png download - 5000*5000 ...">
            <a:extLst>
              <a:ext uri="{FF2B5EF4-FFF2-40B4-BE49-F238E27FC236}">
                <a16:creationId xmlns:a16="http://schemas.microsoft.com/office/drawing/2014/main" id="{50D1EEA4-C02C-2E4E-B823-3EF59192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36" y="6829845"/>
            <a:ext cx="2699823" cy="269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etics Computer Icons DNA - DNA png download - 980*982 - Free ...">
            <a:extLst>
              <a:ext uri="{FF2B5EF4-FFF2-40B4-BE49-F238E27FC236}">
                <a16:creationId xmlns:a16="http://schemas.microsoft.com/office/drawing/2014/main" id="{3EC95378-C93A-6E4C-AD62-1747A704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61" y="9944569"/>
            <a:ext cx="2890777" cy="2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4F2B56-93D0-7843-AB97-61E54B5941E3}"/>
              </a:ext>
            </a:extLst>
          </p:cNvPr>
          <p:cNvSpPr txBox="1"/>
          <p:nvPr/>
        </p:nvSpPr>
        <p:spPr>
          <a:xfrm>
            <a:off x="8229599" y="3977045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/>
              <a:t>Poor access to prevention, early detection, and treatment health care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B18FA-18E3-7F42-9F8D-47114A0C6D73}"/>
              </a:ext>
            </a:extLst>
          </p:cNvPr>
          <p:cNvSpPr txBox="1"/>
          <p:nvPr/>
        </p:nvSpPr>
        <p:spPr>
          <a:xfrm>
            <a:off x="8229599" y="7564951"/>
            <a:ext cx="10329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/>
              <a:t>Greater exposure to carcinogens and other risk factors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808D56-E435-1949-8EFD-D94C987C8E31}"/>
              </a:ext>
            </a:extLst>
          </p:cNvPr>
          <p:cNvSpPr txBox="1"/>
          <p:nvPr/>
        </p:nvSpPr>
        <p:spPr>
          <a:xfrm>
            <a:off x="8229599" y="10734690"/>
            <a:ext cx="113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/>
              <a:t>Inherited genes that predispose toward poor cancer outcomes (a factor in a minority of cases)</a:t>
            </a:r>
          </a:p>
        </p:txBody>
      </p:sp>
    </p:spTree>
    <p:extLst>
      <p:ext uri="{BB962C8B-B14F-4D97-AF65-F5344CB8AC3E}">
        <p14:creationId xmlns:p14="http://schemas.microsoft.com/office/powerpoint/2010/main" val="260025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459F-8799-024A-A8A9-A5B05009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835891"/>
            <a:ext cx="21005800" cy="2286000"/>
          </a:xfrm>
        </p:spPr>
        <p:txBody>
          <a:bodyPr/>
          <a:lstStyle/>
          <a:p>
            <a:r>
              <a:rPr lang="en-US" sz="9600" dirty="0"/>
              <a:t>What are we doing about it?</a:t>
            </a:r>
          </a:p>
        </p:txBody>
      </p:sp>
      <p:pic>
        <p:nvPicPr>
          <p:cNvPr id="5" name="Picture 4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0EE15F49-8B1B-FF42-BFDF-7C08EB65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1" y="3121891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AEDC1-E5E0-F046-8069-55956C26E4F3}"/>
              </a:ext>
            </a:extLst>
          </p:cNvPr>
          <p:cNvSpPr txBox="1"/>
          <p:nvPr/>
        </p:nvSpPr>
        <p:spPr>
          <a:xfrm>
            <a:off x="10972800" y="4585645"/>
            <a:ext cx="920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/>
              <a:t>Existing programs focus on community outreach, education, screening, and early detection (e.g., colorectal cancer program)</a:t>
            </a:r>
          </a:p>
          <a:p>
            <a:endParaRPr lang="en-US" dirty="0"/>
          </a:p>
        </p:txBody>
      </p:sp>
      <p:pic>
        <p:nvPicPr>
          <p:cNvPr id="2050" name="Picture 2" descr="Free Action Research Cliparts, Download Free Action Research ...">
            <a:extLst>
              <a:ext uri="{FF2B5EF4-FFF2-40B4-BE49-F238E27FC236}">
                <a16:creationId xmlns:a16="http://schemas.microsoft.com/office/drawing/2014/main" id="{CE2236ED-CFD8-F848-BBF8-A2A1075A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8" y="8915400"/>
            <a:ext cx="7270820" cy="2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4DCD5A-7855-D745-8C5D-20DD6FDCC871}"/>
              </a:ext>
            </a:extLst>
          </p:cNvPr>
          <p:cNvSpPr txBox="1"/>
          <p:nvPr/>
        </p:nvSpPr>
        <p:spPr>
          <a:xfrm>
            <a:off x="11256818" y="9746396"/>
            <a:ext cx="9774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/>
              <a:t>New research aimed at developing improved programs for cancer  prevention and treatment</a:t>
            </a:r>
          </a:p>
        </p:txBody>
      </p:sp>
    </p:spTree>
    <p:extLst>
      <p:ext uri="{BB962C8B-B14F-4D97-AF65-F5344CB8AC3E}">
        <p14:creationId xmlns:p14="http://schemas.microsoft.com/office/powerpoint/2010/main" val="988668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BBDA28-3636-7F49-B373-4C9C60BF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69046" cy="68187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554850-8B2E-5045-8543-29BBC920B3A5}"/>
              </a:ext>
            </a:extLst>
          </p:cNvPr>
          <p:cNvCxnSpPr>
            <a:cxnSpLocks/>
          </p:cNvCxnSpPr>
          <p:nvPr/>
        </p:nvCxnSpPr>
        <p:spPr bwMode="auto">
          <a:xfrm>
            <a:off x="7848600" y="4191000"/>
            <a:ext cx="1676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4650C37F-F07A-9246-A105-05DB127C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76" y="5105408"/>
            <a:ext cx="15213060" cy="86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FD0C0-E4A4-5247-B12E-867F1C55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Targeting Breast &amp; Lung Disparities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2EF4-3119-AF43-B1C0-C15B7A856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0" u="sng" dirty="0"/>
              <a:t>New Directions</a:t>
            </a:r>
            <a:r>
              <a:rPr lang="en-US" sz="8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9511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1B11-6997-824C-81A7-4D6A3800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BE9D-1263-E742-80D2-6B4865EEF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20345400" cy="9296400"/>
          </a:xfrm>
        </p:spPr>
        <p:txBody>
          <a:bodyPr/>
          <a:lstStyle/>
          <a:p>
            <a:pPr marL="635000" lvl="1" indent="0">
              <a:spcBef>
                <a:spcPts val="2300"/>
              </a:spcBef>
              <a:buNone/>
            </a:pPr>
            <a:r>
              <a:rPr lang="en-US" dirty="0"/>
              <a:t>In Delaware:</a:t>
            </a:r>
          </a:p>
          <a:p>
            <a:pPr lvl="1">
              <a:spcBef>
                <a:spcPts val="2300"/>
              </a:spcBef>
            </a:pPr>
            <a:r>
              <a:rPr lang="en-US" sz="4200" dirty="0"/>
              <a:t>Black women more likely to be diagnosed w/advanced breast cancer</a:t>
            </a:r>
          </a:p>
          <a:p>
            <a:pPr lvl="1">
              <a:spcBef>
                <a:spcPts val="2300"/>
              </a:spcBef>
            </a:pPr>
            <a:r>
              <a:rPr lang="en-US" sz="4200" dirty="0"/>
              <a:t>Black women 40-64 years old have </a:t>
            </a:r>
            <a:r>
              <a:rPr lang="en-US" sz="4200" b="1" u="sng" dirty="0">
                <a:solidFill>
                  <a:schemeClr val="tx1"/>
                </a:solidFill>
              </a:rPr>
              <a:t>56%</a:t>
            </a:r>
            <a:r>
              <a:rPr lang="en-US" sz="4200" dirty="0"/>
              <a:t> higher mortality</a:t>
            </a:r>
          </a:p>
          <a:p>
            <a:pPr lvl="1">
              <a:spcBef>
                <a:spcPts val="2300"/>
              </a:spcBef>
            </a:pPr>
            <a:r>
              <a:rPr lang="en-US" sz="4200" dirty="0"/>
              <a:t>Triple negative breast cancer (TNBC) incidence rates </a:t>
            </a:r>
            <a:r>
              <a:rPr lang="en-US" sz="4200" b="1" u="sng" dirty="0"/>
              <a:t>lead the nation</a:t>
            </a:r>
          </a:p>
          <a:p>
            <a:pPr lvl="1">
              <a:spcBef>
                <a:spcPts val="2300"/>
              </a:spcBef>
            </a:pPr>
            <a:r>
              <a:rPr lang="en-US" sz="4200" b="1" u="sng" dirty="0"/>
              <a:t>Highest</a:t>
            </a:r>
            <a:r>
              <a:rPr lang="en-US" sz="4200" dirty="0"/>
              <a:t> rates of alcohol-attributable breast cancer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84DCD7B-114F-B64B-BBB1-C681DB0C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00" y="3276600"/>
            <a:ext cx="4038600" cy="87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9312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2" id="{E61B821E-E26E-014F-88E8-69F53217546B}" vid="{BA0BF936-FEE3-614B-8528-6D1EC5F71A3D}"/>
    </a:ext>
  </a:extLst>
</a:theme>
</file>

<file path=ppt/theme/theme2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2" id="{E61B821E-E26E-014F-88E8-69F53217546B}" vid="{7FBBCF89-B8F2-6748-8F81-578C4CBB699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724D60701D249B6C43671FC538E78" ma:contentTypeVersion="14" ma:contentTypeDescription="Create a new document." ma:contentTypeScope="" ma:versionID="81ba8f7ec6a514df700f6391be698bed">
  <xsd:schema xmlns:xsd="http://www.w3.org/2001/XMLSchema" xmlns:xs="http://www.w3.org/2001/XMLSchema" xmlns:p="http://schemas.microsoft.com/office/2006/metadata/properties" xmlns:ns1="http://schemas.microsoft.com/sharepoint/v3" xmlns:ns2="f51c79f4-0ba9-4e30-acc1-bfd8d3a299d0" xmlns:ns3="b0eb2939-f0d1-485e-a4cd-5a5dd7099366" targetNamespace="http://schemas.microsoft.com/office/2006/metadata/properties" ma:root="true" ma:fieldsID="8f12cce3ae997b89f7357b68a824b9fb" ns1:_="" ns2:_="" ns3:_="">
    <xsd:import namespace="http://schemas.microsoft.com/sharepoint/v3"/>
    <xsd:import namespace="f51c79f4-0ba9-4e30-acc1-bfd8d3a299d0"/>
    <xsd:import namespace="b0eb2939-f0d1-485e-a4cd-5a5dd70993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c79f4-0ba9-4e30-acc1-bfd8d3a29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b2939-f0d1-485e-a4cd-5a5dd709936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5CD65-FAE0-4B98-AB85-97BAA8CA9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51c79f4-0ba9-4e30-acc1-bfd8d3a299d0"/>
    <ds:schemaRef ds:uri="b0eb2939-f0d1-485e-a4cd-5a5dd70993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E9DCA8-8C11-46DC-B918-976AE82F04C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b0eb2939-f0d1-485e-a4cd-5a5dd7099366"/>
    <ds:schemaRef ds:uri="f51c79f4-0ba9-4e30-acc1-bfd8d3a299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063D35-B5AB-49C9-8B13-33655A3B5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4350</TotalTime>
  <Words>705</Words>
  <Application>Microsoft Macintosh PowerPoint</Application>
  <PresentationFormat>Custom</PresentationFormat>
  <Paragraphs>77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Raleway</vt:lpstr>
      <vt:lpstr>Helvetica Neue</vt:lpstr>
      <vt:lpstr>SourceSansPro</vt:lpstr>
      <vt:lpstr>Arial</vt:lpstr>
      <vt:lpstr>White</vt:lpstr>
      <vt:lpstr>Blank</vt:lpstr>
      <vt:lpstr>Targeting Racial Cancer Health Disparities in Wilmington, Delaware</vt:lpstr>
      <vt:lpstr>PowerPoint Presentation</vt:lpstr>
      <vt:lpstr>What is a Cancer Health Disparity?</vt:lpstr>
      <vt:lpstr>What do we know?</vt:lpstr>
      <vt:lpstr>What causes disparities?</vt:lpstr>
      <vt:lpstr>What are we doing about it?</vt:lpstr>
      <vt:lpstr>PowerPoint Presentation</vt:lpstr>
      <vt:lpstr>Targeting Breast &amp; Lung Disparities Cancer</vt:lpstr>
      <vt:lpstr>Breast Cancer</vt:lpstr>
      <vt:lpstr>PowerPoint Presentation</vt:lpstr>
      <vt:lpstr>PowerPoint Presentation</vt:lpstr>
      <vt:lpstr>What can we do with this knowledge?</vt:lpstr>
      <vt:lpstr>Lung Cancer</vt:lpstr>
      <vt:lpstr>PowerPoint Presentation</vt:lpstr>
      <vt:lpstr>PowerPoint Presentation</vt:lpstr>
      <vt:lpstr>PowerPoint Presentation</vt:lpstr>
      <vt:lpstr>Why are smoking cessation rates lower?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we do with this knowledge?</vt:lpstr>
      <vt:lpstr>PowerPoint Presentation</vt:lpstr>
      <vt:lpstr>New Playbook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Siegel</dc:creator>
  <cp:lastModifiedBy>Scott Siegel</cp:lastModifiedBy>
  <cp:revision>43</cp:revision>
  <dcterms:created xsi:type="dcterms:W3CDTF">2021-01-06T09:06:02Z</dcterms:created>
  <dcterms:modified xsi:type="dcterms:W3CDTF">2022-03-10T14:25:05Z</dcterms:modified>
</cp:coreProperties>
</file>