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83" r:id="rId2"/>
    <p:sldId id="315" r:id="rId3"/>
    <p:sldId id="282" r:id="rId4"/>
    <p:sldId id="286" r:id="rId5"/>
    <p:sldId id="302" r:id="rId6"/>
    <p:sldId id="303" r:id="rId7"/>
    <p:sldId id="309" r:id="rId8"/>
    <p:sldId id="292" r:id="rId9"/>
    <p:sldId id="304" r:id="rId10"/>
    <p:sldId id="310" r:id="rId11"/>
    <p:sldId id="311" r:id="rId12"/>
    <p:sldId id="305" r:id="rId13"/>
    <p:sldId id="312" r:id="rId14"/>
    <p:sldId id="313" r:id="rId15"/>
    <p:sldId id="314" r:id="rId16"/>
    <p:sldId id="285" r:id="rId17"/>
    <p:sldId id="30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9105BE-503F-4C83-B5B6-420F6CF05625}" type="doc">
      <dgm:prSet loTypeId="urn:microsoft.com/office/officeart/2005/8/layout/process1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7B8DB9D-49EB-4F1A-85B6-97C89D4C2C9A}">
      <dgm:prSet phldrT="[Text]"/>
      <dgm:spPr/>
      <dgm:t>
        <a:bodyPr/>
        <a:lstStyle/>
        <a:p>
          <a:r>
            <a:rPr lang="en-US" dirty="0"/>
            <a:t>Final Design</a:t>
          </a:r>
        </a:p>
        <a:p>
          <a:r>
            <a:rPr lang="en-US" dirty="0"/>
            <a:t>Fall/Winter</a:t>
          </a:r>
        </a:p>
        <a:p>
          <a:r>
            <a:rPr lang="en-US" dirty="0"/>
            <a:t> 2021</a:t>
          </a:r>
        </a:p>
      </dgm:t>
    </dgm:pt>
    <dgm:pt modelId="{A783DD4A-019A-4E8C-8E73-34E6350047AE}" type="parTrans" cxnId="{1B10E88C-290E-40BF-BC41-86845E0E9D47}">
      <dgm:prSet/>
      <dgm:spPr/>
      <dgm:t>
        <a:bodyPr/>
        <a:lstStyle/>
        <a:p>
          <a:endParaRPr lang="en-US"/>
        </a:p>
      </dgm:t>
    </dgm:pt>
    <dgm:pt modelId="{E141521A-4D71-439E-826D-B66C9CF60731}" type="sibTrans" cxnId="{1B10E88C-290E-40BF-BC41-86845E0E9D47}">
      <dgm:prSet/>
      <dgm:spPr/>
      <dgm:t>
        <a:bodyPr/>
        <a:lstStyle/>
        <a:p>
          <a:endParaRPr lang="en-US" dirty="0"/>
        </a:p>
      </dgm:t>
    </dgm:pt>
    <dgm:pt modelId="{15739A32-39E8-48AA-AE8C-2312B0B98034}">
      <dgm:prSet phldrT="[Text]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dirty="0"/>
            <a:t>Advertisement Winter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dirty="0"/>
            <a:t>2021/ 2022</a:t>
          </a:r>
        </a:p>
      </dgm:t>
    </dgm:pt>
    <dgm:pt modelId="{28551C7B-F644-405D-A2EB-59F978DAC084}" type="parTrans" cxnId="{B368C187-9E43-42E2-A2B7-7D56BD80E314}">
      <dgm:prSet/>
      <dgm:spPr/>
      <dgm:t>
        <a:bodyPr/>
        <a:lstStyle/>
        <a:p>
          <a:endParaRPr lang="en-US"/>
        </a:p>
      </dgm:t>
    </dgm:pt>
    <dgm:pt modelId="{D9E1815D-160D-4FE6-9078-9705E22ACA56}" type="sibTrans" cxnId="{B368C187-9E43-42E2-A2B7-7D56BD80E314}">
      <dgm:prSet/>
      <dgm:spPr/>
      <dgm:t>
        <a:bodyPr/>
        <a:lstStyle/>
        <a:p>
          <a:endParaRPr lang="en-US"/>
        </a:p>
      </dgm:t>
    </dgm:pt>
    <dgm:pt modelId="{752F2598-5C82-4199-A9CC-9D02FFB91551}">
      <dgm:prSet phldrT="[Text]"/>
      <dgm:spPr/>
      <dgm:t>
        <a:bodyPr/>
        <a:lstStyle/>
        <a:p>
          <a:r>
            <a:rPr lang="en-US" dirty="0"/>
            <a:t>Construction</a:t>
          </a:r>
        </a:p>
        <a:p>
          <a:r>
            <a:rPr lang="en-US" dirty="0"/>
            <a:t>Spring 2022</a:t>
          </a:r>
        </a:p>
      </dgm:t>
    </dgm:pt>
    <dgm:pt modelId="{DC029D5B-E598-4160-B839-8B3D31AB9001}" type="parTrans" cxnId="{4C14867A-F603-4B45-A837-8505A2ED071F}">
      <dgm:prSet/>
      <dgm:spPr/>
      <dgm:t>
        <a:bodyPr/>
        <a:lstStyle/>
        <a:p>
          <a:endParaRPr lang="en-US"/>
        </a:p>
      </dgm:t>
    </dgm:pt>
    <dgm:pt modelId="{DB1A0FEE-4566-4002-80BF-8A82F49A8775}" type="sibTrans" cxnId="{4C14867A-F603-4B45-A837-8505A2ED071F}">
      <dgm:prSet/>
      <dgm:spPr/>
      <dgm:t>
        <a:bodyPr/>
        <a:lstStyle/>
        <a:p>
          <a:endParaRPr lang="en-US"/>
        </a:p>
      </dgm:t>
    </dgm:pt>
    <dgm:pt modelId="{34CBBCCE-1017-4586-865B-8D42D41107DB}" type="pres">
      <dgm:prSet presAssocID="{CC9105BE-503F-4C83-B5B6-420F6CF05625}" presName="Name0" presStyleCnt="0">
        <dgm:presLayoutVars>
          <dgm:dir/>
          <dgm:resizeHandles val="exact"/>
        </dgm:presLayoutVars>
      </dgm:prSet>
      <dgm:spPr/>
    </dgm:pt>
    <dgm:pt modelId="{3F90E64C-188B-4B21-BB8E-F7971793FF67}" type="pres">
      <dgm:prSet presAssocID="{87B8DB9D-49EB-4F1A-85B6-97C89D4C2C9A}" presName="node" presStyleLbl="node1" presStyleIdx="0" presStyleCnt="3" custLinFactNeighborX="-572" custLinFactNeighborY="-16937">
        <dgm:presLayoutVars>
          <dgm:bulletEnabled val="1"/>
        </dgm:presLayoutVars>
      </dgm:prSet>
      <dgm:spPr/>
    </dgm:pt>
    <dgm:pt modelId="{1CB35DA9-66A1-423F-A002-621C677311C1}" type="pres">
      <dgm:prSet presAssocID="{E141521A-4D71-439E-826D-B66C9CF60731}" presName="sibTrans" presStyleLbl="sibTrans2D1" presStyleIdx="0" presStyleCnt="2" custScaleX="103266" custLinFactNeighborX="-3105" custLinFactNeighborY="3261"/>
      <dgm:spPr/>
    </dgm:pt>
    <dgm:pt modelId="{BD60AAB9-3343-43A8-8E48-A29A5F49EA7D}" type="pres">
      <dgm:prSet presAssocID="{E141521A-4D71-439E-826D-B66C9CF60731}" presName="connectorText" presStyleLbl="sibTrans2D1" presStyleIdx="0" presStyleCnt="2"/>
      <dgm:spPr/>
    </dgm:pt>
    <dgm:pt modelId="{FA37E870-168D-46D4-88E0-0C140B5D816B}" type="pres">
      <dgm:prSet presAssocID="{15739A32-39E8-48AA-AE8C-2312B0B98034}" presName="node" presStyleLbl="node1" presStyleIdx="1" presStyleCnt="3" custLinFactNeighborX="-1643" custLinFactNeighborY="3068">
        <dgm:presLayoutVars>
          <dgm:bulletEnabled val="1"/>
        </dgm:presLayoutVars>
      </dgm:prSet>
      <dgm:spPr/>
    </dgm:pt>
    <dgm:pt modelId="{50A2A845-7925-4ECE-834A-EDA446C28609}" type="pres">
      <dgm:prSet presAssocID="{D9E1815D-160D-4FE6-9078-9705E22ACA56}" presName="sibTrans" presStyleLbl="sibTrans2D1" presStyleIdx="1" presStyleCnt="2" custScaleX="111124" custLinFactNeighborX="-3243" custLinFactNeighborY="91"/>
      <dgm:spPr/>
    </dgm:pt>
    <dgm:pt modelId="{8307B0F0-94E6-4B66-8613-5E3C5E9830DC}" type="pres">
      <dgm:prSet presAssocID="{D9E1815D-160D-4FE6-9078-9705E22ACA56}" presName="connectorText" presStyleLbl="sibTrans2D1" presStyleIdx="1" presStyleCnt="2"/>
      <dgm:spPr/>
    </dgm:pt>
    <dgm:pt modelId="{158B1107-D33E-45EA-B6C5-0671D0A9400C}" type="pres">
      <dgm:prSet presAssocID="{752F2598-5C82-4199-A9CC-9D02FFB91551}" presName="node" presStyleLbl="node1" presStyleIdx="2" presStyleCnt="3" custLinFactNeighborX="-3880" custLinFactNeighborY="-18002">
        <dgm:presLayoutVars>
          <dgm:bulletEnabled val="1"/>
        </dgm:presLayoutVars>
      </dgm:prSet>
      <dgm:spPr/>
    </dgm:pt>
  </dgm:ptLst>
  <dgm:cxnLst>
    <dgm:cxn modelId="{0682A32B-0453-43F9-AD84-827561464830}" type="presOf" srcId="{CC9105BE-503F-4C83-B5B6-420F6CF05625}" destId="{34CBBCCE-1017-4586-865B-8D42D41107DB}" srcOrd="0" destOrd="0" presId="urn:microsoft.com/office/officeart/2005/8/layout/process1"/>
    <dgm:cxn modelId="{24CF082C-524F-4508-BCF8-CCA4C77F7792}" type="presOf" srcId="{E141521A-4D71-439E-826D-B66C9CF60731}" destId="{BD60AAB9-3343-43A8-8E48-A29A5F49EA7D}" srcOrd="1" destOrd="0" presId="urn:microsoft.com/office/officeart/2005/8/layout/process1"/>
    <dgm:cxn modelId="{9DF22C37-10ED-43F3-BB7F-E8B8AA62C832}" type="presOf" srcId="{D9E1815D-160D-4FE6-9078-9705E22ACA56}" destId="{8307B0F0-94E6-4B66-8613-5E3C5E9830DC}" srcOrd="1" destOrd="0" presId="urn:microsoft.com/office/officeart/2005/8/layout/process1"/>
    <dgm:cxn modelId="{A510C251-CBC0-4CD5-90AD-FB282B51F838}" type="presOf" srcId="{87B8DB9D-49EB-4F1A-85B6-97C89D4C2C9A}" destId="{3F90E64C-188B-4B21-BB8E-F7971793FF67}" srcOrd="0" destOrd="0" presId="urn:microsoft.com/office/officeart/2005/8/layout/process1"/>
    <dgm:cxn modelId="{4C14867A-F603-4B45-A837-8505A2ED071F}" srcId="{CC9105BE-503F-4C83-B5B6-420F6CF05625}" destId="{752F2598-5C82-4199-A9CC-9D02FFB91551}" srcOrd="2" destOrd="0" parTransId="{DC029D5B-E598-4160-B839-8B3D31AB9001}" sibTransId="{DB1A0FEE-4566-4002-80BF-8A82F49A8775}"/>
    <dgm:cxn modelId="{B368C187-9E43-42E2-A2B7-7D56BD80E314}" srcId="{CC9105BE-503F-4C83-B5B6-420F6CF05625}" destId="{15739A32-39E8-48AA-AE8C-2312B0B98034}" srcOrd="1" destOrd="0" parTransId="{28551C7B-F644-405D-A2EB-59F978DAC084}" sibTransId="{D9E1815D-160D-4FE6-9078-9705E22ACA56}"/>
    <dgm:cxn modelId="{1B10E88C-290E-40BF-BC41-86845E0E9D47}" srcId="{CC9105BE-503F-4C83-B5B6-420F6CF05625}" destId="{87B8DB9D-49EB-4F1A-85B6-97C89D4C2C9A}" srcOrd="0" destOrd="0" parTransId="{A783DD4A-019A-4E8C-8E73-34E6350047AE}" sibTransId="{E141521A-4D71-439E-826D-B66C9CF60731}"/>
    <dgm:cxn modelId="{C069809B-1718-407A-89F4-850B6C367332}" type="presOf" srcId="{E141521A-4D71-439E-826D-B66C9CF60731}" destId="{1CB35DA9-66A1-423F-A002-621C677311C1}" srcOrd="0" destOrd="0" presId="urn:microsoft.com/office/officeart/2005/8/layout/process1"/>
    <dgm:cxn modelId="{A53BFDC4-B945-46E9-B4D1-BD68B262248C}" type="presOf" srcId="{752F2598-5C82-4199-A9CC-9D02FFB91551}" destId="{158B1107-D33E-45EA-B6C5-0671D0A9400C}" srcOrd="0" destOrd="0" presId="urn:microsoft.com/office/officeart/2005/8/layout/process1"/>
    <dgm:cxn modelId="{3CC169E9-ED00-4271-B054-8EF9EF5D963A}" type="presOf" srcId="{D9E1815D-160D-4FE6-9078-9705E22ACA56}" destId="{50A2A845-7925-4ECE-834A-EDA446C28609}" srcOrd="0" destOrd="0" presId="urn:microsoft.com/office/officeart/2005/8/layout/process1"/>
    <dgm:cxn modelId="{9D3C80F6-5E70-4E99-9A42-78E4FA3A089F}" type="presOf" srcId="{15739A32-39E8-48AA-AE8C-2312B0B98034}" destId="{FA37E870-168D-46D4-88E0-0C140B5D816B}" srcOrd="0" destOrd="0" presId="urn:microsoft.com/office/officeart/2005/8/layout/process1"/>
    <dgm:cxn modelId="{41150088-5EA3-4C71-BA67-4E362B385473}" type="presParOf" srcId="{34CBBCCE-1017-4586-865B-8D42D41107DB}" destId="{3F90E64C-188B-4B21-BB8E-F7971793FF67}" srcOrd="0" destOrd="0" presId="urn:microsoft.com/office/officeart/2005/8/layout/process1"/>
    <dgm:cxn modelId="{DF7C9664-D1AF-4A8C-849D-34552128057C}" type="presParOf" srcId="{34CBBCCE-1017-4586-865B-8D42D41107DB}" destId="{1CB35DA9-66A1-423F-A002-621C677311C1}" srcOrd="1" destOrd="0" presId="urn:microsoft.com/office/officeart/2005/8/layout/process1"/>
    <dgm:cxn modelId="{A22B2D6B-2616-4CA7-9A83-3CCDCECF9F7B}" type="presParOf" srcId="{1CB35DA9-66A1-423F-A002-621C677311C1}" destId="{BD60AAB9-3343-43A8-8E48-A29A5F49EA7D}" srcOrd="0" destOrd="0" presId="urn:microsoft.com/office/officeart/2005/8/layout/process1"/>
    <dgm:cxn modelId="{ADB9F4E2-1616-4823-B465-F1344633CEFE}" type="presParOf" srcId="{34CBBCCE-1017-4586-865B-8D42D41107DB}" destId="{FA37E870-168D-46D4-88E0-0C140B5D816B}" srcOrd="2" destOrd="0" presId="urn:microsoft.com/office/officeart/2005/8/layout/process1"/>
    <dgm:cxn modelId="{865EB06F-E674-4B60-900D-CDF732987D55}" type="presParOf" srcId="{34CBBCCE-1017-4586-865B-8D42D41107DB}" destId="{50A2A845-7925-4ECE-834A-EDA446C28609}" srcOrd="3" destOrd="0" presId="urn:microsoft.com/office/officeart/2005/8/layout/process1"/>
    <dgm:cxn modelId="{EDD2AAEB-6314-4F89-B01F-9AB7BC7F732F}" type="presParOf" srcId="{50A2A845-7925-4ECE-834A-EDA446C28609}" destId="{8307B0F0-94E6-4B66-8613-5E3C5E9830DC}" srcOrd="0" destOrd="0" presId="urn:microsoft.com/office/officeart/2005/8/layout/process1"/>
    <dgm:cxn modelId="{7B8C9D8E-D10D-4672-9C31-AD013576C46B}" type="presParOf" srcId="{34CBBCCE-1017-4586-865B-8D42D41107DB}" destId="{158B1107-D33E-45EA-B6C5-0671D0A9400C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90E64C-188B-4B21-BB8E-F7971793FF67}">
      <dsp:nvSpPr>
        <dsp:cNvPr id="0" name=""/>
        <dsp:cNvSpPr/>
      </dsp:nvSpPr>
      <dsp:spPr>
        <a:xfrm>
          <a:off x="2938" y="0"/>
          <a:ext cx="2600488" cy="152438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Final Design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Fall/Winter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 2021</a:t>
          </a:r>
        </a:p>
      </dsp:txBody>
      <dsp:txXfrm>
        <a:off x="47586" y="44648"/>
        <a:ext cx="2511192" cy="1435090"/>
      </dsp:txXfrm>
    </dsp:sp>
    <dsp:sp modelId="{1CB35DA9-66A1-423F-A002-621C677311C1}">
      <dsp:nvSpPr>
        <dsp:cNvPr id="0" name=""/>
        <dsp:cNvSpPr/>
      </dsp:nvSpPr>
      <dsp:spPr>
        <a:xfrm>
          <a:off x="2835192" y="460763"/>
          <a:ext cx="564045" cy="6449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>
        <a:off x="2835192" y="589747"/>
        <a:ext cx="394832" cy="386953"/>
      </dsp:txXfrm>
    </dsp:sp>
    <dsp:sp modelId="{FA37E870-168D-46D4-88E0-0C140B5D816B}">
      <dsp:nvSpPr>
        <dsp:cNvPr id="0" name=""/>
        <dsp:cNvSpPr/>
      </dsp:nvSpPr>
      <dsp:spPr>
        <a:xfrm>
          <a:off x="3634004" y="0"/>
          <a:ext cx="2600488" cy="152438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300" kern="1200" dirty="0"/>
            <a:t>Advertisement Winter </a:t>
          </a:r>
        </a:p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300" kern="1200" dirty="0"/>
            <a:t>2021/ 2022</a:t>
          </a:r>
        </a:p>
      </dsp:txBody>
      <dsp:txXfrm>
        <a:off x="3678652" y="44648"/>
        <a:ext cx="2511192" cy="1435090"/>
      </dsp:txXfrm>
    </dsp:sp>
    <dsp:sp modelId="{50A2A845-7925-4ECE-834A-EDA446C28609}">
      <dsp:nvSpPr>
        <dsp:cNvPr id="0" name=""/>
        <dsp:cNvSpPr/>
      </dsp:nvSpPr>
      <dsp:spPr>
        <a:xfrm>
          <a:off x="6441741" y="440319"/>
          <a:ext cx="600297" cy="6449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6441741" y="569303"/>
        <a:ext cx="420208" cy="386953"/>
      </dsp:txXfrm>
    </dsp:sp>
    <dsp:sp modelId="{158B1107-D33E-45EA-B6C5-0671D0A9400C}">
      <dsp:nvSpPr>
        <dsp:cNvPr id="0" name=""/>
        <dsp:cNvSpPr/>
      </dsp:nvSpPr>
      <dsp:spPr>
        <a:xfrm>
          <a:off x="7253748" y="0"/>
          <a:ext cx="2600488" cy="152438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Construction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Spring 2022</a:t>
          </a:r>
        </a:p>
      </dsp:txBody>
      <dsp:txXfrm>
        <a:off x="7298396" y="44648"/>
        <a:ext cx="2511192" cy="14350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E6FD40-A684-41F1-943D-DD9AA73B4B1F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0D788B-EFD3-4D32-B508-E3D741304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516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Recognize Elected Officials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D788B-EFD3-4D32-B508-E3D7413048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19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771A7-9630-47F1-AD8B-98A4829C6D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43F6ED-86DB-4FB4-A8B9-F90CAA95F0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C84E0E-7539-401E-B493-22D367BE5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123A7-540B-4130-982D-057E989B4602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DB2EE-87EC-460E-8869-2FD575B25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83408-BABB-44CA-BFA1-B993235B5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72109-8760-48F9-9824-A0B2D4F9DC4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A05C62-EB91-4A6C-9108-35CAB3256473}"/>
              </a:ext>
            </a:extLst>
          </p:cNvPr>
          <p:cNvSpPr/>
          <p:nvPr userDrawn="1"/>
        </p:nvSpPr>
        <p:spPr>
          <a:xfrm>
            <a:off x="0" y="0"/>
            <a:ext cx="12192000" cy="54716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332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3B0C1-0A43-4141-847D-4A42D685E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F84C3E-77C0-4A90-BBAB-5FE7CB10F5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D58D3E-846A-43BE-8097-C89C37524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123A7-540B-4130-982D-057E989B4602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1C4CF1-B9AE-499D-B9C6-A8F4E1DF3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BC88F-3BD3-4C9D-9118-208960254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72109-8760-48F9-9824-A0B2D4F9D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668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4A05B7-5905-4B95-B727-F395A3FEDA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59C20B-7C94-4AB4-A7B6-39F65A5E9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6068F-F2DC-4B20-B402-4E0FEFB85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123A7-540B-4130-982D-057E989B4602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662A5E-BD2F-4825-862A-90EA8DBE5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1AAE44-8432-41A0-A9CD-73C7463C2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72109-8760-48F9-9824-A0B2D4F9D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553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4195F-7230-4156-B1A1-E912469FF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A4D412-BCD2-4AC6-937B-8DDCE1775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C5945-7888-4564-8D81-AB7DA2A45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123A7-540B-4130-982D-057E989B4602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A1B54-1551-42FC-A9F6-26EC44C47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E012D-8A46-43D6-8BE3-4A39038C8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72109-8760-48F9-9824-A0B2D4F9D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332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4F2A6-BAEC-4DB7-A257-7A5667FEC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299CB2-438C-41D0-A822-30C42AF8ED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A0D8D-D7EC-4FDA-ACA9-FCC525EBE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123A7-540B-4130-982D-057E989B4602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7365E-6CB7-4AAE-A444-1C1246F6C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83CE7-D409-416F-A47B-F6D192D82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72109-8760-48F9-9824-A0B2D4F9D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066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DD2BD-3819-4944-906D-BE8A6498B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86B4C-FBBD-497D-A1CE-90FB3D1B7F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25B51F-B66B-4A64-A2D3-15ECA86516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220744-0DCE-4C4D-9306-D2E0C01C6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123A7-540B-4130-982D-057E989B4602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52F1E-3034-45A7-9ED4-8815B1A67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6DF799-7DA7-4DEA-A215-598398857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72109-8760-48F9-9824-A0B2D4F9D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071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92066-1023-4D21-9BE6-56F16E1C9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11AAB5-AA1D-4895-9AA7-58D0E89FD0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9F15FA-EAA5-4E70-9F51-3EA8CAAE0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C8A0D8-C51E-46A7-A3EB-672DF7B493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F66825-FE0F-40D4-8F3B-DF5BF6C8B5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5FE67A-EC6F-4588-B8CF-A0EC3A980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123A7-540B-4130-982D-057E989B4602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DDBEC6-F144-4F9F-89E5-3AF881C37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EAABA3-2080-4755-9C04-7E488EE02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72109-8760-48F9-9824-A0B2D4F9D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56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50EBD-096E-43D1-8E0B-BA42463B6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304CC-CCC5-4003-9E7A-6907A644C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123A7-540B-4130-982D-057E989B4602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412A00-B06B-4A82-A50A-ADFDFB8A8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F91120-CDA2-4DD3-85BF-33C078BF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72109-8760-48F9-9824-A0B2D4F9D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054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D7EF79-1EAE-419B-9400-FBC89396C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123A7-540B-4130-982D-057E989B4602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FE8BA9-45B8-4249-B21D-DF68EAA0C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B2690-5F06-49E2-95DC-4CB6444EE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72109-8760-48F9-9824-A0B2D4F9D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73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D2D44-B7C3-4C58-A6B8-D7350F47D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FC911-52EC-4BD1-8BB9-ED8F08623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C854A8-F0BD-4480-8437-8E0356FD8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CF1255-3A01-4087-8219-461E47FD2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123A7-540B-4130-982D-057E989B4602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F47F8E-04FD-4348-9D60-823A2F979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6DB17B-735B-42C9-B814-BEB44D85E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72109-8760-48F9-9824-A0B2D4F9D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379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EE4C9-6166-4122-A88B-AFD9257E6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A56EB2-2CC9-4699-837F-8E5AC13362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DEE45B-5F20-4DE3-BC93-22367AF90E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C2E720-D9C8-4D55-8921-7D72732CD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123A7-540B-4130-982D-057E989B4602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F43C66-DC8D-4DF6-8EAD-CCAD08140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600E4A-3ACC-47F7-8C7B-56DC91175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72109-8760-48F9-9824-A0B2D4F9D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117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D081B-1624-44D8-A57C-863FE23B9C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123A7-540B-4130-982D-057E989B4602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B2C3F7-9D9B-4542-8E41-797F1B53DB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CF89B-51E4-487D-ABA3-F3D7ED7FDD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72109-8760-48F9-9824-A0B2D4F9DC4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BA7958-308C-4528-A32B-A4DC39DCDAFC}"/>
              </a:ext>
            </a:extLst>
          </p:cNvPr>
          <p:cNvSpPr/>
          <p:nvPr userDrawn="1"/>
        </p:nvSpPr>
        <p:spPr>
          <a:xfrm>
            <a:off x="0" y="0"/>
            <a:ext cx="12192000" cy="54716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E517578-3B50-4B8A-880D-E7EAFE8C4BA2}"/>
              </a:ext>
            </a:extLst>
          </p:cNvPr>
          <p:cNvSpPr txBox="1">
            <a:spLocks/>
          </p:cNvSpPr>
          <p:nvPr userDrawn="1"/>
        </p:nvSpPr>
        <p:spPr>
          <a:xfrm>
            <a:off x="1941321" y="0"/>
            <a:ext cx="10157011" cy="630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Wilmington Transit Corridors Improvement</a:t>
            </a:r>
          </a:p>
        </p:txBody>
      </p:sp>
    </p:spTree>
    <p:extLst>
      <p:ext uri="{BB962C8B-B14F-4D97-AF65-F5344CB8AC3E}">
        <p14:creationId xmlns:p14="http://schemas.microsoft.com/office/powerpoint/2010/main" val="3851535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s://de.gov/wilmtransitcorridors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de.gov/wilmtransitcorridors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s://de.gov/wilmtransitcorridors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de.gov/wilmtransitcorridors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e.gov/wilmtransitcorridors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de.gov/wilmtransitcorridors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8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Placeholder 8" descr="A picture containing text, building, road, outdoor&#10;&#10;Description automatically generated">
            <a:extLst>
              <a:ext uri="{FF2B5EF4-FFF2-40B4-BE49-F238E27FC236}">
                <a16:creationId xmlns:a16="http://schemas.microsoft.com/office/drawing/2014/main" id="{68D7929E-F1C4-4DCF-88F2-E77E33D46BB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7" r="20827" b="1"/>
          <a:stretch/>
        </p:blipFill>
        <p:spPr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30" name="Freeform: Shape 30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2" name="Freeform: Shape 32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58CC1E-F661-4A42-9DF3-EEA8FE27A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2" y="877727"/>
            <a:ext cx="5452690" cy="137298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b="1" dirty="0">
                <a:latin typeface="+mn-lt"/>
              </a:rPr>
              <a:t>Wilmington Transit Corridors Improvement</a:t>
            </a:r>
          </a:p>
        </p:txBody>
      </p:sp>
      <p:sp>
        <p:nvSpPr>
          <p:cNvPr id="34" name="Rectangle 34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E13BE1-DCFD-43B7-826D-D6DAD237D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5760" y="2409397"/>
            <a:ext cx="5522463" cy="34023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400" b="1" dirty="0"/>
              <a:t>Public Works and Transportation Committee</a:t>
            </a:r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r>
              <a:rPr lang="en-US" sz="2800" b="1" dirty="0"/>
              <a:t>February 16, 2020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43914A2C-58A3-4C1D-8E6B-297B3DE53A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7367" y="328944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08163980-3B19-4C90-9D98-6B420FFC22C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D0A1E88-8AF1-4908-AA1B-A174A5A18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02" y="5324945"/>
            <a:ext cx="3305032" cy="13531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18A073-9C23-4F51-BEDC-E9F27D8DF898}"/>
              </a:ext>
            </a:extLst>
          </p:cNvPr>
          <p:cNvSpPr/>
          <p:nvPr/>
        </p:nvSpPr>
        <p:spPr>
          <a:xfrm>
            <a:off x="0" y="0"/>
            <a:ext cx="12192000" cy="54716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76E81D-9721-4E46-83A0-70B9169201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3759" y="6162813"/>
            <a:ext cx="867752" cy="34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55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97A83B-D7CE-4557-90F1-79A9282D0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23203"/>
            <a:ext cx="12192000" cy="35065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3BB6A8-26B5-46C1-B470-51BA33E4C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9699" y="1430326"/>
            <a:ext cx="2782301" cy="18928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91E8E8-C6E9-495B-B79F-5B1AFA802C9A}"/>
              </a:ext>
            </a:extLst>
          </p:cNvPr>
          <p:cNvSpPr txBox="1"/>
          <p:nvPr/>
        </p:nvSpPr>
        <p:spPr>
          <a:xfrm>
            <a:off x="763472" y="1479738"/>
            <a:ext cx="54233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Monroe Street and Jefferson Street will be improved bus stops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Madison Street and Washington Street bus stops will be removed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West St will have a new bus stop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EB2BF6-F59B-4957-9D5F-C45CE5522A08}"/>
              </a:ext>
            </a:extLst>
          </p:cNvPr>
          <p:cNvSpPr txBox="1"/>
          <p:nvPr/>
        </p:nvSpPr>
        <p:spPr>
          <a:xfrm>
            <a:off x="644083" y="833407"/>
            <a:ext cx="774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a typeface="+mj-ea"/>
                <a:cs typeface="+mj-cs"/>
              </a:rPr>
              <a:t>9th</a:t>
            </a:r>
            <a:r>
              <a:rPr lang="en-US" sz="36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STREET: Monroe to West Street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596460-BF73-46DD-9C51-BE865A8E49C6}"/>
              </a:ext>
            </a:extLst>
          </p:cNvPr>
          <p:cNvSpPr txBox="1"/>
          <p:nvPr/>
        </p:nvSpPr>
        <p:spPr>
          <a:xfrm>
            <a:off x="8576442" y="693260"/>
            <a:ext cx="3783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DART Service Changes</a:t>
            </a:r>
          </a:p>
        </p:txBody>
      </p:sp>
    </p:spTree>
    <p:extLst>
      <p:ext uri="{BB962C8B-B14F-4D97-AF65-F5344CB8AC3E}">
        <p14:creationId xmlns:p14="http://schemas.microsoft.com/office/powerpoint/2010/main" val="552721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1A4535-5E45-4646-B3D9-3F6B9B138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5313"/>
            <a:ext cx="12192000" cy="47026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8495A0-A5EB-4360-BC31-8EA06F0A4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9699" y="1745409"/>
            <a:ext cx="2782301" cy="18928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95E080-BABD-41DA-B7D8-9D18B19C2503}"/>
              </a:ext>
            </a:extLst>
          </p:cNvPr>
          <p:cNvSpPr txBox="1"/>
          <p:nvPr/>
        </p:nvSpPr>
        <p:spPr>
          <a:xfrm>
            <a:off x="644083" y="518097"/>
            <a:ext cx="774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a typeface="+mj-ea"/>
                <a:cs typeface="+mj-cs"/>
              </a:rPr>
              <a:t>9th</a:t>
            </a:r>
            <a:r>
              <a:rPr lang="en-US" sz="36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STREET: Walnut St to Spruce St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C8909D-658D-41BB-AA1C-297C87E0F444}"/>
              </a:ext>
            </a:extLst>
          </p:cNvPr>
          <p:cNvSpPr txBox="1"/>
          <p:nvPr/>
        </p:nvSpPr>
        <p:spPr>
          <a:xfrm>
            <a:off x="644083" y="1132897"/>
            <a:ext cx="736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Walnut St and Lombard St bus stops will be removed and consolidated into a new bus stop at Clifford Brown Walk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bus stop at Pine Street will be removed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9F10CC-F65D-4E26-9E63-9947D6F51F15}"/>
              </a:ext>
            </a:extLst>
          </p:cNvPr>
          <p:cNvSpPr txBox="1"/>
          <p:nvPr/>
        </p:nvSpPr>
        <p:spPr>
          <a:xfrm>
            <a:off x="8576442" y="693260"/>
            <a:ext cx="3783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DART Service Changes</a:t>
            </a:r>
          </a:p>
        </p:txBody>
      </p:sp>
    </p:spTree>
    <p:extLst>
      <p:ext uri="{BB962C8B-B14F-4D97-AF65-F5344CB8AC3E}">
        <p14:creationId xmlns:p14="http://schemas.microsoft.com/office/powerpoint/2010/main" val="1443606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83CE567-B91B-4186-8297-1D4D44A55F53}"/>
              </a:ext>
            </a:extLst>
          </p:cNvPr>
          <p:cNvSpPr txBox="1"/>
          <p:nvPr/>
        </p:nvSpPr>
        <p:spPr>
          <a:xfrm>
            <a:off x="339282" y="2072194"/>
            <a:ext cx="4980863" cy="46762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Bus Stops removed at Morrow, Washington, and Orange Streets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Bus Stops added at Jefferson Street and moved from east corner to west corner at 8</a:t>
            </a:r>
            <a:r>
              <a:rPr lang="en-US" sz="2000" baseline="30000" dirty="0"/>
              <a:t>th</a:t>
            </a:r>
            <a:r>
              <a:rPr lang="en-US" sz="2000" dirty="0"/>
              <a:t> &amp; West Street and 8</a:t>
            </a:r>
            <a:r>
              <a:rPr lang="en-US" sz="2000" baseline="30000" dirty="0"/>
              <a:t>th</a:t>
            </a:r>
            <a:r>
              <a:rPr lang="en-US" sz="2000" dirty="0"/>
              <a:t> &amp; Lombard Street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Benches and Trash Receptacles installed at every stop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Bump outs constructed at Adams, Jefferson, West, King, Walnut and Lombard Streets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Real Time Signs will be installed at Bus Shelter Locations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There will be one parking space less along the 8</a:t>
            </a:r>
            <a:r>
              <a:rPr lang="en-US" sz="2000" baseline="30000" dirty="0"/>
              <a:t>th</a:t>
            </a:r>
            <a:r>
              <a:rPr lang="en-US" sz="2000" dirty="0"/>
              <a:t> Street corridor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For all locations, see concept plans at </a:t>
            </a:r>
            <a:r>
              <a:rPr lang="en-US" sz="2000" dirty="0">
                <a:hlinkClick r:id="rId2"/>
              </a:rPr>
              <a:t>https://de.gov/wilmtransitcorridors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5CB8A1-AADF-40A9-BB5A-E7A0608F2A1F}"/>
              </a:ext>
            </a:extLst>
          </p:cNvPr>
          <p:cNvSpPr txBox="1"/>
          <p:nvPr/>
        </p:nvSpPr>
        <p:spPr>
          <a:xfrm>
            <a:off x="339282" y="628651"/>
            <a:ext cx="373038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a typeface="+mj-ea"/>
                <a:cs typeface="+mj-cs"/>
              </a:rPr>
              <a:t>8</a:t>
            </a:r>
            <a:r>
              <a:rPr lang="en-US" sz="3600" b="1" baseline="30000" dirty="0">
                <a:ea typeface="+mj-ea"/>
                <a:cs typeface="+mj-cs"/>
              </a:rPr>
              <a:t>th</a:t>
            </a:r>
            <a:r>
              <a:rPr lang="en-US" sz="3600" b="1" dirty="0">
                <a:ea typeface="+mj-ea"/>
                <a:cs typeface="+mj-cs"/>
              </a:rPr>
              <a:t> Street</a:t>
            </a:r>
            <a:r>
              <a:rPr lang="en-US" sz="36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:  </a:t>
            </a:r>
          </a:p>
          <a:p>
            <a:r>
              <a:rPr lang="en-US" sz="2800" b="1" dirty="0">
                <a:ea typeface="+mj-ea"/>
                <a:cs typeface="+mj-cs"/>
              </a:rPr>
              <a:t>Adams Street to Church Street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E26D99-B567-4910-BFA3-A06A805D12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8" r="5456" b="972"/>
          <a:stretch/>
        </p:blipFill>
        <p:spPr>
          <a:xfrm>
            <a:off x="5458649" y="628651"/>
            <a:ext cx="6671439" cy="56830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C997B8-4223-4792-89AD-52BEB8E28729}"/>
              </a:ext>
            </a:extLst>
          </p:cNvPr>
          <p:cNvSpPr txBox="1"/>
          <p:nvPr/>
        </p:nvSpPr>
        <p:spPr>
          <a:xfrm>
            <a:off x="7549708" y="6348382"/>
            <a:ext cx="4737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ea typeface="+mj-ea"/>
                <a:cs typeface="+mj-cs"/>
              </a:rPr>
              <a:t>8</a:t>
            </a:r>
            <a:r>
              <a:rPr lang="en-US" sz="2000" b="1" baseline="30000">
                <a:ea typeface="+mj-ea"/>
                <a:cs typeface="+mj-cs"/>
              </a:rPr>
              <a:t>th</a:t>
            </a:r>
            <a:r>
              <a:rPr lang="en-US" sz="2000" b="1">
                <a:ea typeface="+mj-ea"/>
                <a:cs typeface="+mj-cs"/>
              </a:rPr>
              <a:t> and Walnut Streets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12663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EE2008-45D8-4B2B-B7CD-5EF486DED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38885"/>
            <a:ext cx="12192000" cy="43191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35FE47-74F8-4B95-B2EA-D63C90AB2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46" y="2882755"/>
            <a:ext cx="2782301" cy="18928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3DFA17-F707-43E8-BBED-55AE15C6D7EC}"/>
              </a:ext>
            </a:extLst>
          </p:cNvPr>
          <p:cNvSpPr txBox="1"/>
          <p:nvPr/>
        </p:nvSpPr>
        <p:spPr>
          <a:xfrm>
            <a:off x="339281" y="628651"/>
            <a:ext cx="7450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a typeface="+mj-ea"/>
                <a:cs typeface="+mj-cs"/>
              </a:rPr>
              <a:t>8</a:t>
            </a:r>
            <a:r>
              <a:rPr lang="en-US" sz="3600" b="1" baseline="30000" dirty="0">
                <a:ea typeface="+mj-ea"/>
                <a:cs typeface="+mj-cs"/>
              </a:rPr>
              <a:t>th</a:t>
            </a:r>
            <a:r>
              <a:rPr lang="en-US" sz="3600" b="1" dirty="0">
                <a:ea typeface="+mj-ea"/>
                <a:cs typeface="+mj-cs"/>
              </a:rPr>
              <a:t> Street</a:t>
            </a:r>
            <a:r>
              <a:rPr lang="en-US" sz="36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: </a:t>
            </a:r>
            <a:r>
              <a:rPr lang="en-US" sz="2800" b="1" dirty="0">
                <a:ea typeface="+mj-ea"/>
                <a:cs typeface="+mj-cs"/>
              </a:rPr>
              <a:t>Adams Street to Jefferson Street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66954F-B848-4550-97FA-D8D95B018040}"/>
              </a:ext>
            </a:extLst>
          </p:cNvPr>
          <p:cNvSpPr txBox="1"/>
          <p:nvPr/>
        </p:nvSpPr>
        <p:spPr>
          <a:xfrm>
            <a:off x="8576442" y="693260"/>
            <a:ext cx="3783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DART Service Changes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0613E8-13B6-479E-87CD-585795CEC602}"/>
              </a:ext>
            </a:extLst>
          </p:cNvPr>
          <p:cNvSpPr txBox="1"/>
          <p:nvPr/>
        </p:nvSpPr>
        <p:spPr>
          <a:xfrm>
            <a:off x="534390" y="1365662"/>
            <a:ext cx="7255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Adams Street will have an improved bus stop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Morrow Street Bus Stop will be removed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Jefferson Street will have a new bus stop</a:t>
            </a:r>
          </a:p>
        </p:txBody>
      </p:sp>
    </p:spTree>
    <p:extLst>
      <p:ext uri="{BB962C8B-B14F-4D97-AF65-F5344CB8AC3E}">
        <p14:creationId xmlns:p14="http://schemas.microsoft.com/office/powerpoint/2010/main" val="3476889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FD92931-CEF7-4DD5-993F-3158300BA871}"/>
              </a:ext>
            </a:extLst>
          </p:cNvPr>
          <p:cNvSpPr txBox="1"/>
          <p:nvPr/>
        </p:nvSpPr>
        <p:spPr>
          <a:xfrm>
            <a:off x="339281" y="628651"/>
            <a:ext cx="7807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a typeface="+mj-ea"/>
                <a:cs typeface="+mj-cs"/>
              </a:rPr>
              <a:t>8</a:t>
            </a:r>
            <a:r>
              <a:rPr lang="en-US" sz="3600" b="1" baseline="30000" dirty="0">
                <a:ea typeface="+mj-ea"/>
                <a:cs typeface="+mj-cs"/>
              </a:rPr>
              <a:t>th</a:t>
            </a:r>
            <a:r>
              <a:rPr lang="en-US" sz="3600" b="1" dirty="0">
                <a:ea typeface="+mj-ea"/>
                <a:cs typeface="+mj-cs"/>
              </a:rPr>
              <a:t> Street</a:t>
            </a:r>
            <a:r>
              <a:rPr lang="en-US" sz="36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:  </a:t>
            </a:r>
            <a:r>
              <a:rPr lang="en-US" sz="2800" b="1" dirty="0">
                <a:ea typeface="+mj-ea"/>
                <a:cs typeface="+mj-cs"/>
              </a:rPr>
              <a:t>Jefferson Street to Orange Street</a:t>
            </a:r>
            <a:endParaRPr lang="en-US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D2DC7A-AA6D-4B24-AFFC-25D3CBFD7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9010"/>
            <a:ext cx="12192000" cy="36289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036E69-7ECB-4AB9-B70C-A39803E4C2D8}"/>
              </a:ext>
            </a:extLst>
          </p:cNvPr>
          <p:cNvSpPr txBox="1"/>
          <p:nvPr/>
        </p:nvSpPr>
        <p:spPr>
          <a:xfrm>
            <a:off x="8576442" y="693260"/>
            <a:ext cx="3783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DART Service Changes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A0F167-7CD6-4391-A5F6-A8211322D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9060" y="3229010"/>
            <a:ext cx="2782301" cy="18928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BF54B4-D1F4-48E2-B5C6-6369576118CB}"/>
              </a:ext>
            </a:extLst>
          </p:cNvPr>
          <p:cNvSpPr txBox="1"/>
          <p:nvPr/>
        </p:nvSpPr>
        <p:spPr>
          <a:xfrm>
            <a:off x="475013" y="1377538"/>
            <a:ext cx="73864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Jefferson Street will have an improved bus stop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Washington Street bus stop will be removed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West Street bus stop will be moved from the east side to the west side of the street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Orange Street bus stop will be removed</a:t>
            </a:r>
          </a:p>
        </p:txBody>
      </p:sp>
    </p:spTree>
    <p:extLst>
      <p:ext uri="{BB962C8B-B14F-4D97-AF65-F5344CB8AC3E}">
        <p14:creationId xmlns:p14="http://schemas.microsoft.com/office/powerpoint/2010/main" val="3539516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217F42-F095-4BAD-AAA5-FA48FAA21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723" y="2364828"/>
            <a:ext cx="6699017" cy="44931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65015B-D8FB-4A82-ADC0-848B97637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9805" y="2364828"/>
            <a:ext cx="2782301" cy="18928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210A4B-6CE8-43EC-92D5-7FA340DCD494}"/>
              </a:ext>
            </a:extLst>
          </p:cNvPr>
          <p:cNvSpPr txBox="1"/>
          <p:nvPr/>
        </p:nvSpPr>
        <p:spPr>
          <a:xfrm>
            <a:off x="339281" y="628651"/>
            <a:ext cx="7807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a typeface="+mj-ea"/>
                <a:cs typeface="+mj-cs"/>
              </a:rPr>
              <a:t>8</a:t>
            </a:r>
            <a:r>
              <a:rPr lang="en-US" sz="3600" b="1" baseline="30000" dirty="0">
                <a:ea typeface="+mj-ea"/>
                <a:cs typeface="+mj-cs"/>
              </a:rPr>
              <a:t>th</a:t>
            </a:r>
            <a:r>
              <a:rPr lang="en-US" sz="3600" b="1" dirty="0">
                <a:ea typeface="+mj-ea"/>
                <a:cs typeface="+mj-cs"/>
              </a:rPr>
              <a:t> Street</a:t>
            </a:r>
            <a:r>
              <a:rPr lang="en-US" sz="36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:  </a:t>
            </a:r>
            <a:r>
              <a:rPr lang="en-US" sz="2800" b="1" dirty="0">
                <a:ea typeface="+mj-ea"/>
                <a:cs typeface="+mj-cs"/>
              </a:rPr>
              <a:t>Lombard Street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58D66C-39BA-42B2-BC39-8513A68BD25E}"/>
              </a:ext>
            </a:extLst>
          </p:cNvPr>
          <p:cNvSpPr txBox="1"/>
          <p:nvPr/>
        </p:nvSpPr>
        <p:spPr>
          <a:xfrm>
            <a:off x="8576442" y="693260"/>
            <a:ext cx="3783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DART Service Changes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23ADA4-EDF2-4CC2-BDC6-14A8E1EAEE86}"/>
              </a:ext>
            </a:extLst>
          </p:cNvPr>
          <p:cNvSpPr txBox="1"/>
          <p:nvPr/>
        </p:nvSpPr>
        <p:spPr>
          <a:xfrm>
            <a:off x="339281" y="1466193"/>
            <a:ext cx="7212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Move bus stop from the east side to the west side of Lombard to keep DART buses separated from school buses </a:t>
            </a:r>
          </a:p>
        </p:txBody>
      </p:sp>
    </p:spTree>
    <p:extLst>
      <p:ext uri="{BB962C8B-B14F-4D97-AF65-F5344CB8AC3E}">
        <p14:creationId xmlns:p14="http://schemas.microsoft.com/office/powerpoint/2010/main" val="20771423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6BE7BA3B-A5F7-4A99-A885-E471147C1F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4724813"/>
              </p:ext>
            </p:extLst>
          </p:nvPr>
        </p:nvGraphicFramePr>
        <p:xfrm>
          <a:off x="859787" y="2789541"/>
          <a:ext cx="9899257" cy="1524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D61B54C1-1134-499D-B003-F44F9D7DCACF}"/>
              </a:ext>
            </a:extLst>
          </p:cNvPr>
          <p:cNvSpPr txBox="1"/>
          <p:nvPr/>
        </p:nvSpPr>
        <p:spPr>
          <a:xfrm>
            <a:off x="1523569" y="4536810"/>
            <a:ext cx="8540925" cy="61959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en-US" sz="2000" dirty="0">
                <a:latin typeface="Calibri"/>
                <a:cs typeface="Calibri Light"/>
              </a:rPr>
              <a:t>Project is constructed in coordination with the Restore the Corridor project (I-95)</a:t>
            </a:r>
          </a:p>
        </p:txBody>
      </p:sp>
      <p:sp>
        <p:nvSpPr>
          <p:cNvPr id="14" name="Arrow: Bent-Up 13">
            <a:extLst>
              <a:ext uri="{FF2B5EF4-FFF2-40B4-BE49-F238E27FC236}">
                <a16:creationId xmlns:a16="http://schemas.microsoft.com/office/drawing/2014/main" id="{C90C93FD-46DA-4653-80DC-FBB6525D3E91}"/>
              </a:ext>
            </a:extLst>
          </p:cNvPr>
          <p:cNvSpPr/>
          <p:nvPr/>
        </p:nvSpPr>
        <p:spPr>
          <a:xfrm>
            <a:off x="10368509" y="3874778"/>
            <a:ext cx="781070" cy="971828"/>
          </a:xfrm>
          <a:prstGeom prst="bentUp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0B5EECD-0DC1-4D66-8D9D-C864349C6E82}"/>
              </a:ext>
            </a:extLst>
          </p:cNvPr>
          <p:cNvSpPr txBox="1">
            <a:spLocks/>
          </p:cNvSpPr>
          <p:nvPr/>
        </p:nvSpPr>
        <p:spPr>
          <a:xfrm>
            <a:off x="257003" y="898175"/>
            <a:ext cx="5355333" cy="9828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n-lt"/>
              </a:rPr>
              <a:t>Project Schedule</a:t>
            </a:r>
          </a:p>
        </p:txBody>
      </p:sp>
    </p:spTree>
    <p:extLst>
      <p:ext uri="{BB962C8B-B14F-4D97-AF65-F5344CB8AC3E}">
        <p14:creationId xmlns:p14="http://schemas.microsoft.com/office/powerpoint/2010/main" val="1009098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0D6DB1F-23D9-4E30-989D-174009A3283C}"/>
              </a:ext>
            </a:extLst>
          </p:cNvPr>
          <p:cNvSpPr txBox="1">
            <a:spLocks/>
          </p:cNvSpPr>
          <p:nvPr/>
        </p:nvSpPr>
        <p:spPr>
          <a:xfrm>
            <a:off x="1021277" y="1034653"/>
            <a:ext cx="5355333" cy="9828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n-lt"/>
              </a:rPr>
              <a:t>More Information…..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C22D9F-9F37-495E-B82F-2AC39F63D72B}"/>
              </a:ext>
            </a:extLst>
          </p:cNvPr>
          <p:cNvSpPr txBox="1"/>
          <p:nvPr/>
        </p:nvSpPr>
        <p:spPr>
          <a:xfrm>
            <a:off x="1021278" y="2339439"/>
            <a:ext cx="66132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Go to </a:t>
            </a:r>
            <a:r>
              <a:rPr lang="en-US" sz="2400" dirty="0">
                <a:hlinkClick r:id="rId2"/>
              </a:rPr>
              <a:t>https://de.gov/wilmtransitcorridors</a:t>
            </a:r>
            <a:endParaRPr lang="en-US" sz="2400" dirty="0"/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Concept Plans are located on the Website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Video recording of the Information Session is on the website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608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A4B5A-3529-4CA2-A5C1-84E5FC009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8337"/>
            <a:ext cx="10515600" cy="1022351"/>
          </a:xfrm>
        </p:spPr>
        <p:txBody>
          <a:bodyPr/>
          <a:lstStyle/>
          <a:p>
            <a:pPr algn="ctr"/>
            <a:r>
              <a:rPr lang="en-US" sz="6000" b="1" dirty="0"/>
              <a:t>Project Team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31BB7B-D450-4A30-86D0-9C5BF952C5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014" y="1893832"/>
            <a:ext cx="5157787" cy="823912"/>
          </a:xfrm>
        </p:spPr>
        <p:txBody>
          <a:bodyPr/>
          <a:lstStyle/>
          <a:p>
            <a:r>
              <a:rPr lang="en-US" sz="4000" dirty="0"/>
              <a:t>Project Design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4BAAAA-3B6D-4B23-B361-635CB127A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00855"/>
            <a:ext cx="5157787" cy="3288808"/>
          </a:xfrm>
        </p:spPr>
        <p:txBody>
          <a:bodyPr/>
          <a:lstStyle/>
          <a:p>
            <a:r>
              <a:rPr lang="en-US" dirty="0"/>
              <a:t>Matthew Vincent, DelDOT, Chief of North Project Development</a:t>
            </a:r>
          </a:p>
          <a:p>
            <a:r>
              <a:rPr lang="en-US" dirty="0"/>
              <a:t>Diane Gunn, Century, Project Manager for DelDOT</a:t>
            </a:r>
          </a:p>
          <a:p>
            <a:r>
              <a:rPr lang="en-US" dirty="0"/>
              <a:t>Matt Goudy, RK&amp;K, Designer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EDBE64-0373-4F8A-83B8-49311BB286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21857"/>
            <a:ext cx="5183188" cy="795887"/>
          </a:xfrm>
        </p:spPr>
        <p:txBody>
          <a:bodyPr/>
          <a:lstStyle/>
          <a:p>
            <a:r>
              <a:rPr lang="en-US" sz="4000" dirty="0"/>
              <a:t>DART Planning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630B2F-E9F3-49C3-A07B-807DE737FD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00853"/>
            <a:ext cx="5183188" cy="3288809"/>
          </a:xfrm>
        </p:spPr>
        <p:txBody>
          <a:bodyPr/>
          <a:lstStyle/>
          <a:p>
            <a:r>
              <a:rPr lang="en-US" dirty="0"/>
              <a:t>Catherine Smith, DTC, Planning Manager</a:t>
            </a:r>
          </a:p>
          <a:p>
            <a:r>
              <a:rPr lang="en-US" dirty="0"/>
              <a:t>John Calnan, DTC, Planner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191B15-DC34-4D10-9C8D-E90DEA80663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716425" y="1921858"/>
            <a:ext cx="919717" cy="7958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F7F8E3-A8C8-44A1-B584-3F730777C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7764" y="1803716"/>
            <a:ext cx="2085858" cy="91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621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AE074-E45D-4764-9F7D-8AACFEDF019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5143" y="842433"/>
            <a:ext cx="3884990" cy="8460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b="1" dirty="0">
                <a:latin typeface="+mn-lt"/>
              </a:rPr>
              <a:t>Project Location and Goals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EA8033-FDCA-4F16-AA14-A8A3F3B5FB6E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0" y="1880810"/>
            <a:ext cx="4862286" cy="39159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00050" indent="-228600">
              <a:buFont typeface="Arial" panose="020B0604020202020204" pitchFamily="34" charset="0"/>
              <a:buChar char="•"/>
            </a:pPr>
            <a:r>
              <a:rPr lang="en-US" sz="2400" dirty="0"/>
              <a:t>Wilmington Transit Corridors Improvement Project located in the Wilmington Central Business District </a:t>
            </a:r>
          </a:p>
          <a:p>
            <a:pPr marL="400050" indent="-228600">
              <a:buFont typeface="Arial" panose="020B0604020202020204" pitchFamily="34" charset="0"/>
              <a:buChar char="•"/>
            </a:pPr>
            <a:r>
              <a:rPr lang="en-US" sz="2400" dirty="0"/>
              <a:t>Orange Street, King Street, 8</a:t>
            </a:r>
            <a:r>
              <a:rPr lang="en-US" sz="2400" baseline="30000" dirty="0"/>
              <a:t>th</a:t>
            </a:r>
            <a:r>
              <a:rPr lang="en-US" sz="2400" dirty="0"/>
              <a:t> Street and 9</a:t>
            </a:r>
            <a:r>
              <a:rPr lang="en-US" sz="2400" baseline="30000" dirty="0"/>
              <a:t>th</a:t>
            </a:r>
            <a:r>
              <a:rPr lang="en-US" sz="2400" dirty="0"/>
              <a:t> Street will be corridors for transit improvements</a:t>
            </a:r>
          </a:p>
          <a:p>
            <a:pPr marL="400050" indent="-228600">
              <a:buFont typeface="Arial" panose="020B0604020202020204" pitchFamily="34" charset="0"/>
              <a:buChar char="•"/>
            </a:pPr>
            <a:r>
              <a:rPr lang="en-US" sz="2400" dirty="0"/>
              <a:t>Reconfigure Orange Street  between Martin Luther King Blvd and 10</a:t>
            </a:r>
            <a:r>
              <a:rPr lang="en-US" sz="2400" baseline="30000" dirty="0"/>
              <a:t>th</a:t>
            </a:r>
            <a:r>
              <a:rPr lang="en-US" sz="2400" dirty="0"/>
              <a:t> Street</a:t>
            </a:r>
          </a:p>
          <a:p>
            <a:pPr marL="171450"/>
            <a:endParaRPr lang="en-US" sz="2400" dirty="0"/>
          </a:p>
          <a:p>
            <a:pPr marL="400050" indent="-228600"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C3A1110-E229-4550-BAEB-B4C5937874C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669507" y="1313574"/>
            <a:ext cx="61722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91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7">
            <a:extLst>
              <a:ext uri="{FF2B5EF4-FFF2-40B4-BE49-F238E27FC236}">
                <a16:creationId xmlns:a16="http://schemas.microsoft.com/office/drawing/2014/main" id="{23705655-C195-4D66-AA04-946A4BE337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7" t="1153" r="17981" b="-1153"/>
          <a:stretch/>
        </p:blipFill>
        <p:spPr>
          <a:xfrm>
            <a:off x="7734822" y="542802"/>
            <a:ext cx="4457178" cy="6331362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8" name="Content Placeholder 7" descr="A picture containing text, building, road, outdoor&#10;&#10;Description automatically generated">
            <a:extLst>
              <a:ext uri="{FF2B5EF4-FFF2-40B4-BE49-F238E27FC236}">
                <a16:creationId xmlns:a16="http://schemas.microsoft.com/office/drawing/2014/main" id="{A94C801D-192C-40BE-B6AD-042EF31D55C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6" t="300" r="40774" b="-298"/>
          <a:stretch/>
        </p:blipFill>
        <p:spPr>
          <a:xfrm>
            <a:off x="3825207" y="542802"/>
            <a:ext cx="4636405" cy="6369466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>
        <p:nvSpPr>
          <p:cNvPr id="97" name="Text Placeholder 3">
            <a:extLst>
              <a:ext uri="{FF2B5EF4-FFF2-40B4-BE49-F238E27FC236}">
                <a16:creationId xmlns:a16="http://schemas.microsoft.com/office/drawing/2014/main" id="{95057B4C-5E37-4EC0-9CE3-1DE5FE1EA4AC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128643" y="2042398"/>
            <a:ext cx="3771331" cy="4066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/>
            <a:r>
              <a:rPr lang="en-US" sz="2000" dirty="0"/>
              <a:t>Provide curb “Bump Outs” to allow better bus access</a:t>
            </a:r>
          </a:p>
          <a:p>
            <a:pPr marL="742950" lvl="1"/>
            <a:r>
              <a:rPr lang="en-US" sz="2000" dirty="0"/>
              <a:t>Reduces boarding and unloading times</a:t>
            </a:r>
          </a:p>
          <a:p>
            <a:pPr marL="285750"/>
            <a:r>
              <a:rPr lang="en-US" sz="2000" dirty="0"/>
              <a:t>Provide Real Time Signs to bus shelters to give riders current bus schedule information</a:t>
            </a:r>
          </a:p>
          <a:p>
            <a:pPr marL="285750"/>
            <a:r>
              <a:rPr lang="en-US" sz="2000" dirty="0"/>
              <a:t>Newly Designed Bus Shelters provide wider pedestrian walkways for ADA accessibility while still protecting users from the weather</a:t>
            </a:r>
          </a:p>
          <a:p>
            <a:endParaRPr lang="en-US" sz="17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4641FE-2EB5-483D-93E7-58BECDB78DC6}"/>
              </a:ext>
            </a:extLst>
          </p:cNvPr>
          <p:cNvSpPr txBox="1"/>
          <p:nvPr/>
        </p:nvSpPr>
        <p:spPr>
          <a:xfrm>
            <a:off x="128643" y="469810"/>
            <a:ext cx="4244544" cy="16819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tx1"/>
                </a:solidFill>
                <a:ea typeface="+mj-ea"/>
                <a:cs typeface="+mj-cs"/>
              </a:rPr>
              <a:t>Project Location and Goals (Cont.)</a:t>
            </a:r>
          </a:p>
        </p:txBody>
      </p:sp>
    </p:spTree>
    <p:extLst>
      <p:ext uri="{BB962C8B-B14F-4D97-AF65-F5344CB8AC3E}">
        <p14:creationId xmlns:p14="http://schemas.microsoft.com/office/powerpoint/2010/main" val="1514756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87D02-F57E-458E-8E01-2CA4CC2F046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1573" y="866775"/>
            <a:ext cx="4453719" cy="1646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spcAft>
                <a:spcPts val="600"/>
              </a:spcAft>
            </a:pPr>
            <a:r>
              <a:rPr lang="en-US" sz="40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ORANGE STREET:  </a:t>
            </a:r>
            <a:r>
              <a:rPr lang="en-US" sz="31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Martin Luther King Blvd to 4</a:t>
            </a:r>
            <a:r>
              <a:rPr lang="en-US" sz="3100" b="1" kern="1200" baseline="300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th</a:t>
            </a:r>
            <a:r>
              <a:rPr lang="en-US" sz="31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Street</a:t>
            </a:r>
            <a:br>
              <a:rPr lang="en-US" sz="2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7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93C747-D23F-460C-B7C0-4EAB41575F64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272143" y="3056956"/>
            <a:ext cx="4708460" cy="17894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000" kern="1200" dirty="0">
                <a:solidFill>
                  <a:schemeClr val="tx1"/>
                </a:solidFill>
                <a:ea typeface="+mj-ea"/>
                <a:cs typeface="+mj-cs"/>
              </a:rPr>
              <a:t>DelTech Pedestrian Safety Improvements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ea typeface="+mj-ea"/>
                <a:cs typeface="+mj-cs"/>
              </a:rPr>
              <a:t>Parking moved to east side of roadway between 2</a:t>
            </a:r>
            <a:r>
              <a:rPr lang="en-US" sz="2000" baseline="30000" dirty="0">
                <a:ea typeface="+mj-ea"/>
                <a:cs typeface="+mj-cs"/>
              </a:rPr>
              <a:t>nd</a:t>
            </a:r>
            <a:r>
              <a:rPr lang="en-US" sz="2000" dirty="0">
                <a:ea typeface="+mj-ea"/>
                <a:cs typeface="+mj-cs"/>
              </a:rPr>
              <a:t> and 3</a:t>
            </a:r>
            <a:r>
              <a:rPr lang="en-US" sz="2000" baseline="30000" dirty="0">
                <a:ea typeface="+mj-ea"/>
                <a:cs typeface="+mj-cs"/>
              </a:rPr>
              <a:t>rd</a:t>
            </a:r>
            <a:r>
              <a:rPr lang="en-US" sz="2000" dirty="0">
                <a:ea typeface="+mj-ea"/>
                <a:cs typeface="+mj-cs"/>
              </a:rPr>
              <a:t> Streets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>
                <a:ea typeface="+mj-ea"/>
                <a:cs typeface="+mj-cs"/>
              </a:rPr>
              <a:t>DelTech</a:t>
            </a:r>
            <a:r>
              <a:rPr lang="en-US" sz="2000" dirty="0">
                <a:ea typeface="+mj-ea"/>
                <a:cs typeface="+mj-cs"/>
              </a:rPr>
              <a:t> shuttle bus pull-off on east side of road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ea typeface="+mj-ea"/>
                <a:cs typeface="+mj-cs"/>
              </a:rPr>
              <a:t>Oversized stop signs and additional pavement markings at 3</a:t>
            </a:r>
            <a:r>
              <a:rPr lang="en-US" sz="2000" baseline="30000" dirty="0">
                <a:ea typeface="+mj-ea"/>
                <a:cs typeface="+mj-cs"/>
              </a:rPr>
              <a:t>rd</a:t>
            </a:r>
            <a:r>
              <a:rPr lang="en-US" sz="2000" dirty="0">
                <a:ea typeface="+mj-ea"/>
                <a:cs typeface="+mj-cs"/>
              </a:rPr>
              <a:t> Street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ea typeface="+mj-ea"/>
                <a:cs typeface="+mj-cs"/>
              </a:rPr>
              <a:t>Bump out at main entrance to reduce pedestrian crossing distance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For all locations, see concept plans at </a:t>
            </a:r>
            <a:r>
              <a:rPr lang="en-US" sz="2000" dirty="0">
                <a:hlinkClick r:id="rId2"/>
              </a:rPr>
              <a:t>https://de.gov/wilmtransitcorridors</a:t>
            </a:r>
            <a:r>
              <a:rPr lang="en-US" sz="2000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91A997-7ADC-467E-90E1-753C4DEBB75E}"/>
              </a:ext>
            </a:extLst>
          </p:cNvPr>
          <p:cNvSpPr txBox="1"/>
          <p:nvPr/>
        </p:nvSpPr>
        <p:spPr>
          <a:xfrm>
            <a:off x="7173470" y="6219824"/>
            <a:ext cx="4737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a typeface="+mj-ea"/>
                <a:cs typeface="+mj-cs"/>
              </a:rPr>
              <a:t>3</a:t>
            </a:r>
            <a:r>
              <a:rPr lang="en-US" sz="2000" b="1" baseline="30000" dirty="0">
                <a:ea typeface="+mj-ea"/>
                <a:cs typeface="+mj-cs"/>
              </a:rPr>
              <a:t>rd</a:t>
            </a:r>
            <a:r>
              <a:rPr lang="en-US" sz="2000" b="1" dirty="0">
                <a:ea typeface="+mj-ea"/>
                <a:cs typeface="+mj-cs"/>
              </a:rPr>
              <a:t> and Orange Streets</a:t>
            </a: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EAD242-F39D-47C2-8844-B1CB8E8A9A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1" t="-920" r="4151"/>
          <a:stretch/>
        </p:blipFill>
        <p:spPr>
          <a:xfrm>
            <a:off x="4980603" y="1222735"/>
            <a:ext cx="7157475" cy="494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356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C0DA3F1-39FC-40C4-86BA-616A0A453AFA}"/>
              </a:ext>
            </a:extLst>
          </p:cNvPr>
          <p:cNvSpPr txBox="1"/>
          <p:nvPr/>
        </p:nvSpPr>
        <p:spPr>
          <a:xfrm>
            <a:off x="296421" y="2392648"/>
            <a:ext cx="432223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One Travel Lane from 5</a:t>
            </a:r>
            <a:r>
              <a:rPr lang="en-US" sz="2000" baseline="30000" dirty="0"/>
              <a:t>th</a:t>
            </a:r>
            <a:r>
              <a:rPr lang="en-US" sz="2000" dirty="0"/>
              <a:t> Street to 9</a:t>
            </a:r>
            <a:r>
              <a:rPr lang="en-US" sz="2000" baseline="30000" dirty="0"/>
              <a:t>th</a:t>
            </a:r>
            <a:r>
              <a:rPr lang="en-US" sz="2000" dirty="0"/>
              <a:t> Street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Additional Parking on Both Sides of the Road from 5</a:t>
            </a:r>
            <a:r>
              <a:rPr lang="en-US" sz="2000" baseline="30000" dirty="0"/>
              <a:t>th</a:t>
            </a:r>
            <a:r>
              <a:rPr lang="en-US" sz="2000" dirty="0"/>
              <a:t> Street to 9</a:t>
            </a:r>
            <a:r>
              <a:rPr lang="en-US" sz="2000" baseline="30000" dirty="0"/>
              <a:t>th</a:t>
            </a:r>
            <a:r>
              <a:rPr lang="en-US" sz="2000" dirty="0"/>
              <a:t> Street for an added 42 parking spaces with no loss of loading zones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Bump Outs at bus stops at 6</a:t>
            </a:r>
            <a:r>
              <a:rPr lang="en-US" sz="2000" baseline="30000" dirty="0"/>
              <a:t>th</a:t>
            </a:r>
            <a:r>
              <a:rPr lang="en-US" sz="2000" dirty="0"/>
              <a:t> Street and 8</a:t>
            </a:r>
            <a:r>
              <a:rPr lang="en-US" sz="2000" baseline="30000" dirty="0"/>
              <a:t>th</a:t>
            </a:r>
            <a:r>
              <a:rPr lang="en-US" sz="2000" dirty="0"/>
              <a:t> Street, with Real Time signs at Bus Shelters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For all locations, see concept plans at</a:t>
            </a:r>
          </a:p>
          <a:p>
            <a:r>
              <a:rPr lang="en-US" sz="2000" dirty="0"/>
              <a:t> </a:t>
            </a:r>
            <a:r>
              <a:rPr lang="en-US" sz="2000" dirty="0">
                <a:hlinkClick r:id="rId2"/>
              </a:rPr>
              <a:t>https://de.gov/wilmtransitcorridors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5422F0-5A30-43BE-BFC8-99A686A5993C}"/>
              </a:ext>
            </a:extLst>
          </p:cNvPr>
          <p:cNvSpPr txBox="1"/>
          <p:nvPr/>
        </p:nvSpPr>
        <p:spPr>
          <a:xfrm>
            <a:off x="296421" y="795307"/>
            <a:ext cx="37303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ORANGE STREET:  </a:t>
            </a:r>
            <a:r>
              <a:rPr lang="en-US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4</a:t>
            </a:r>
            <a:r>
              <a:rPr lang="en-US" sz="2800" b="1" kern="1200" baseline="300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th</a:t>
            </a:r>
            <a:r>
              <a:rPr lang="en-US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Street to 10</a:t>
            </a:r>
            <a:r>
              <a:rPr lang="en-US" sz="2800" b="1" kern="1200" baseline="300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th</a:t>
            </a:r>
            <a:r>
              <a:rPr lang="en-US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Street</a:t>
            </a:r>
            <a:endParaRPr lang="en-US" sz="2800" dirty="0"/>
          </a:p>
        </p:txBody>
      </p:sp>
      <p:pic>
        <p:nvPicPr>
          <p:cNvPr id="4" name="Picture 3" descr="A picture containing text, building, road, outdoor&#10;&#10;Description automatically generated">
            <a:extLst>
              <a:ext uri="{FF2B5EF4-FFF2-40B4-BE49-F238E27FC236}">
                <a16:creationId xmlns:a16="http://schemas.microsoft.com/office/drawing/2014/main" id="{E9E205D7-8E6D-4B59-A7C1-4359E438E4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6" t="731" r="15412" b="831"/>
          <a:stretch/>
        </p:blipFill>
        <p:spPr>
          <a:xfrm>
            <a:off x="4839258" y="647700"/>
            <a:ext cx="7272178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45ABC6-EF02-4C64-87AC-57204ACDFD97}"/>
              </a:ext>
            </a:extLst>
          </p:cNvPr>
          <p:cNvSpPr txBox="1"/>
          <p:nvPr/>
        </p:nvSpPr>
        <p:spPr>
          <a:xfrm>
            <a:off x="7535421" y="6362700"/>
            <a:ext cx="4737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a typeface="+mj-ea"/>
                <a:cs typeface="+mj-cs"/>
              </a:rPr>
              <a:t>8</a:t>
            </a:r>
            <a:r>
              <a:rPr lang="en-US" sz="2000" b="1" baseline="30000" dirty="0">
                <a:ea typeface="+mj-ea"/>
                <a:cs typeface="+mj-cs"/>
              </a:rPr>
              <a:t>th</a:t>
            </a:r>
            <a:r>
              <a:rPr lang="en-US" sz="2000" b="1" dirty="0">
                <a:ea typeface="+mj-ea"/>
                <a:cs typeface="+mj-cs"/>
              </a:rPr>
              <a:t> and Orange Streets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30295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91E322-34DC-483F-B0B2-147EBB4D6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103" y="2034587"/>
            <a:ext cx="9853448" cy="45218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F545BC-7AA5-439D-92BC-523C2592622E}"/>
              </a:ext>
            </a:extLst>
          </p:cNvPr>
          <p:cNvSpPr txBox="1"/>
          <p:nvPr/>
        </p:nvSpPr>
        <p:spPr>
          <a:xfrm>
            <a:off x="296421" y="693260"/>
            <a:ext cx="7176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ORANGE STREET:  </a:t>
            </a:r>
            <a:r>
              <a:rPr lang="en-US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5</a:t>
            </a:r>
            <a:r>
              <a:rPr lang="en-US" sz="2800" b="1" kern="1200" baseline="300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th</a:t>
            </a:r>
            <a:r>
              <a:rPr lang="en-US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Street to 6</a:t>
            </a:r>
            <a:r>
              <a:rPr lang="en-US" sz="2800" b="1" kern="1200" baseline="300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th</a:t>
            </a:r>
            <a:r>
              <a:rPr lang="en-US" sz="2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Street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AAE19C-5D77-4FEF-A38A-A33CA60DAE2D}"/>
              </a:ext>
            </a:extLst>
          </p:cNvPr>
          <p:cNvSpPr txBox="1"/>
          <p:nvPr/>
        </p:nvSpPr>
        <p:spPr>
          <a:xfrm>
            <a:off x="867103" y="1302368"/>
            <a:ext cx="4451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Move Bus Stop between 5</a:t>
            </a:r>
            <a:r>
              <a:rPr lang="en-US" baseline="30000" dirty="0"/>
              <a:t>th</a:t>
            </a:r>
            <a:r>
              <a:rPr lang="en-US" dirty="0"/>
              <a:t> and 6</a:t>
            </a:r>
            <a:r>
              <a:rPr lang="en-US" baseline="30000" dirty="0"/>
              <a:t>th</a:t>
            </a:r>
            <a:r>
              <a:rPr lang="en-US" dirty="0"/>
              <a:t> Streets to a new stop on the north side of 6</a:t>
            </a:r>
            <a:r>
              <a:rPr lang="en-US" baseline="30000" dirty="0"/>
              <a:t>th</a:t>
            </a:r>
            <a:r>
              <a:rPr lang="en-US" dirty="0"/>
              <a:t> Street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9CCD9D-C39D-4096-B505-63C76C73A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5980" y="2034587"/>
            <a:ext cx="2782301" cy="18928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F88C5A-3915-486C-8A12-F62B9794A9DA}"/>
              </a:ext>
            </a:extLst>
          </p:cNvPr>
          <p:cNvSpPr txBox="1"/>
          <p:nvPr/>
        </p:nvSpPr>
        <p:spPr>
          <a:xfrm>
            <a:off x="8576442" y="693260"/>
            <a:ext cx="3615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DART Service Changes</a:t>
            </a:r>
          </a:p>
        </p:txBody>
      </p:sp>
    </p:spTree>
    <p:extLst>
      <p:ext uri="{BB962C8B-B14F-4D97-AF65-F5344CB8AC3E}">
        <p14:creationId xmlns:p14="http://schemas.microsoft.com/office/powerpoint/2010/main" val="2989066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building, sky&#10;&#10;Description automatically generated">
            <a:extLst>
              <a:ext uri="{FF2B5EF4-FFF2-40B4-BE49-F238E27FC236}">
                <a16:creationId xmlns:a16="http://schemas.microsoft.com/office/drawing/2014/main" id="{C07C443C-CE35-424F-AF05-ADA89B249A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8" r="24098"/>
          <a:stretch/>
        </p:blipFill>
        <p:spPr>
          <a:xfrm>
            <a:off x="5440680" y="557220"/>
            <a:ext cx="6715125" cy="630078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3CE567-B91B-4186-8297-1D4D44A55F53}"/>
              </a:ext>
            </a:extLst>
          </p:cNvPr>
          <p:cNvSpPr txBox="1"/>
          <p:nvPr/>
        </p:nvSpPr>
        <p:spPr>
          <a:xfrm>
            <a:off x="374904" y="2522949"/>
            <a:ext cx="5065776" cy="34023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Bus Stops remain in existing locations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Shelters replaced with new style DART bus shelters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Real Time signs will be installed at each shelter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Bump outs constructed at all bus stops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No loss of parking spaces or loading zones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For all locations, see concept plans at </a:t>
            </a:r>
            <a:r>
              <a:rPr lang="en-US" sz="2000" dirty="0">
                <a:hlinkClick r:id="rId3"/>
              </a:rPr>
              <a:t>https://de.gov/wilmtransitcorridors</a:t>
            </a:r>
            <a:endParaRPr lang="en-US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6B4905-1563-4ED1-AF5D-BA05AAFA26BA}"/>
              </a:ext>
            </a:extLst>
          </p:cNvPr>
          <p:cNvSpPr txBox="1"/>
          <p:nvPr/>
        </p:nvSpPr>
        <p:spPr>
          <a:xfrm>
            <a:off x="491684" y="786032"/>
            <a:ext cx="373038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a typeface="+mj-ea"/>
                <a:cs typeface="+mj-cs"/>
              </a:rPr>
              <a:t>KING </a:t>
            </a:r>
            <a:r>
              <a:rPr lang="en-US" sz="36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STREET:  </a:t>
            </a:r>
            <a:r>
              <a:rPr lang="en-US" sz="2800" b="1" dirty="0">
                <a:ea typeface="+mj-ea"/>
                <a:cs typeface="+mj-cs"/>
              </a:rPr>
              <a:t>Martin Luther King Blvd to 10</a:t>
            </a:r>
            <a:r>
              <a:rPr lang="en-US" sz="2800" b="1" baseline="30000" dirty="0">
                <a:ea typeface="+mj-ea"/>
                <a:cs typeface="+mj-cs"/>
              </a:rPr>
              <a:t>th</a:t>
            </a:r>
            <a:r>
              <a:rPr lang="en-US" sz="2800" b="1" dirty="0">
                <a:ea typeface="+mj-ea"/>
                <a:cs typeface="+mj-cs"/>
              </a:rPr>
              <a:t> Street</a:t>
            </a:r>
            <a:endParaRPr lang="en-US" sz="2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5A6B0B-89C9-4342-BA42-DDF527B6CB1A}"/>
              </a:ext>
            </a:extLst>
          </p:cNvPr>
          <p:cNvSpPr txBox="1"/>
          <p:nvPr/>
        </p:nvSpPr>
        <p:spPr>
          <a:xfrm>
            <a:off x="8164071" y="6256333"/>
            <a:ext cx="4737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a typeface="+mj-ea"/>
                <a:cs typeface="+mj-cs"/>
              </a:rPr>
              <a:t>6</a:t>
            </a:r>
            <a:r>
              <a:rPr lang="en-US" sz="2000" b="1" baseline="30000" dirty="0">
                <a:solidFill>
                  <a:schemeClr val="bg1"/>
                </a:solidFill>
                <a:ea typeface="+mj-ea"/>
                <a:cs typeface="+mj-cs"/>
              </a:rPr>
              <a:t>th</a:t>
            </a:r>
            <a:r>
              <a:rPr lang="en-US" sz="2000" b="1" dirty="0">
                <a:solidFill>
                  <a:schemeClr val="bg1"/>
                </a:solidFill>
                <a:ea typeface="+mj-ea"/>
                <a:cs typeface="+mj-cs"/>
              </a:rPr>
              <a:t> and King Streets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064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83CE567-B91B-4186-8297-1D4D44A55F53}"/>
              </a:ext>
            </a:extLst>
          </p:cNvPr>
          <p:cNvSpPr txBox="1"/>
          <p:nvPr/>
        </p:nvSpPr>
        <p:spPr>
          <a:xfrm>
            <a:off x="536437" y="2472848"/>
            <a:ext cx="4940437" cy="42851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Bus Stops removed at Madison, Washington, Walnut, Lombard and Pine Street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Bus Stops added at West and Clifford Brown Walk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Benches and Trash Receptacles installed at every stop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Bump outs constructed at Monroe, Jefferson, West and Clifford Brown Walk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Real Time Signs will be installed at Bus Shelter Locations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There will be 2 parking spaces added along the 9</a:t>
            </a:r>
            <a:r>
              <a:rPr lang="en-US" sz="2000" baseline="30000" dirty="0"/>
              <a:t>th</a:t>
            </a:r>
            <a:r>
              <a:rPr lang="en-US" sz="2000" dirty="0"/>
              <a:t> Street corridor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For all locations, see concept plans at </a:t>
            </a:r>
            <a:r>
              <a:rPr lang="en-US" sz="2000" dirty="0">
                <a:hlinkClick r:id="rId2"/>
              </a:rPr>
              <a:t>https://de.gov/wilmtransitcorridors</a:t>
            </a: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b="1" dirty="0"/>
          </a:p>
        </p:txBody>
      </p:sp>
      <p:pic>
        <p:nvPicPr>
          <p:cNvPr id="3" name="Picture 2" descr="A picture containing text, road, outdoor, street&#10;&#10;Description automatically generated">
            <a:extLst>
              <a:ext uri="{FF2B5EF4-FFF2-40B4-BE49-F238E27FC236}">
                <a16:creationId xmlns:a16="http://schemas.microsoft.com/office/drawing/2014/main" id="{EEB33696-F754-4E89-B56A-13C2A84AF2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2" r="11910"/>
          <a:stretch/>
        </p:blipFill>
        <p:spPr>
          <a:xfrm>
            <a:off x="5862638" y="549280"/>
            <a:ext cx="6327839" cy="6308719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D2F876-8D08-4347-881B-193CE294B43B}"/>
              </a:ext>
            </a:extLst>
          </p:cNvPr>
          <p:cNvSpPr txBox="1"/>
          <p:nvPr/>
        </p:nvSpPr>
        <p:spPr>
          <a:xfrm>
            <a:off x="8535546" y="6308720"/>
            <a:ext cx="4737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a typeface="+mj-ea"/>
                <a:cs typeface="+mj-cs"/>
              </a:rPr>
              <a:t>9</a:t>
            </a:r>
            <a:r>
              <a:rPr lang="en-US" sz="2000" b="1" baseline="30000" dirty="0">
                <a:solidFill>
                  <a:schemeClr val="bg1"/>
                </a:solidFill>
                <a:ea typeface="+mj-ea"/>
                <a:cs typeface="+mj-cs"/>
              </a:rPr>
              <a:t>th</a:t>
            </a:r>
            <a:r>
              <a:rPr lang="en-US" sz="2000" b="1" dirty="0">
                <a:solidFill>
                  <a:schemeClr val="bg1"/>
                </a:solidFill>
                <a:ea typeface="+mj-ea"/>
                <a:cs typeface="+mj-cs"/>
              </a:rPr>
              <a:t> and West Streets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04D376-36AF-4C0B-B1D2-3BA0D5DE7883}"/>
              </a:ext>
            </a:extLst>
          </p:cNvPr>
          <p:cNvSpPr txBox="1"/>
          <p:nvPr/>
        </p:nvSpPr>
        <p:spPr>
          <a:xfrm>
            <a:off x="644083" y="833407"/>
            <a:ext cx="373038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a typeface="+mj-ea"/>
                <a:cs typeface="+mj-cs"/>
              </a:rPr>
              <a:t>9th</a:t>
            </a:r>
            <a:r>
              <a:rPr lang="en-US" sz="36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STREET: </a:t>
            </a:r>
          </a:p>
          <a:p>
            <a:r>
              <a:rPr lang="en-US" sz="2800" b="1" dirty="0">
                <a:ea typeface="+mj-ea"/>
                <a:cs typeface="+mj-cs"/>
              </a:rPr>
              <a:t>Adams Street to Church Street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821081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2240</TotalTime>
  <Words>872</Words>
  <Application>Microsoft Office PowerPoint</Application>
  <PresentationFormat>Widescreen</PresentationFormat>
  <Paragraphs>108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Wilmington Transit Corridors Improvement</vt:lpstr>
      <vt:lpstr>Project Team</vt:lpstr>
      <vt:lpstr>Project Location and Goals</vt:lpstr>
      <vt:lpstr>PowerPoint Presentation</vt:lpstr>
      <vt:lpstr>ORANGE STREET:  Martin Luther King Blvd to 4th Street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Wilmington Transit Corridors Improvement</dc:title>
  <dc:creator>Diane Gunn</dc:creator>
  <cp:lastModifiedBy>Diane Gunn</cp:lastModifiedBy>
  <cp:revision>60</cp:revision>
  <dcterms:created xsi:type="dcterms:W3CDTF">2021-02-26T13:48:12Z</dcterms:created>
  <dcterms:modified xsi:type="dcterms:W3CDTF">2022-02-11T22:04:39Z</dcterms:modified>
</cp:coreProperties>
</file>