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9" r:id="rId11"/>
    <p:sldId id="270" r:id="rId12"/>
    <p:sldId id="28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E69307-3966-582F-7101-65AE699262E4}" v="1" dt="2022-02-11T22:17:08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8608ade7f7dce46d7f5fdfc5b28c1e9363285ecf8339329f26f573df3d180121::" providerId="AD" clId="Web-{62E69307-3966-582F-7101-65AE699262E4}"/>
    <pc:docChg chg="delSld">
      <pc:chgData name="Guest User" userId="S::urn:spo:anon#8608ade7f7dce46d7f5fdfc5b28c1e9363285ecf8339329f26f573df3d180121::" providerId="AD" clId="Web-{62E69307-3966-582F-7101-65AE699262E4}" dt="2022-02-11T22:17:08.905" v="0"/>
      <pc:docMkLst>
        <pc:docMk/>
      </pc:docMkLst>
      <pc:sldChg chg="del">
        <pc:chgData name="Guest User" userId="S::urn:spo:anon#8608ade7f7dce46d7f5fdfc5b28c1e9363285ecf8339329f26f573df3d180121::" providerId="AD" clId="Web-{62E69307-3966-582F-7101-65AE699262E4}" dt="2022-02-11T22:17:08.905" v="0"/>
        <pc:sldMkLst>
          <pc:docMk/>
          <pc:sldMk cId="339878663" sldId="258"/>
        </pc:sldMkLst>
      </pc:sldChg>
    </pc:docChg>
  </pc:docChgLst>
  <pc:docChgLst>
    <pc:chgData name="Diane Gunn" userId="604f3478-d461-4674-b148-e62923210fdb" providerId="ADAL" clId="{E8EAEAA4-5C72-4C16-AD07-1D206FBCF318}"/>
    <pc:docChg chg="delSld modSld">
      <pc:chgData name="Diane Gunn" userId="604f3478-d461-4674-b148-e62923210fdb" providerId="ADAL" clId="{E8EAEAA4-5C72-4C16-AD07-1D206FBCF318}" dt="2022-02-11T22:19:47.861" v="7" actId="12"/>
      <pc:docMkLst>
        <pc:docMk/>
      </pc:docMkLst>
      <pc:sldChg chg="del">
        <pc:chgData name="Diane Gunn" userId="604f3478-d461-4674-b148-e62923210fdb" providerId="ADAL" clId="{E8EAEAA4-5C72-4C16-AD07-1D206FBCF318}" dt="2022-02-11T22:18:12.619" v="0" actId="2696"/>
        <pc:sldMkLst>
          <pc:docMk/>
          <pc:sldMk cId="3150732078" sldId="266"/>
        </pc:sldMkLst>
      </pc:sldChg>
      <pc:sldChg chg="del">
        <pc:chgData name="Diane Gunn" userId="604f3478-d461-4674-b148-e62923210fdb" providerId="ADAL" clId="{E8EAEAA4-5C72-4C16-AD07-1D206FBCF318}" dt="2022-02-11T22:18:18.475" v="1" actId="2696"/>
        <pc:sldMkLst>
          <pc:docMk/>
          <pc:sldMk cId="2219257228" sldId="267"/>
        </pc:sldMkLst>
      </pc:sldChg>
      <pc:sldChg chg="addSp modSp mod">
        <pc:chgData name="Diane Gunn" userId="604f3478-d461-4674-b148-e62923210fdb" providerId="ADAL" clId="{E8EAEAA4-5C72-4C16-AD07-1D206FBCF318}" dt="2022-02-11T22:19:47.861" v="7" actId="12"/>
        <pc:sldMkLst>
          <pc:docMk/>
          <pc:sldMk cId="2894619107" sldId="280"/>
        </pc:sldMkLst>
        <pc:spChg chg="mod">
          <ac:chgData name="Diane Gunn" userId="604f3478-d461-4674-b148-e62923210fdb" providerId="ADAL" clId="{E8EAEAA4-5C72-4C16-AD07-1D206FBCF318}" dt="2022-02-11T22:19:16.937" v="6" actId="6549"/>
          <ac:spMkLst>
            <pc:docMk/>
            <pc:sldMk cId="2894619107" sldId="280"/>
            <ac:spMk id="4" creationId="{1921CF84-F871-4FF2-899A-C6E649412EA4}"/>
          </ac:spMkLst>
        </pc:spChg>
        <pc:spChg chg="mod">
          <ac:chgData name="Diane Gunn" userId="604f3478-d461-4674-b148-e62923210fdb" providerId="ADAL" clId="{E8EAEAA4-5C72-4C16-AD07-1D206FBCF318}" dt="2022-02-11T22:19:47.861" v="7" actId="12"/>
          <ac:spMkLst>
            <pc:docMk/>
            <pc:sldMk cId="2894619107" sldId="280"/>
            <ac:spMk id="5" creationId="{F5EB1AC3-27D5-45A9-BD68-E6B91BC5127C}"/>
          </ac:spMkLst>
        </pc:spChg>
        <pc:spChg chg="add mod">
          <ac:chgData name="Diane Gunn" userId="604f3478-d461-4674-b148-e62923210fdb" providerId="ADAL" clId="{E8EAEAA4-5C72-4C16-AD07-1D206FBCF318}" dt="2022-02-11T22:19:02.790" v="5" actId="1582"/>
          <ac:spMkLst>
            <pc:docMk/>
            <pc:sldMk cId="2894619107" sldId="280"/>
            <ac:spMk id="6" creationId="{97AB0D1E-D490-47BD-B03D-AD9306FF86A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105BE-503F-4C83-B5B6-420F6CF05625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 phldr="1"/>
      <dgm:spPr/>
    </dgm:pt>
    <dgm:pt modelId="{87B8DB9D-49EB-4F1A-85B6-97C89D4C2C9A}">
      <dgm:prSet phldrT="[Text]"/>
      <dgm:spPr/>
      <dgm:t>
        <a:bodyPr/>
        <a:lstStyle/>
        <a:p>
          <a:r>
            <a:rPr lang="en-US"/>
            <a:t>Concept Development</a:t>
          </a:r>
        </a:p>
        <a:p>
          <a:r>
            <a:rPr lang="en-US"/>
            <a:t>2022</a:t>
          </a:r>
        </a:p>
      </dgm:t>
    </dgm:pt>
    <dgm:pt modelId="{A783DD4A-019A-4E8C-8E73-34E6350047AE}" type="parTrans" cxnId="{1B10E88C-290E-40BF-BC41-86845E0E9D47}">
      <dgm:prSet/>
      <dgm:spPr/>
      <dgm:t>
        <a:bodyPr/>
        <a:lstStyle/>
        <a:p>
          <a:endParaRPr lang="en-US"/>
        </a:p>
      </dgm:t>
    </dgm:pt>
    <dgm:pt modelId="{E141521A-4D71-439E-826D-B66C9CF60731}" type="sibTrans" cxnId="{1B10E88C-290E-40BF-BC41-86845E0E9D47}">
      <dgm:prSet/>
      <dgm:spPr/>
      <dgm:t>
        <a:bodyPr/>
        <a:lstStyle/>
        <a:p>
          <a:endParaRPr lang="en-US"/>
        </a:p>
      </dgm:t>
    </dgm:pt>
    <dgm:pt modelId="{DDFB3513-A141-41A1-93EB-81C3BEEE972D}">
      <dgm:prSet phldrT="[Text]"/>
      <dgm:spPr/>
      <dgm:t>
        <a:bodyPr/>
        <a:lstStyle/>
        <a:p>
          <a:r>
            <a:rPr lang="en-US"/>
            <a:t>Design</a:t>
          </a:r>
        </a:p>
        <a:p>
          <a:r>
            <a:rPr lang="en-US"/>
            <a:t>2023</a:t>
          </a:r>
        </a:p>
      </dgm:t>
    </dgm:pt>
    <dgm:pt modelId="{F4193F11-3CA4-4A64-959F-B676BA100085}" type="parTrans" cxnId="{50164826-CC48-48E7-81A9-0BAE6859F958}">
      <dgm:prSet/>
      <dgm:spPr/>
      <dgm:t>
        <a:bodyPr/>
        <a:lstStyle/>
        <a:p>
          <a:endParaRPr lang="en-US"/>
        </a:p>
      </dgm:t>
    </dgm:pt>
    <dgm:pt modelId="{FA06ED9B-5317-4EE2-A7B5-FF458CBB0997}" type="sibTrans" cxnId="{50164826-CC48-48E7-81A9-0BAE6859F958}">
      <dgm:prSet/>
      <dgm:spPr/>
      <dgm:t>
        <a:bodyPr/>
        <a:lstStyle/>
        <a:p>
          <a:endParaRPr lang="en-US"/>
        </a:p>
      </dgm:t>
    </dgm:pt>
    <dgm:pt modelId="{15739A32-39E8-48AA-AE8C-2312B0B98034}">
      <dgm:prSet phldrT="[Text]"/>
      <dgm:spPr/>
      <dgm:t>
        <a:bodyPr/>
        <a:lstStyle/>
        <a:p>
          <a:r>
            <a:rPr lang="en-US"/>
            <a:t>Construction 2024</a:t>
          </a:r>
        </a:p>
      </dgm:t>
    </dgm:pt>
    <dgm:pt modelId="{28551C7B-F644-405D-A2EB-59F978DAC084}" type="parTrans" cxnId="{B368C187-9E43-42E2-A2B7-7D56BD80E314}">
      <dgm:prSet/>
      <dgm:spPr/>
      <dgm:t>
        <a:bodyPr/>
        <a:lstStyle/>
        <a:p>
          <a:endParaRPr lang="en-US"/>
        </a:p>
      </dgm:t>
    </dgm:pt>
    <dgm:pt modelId="{D9E1815D-160D-4FE6-9078-9705E22ACA56}" type="sibTrans" cxnId="{B368C187-9E43-42E2-A2B7-7D56BD80E314}">
      <dgm:prSet/>
      <dgm:spPr/>
      <dgm:t>
        <a:bodyPr/>
        <a:lstStyle/>
        <a:p>
          <a:endParaRPr lang="en-US"/>
        </a:p>
      </dgm:t>
    </dgm:pt>
    <dgm:pt modelId="{34CBBCCE-1017-4586-865B-8D42D41107DB}" type="pres">
      <dgm:prSet presAssocID="{CC9105BE-503F-4C83-B5B6-420F6CF05625}" presName="Name0" presStyleCnt="0">
        <dgm:presLayoutVars>
          <dgm:dir/>
          <dgm:resizeHandles val="exact"/>
        </dgm:presLayoutVars>
      </dgm:prSet>
      <dgm:spPr/>
    </dgm:pt>
    <dgm:pt modelId="{3F90E64C-188B-4B21-BB8E-F7971793FF67}" type="pres">
      <dgm:prSet presAssocID="{87B8DB9D-49EB-4F1A-85B6-97C89D4C2C9A}" presName="node" presStyleLbl="node1" presStyleIdx="0" presStyleCnt="3" custLinFactY="-27506" custLinFactNeighborX="-23907" custLinFactNeighborY="-100000">
        <dgm:presLayoutVars>
          <dgm:bulletEnabled val="1"/>
        </dgm:presLayoutVars>
      </dgm:prSet>
      <dgm:spPr/>
    </dgm:pt>
    <dgm:pt modelId="{1CB35DA9-66A1-423F-A002-621C677311C1}" type="pres">
      <dgm:prSet presAssocID="{E141521A-4D71-439E-826D-B66C9CF60731}" presName="sibTrans" presStyleLbl="sibTrans2D1" presStyleIdx="0" presStyleCnt="2"/>
      <dgm:spPr/>
    </dgm:pt>
    <dgm:pt modelId="{BD60AAB9-3343-43A8-8E48-A29A5F49EA7D}" type="pres">
      <dgm:prSet presAssocID="{E141521A-4D71-439E-826D-B66C9CF60731}" presName="connectorText" presStyleLbl="sibTrans2D1" presStyleIdx="0" presStyleCnt="2"/>
      <dgm:spPr/>
    </dgm:pt>
    <dgm:pt modelId="{520DC710-46F7-4836-BD19-D2FF0A008164}" type="pres">
      <dgm:prSet presAssocID="{DDFB3513-A141-41A1-93EB-81C3BEEE972D}" presName="node" presStyleLbl="node1" presStyleIdx="1" presStyleCnt="3" custLinFactNeighborX="-31994" custLinFactNeighborY="-9078">
        <dgm:presLayoutVars>
          <dgm:bulletEnabled val="1"/>
        </dgm:presLayoutVars>
      </dgm:prSet>
      <dgm:spPr/>
    </dgm:pt>
    <dgm:pt modelId="{FD307452-9F5D-49F4-B079-D22A6176A162}" type="pres">
      <dgm:prSet presAssocID="{FA06ED9B-5317-4EE2-A7B5-FF458CBB0997}" presName="sibTrans" presStyleLbl="sibTrans2D1" presStyleIdx="1" presStyleCnt="2"/>
      <dgm:spPr/>
    </dgm:pt>
    <dgm:pt modelId="{81B8CF85-F28D-4DF4-BE86-1FC5E8C6EF05}" type="pres">
      <dgm:prSet presAssocID="{FA06ED9B-5317-4EE2-A7B5-FF458CBB0997}" presName="connectorText" presStyleLbl="sibTrans2D1" presStyleIdx="1" presStyleCnt="2"/>
      <dgm:spPr/>
    </dgm:pt>
    <dgm:pt modelId="{FA37E870-168D-46D4-88E0-0C140B5D816B}" type="pres">
      <dgm:prSet presAssocID="{15739A32-39E8-48AA-AE8C-2312B0B98034}" presName="node" presStyleLbl="node1" presStyleIdx="2" presStyleCnt="3" custLinFactY="-24734" custLinFactNeighborX="-33262" custLinFactNeighborY="-100000">
        <dgm:presLayoutVars>
          <dgm:bulletEnabled val="1"/>
        </dgm:presLayoutVars>
      </dgm:prSet>
      <dgm:spPr/>
    </dgm:pt>
  </dgm:ptLst>
  <dgm:cxnLst>
    <dgm:cxn modelId="{62AD1714-5132-4F7C-A155-4FC650A93C65}" type="presOf" srcId="{FA06ED9B-5317-4EE2-A7B5-FF458CBB0997}" destId="{FD307452-9F5D-49F4-B079-D22A6176A162}" srcOrd="0" destOrd="0" presId="urn:microsoft.com/office/officeart/2005/8/layout/process1"/>
    <dgm:cxn modelId="{50164826-CC48-48E7-81A9-0BAE6859F958}" srcId="{CC9105BE-503F-4C83-B5B6-420F6CF05625}" destId="{DDFB3513-A141-41A1-93EB-81C3BEEE972D}" srcOrd="1" destOrd="0" parTransId="{F4193F11-3CA4-4A64-959F-B676BA100085}" sibTransId="{FA06ED9B-5317-4EE2-A7B5-FF458CBB0997}"/>
    <dgm:cxn modelId="{0682A32B-0453-43F9-AD84-827561464830}" type="presOf" srcId="{CC9105BE-503F-4C83-B5B6-420F6CF05625}" destId="{34CBBCCE-1017-4586-865B-8D42D41107DB}" srcOrd="0" destOrd="0" presId="urn:microsoft.com/office/officeart/2005/8/layout/process1"/>
    <dgm:cxn modelId="{24CF082C-524F-4508-BCF8-CCA4C77F7792}" type="presOf" srcId="{E141521A-4D71-439E-826D-B66C9CF60731}" destId="{BD60AAB9-3343-43A8-8E48-A29A5F49EA7D}" srcOrd="1" destOrd="0" presId="urn:microsoft.com/office/officeart/2005/8/layout/process1"/>
    <dgm:cxn modelId="{A510C251-CBC0-4CD5-90AD-FB282B51F838}" type="presOf" srcId="{87B8DB9D-49EB-4F1A-85B6-97C89D4C2C9A}" destId="{3F90E64C-188B-4B21-BB8E-F7971793FF67}" srcOrd="0" destOrd="0" presId="urn:microsoft.com/office/officeart/2005/8/layout/process1"/>
    <dgm:cxn modelId="{B368C187-9E43-42E2-A2B7-7D56BD80E314}" srcId="{CC9105BE-503F-4C83-B5B6-420F6CF05625}" destId="{15739A32-39E8-48AA-AE8C-2312B0B98034}" srcOrd="2" destOrd="0" parTransId="{28551C7B-F644-405D-A2EB-59F978DAC084}" sibTransId="{D9E1815D-160D-4FE6-9078-9705E22ACA56}"/>
    <dgm:cxn modelId="{1B10E88C-290E-40BF-BC41-86845E0E9D47}" srcId="{CC9105BE-503F-4C83-B5B6-420F6CF05625}" destId="{87B8DB9D-49EB-4F1A-85B6-97C89D4C2C9A}" srcOrd="0" destOrd="0" parTransId="{A783DD4A-019A-4E8C-8E73-34E6350047AE}" sibTransId="{E141521A-4D71-439E-826D-B66C9CF60731}"/>
    <dgm:cxn modelId="{C069809B-1718-407A-89F4-850B6C367332}" type="presOf" srcId="{E141521A-4D71-439E-826D-B66C9CF60731}" destId="{1CB35DA9-66A1-423F-A002-621C677311C1}" srcOrd="0" destOrd="0" presId="urn:microsoft.com/office/officeart/2005/8/layout/process1"/>
    <dgm:cxn modelId="{77FE39D0-A4AB-435A-BE1E-EB41CEF782E4}" type="presOf" srcId="{FA06ED9B-5317-4EE2-A7B5-FF458CBB0997}" destId="{81B8CF85-F28D-4DF4-BE86-1FC5E8C6EF05}" srcOrd="1" destOrd="0" presId="urn:microsoft.com/office/officeart/2005/8/layout/process1"/>
    <dgm:cxn modelId="{B76BDFD7-BEA4-4B12-B84D-01392C4EFCD3}" type="presOf" srcId="{DDFB3513-A141-41A1-93EB-81C3BEEE972D}" destId="{520DC710-46F7-4836-BD19-D2FF0A008164}" srcOrd="0" destOrd="0" presId="urn:microsoft.com/office/officeart/2005/8/layout/process1"/>
    <dgm:cxn modelId="{9D3C80F6-5E70-4E99-9A42-78E4FA3A089F}" type="presOf" srcId="{15739A32-39E8-48AA-AE8C-2312B0B98034}" destId="{FA37E870-168D-46D4-88E0-0C140B5D816B}" srcOrd="0" destOrd="0" presId="urn:microsoft.com/office/officeart/2005/8/layout/process1"/>
    <dgm:cxn modelId="{41150088-5EA3-4C71-BA67-4E362B385473}" type="presParOf" srcId="{34CBBCCE-1017-4586-865B-8D42D41107DB}" destId="{3F90E64C-188B-4B21-BB8E-F7971793FF67}" srcOrd="0" destOrd="0" presId="urn:microsoft.com/office/officeart/2005/8/layout/process1"/>
    <dgm:cxn modelId="{DF7C9664-D1AF-4A8C-849D-34552128057C}" type="presParOf" srcId="{34CBBCCE-1017-4586-865B-8D42D41107DB}" destId="{1CB35DA9-66A1-423F-A002-621C677311C1}" srcOrd="1" destOrd="0" presId="urn:microsoft.com/office/officeart/2005/8/layout/process1"/>
    <dgm:cxn modelId="{A22B2D6B-2616-4CA7-9A83-3CCDCECF9F7B}" type="presParOf" srcId="{1CB35DA9-66A1-423F-A002-621C677311C1}" destId="{BD60AAB9-3343-43A8-8E48-A29A5F49EA7D}" srcOrd="0" destOrd="0" presId="urn:microsoft.com/office/officeart/2005/8/layout/process1"/>
    <dgm:cxn modelId="{A9CE3EB0-F8DC-454A-8322-A025AD2DEB3A}" type="presParOf" srcId="{34CBBCCE-1017-4586-865B-8D42D41107DB}" destId="{520DC710-46F7-4836-BD19-D2FF0A008164}" srcOrd="2" destOrd="0" presId="urn:microsoft.com/office/officeart/2005/8/layout/process1"/>
    <dgm:cxn modelId="{7E332351-7212-444A-A63C-4EAC8E222FCD}" type="presParOf" srcId="{34CBBCCE-1017-4586-865B-8D42D41107DB}" destId="{FD307452-9F5D-49F4-B079-D22A6176A162}" srcOrd="3" destOrd="0" presId="urn:microsoft.com/office/officeart/2005/8/layout/process1"/>
    <dgm:cxn modelId="{4BEC6323-406A-4BEF-9862-7EDC2D52BFE4}" type="presParOf" srcId="{FD307452-9F5D-49F4-B079-D22A6176A162}" destId="{81B8CF85-F28D-4DF4-BE86-1FC5E8C6EF05}" srcOrd="0" destOrd="0" presId="urn:microsoft.com/office/officeart/2005/8/layout/process1"/>
    <dgm:cxn modelId="{ADB9F4E2-1616-4823-B465-F1344633CEFE}" type="presParOf" srcId="{34CBBCCE-1017-4586-865B-8D42D41107DB}" destId="{FA37E870-168D-46D4-88E0-0C140B5D816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0E64C-188B-4B21-BB8E-F7971793FF67}">
      <dsp:nvSpPr>
        <dsp:cNvPr id="0" name=""/>
        <dsp:cNvSpPr/>
      </dsp:nvSpPr>
      <dsp:spPr>
        <a:xfrm>
          <a:off x="0" y="0"/>
          <a:ext cx="1984895" cy="11909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Concept Development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2022</a:t>
          </a:r>
        </a:p>
      </dsp:txBody>
      <dsp:txXfrm>
        <a:off x="34881" y="34881"/>
        <a:ext cx="1915133" cy="1121175"/>
      </dsp:txXfrm>
    </dsp:sp>
    <dsp:sp modelId="{1CB35DA9-66A1-423F-A002-621C677311C1}">
      <dsp:nvSpPr>
        <dsp:cNvPr id="0" name=""/>
        <dsp:cNvSpPr/>
      </dsp:nvSpPr>
      <dsp:spPr>
        <a:xfrm rot="20671">
          <a:off x="2121537" y="357001"/>
          <a:ext cx="289692" cy="492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121538" y="455191"/>
        <a:ext cx="202784" cy="295351"/>
      </dsp:txXfrm>
    </dsp:sp>
    <dsp:sp modelId="{520DC710-46F7-4836-BD19-D2FF0A008164}">
      <dsp:nvSpPr>
        <dsp:cNvPr id="0" name=""/>
        <dsp:cNvSpPr/>
      </dsp:nvSpPr>
      <dsp:spPr>
        <a:xfrm>
          <a:off x="2531475" y="15221"/>
          <a:ext cx="1984895" cy="11909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Design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2023</a:t>
          </a:r>
        </a:p>
      </dsp:txBody>
      <dsp:txXfrm>
        <a:off x="2566356" y="50102"/>
        <a:ext cx="1915133" cy="1121175"/>
      </dsp:txXfrm>
    </dsp:sp>
    <dsp:sp modelId="{FD307452-9F5D-49F4-B079-D22A6176A162}">
      <dsp:nvSpPr>
        <dsp:cNvPr id="0" name=""/>
        <dsp:cNvSpPr/>
      </dsp:nvSpPr>
      <dsp:spPr>
        <a:xfrm rot="21581101">
          <a:off x="4712339" y="356887"/>
          <a:ext cx="415468" cy="4922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712340" y="455681"/>
        <a:ext cx="290828" cy="295351"/>
      </dsp:txXfrm>
    </dsp:sp>
    <dsp:sp modelId="{FA37E870-168D-46D4-88E0-0C140B5D816B}">
      <dsp:nvSpPr>
        <dsp:cNvPr id="0" name=""/>
        <dsp:cNvSpPr/>
      </dsp:nvSpPr>
      <dsp:spPr>
        <a:xfrm>
          <a:off x="5300260" y="0"/>
          <a:ext cx="1984895" cy="11909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Construction 2024</a:t>
          </a:r>
        </a:p>
      </dsp:txBody>
      <dsp:txXfrm>
        <a:off x="5335141" y="34881"/>
        <a:ext cx="1915133" cy="1121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933-CBD4-4790-A19D-0C151920D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8425E-5638-4C1A-8264-C7F1C4BAC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41F9E-D6FC-488E-B685-6D78B273E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FBDFC-CE4D-45CA-A3BD-4AB1267E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1231F-1D42-4401-B773-01FA7FAC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2F5B-8889-48E6-93B1-558B91A11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8BD10-CE67-4081-A5F7-138D0645B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C984A-EA07-4EE0-A71A-C3EA52040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96D16-B38D-483F-BBE3-7A0BBFFAD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6F087-88D7-4ED1-ADF4-75BD11F1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4A132E-BB79-4313-A213-2363E940E2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27EDE1-AC48-498D-8511-F902B5EE8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99E7C-8B5E-46D3-BEF1-E415B5E5F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2D5CE-CB85-4570-B7CB-E737CBFD6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86C1-DE14-4656-857E-9D222D24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7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B08C8-BC51-44E0-8718-99AA80B0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BB39F-1ACB-4686-8CC1-4705136F6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4510A-F351-4961-BB00-38CB331B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A9863-3685-4BF4-91AC-66ABBCCE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42D37-0228-4829-842F-E261F238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4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617DA-4377-4C2A-9ECF-177E4A30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10616-633D-4A96-8504-7BACA800C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8E954-1F96-4D73-A252-FBE5E69E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F7E05-CC15-4DCC-A59E-AD9E3B7C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37DEA-CC72-4122-914B-F70616DB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7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E8D4-3FA0-402C-9BED-EB0DD6B5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7166-1E58-47B7-ACFD-DE62A17B3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8AAF2-5C8F-4F45-BDEC-B66B66D81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A3B8B-13B3-403D-9145-279B2A5D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704D4-5CFC-4C9B-B6C2-9B46235C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05B04-3B9C-450E-987C-6354AC71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39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34D55-F985-4498-8B18-F3752D3E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E4B33-B9EB-455D-A1AE-DE28603FD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FE9AC-BDD7-4F51-A3AF-3FF6C9E43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B7FC4-0473-4CA8-9323-58D984A2F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C1147-5E08-4E72-AD6C-9B770E8DDD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AC9F02-A09F-490D-84B2-C2C5B1A1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DC997-37FB-4F9B-8B60-569C54A0C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88F06-59B9-4522-A413-55D009AF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1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95459-D045-4E17-958D-60EC2559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C5C84-2943-4CC7-94B8-9075F652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BD1EE-D7A8-49A8-8703-8B53F564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65EFD-5A61-4700-86B8-81841089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2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D55C6-E73E-4BE2-9975-BFC9B2F9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6CAFC-B15B-4D8D-AAF7-D0599FE6B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C6A03-DCDB-4A53-B3BC-F55C966A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5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3D42-0EF0-46E1-8FA3-8612296A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7C2A7-3090-423B-B3F6-4B10A5D78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28252-63FA-4BC6-9E1E-59A66AB07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AD50C-4E77-44B7-AF00-1665013C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A39B1-9F21-4D80-9544-CC81CA38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A2E59-8F42-45FE-B355-3ECC6408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1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5CABC-72DD-4B57-BCFC-8D8F8973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737AB4-5756-4ECD-9248-CF9553A2F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741BC-8C9D-4F2A-AEF5-DFC65BE1C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D262D-CE94-4A36-A520-B0EF8FBF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106A5-3E3D-414E-A866-767422F1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074D9-B493-4398-B33C-8CC3ADD56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8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B70E78-0992-4CB2-9172-F021922C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AC88-2A81-4C6B-A974-A67DF303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69126-7EEF-49D0-9DFD-6D7B78B10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64942-0FCD-44A6-A3F9-09871D55E02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294FE-0DB0-43C8-BBC6-3A28A0006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4FB5-C019-4253-A132-248C35D3B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13CF0-94F6-45F6-8078-809876157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9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.surveyplanet.com/okhxopu2" TargetMode="External"/><Relationship Id="rId2" Type="http://schemas.openxmlformats.org/officeDocument/2006/relationships/hyperlink" Target="https://de.gov/walnutst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de.gov/walnutst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 descr="A picture containing building, metal, riding, train&#10;&#10;Description automatically generated">
            <a:extLst>
              <a:ext uri="{FF2B5EF4-FFF2-40B4-BE49-F238E27FC236}">
                <a16:creationId xmlns:a16="http://schemas.microsoft.com/office/drawing/2014/main" id="{5CFD19D0-85E2-4582-80CD-A6B9FCB0D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0410" b="1"/>
          <a:stretch/>
        </p:blipFill>
        <p:spPr>
          <a:xfrm rot="5400000">
            <a:off x="6141250" y="-96153"/>
            <a:ext cx="4172896" cy="7050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15CE3-3ABA-4FA7-958C-26FEB18EF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2" y="17024"/>
            <a:ext cx="1965724" cy="64406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DC3D9D-FFB9-4B8E-A61B-AE34DBE9F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90" y="76604"/>
            <a:ext cx="2321650" cy="462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F0344-A591-4F54-9632-184502B8D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545" y="52973"/>
            <a:ext cx="3094463" cy="570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94516-BF4D-43B6-840C-E7A60D3E0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2552" y="61840"/>
            <a:ext cx="1768472" cy="711192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B604D2A-C65D-4E94-B070-3041EB08E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353" y="61840"/>
            <a:ext cx="711192" cy="71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CA0F73-553F-487B-A08F-2F9EAD3D026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874" y="26683"/>
            <a:ext cx="972806" cy="87607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840B9D-8E14-444C-8054-27706DDD4205}"/>
              </a:ext>
            </a:extLst>
          </p:cNvPr>
          <p:cNvSpPr txBox="1"/>
          <p:nvPr/>
        </p:nvSpPr>
        <p:spPr>
          <a:xfrm>
            <a:off x="0" y="611505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F223E-E0BB-41A0-ADB9-C767E1F20E76}"/>
              </a:ext>
            </a:extLst>
          </p:cNvPr>
          <p:cNvSpPr txBox="1"/>
          <p:nvPr/>
        </p:nvSpPr>
        <p:spPr>
          <a:xfrm>
            <a:off x="101018" y="1342552"/>
            <a:ext cx="42329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/>
              <a:t>Public Works and Transportation Committee</a:t>
            </a:r>
          </a:p>
          <a:p>
            <a:r>
              <a:rPr lang="en-US" sz="3600" b="1" dirty="0"/>
              <a:t>February 16, 2022</a:t>
            </a:r>
            <a:endParaRPr lang="en-US" sz="36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880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898366-E709-4BCC-AFDA-A9CD5A23DCDB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AA10-4A5B-4A15-9175-1320FD1E27EA}"/>
              </a:ext>
            </a:extLst>
          </p:cNvPr>
          <p:cNvSpPr txBox="1">
            <a:spLocks/>
          </p:cNvSpPr>
          <p:nvPr/>
        </p:nvSpPr>
        <p:spPr>
          <a:xfrm>
            <a:off x="0" y="112747"/>
            <a:ext cx="6338468" cy="54110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Walnut Street Visioning – 8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Street to 12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Street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D9E64-1857-4E4E-A619-60B8F6614E86}"/>
              </a:ext>
            </a:extLst>
          </p:cNvPr>
          <p:cNvSpPr txBox="1"/>
          <p:nvPr/>
        </p:nvSpPr>
        <p:spPr>
          <a:xfrm>
            <a:off x="293319" y="856990"/>
            <a:ext cx="5342348" cy="2887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Two Through Travel Lanes</a:t>
            </a:r>
            <a:endParaRPr lang="en-US" sz="2000">
              <a:cs typeface="Calibri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On Street Parking on Right Side</a:t>
            </a:r>
            <a:endParaRPr lang="en-US" sz="2000">
              <a:cs typeface="Calibri" panose="020F0502020204030204"/>
            </a:endParaRPr>
          </a:p>
          <a:p>
            <a:pPr marL="742950" lvl="1" indent="-285750">
              <a:spcBef>
                <a:spcPts val="1000"/>
              </a:spcBef>
              <a:buFont typeface="Arial"/>
              <a:buChar char="•"/>
            </a:pPr>
            <a:r>
              <a:rPr lang="en-US" sz="2000">
                <a:cs typeface="Calibri" panose="020F0502020204030204"/>
              </a:rPr>
              <a:t>Evaluate Off Peak Parking Lane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 Right Side Bicycle Facility</a:t>
            </a:r>
          </a:p>
          <a:p>
            <a:pPr marL="742950" lvl="1" indent="-285750">
              <a:spcBef>
                <a:spcPts val="1000"/>
              </a:spcBef>
              <a:buFont typeface="Arial"/>
              <a:buChar char="•"/>
            </a:pPr>
            <a:r>
              <a:rPr lang="en-US" sz="2000">
                <a:cs typeface="Calibri" panose="020F0502020204030204"/>
              </a:rPr>
              <a:t>Left Lane Heavy Parking Garage Traffic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Evaluate Floating Bus Islands at Bus Stop Location</a:t>
            </a:r>
            <a:endParaRPr lang="en-US" sz="2000">
              <a:cs typeface="Calibri" panose="020F0502020204030204"/>
            </a:endParaRPr>
          </a:p>
        </p:txBody>
      </p:sp>
      <p:pic>
        <p:nvPicPr>
          <p:cNvPr id="5" name="Picture 4" descr="A road with trees and building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08FB74B3-6D8F-472E-98CB-4B7C9CDB49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5" t="19734" r="14" b="35184"/>
          <a:stretch/>
        </p:blipFill>
        <p:spPr>
          <a:xfrm>
            <a:off x="6261726" y="14440"/>
            <a:ext cx="5424790" cy="1819940"/>
          </a:xfrm>
          <a:prstGeom prst="rect">
            <a:avLst/>
          </a:prstGeom>
        </p:spPr>
      </p:pic>
      <p:pic>
        <p:nvPicPr>
          <p:cNvPr id="6" name="Picture 5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F29407EE-CBDB-474D-8CDF-0120BC1E0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2" r="-11" b="29501"/>
          <a:stretch/>
        </p:blipFill>
        <p:spPr>
          <a:xfrm>
            <a:off x="6261726" y="1834380"/>
            <a:ext cx="5392217" cy="2303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DCB686-C669-4EF8-B54B-83D384F57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" y="3704113"/>
            <a:ext cx="12192000" cy="2257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ECFB30-3533-4963-87B5-05C222BBB5D8}"/>
              </a:ext>
            </a:extLst>
          </p:cNvPr>
          <p:cNvSpPr/>
          <p:nvPr/>
        </p:nvSpPr>
        <p:spPr>
          <a:xfrm>
            <a:off x="6178131" y="4704071"/>
            <a:ext cx="2861835" cy="257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4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33C4520-2F6B-48D6-86FA-C0201B93D610}"/>
              </a:ext>
            </a:extLst>
          </p:cNvPr>
          <p:cNvSpPr txBox="1">
            <a:spLocks/>
          </p:cNvSpPr>
          <p:nvPr/>
        </p:nvSpPr>
        <p:spPr>
          <a:xfrm>
            <a:off x="57909" y="147440"/>
            <a:ext cx="6205553" cy="54110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Walnut Street Visioning –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 -16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Street</a:t>
            </a:r>
          </a:p>
        </p:txBody>
      </p:sp>
      <p:pic>
        <p:nvPicPr>
          <p:cNvPr id="3" name="Picture 2" descr="A picture containing sky, tree, road, outdoor&#10;&#10;Description automatically generated">
            <a:extLst>
              <a:ext uri="{FF2B5EF4-FFF2-40B4-BE49-F238E27FC236}">
                <a16:creationId xmlns:a16="http://schemas.microsoft.com/office/drawing/2014/main" id="{22554F37-4E6E-47BE-B7AB-E7F93C991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7" b="33068"/>
          <a:stretch/>
        </p:blipFill>
        <p:spPr>
          <a:xfrm>
            <a:off x="6350793" y="19585"/>
            <a:ext cx="5342348" cy="1974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662F58-A11D-404A-B11D-D063BFAF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93" y="1820600"/>
            <a:ext cx="5342348" cy="2103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83595-24AD-4CDA-94E2-DCB42389FE15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0399F-A0A9-4B6F-80E2-221A74D31215}"/>
              </a:ext>
            </a:extLst>
          </p:cNvPr>
          <p:cNvSpPr txBox="1"/>
          <p:nvPr/>
        </p:nvSpPr>
        <p:spPr>
          <a:xfrm>
            <a:off x="326412" y="900286"/>
            <a:ext cx="5342348" cy="2887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 dirty="0"/>
              <a:t>Two Through Travel Lanes</a:t>
            </a:r>
            <a:endParaRPr lang="en-US" sz="2000" dirty="0">
              <a:cs typeface="Calibri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 dirty="0"/>
              <a:t>On Street Parking on both sides</a:t>
            </a:r>
            <a:endParaRPr lang="en-US" sz="2000" dirty="0">
              <a:cs typeface="Calibri" panose="020F0502020204030204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 dirty="0"/>
              <a:t>Right Side Bicycle Facility Adjacent to Parking</a:t>
            </a:r>
            <a:endParaRPr lang="en-US" sz="2000" dirty="0">
              <a:cs typeface="Calibri" panose="020F0502020204030204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 dirty="0"/>
              <a:t>Strategic Bump Outs to Minimize Pedestrian Crossing Distances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 dirty="0">
                <a:cs typeface="Calibri"/>
              </a:rPr>
              <a:t>Bike Racks Placed Strategically near Businesses</a:t>
            </a: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en-US" sz="2000" dirty="0"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52E40-E3CA-4319-B988-29F5CB49B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6343"/>
            <a:ext cx="12192000" cy="22572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253E72-4254-4D0B-A354-0539E4659AAD}"/>
              </a:ext>
            </a:extLst>
          </p:cNvPr>
          <p:cNvSpPr/>
          <p:nvPr/>
        </p:nvSpPr>
        <p:spPr>
          <a:xfrm>
            <a:off x="9021967" y="4863889"/>
            <a:ext cx="3051398" cy="162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8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BC9ED-6BAE-4C33-A41E-196473A8899E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C0D71-83EC-4CC8-8BAC-D39005AD822C}"/>
              </a:ext>
            </a:extLst>
          </p:cNvPr>
          <p:cNvSpPr txBox="1">
            <a:spLocks/>
          </p:cNvSpPr>
          <p:nvPr/>
        </p:nvSpPr>
        <p:spPr>
          <a:xfrm>
            <a:off x="57909" y="147440"/>
            <a:ext cx="6205553" cy="54110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Walnut Street Visioning – Public Outreach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21CF84-F871-4FF2-899A-C6E649412EA4}"/>
              </a:ext>
            </a:extLst>
          </p:cNvPr>
          <p:cNvSpPr txBox="1"/>
          <p:nvPr/>
        </p:nvSpPr>
        <p:spPr>
          <a:xfrm>
            <a:off x="503930" y="1100323"/>
            <a:ext cx="57595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Virtual Public Workshop from February 8 to March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 Presentation was held on February 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26 Attendees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do you currently use Walnut Street?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94% Drive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33% Walk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17% Bike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0% Transit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is your biggest concern with Walnut Street in its current configuration?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32% Speeding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11% Accidents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32% Lack of Bicycle Facilities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16% Corridor Too Wide/Lacking Character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11% Other -  Pedestrian Accidents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EB1AC3-27D5-45A9-BD68-E6B91BC5127C}"/>
              </a:ext>
            </a:extLst>
          </p:cNvPr>
          <p:cNvSpPr txBox="1"/>
          <p:nvPr/>
        </p:nvSpPr>
        <p:spPr>
          <a:xfrm>
            <a:off x="6483927" y="1086797"/>
            <a:ext cx="4987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Website at </a:t>
            </a:r>
            <a:r>
              <a:rPr lang="en-US" dirty="0">
                <a:hlinkClick r:id="rId2"/>
              </a:rPr>
              <a:t>https://de.gov/walnutst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Link to survey </a:t>
            </a:r>
            <a:r>
              <a:rPr lang="en-US" dirty="0">
                <a:hlinkClick r:id="rId3"/>
              </a:rPr>
              <a:t>https://s.surveyplanet.com/okhxopu2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View the February 8</a:t>
            </a:r>
            <a:r>
              <a:rPr lang="en-US" baseline="30000" dirty="0"/>
              <a:t>th</a:t>
            </a:r>
            <a:r>
              <a:rPr lang="en-US" dirty="0"/>
              <a:t> presentation on YouTube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View the PowerPoint presentation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AB0D1E-D490-47BD-B03D-AD9306FF86A6}"/>
              </a:ext>
            </a:extLst>
          </p:cNvPr>
          <p:cNvSpPr/>
          <p:nvPr/>
        </p:nvSpPr>
        <p:spPr>
          <a:xfrm>
            <a:off x="6388925" y="1086797"/>
            <a:ext cx="5082638" cy="1858284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9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BA10472-D51D-4D39-BBC5-A42858B32DF8}"/>
              </a:ext>
            </a:extLst>
          </p:cNvPr>
          <p:cNvSpPr txBox="1">
            <a:spLocks/>
          </p:cNvSpPr>
          <p:nvPr/>
        </p:nvSpPr>
        <p:spPr>
          <a:xfrm>
            <a:off x="145240" y="142302"/>
            <a:ext cx="5739881" cy="541109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Walnut Street Visioning – 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22087-D18B-4B42-B88C-15D81EA1B94D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9BEF01-6C4D-44DF-9B5C-5E5A0670D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819009"/>
              </p:ext>
            </p:extLst>
          </p:nvPr>
        </p:nvGraphicFramePr>
        <p:xfrm>
          <a:off x="1883025" y="2065581"/>
          <a:ext cx="7555883" cy="1437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E36D013-7E37-4B26-927F-8CB59108D299}"/>
              </a:ext>
            </a:extLst>
          </p:cNvPr>
          <p:cNvSpPr txBox="1"/>
          <p:nvPr/>
        </p:nvSpPr>
        <p:spPr>
          <a:xfrm>
            <a:off x="2090505" y="3365574"/>
            <a:ext cx="449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Ongoing Public Outreach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F24C5CEC-A9E0-4DE0-989D-A3E25342C2B7}"/>
              </a:ext>
            </a:extLst>
          </p:cNvPr>
          <p:cNvSpPr/>
          <p:nvPr/>
        </p:nvSpPr>
        <p:spPr>
          <a:xfrm>
            <a:off x="1989654" y="3503188"/>
            <a:ext cx="1025526" cy="125462"/>
          </a:xfrm>
          <a:prstGeom prst="leftArrow">
            <a:avLst>
              <a:gd name="adj1" fmla="val 66941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B7F0783-4D89-4560-94EC-E3BD651AD49B}"/>
              </a:ext>
            </a:extLst>
          </p:cNvPr>
          <p:cNvSpPr/>
          <p:nvPr/>
        </p:nvSpPr>
        <p:spPr>
          <a:xfrm>
            <a:off x="5535875" y="3485896"/>
            <a:ext cx="1148568" cy="16004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32B23-61C5-4DD2-9FE4-34CF00259C0D}"/>
              </a:ext>
            </a:extLst>
          </p:cNvPr>
          <p:cNvSpPr txBox="1"/>
          <p:nvPr/>
        </p:nvSpPr>
        <p:spPr>
          <a:xfrm>
            <a:off x="976929" y="4051832"/>
            <a:ext cx="7386638" cy="4204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 sz="2000">
                <a:latin typeface="Calibri"/>
                <a:cs typeface="Calibri Light"/>
              </a:rPr>
              <a:t>Project is constructed after the Restore the Corridor project (I-95)</a:t>
            </a:r>
          </a:p>
        </p:txBody>
      </p:sp>
      <p:sp>
        <p:nvSpPr>
          <p:cNvPr id="9" name="Arrow: Bent-Up 8">
            <a:extLst>
              <a:ext uri="{FF2B5EF4-FFF2-40B4-BE49-F238E27FC236}">
                <a16:creationId xmlns:a16="http://schemas.microsoft.com/office/drawing/2014/main" id="{D986AADF-6A04-40A4-9122-A986C7140860}"/>
              </a:ext>
            </a:extLst>
          </p:cNvPr>
          <p:cNvSpPr/>
          <p:nvPr/>
        </p:nvSpPr>
        <p:spPr>
          <a:xfrm>
            <a:off x="7973032" y="3382019"/>
            <a:ext cx="781070" cy="971828"/>
          </a:xfrm>
          <a:prstGeom prst="bent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B392D8-3ACA-43A3-A3D0-0D2F650128E9}"/>
              </a:ext>
            </a:extLst>
          </p:cNvPr>
          <p:cNvSpPr txBox="1"/>
          <p:nvPr/>
        </p:nvSpPr>
        <p:spPr>
          <a:xfrm>
            <a:off x="7523182" y="508941"/>
            <a:ext cx="447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hlinkClick r:id="rId7"/>
              </a:rPr>
              <a:t>https://de.gov/walnutst</a:t>
            </a:r>
            <a:r>
              <a:rPr lang="en-US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346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DF42AD-03E4-45D1-9E7F-8E29AC45CB43}"/>
              </a:ext>
            </a:extLst>
          </p:cNvPr>
          <p:cNvSpPr txBox="1"/>
          <p:nvPr/>
        </p:nvSpPr>
        <p:spPr>
          <a:xfrm>
            <a:off x="0" y="6107986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B2244D-DC0A-4117-9602-57858E5E0225}"/>
              </a:ext>
            </a:extLst>
          </p:cNvPr>
          <p:cNvSpPr txBox="1"/>
          <p:nvPr/>
        </p:nvSpPr>
        <p:spPr>
          <a:xfrm>
            <a:off x="4023919" y="401993"/>
            <a:ext cx="35941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Project Design Team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338A8A1-E745-45B8-B1D6-28312629E592}"/>
              </a:ext>
            </a:extLst>
          </p:cNvPr>
          <p:cNvSpPr txBox="1">
            <a:spLocks/>
          </p:cNvSpPr>
          <p:nvPr/>
        </p:nvSpPr>
        <p:spPr>
          <a:xfrm>
            <a:off x="862014" y="1893832"/>
            <a:ext cx="5157787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/>
              <a:t>	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90B7B88-EC7E-46E2-9C7E-ACE97B6FA7EA}"/>
              </a:ext>
            </a:extLst>
          </p:cNvPr>
          <p:cNvSpPr txBox="1">
            <a:spLocks/>
          </p:cNvSpPr>
          <p:nvPr/>
        </p:nvSpPr>
        <p:spPr>
          <a:xfrm>
            <a:off x="1847321" y="1143960"/>
            <a:ext cx="5916612" cy="32888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Matthew Vincent</a:t>
            </a:r>
            <a:r>
              <a:rPr lang="en-US"/>
              <a:t>, DelDOT, Chief of North Project Development</a:t>
            </a:r>
          </a:p>
          <a:p>
            <a:r>
              <a:rPr lang="en-US" b="1"/>
              <a:t>Diane Gunn</a:t>
            </a:r>
            <a:r>
              <a:rPr lang="en-US"/>
              <a:t>, Century, Project Manager for DelDOT</a:t>
            </a:r>
          </a:p>
          <a:p>
            <a:r>
              <a:rPr lang="en-US" b="1"/>
              <a:t>Matt Goudy</a:t>
            </a:r>
            <a:r>
              <a:rPr lang="en-US"/>
              <a:t>, RK&amp;K, Designer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0BF89-D2B5-4942-847F-DED3428C6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79263" y="1214444"/>
            <a:ext cx="919717" cy="795886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BE5C96A-68F1-4ECB-8A55-3782E6779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36" y="2184890"/>
            <a:ext cx="2242790" cy="446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9ED646-AD3F-44FF-9E06-BB8D26797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536" y="2717744"/>
            <a:ext cx="1752071" cy="574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5895BD-000D-4CF9-A159-B7511D06BF62}"/>
              </a:ext>
            </a:extLst>
          </p:cNvPr>
          <p:cNvSpPr txBox="1"/>
          <p:nvPr/>
        </p:nvSpPr>
        <p:spPr>
          <a:xfrm>
            <a:off x="4182890" y="4010868"/>
            <a:ext cx="3435129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Project Partners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32A05CE-83C7-4B1A-8F1F-34D79AB878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14" y="4789579"/>
            <a:ext cx="3193820" cy="707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F24B60-8C05-4323-A03F-90C455933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8695" y="4777851"/>
            <a:ext cx="1768472" cy="711192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55AA3F2B-ADF0-496E-8F15-22EEF729B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15" y="4789579"/>
            <a:ext cx="711192" cy="7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64D56-6288-41AC-9D97-EF1FA4EF82B0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62CA1-D8AD-4761-BC7E-AD8453080054}"/>
              </a:ext>
            </a:extLst>
          </p:cNvPr>
          <p:cNvSpPr txBox="1">
            <a:spLocks/>
          </p:cNvSpPr>
          <p:nvPr/>
        </p:nvSpPr>
        <p:spPr>
          <a:xfrm>
            <a:off x="0" y="171488"/>
            <a:ext cx="5956663" cy="420422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Project Limits and Goals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E725CF3-1E6B-4E2E-99E2-8F906DA29F46}"/>
              </a:ext>
            </a:extLst>
          </p:cNvPr>
          <p:cNvSpPr txBox="1">
            <a:spLocks/>
          </p:cNvSpPr>
          <p:nvPr/>
        </p:nvSpPr>
        <p:spPr>
          <a:xfrm>
            <a:off x="178611" y="707686"/>
            <a:ext cx="5688785" cy="2540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>
                <a:ea typeface="+mn-lt"/>
                <a:cs typeface="+mn-lt"/>
              </a:rPr>
              <a:t>Integrate Bicycle Connectivity According to Wilmington’s Comprehensive Plan and Bicycle Plan </a:t>
            </a:r>
            <a:endParaRPr lang="en-US" sz="200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Reconnect the East Side neighborhoods to the Central Business District</a:t>
            </a:r>
            <a:endParaRPr lang="en-US" sz="20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Reduce Speeding by reducing the width of travel lanes and reconfiguring lanes</a:t>
            </a:r>
            <a:endParaRPr lang="en-US" sz="20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/>
              <a:t>Create a more attractive, useable, safe corridor for pedestrians, bicyclists, motorists, and transit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Picture 6" descr="A picture containing tree, outdoor, sky, way&#10;&#10;Description automatically generated">
            <a:extLst>
              <a:ext uri="{FF2B5EF4-FFF2-40B4-BE49-F238E27FC236}">
                <a16:creationId xmlns:a16="http://schemas.microsoft.com/office/drawing/2014/main" id="{61BC290F-D833-475C-B6EA-D914C7B20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13" t="14514" r="-750" b="13271"/>
          <a:stretch/>
        </p:blipFill>
        <p:spPr>
          <a:xfrm>
            <a:off x="6496423" y="171488"/>
            <a:ext cx="3974992" cy="28133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2E27ED-969C-4616-BB28-C0089054F6FF}"/>
              </a:ext>
            </a:extLst>
          </p:cNvPr>
          <p:cNvSpPr/>
          <p:nvPr/>
        </p:nvSpPr>
        <p:spPr>
          <a:xfrm>
            <a:off x="2023946" y="3068011"/>
            <a:ext cx="3986561" cy="3609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Business District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F7BCDA-4402-40FB-BF2A-112D5370D9B6}"/>
              </a:ext>
            </a:extLst>
          </p:cNvPr>
          <p:cNvSpPr/>
          <p:nvPr/>
        </p:nvSpPr>
        <p:spPr>
          <a:xfrm>
            <a:off x="6372922" y="3068011"/>
            <a:ext cx="2486721" cy="3609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Transition Area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638E7D-FBDD-49AD-B85A-501A704E4B1E}"/>
              </a:ext>
            </a:extLst>
          </p:cNvPr>
          <p:cNvSpPr/>
          <p:nvPr/>
        </p:nvSpPr>
        <p:spPr>
          <a:xfrm>
            <a:off x="9199756" y="3068011"/>
            <a:ext cx="2486718" cy="3609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Residential Area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3F408F-8D2C-4095-AE0E-B69D6029E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8744"/>
            <a:ext cx="12192000" cy="225726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8B8140-2C41-4CF8-8D4B-AA284D4E5CCA}"/>
              </a:ext>
            </a:extLst>
          </p:cNvPr>
          <p:cNvCxnSpPr>
            <a:cxnSpLocks/>
          </p:cNvCxnSpPr>
          <p:nvPr/>
        </p:nvCxnSpPr>
        <p:spPr>
          <a:xfrm>
            <a:off x="480844" y="3708744"/>
            <a:ext cx="0" cy="11895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E30DA1-315F-40D2-9DC5-1DFEF5411082}"/>
              </a:ext>
            </a:extLst>
          </p:cNvPr>
          <p:cNvCxnSpPr>
            <a:cxnSpLocks/>
          </p:cNvCxnSpPr>
          <p:nvPr/>
        </p:nvCxnSpPr>
        <p:spPr>
          <a:xfrm>
            <a:off x="12111694" y="3463037"/>
            <a:ext cx="0" cy="137433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326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C12946-544D-4995-8476-E0E0980F31A7}"/>
              </a:ext>
            </a:extLst>
          </p:cNvPr>
          <p:cNvSpPr txBox="1">
            <a:spLocks/>
          </p:cNvSpPr>
          <p:nvPr/>
        </p:nvSpPr>
        <p:spPr>
          <a:xfrm>
            <a:off x="73081" y="141575"/>
            <a:ext cx="5956663" cy="420422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Planning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A1640-E544-404C-92DA-08FCF4A6E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9315">
            <a:off x="417538" y="1198137"/>
            <a:ext cx="4221831" cy="3262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EE1B46-10B9-4821-A995-304A697F0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744" y="589737"/>
            <a:ext cx="5946338" cy="2239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4ED05B-531B-4E23-AFDB-F82736115182}"/>
              </a:ext>
            </a:extLst>
          </p:cNvPr>
          <p:cNvSpPr txBox="1"/>
          <p:nvPr/>
        </p:nvSpPr>
        <p:spPr>
          <a:xfrm>
            <a:off x="7492250" y="2812881"/>
            <a:ext cx="403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Source: Wilmington Bike Plan, Priority Corridor Concepts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649D3-F8A6-400D-BCBD-607FF4407033}"/>
              </a:ext>
            </a:extLst>
          </p:cNvPr>
          <p:cNvSpPr txBox="1"/>
          <p:nvPr/>
        </p:nvSpPr>
        <p:spPr>
          <a:xfrm>
            <a:off x="0" y="6137129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C77E7-4EC5-4A80-B4B3-EE16D28A0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27213">
            <a:off x="3445173" y="1829825"/>
            <a:ext cx="2928361" cy="380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6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BD8484-48DC-4489-A938-A0F900F5B359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7634D-48EC-4235-AB81-6CB433F46467}"/>
              </a:ext>
            </a:extLst>
          </p:cNvPr>
          <p:cNvSpPr txBox="1">
            <a:spLocks/>
          </p:cNvSpPr>
          <p:nvPr/>
        </p:nvSpPr>
        <p:spPr>
          <a:xfrm>
            <a:off x="139337" y="187904"/>
            <a:ext cx="5956663" cy="420422"/>
          </a:xfrm>
          <a:prstGeom prst="rect">
            <a:avLst/>
          </a:prstGeom>
          <a:solidFill>
            <a:srgbClr val="002060"/>
          </a:solidFill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Bicycle Connectivity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DC1F551-DDA6-4B9B-8332-999EACD8F384}"/>
              </a:ext>
            </a:extLst>
          </p:cNvPr>
          <p:cNvSpPr txBox="1">
            <a:spLocks/>
          </p:cNvSpPr>
          <p:nvPr/>
        </p:nvSpPr>
        <p:spPr>
          <a:xfrm>
            <a:off x="139337" y="956424"/>
            <a:ext cx="3492578" cy="1916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Protected Bicycle Lanes</a:t>
            </a:r>
          </a:p>
          <a:p>
            <a:r>
              <a:rPr lang="en-US" sz="2000"/>
              <a:t>Buffered Bicycle Lanes</a:t>
            </a:r>
            <a:endParaRPr lang="en-US" sz="2000">
              <a:cs typeface="Calibri"/>
            </a:endParaRPr>
          </a:p>
          <a:p>
            <a:r>
              <a:rPr lang="en-US" sz="2000"/>
              <a:t>Shared Use Lanes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Right Side Bicycle Lanes</a:t>
            </a:r>
          </a:p>
          <a:p>
            <a:r>
              <a:rPr lang="en-US" sz="2000">
                <a:cs typeface="Calibri"/>
              </a:rPr>
              <a:t>Cycle Track</a:t>
            </a:r>
          </a:p>
        </p:txBody>
      </p:sp>
      <p:pic>
        <p:nvPicPr>
          <p:cNvPr id="5" name="Picture 2" descr="A couple of people riding bikes down a street&#10;&#10;Description automatically generated with low confidence">
            <a:extLst>
              <a:ext uri="{FF2B5EF4-FFF2-40B4-BE49-F238E27FC236}">
                <a16:creationId xmlns:a16="http://schemas.microsoft.com/office/drawing/2014/main" id="{C35292CA-59DB-4699-8051-8B6254D14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7" r="11533" b="11795"/>
          <a:stretch/>
        </p:blipFill>
        <p:spPr bwMode="auto">
          <a:xfrm>
            <a:off x="233443" y="3343831"/>
            <a:ext cx="3978240" cy="236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 Statement from Bicycle Advocacy of Central Arkansas (updated 1 pm  11/20/12) | Arkansas Outside">
            <a:extLst>
              <a:ext uri="{FF2B5EF4-FFF2-40B4-BE49-F238E27FC236}">
                <a16:creationId xmlns:a16="http://schemas.microsoft.com/office/drawing/2014/main" id="{DB53F2D9-D3CD-48C6-8170-EF70EB06C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" b="13731"/>
          <a:stretch/>
        </p:blipFill>
        <p:spPr bwMode="auto">
          <a:xfrm>
            <a:off x="4307434" y="1803034"/>
            <a:ext cx="3297464" cy="390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ke Cleveland | Working For Safe Streets | Sharrows, Bike Lanes, and  Protected Bike Lanes – What&amp;#39;s the difference?">
            <a:extLst>
              <a:ext uri="{FF2B5EF4-FFF2-40B4-BE49-F238E27FC236}">
                <a16:creationId xmlns:a16="http://schemas.microsoft.com/office/drawing/2014/main" id="{07629664-292E-443F-9C53-653B9181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20" y="118269"/>
            <a:ext cx="3871394" cy="289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5" descr="A picture containing text, outdoor, road, grass&#10;&#10;Description automatically generated">
            <a:extLst>
              <a:ext uri="{FF2B5EF4-FFF2-40B4-BE49-F238E27FC236}">
                <a16:creationId xmlns:a16="http://schemas.microsoft.com/office/drawing/2014/main" id="{33429BA5-6A16-491A-8789-334649B5BE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1694"/>
          <a:stretch/>
        </p:blipFill>
        <p:spPr>
          <a:xfrm>
            <a:off x="7827120" y="3440415"/>
            <a:ext cx="3871394" cy="227226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43F30F1-08E9-46FC-BA69-CC3627ABCF5B}"/>
              </a:ext>
            </a:extLst>
          </p:cNvPr>
          <p:cNvSpPr txBox="1">
            <a:spLocks/>
          </p:cNvSpPr>
          <p:nvPr/>
        </p:nvSpPr>
        <p:spPr>
          <a:xfrm>
            <a:off x="987328" y="5712005"/>
            <a:ext cx="2130340" cy="37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Protected Bicycle Lane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C680020-6B54-463E-B648-B6818B7C6501}"/>
              </a:ext>
            </a:extLst>
          </p:cNvPr>
          <p:cNvSpPr txBox="1">
            <a:spLocks/>
          </p:cNvSpPr>
          <p:nvPr/>
        </p:nvSpPr>
        <p:spPr>
          <a:xfrm>
            <a:off x="5030830" y="5695400"/>
            <a:ext cx="2130340" cy="37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Shared Bicycle Lane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167FF0D-7B8F-46F8-8F73-F9A97D958B7C}"/>
              </a:ext>
            </a:extLst>
          </p:cNvPr>
          <p:cNvSpPr txBox="1">
            <a:spLocks/>
          </p:cNvSpPr>
          <p:nvPr/>
        </p:nvSpPr>
        <p:spPr>
          <a:xfrm>
            <a:off x="8915240" y="2969319"/>
            <a:ext cx="2130340" cy="37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Buffered Bicycle Lane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1939912-44A5-412D-B62C-72ED4C063895}"/>
              </a:ext>
            </a:extLst>
          </p:cNvPr>
          <p:cNvSpPr txBox="1">
            <a:spLocks/>
          </p:cNvSpPr>
          <p:nvPr/>
        </p:nvSpPr>
        <p:spPr>
          <a:xfrm>
            <a:off x="9345952" y="5663619"/>
            <a:ext cx="2130340" cy="37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Cycle Track</a:t>
            </a:r>
          </a:p>
        </p:txBody>
      </p:sp>
    </p:spTree>
    <p:extLst>
      <p:ext uri="{BB962C8B-B14F-4D97-AF65-F5344CB8AC3E}">
        <p14:creationId xmlns:p14="http://schemas.microsoft.com/office/powerpoint/2010/main" val="1181947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0FA188-5852-476D-898E-A8F1273DE680}"/>
              </a:ext>
            </a:extLst>
          </p:cNvPr>
          <p:cNvSpPr txBox="1">
            <a:spLocks/>
          </p:cNvSpPr>
          <p:nvPr/>
        </p:nvSpPr>
        <p:spPr>
          <a:xfrm>
            <a:off x="0" y="171488"/>
            <a:ext cx="5956663" cy="420422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Floating Bus Stop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DFB3B-4081-48D1-B677-D7F3FDE42F17}"/>
              </a:ext>
            </a:extLst>
          </p:cNvPr>
          <p:cNvSpPr txBox="1">
            <a:spLocks/>
          </p:cNvSpPr>
          <p:nvPr/>
        </p:nvSpPr>
        <p:spPr>
          <a:xfrm>
            <a:off x="313266" y="660401"/>
            <a:ext cx="10964333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Allows Buses to Stop Curbside and Limit Stopping Times and Congestion and Delay</a:t>
            </a:r>
          </a:p>
          <a:p>
            <a:r>
              <a:rPr lang="en-US" sz="2000"/>
              <a:t>Provides Bicycle Buffer from Vehicles Reducing Conflicts</a:t>
            </a:r>
            <a:endParaRPr lang="en-US" sz="2000">
              <a:cs typeface="Calibri"/>
            </a:endParaRPr>
          </a:p>
          <a:p>
            <a:r>
              <a:rPr lang="en-US" sz="2000"/>
              <a:t>Provides More Space for Passengers Exiting Buses and Better Access to Sidewalks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Provides More Space for Amenities such as Benches, Shelters and Signage`</a:t>
            </a:r>
          </a:p>
        </p:txBody>
      </p:sp>
      <p:pic>
        <p:nvPicPr>
          <p:cNvPr id="4" name="Picture 3" descr="A picture containing text, road, outdoor, scene&#10;&#10;Description automatically generated">
            <a:extLst>
              <a:ext uri="{FF2B5EF4-FFF2-40B4-BE49-F238E27FC236}">
                <a16:creationId xmlns:a16="http://schemas.microsoft.com/office/drawing/2014/main" id="{60138963-DDC2-4703-917F-24B8DFF1E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8" t="14501" r="17739" b="42804"/>
          <a:stretch/>
        </p:blipFill>
        <p:spPr>
          <a:xfrm>
            <a:off x="553905" y="2316163"/>
            <a:ext cx="5458776" cy="3642320"/>
          </a:xfrm>
          <a:prstGeom prst="rect">
            <a:avLst/>
          </a:prstGeom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DF4AD2B-0224-4167-85F5-87C8C6463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4135"/>
          <a:stretch/>
        </p:blipFill>
        <p:spPr>
          <a:xfrm>
            <a:off x="6112220" y="2754257"/>
            <a:ext cx="6079780" cy="3391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6E767-2CE4-4830-95AA-520686A0B518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</p:spTree>
    <p:extLst>
      <p:ext uri="{BB962C8B-B14F-4D97-AF65-F5344CB8AC3E}">
        <p14:creationId xmlns:p14="http://schemas.microsoft.com/office/powerpoint/2010/main" val="429154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7336D72-3CF5-4660-9E8A-5E0535992B39}"/>
              </a:ext>
            </a:extLst>
          </p:cNvPr>
          <p:cNvSpPr txBox="1">
            <a:spLocks/>
          </p:cNvSpPr>
          <p:nvPr/>
        </p:nvSpPr>
        <p:spPr>
          <a:xfrm>
            <a:off x="0" y="171488"/>
            <a:ext cx="7789333" cy="420422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Beautification/Green Stormwater Management</a:t>
            </a:r>
          </a:p>
        </p:txBody>
      </p:sp>
      <p:pic>
        <p:nvPicPr>
          <p:cNvPr id="3" name="Picture 2" descr="A picture containing building, tree, outdoor, curb&#10;&#10;Description automatically generated">
            <a:extLst>
              <a:ext uri="{FF2B5EF4-FFF2-40B4-BE49-F238E27FC236}">
                <a16:creationId xmlns:a16="http://schemas.microsoft.com/office/drawing/2014/main" id="{47706411-E238-45A8-B953-0E34D02A4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6987" y="791482"/>
            <a:ext cx="4980435" cy="4980435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6659651-0308-406D-93F0-90B753908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58" y="718835"/>
            <a:ext cx="3857818" cy="5053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57338A-EF87-48C8-8579-55F9DEB9CB95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BB7AB-DA00-4439-9160-7D959806779A}"/>
              </a:ext>
            </a:extLst>
          </p:cNvPr>
          <p:cNvSpPr txBox="1"/>
          <p:nvPr/>
        </p:nvSpPr>
        <p:spPr>
          <a:xfrm>
            <a:off x="1360043" y="5180970"/>
            <a:ext cx="212716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Delaware Avenue/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North Lincoln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45577-D987-4B01-A6D6-46257CBC4873}"/>
              </a:ext>
            </a:extLst>
          </p:cNvPr>
          <p:cNvSpPr txBox="1"/>
          <p:nvPr/>
        </p:nvSpPr>
        <p:spPr>
          <a:xfrm>
            <a:off x="8723235" y="5039086"/>
            <a:ext cx="189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Source: State College Borough</a:t>
            </a:r>
          </a:p>
        </p:txBody>
      </p:sp>
    </p:spTree>
    <p:extLst>
      <p:ext uri="{BB962C8B-B14F-4D97-AF65-F5344CB8AC3E}">
        <p14:creationId xmlns:p14="http://schemas.microsoft.com/office/powerpoint/2010/main" val="38114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C210B4B-C0E8-47DA-9D3A-78D289047DF4}"/>
              </a:ext>
            </a:extLst>
          </p:cNvPr>
          <p:cNvSpPr txBox="1">
            <a:spLocks/>
          </p:cNvSpPr>
          <p:nvPr/>
        </p:nvSpPr>
        <p:spPr>
          <a:xfrm>
            <a:off x="0" y="171488"/>
            <a:ext cx="6226139" cy="420422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Walnut Street Visioning – 4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Street Intersection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F99E05-CCF5-45BB-A7DF-A25DF8601142}"/>
              </a:ext>
            </a:extLst>
          </p:cNvPr>
          <p:cNvSpPr txBox="1"/>
          <p:nvPr/>
        </p:nvSpPr>
        <p:spPr>
          <a:xfrm>
            <a:off x="0" y="608604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pic>
        <p:nvPicPr>
          <p:cNvPr id="5" name="Picture 6" descr="A picture containing text, building, city&#10;&#10;Description automatically generated">
            <a:extLst>
              <a:ext uri="{FF2B5EF4-FFF2-40B4-BE49-F238E27FC236}">
                <a16:creationId xmlns:a16="http://schemas.microsoft.com/office/drawing/2014/main" id="{237E6367-7B1E-4B3E-B275-B22A16897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4100" y="631552"/>
            <a:ext cx="4575131" cy="485594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2A89B27-94B3-4B72-BDAA-0D5FF274E967}"/>
              </a:ext>
            </a:extLst>
          </p:cNvPr>
          <p:cNvSpPr txBox="1">
            <a:spLocks/>
          </p:cNvSpPr>
          <p:nvPr/>
        </p:nvSpPr>
        <p:spPr>
          <a:xfrm>
            <a:off x="2421412" y="5481024"/>
            <a:ext cx="1982910" cy="48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/>
              <a:t>Existing</a:t>
            </a:r>
            <a:endParaRPr lang="en-US">
              <a:cs typeface="Calibri" panose="020F0502020204030204"/>
            </a:endParaRPr>
          </a:p>
        </p:txBody>
      </p:sp>
      <p:pic>
        <p:nvPicPr>
          <p:cNvPr id="7" name="Picture 9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72FFD166-7A70-4622-A664-901573237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168" y="762684"/>
            <a:ext cx="6203514" cy="4584405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22BA25D-C2F3-4F23-81C3-D759910014B7}"/>
              </a:ext>
            </a:extLst>
          </p:cNvPr>
          <p:cNvSpPr txBox="1">
            <a:spLocks/>
          </p:cNvSpPr>
          <p:nvPr/>
        </p:nvSpPr>
        <p:spPr>
          <a:xfrm>
            <a:off x="8396713" y="5481024"/>
            <a:ext cx="1982910" cy="48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/>
              <a:t>Proposed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691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B5AFB2A-65B7-4D8F-8BDC-96E5D79488FE}"/>
              </a:ext>
            </a:extLst>
          </p:cNvPr>
          <p:cNvSpPr txBox="1">
            <a:spLocks/>
          </p:cNvSpPr>
          <p:nvPr/>
        </p:nvSpPr>
        <p:spPr>
          <a:xfrm>
            <a:off x="0" y="171488"/>
            <a:ext cx="6226139" cy="420422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Walnut Street Visioning – 4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Street to 8</a:t>
            </a:r>
            <a:r>
              <a:rPr lang="en-US" baseline="30000">
                <a:solidFill>
                  <a:schemeClr val="bg1"/>
                </a:solidFill>
              </a:rPr>
              <a:t>th</a:t>
            </a:r>
            <a:r>
              <a:rPr lang="en-US">
                <a:solidFill>
                  <a:schemeClr val="bg1"/>
                </a:solidFill>
              </a:rPr>
              <a:t> Street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1A23B-5EF0-463D-A5B1-796D698D1F67}"/>
              </a:ext>
            </a:extLst>
          </p:cNvPr>
          <p:cNvSpPr txBox="1"/>
          <p:nvPr/>
        </p:nvSpPr>
        <p:spPr>
          <a:xfrm>
            <a:off x="0" y="6101692"/>
            <a:ext cx="12192000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Walnut Street Improvements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0A556-64F7-49CF-821E-B2BB63AD233F}"/>
              </a:ext>
            </a:extLst>
          </p:cNvPr>
          <p:cNvSpPr txBox="1"/>
          <p:nvPr/>
        </p:nvSpPr>
        <p:spPr>
          <a:xfrm>
            <a:off x="267224" y="961373"/>
            <a:ext cx="5342348" cy="27597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Three Through Travel Lanes</a:t>
            </a:r>
            <a:endParaRPr lang="en-US" sz="2000">
              <a:cs typeface="Calibri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On Street Parking on Right Side</a:t>
            </a:r>
            <a:endParaRPr lang="en-US" sz="2000">
              <a:cs typeface="Calibri" panose="020F0502020204030204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Evaluate Left Turn Lane/Parking from 4</a:t>
            </a:r>
            <a:r>
              <a:rPr lang="en-US" sz="2000" baseline="30000"/>
              <a:t>th</a:t>
            </a:r>
            <a:r>
              <a:rPr lang="en-US" sz="2000"/>
              <a:t> to 8</a:t>
            </a:r>
            <a:r>
              <a:rPr lang="en-US" sz="2000" baseline="30000"/>
              <a:t>th</a:t>
            </a:r>
            <a:r>
              <a:rPr lang="en-US" sz="2000"/>
              <a:t> Streets</a:t>
            </a:r>
            <a:endParaRPr lang="en-US" sz="2000">
              <a:cs typeface="Calibri" panose="020F0502020204030204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Right Side Bicycle Facility</a:t>
            </a:r>
            <a:endParaRPr lang="en-US" sz="2000">
              <a:cs typeface="Calibri" panose="020F0502020204030204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en-US" sz="2000"/>
              <a:t>Evaluate Floating Bus Islands at Bus Stop Locations</a:t>
            </a:r>
            <a:endParaRPr lang="en-US" sz="2000">
              <a:cs typeface="Calibri" panose="020F0502020204030204"/>
            </a:endParaRPr>
          </a:p>
        </p:txBody>
      </p:sp>
      <p:pic>
        <p:nvPicPr>
          <p:cNvPr id="5" name="Picture 4" descr="A picture containing tree, outdoor, way, hole&#10;&#10;Description automatically generated">
            <a:extLst>
              <a:ext uri="{FF2B5EF4-FFF2-40B4-BE49-F238E27FC236}">
                <a16:creationId xmlns:a16="http://schemas.microsoft.com/office/drawing/2014/main" id="{A42B8C57-C7BD-4332-8C7D-E49E7E316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3" r="176" b="33648"/>
          <a:stretch/>
        </p:blipFill>
        <p:spPr>
          <a:xfrm>
            <a:off x="6481238" y="-326809"/>
            <a:ext cx="5443538" cy="2281237"/>
          </a:xfrm>
          <a:prstGeom prst="rect">
            <a:avLst/>
          </a:prstGeom>
        </p:spPr>
      </p:pic>
      <p:pic>
        <p:nvPicPr>
          <p:cNvPr id="6" name="Picture 5" descr="A picture containing text, road, outdoor, scene&#10;&#10;Description automatically generated">
            <a:extLst>
              <a:ext uri="{FF2B5EF4-FFF2-40B4-BE49-F238E27FC236}">
                <a16:creationId xmlns:a16="http://schemas.microsoft.com/office/drawing/2014/main" id="{BF5B776D-99B6-4D45-A92F-1650AF9F6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9" r="1476" b="29519"/>
          <a:stretch/>
        </p:blipFill>
        <p:spPr>
          <a:xfrm>
            <a:off x="6481238" y="1834464"/>
            <a:ext cx="5443538" cy="2481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686568-B309-4125-9F50-FC3587BEF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00693"/>
            <a:ext cx="12192000" cy="2257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8423AF-9281-477F-B7CE-2728D82B40FD}"/>
              </a:ext>
            </a:extLst>
          </p:cNvPr>
          <p:cNvSpPr/>
          <p:nvPr/>
        </p:nvSpPr>
        <p:spPr>
          <a:xfrm>
            <a:off x="1755158" y="4878625"/>
            <a:ext cx="4340842" cy="1450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0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532</Words>
  <Application>Microsoft Office PowerPoint</Application>
  <PresentationFormat>Widescreen</PresentationFormat>
  <Paragraphs>101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Gunn</dc:creator>
  <cp:lastModifiedBy>Diane Gunn</cp:lastModifiedBy>
  <cp:revision>21</cp:revision>
  <dcterms:created xsi:type="dcterms:W3CDTF">2021-10-01T18:38:29Z</dcterms:created>
  <dcterms:modified xsi:type="dcterms:W3CDTF">2022-02-11T22:19:57Z</dcterms:modified>
</cp:coreProperties>
</file>