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60" r:id="rId5"/>
    <p:sldId id="258" r:id="rId6"/>
    <p:sldId id="259" r:id="rId7"/>
    <p:sldId id="264" r:id="rId8"/>
    <p:sldId id="261"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48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C46D5C-F6C2-4384-80E9-DD2E9283A707}"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64458CE-3DAC-4AFE-AC8F-58234CC4DDF5}"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46D5C-F6C2-4384-80E9-DD2E9283A707}"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58CE-3DAC-4AFE-AC8F-58234CC4DD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C46D5C-F6C2-4384-80E9-DD2E9283A707}"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58CE-3DAC-4AFE-AC8F-58234CC4DDF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9A338D-CAE3-47B0-8A11-F85659417F3E}" type="datetimeFigureOut">
              <a:rPr lang="en-US" smtClean="0">
                <a:solidFill>
                  <a:prstClr val="black">
                    <a:tint val="75000"/>
                  </a:prstClr>
                </a:solidFill>
              </a:rPr>
              <a:pPr/>
              <a:t>5/20/2022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AB4F8-06D5-455C-A1A6-D6F95D9BA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6343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A338D-CAE3-47B0-8A11-F85659417F3E}" type="datetimeFigureOut">
              <a:rPr lang="en-US" smtClean="0">
                <a:solidFill>
                  <a:prstClr val="black">
                    <a:tint val="75000"/>
                  </a:prstClr>
                </a:solidFill>
              </a:rPr>
              <a:pPr/>
              <a:t>5/20/2022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AB4F8-06D5-455C-A1A6-D6F95D9BA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123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A338D-CAE3-47B0-8A11-F85659417F3E}" type="datetimeFigureOut">
              <a:rPr lang="en-US" smtClean="0">
                <a:solidFill>
                  <a:prstClr val="black">
                    <a:tint val="75000"/>
                  </a:prstClr>
                </a:solidFill>
              </a:rPr>
              <a:pPr/>
              <a:t>5/20/2022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AB4F8-06D5-455C-A1A6-D6F95D9BA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972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A338D-CAE3-47B0-8A11-F85659417F3E}" type="datetimeFigureOut">
              <a:rPr lang="en-US" smtClean="0">
                <a:solidFill>
                  <a:prstClr val="black">
                    <a:tint val="75000"/>
                  </a:prstClr>
                </a:solidFill>
              </a:rPr>
              <a:pPr/>
              <a:t>5/20/2022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FAB4F8-06D5-455C-A1A6-D6F95D9BA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3524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A338D-CAE3-47B0-8A11-F85659417F3E}" type="datetimeFigureOut">
              <a:rPr lang="en-US" smtClean="0">
                <a:solidFill>
                  <a:prstClr val="black">
                    <a:tint val="75000"/>
                  </a:prstClr>
                </a:solidFill>
              </a:rPr>
              <a:pPr/>
              <a:t>5/20/2022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CFAB4F8-06D5-455C-A1A6-D6F95D9BA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290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A338D-CAE3-47B0-8A11-F85659417F3E}" type="datetimeFigureOut">
              <a:rPr lang="en-US" smtClean="0">
                <a:solidFill>
                  <a:prstClr val="black">
                    <a:tint val="75000"/>
                  </a:prstClr>
                </a:solidFill>
              </a:rPr>
              <a:pPr/>
              <a:t>5/20/2022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CFAB4F8-06D5-455C-A1A6-D6F95D9BA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5905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A338D-CAE3-47B0-8A11-F85659417F3E}" type="datetimeFigureOut">
              <a:rPr lang="en-US" smtClean="0">
                <a:solidFill>
                  <a:prstClr val="black">
                    <a:tint val="75000"/>
                  </a:prstClr>
                </a:solidFill>
              </a:rPr>
              <a:pPr/>
              <a:t>5/20/2022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CFAB4F8-06D5-455C-A1A6-D6F95D9BA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9939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A338D-CAE3-47B0-8A11-F85659417F3E}" type="datetimeFigureOut">
              <a:rPr lang="en-US" smtClean="0">
                <a:solidFill>
                  <a:prstClr val="black">
                    <a:tint val="75000"/>
                  </a:prstClr>
                </a:solidFill>
              </a:rPr>
              <a:pPr/>
              <a:t>5/20/2022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FAB4F8-06D5-455C-A1A6-D6F95D9BA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536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46D5C-F6C2-4384-80E9-DD2E9283A707}"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58CE-3DAC-4AFE-AC8F-58234CC4DDF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A338D-CAE3-47B0-8A11-F85659417F3E}" type="datetimeFigureOut">
              <a:rPr lang="en-US" smtClean="0">
                <a:solidFill>
                  <a:prstClr val="black">
                    <a:tint val="75000"/>
                  </a:prstClr>
                </a:solidFill>
              </a:rPr>
              <a:pPr/>
              <a:t>5/20/2022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FAB4F8-06D5-455C-A1A6-D6F95D9BA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8922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A338D-CAE3-47B0-8A11-F85659417F3E}" type="datetimeFigureOut">
              <a:rPr lang="en-US" smtClean="0">
                <a:solidFill>
                  <a:prstClr val="black">
                    <a:tint val="75000"/>
                  </a:prstClr>
                </a:solidFill>
              </a:rPr>
              <a:pPr/>
              <a:t>5/20/2022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AB4F8-06D5-455C-A1A6-D6F95D9BA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1409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A338D-CAE3-47B0-8A11-F85659417F3E}" type="datetimeFigureOut">
              <a:rPr lang="en-US" smtClean="0">
                <a:solidFill>
                  <a:prstClr val="black">
                    <a:tint val="75000"/>
                  </a:prstClr>
                </a:solidFill>
              </a:rPr>
              <a:pPr/>
              <a:t>5/20/2022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AB4F8-06D5-455C-A1A6-D6F95D9BA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733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C46D5C-F6C2-4384-80E9-DD2E9283A707}" type="datetimeFigureOut">
              <a:rPr lang="en-US" smtClean="0"/>
              <a:t>5/20/2022</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458CE-3DAC-4AFE-AC8F-58234CC4DDF5}"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C46D5C-F6C2-4384-80E9-DD2E9283A707}"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458CE-3DAC-4AFE-AC8F-58234CC4DD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C46D5C-F6C2-4384-80E9-DD2E9283A707}"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458CE-3DAC-4AFE-AC8F-58234CC4DD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C46D5C-F6C2-4384-80E9-DD2E9283A707}"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458CE-3DAC-4AFE-AC8F-58234CC4DD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EC46D5C-F6C2-4384-80E9-DD2E9283A707}" type="datetimeFigureOut">
              <a:rPr lang="en-US" smtClean="0"/>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458CE-3DAC-4AFE-AC8F-58234CC4DD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C46D5C-F6C2-4384-80E9-DD2E9283A707}"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458CE-3DAC-4AFE-AC8F-58234CC4DDF5}"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EC46D5C-F6C2-4384-80E9-DD2E9283A707}" type="datetimeFigureOut">
              <a:rPr lang="en-US" smtClean="0"/>
              <a:t>5/20/2022</a:t>
            </a:fld>
            <a:endParaRPr lang="en-US"/>
          </a:p>
        </p:txBody>
      </p:sp>
      <p:sp>
        <p:nvSpPr>
          <p:cNvPr id="7" name="Slide Number Placeholder 6"/>
          <p:cNvSpPr>
            <a:spLocks noGrp="1"/>
          </p:cNvSpPr>
          <p:nvPr>
            <p:ph type="sldNum" sz="quarter" idx="12"/>
          </p:nvPr>
        </p:nvSpPr>
        <p:spPr/>
        <p:txBody>
          <a:bodyPr/>
          <a:lstStyle/>
          <a:p>
            <a:fld id="{964458CE-3DAC-4AFE-AC8F-58234CC4DDF5}"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EC46D5C-F6C2-4384-80E9-DD2E9283A707}" type="datetimeFigureOut">
              <a:rPr lang="en-US" smtClean="0"/>
              <a:t>5/20/2022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64458CE-3DAC-4AFE-AC8F-58234CC4DDF5}"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A338D-CAE3-47B0-8A11-F85659417F3E}" type="datetimeFigureOut">
              <a:rPr lang="en-US" smtClean="0">
                <a:solidFill>
                  <a:prstClr val="black">
                    <a:tint val="75000"/>
                  </a:prstClr>
                </a:solidFill>
              </a:rPr>
              <a:pPr/>
              <a:t>5/20/2022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AB4F8-06D5-455C-A1A6-D6F95D9BA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33057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jpeg"/><Relationship Id="rId12" Type="http://schemas.microsoft.com/office/2007/relationships/hdphoto" Target="../media/hdphoto14.wdp"/><Relationship Id="rId2" Type="http://schemas.openxmlformats.org/officeDocument/2006/relationships/image" Target="../media/image11.png"/><Relationship Id="rId16" Type="http://schemas.microsoft.com/office/2007/relationships/hdphoto" Target="../media/hdphoto16.wdp"/><Relationship Id="rId1" Type="http://schemas.openxmlformats.org/officeDocument/2006/relationships/slideLayout" Target="../slideLayouts/slideLayout13.xml"/><Relationship Id="rId6" Type="http://schemas.microsoft.com/office/2007/relationships/hdphoto" Target="../media/hdphoto11.wdp"/><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15.png"/><Relationship Id="rId14" Type="http://schemas.microsoft.com/office/2007/relationships/hdphoto" Target="../media/hdphoto15.wdp"/></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Grandparents raising grandchildren </a:t>
            </a:r>
            <a:endParaRPr lang="en-US"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p:txBody>
          <a:bodyPr/>
          <a:lstStyle/>
          <a:p>
            <a:r>
              <a:rPr lang="en-US" sz="5400" dirty="0" smtClean="0"/>
              <a:t>HIGH IMPACT 2B </a:t>
            </a:r>
            <a:r>
              <a:rPr lang="en-US" sz="1800" dirty="0" smtClean="0"/>
              <a:t> </a:t>
            </a:r>
            <a:br>
              <a:rPr lang="en-US" sz="1800" dirty="0" smtClean="0"/>
            </a:br>
            <a:endParaRPr lang="en-US" sz="1800"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6354" t="6039" r="17647"/>
          <a:stretch/>
        </p:blipFill>
        <p:spPr bwMode="auto">
          <a:xfrm>
            <a:off x="6781800" y="270891"/>
            <a:ext cx="2133600" cy="186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l="11348" t="2513" r="19263"/>
          <a:stretch/>
        </p:blipFill>
        <p:spPr bwMode="auto">
          <a:xfrm>
            <a:off x="4511474" y="270122"/>
            <a:ext cx="2270325" cy="186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801" y="270890"/>
            <a:ext cx="1981200" cy="186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r="53976" b="3678"/>
          <a:stretch/>
        </p:blipFill>
        <p:spPr bwMode="auto">
          <a:xfrm>
            <a:off x="2286000" y="270122"/>
            <a:ext cx="2225475" cy="186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rcRect l="8032" r="32719"/>
          <a:stretch/>
        </p:blipFill>
        <p:spPr bwMode="auto">
          <a:xfrm>
            <a:off x="4056545" y="5486401"/>
            <a:ext cx="142985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l="14515" r="9294"/>
          <a:stretch/>
        </p:blipFill>
        <p:spPr bwMode="auto">
          <a:xfrm>
            <a:off x="5486400" y="5504906"/>
            <a:ext cx="1458686" cy="12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l="57510"/>
          <a:stretch/>
        </p:blipFill>
        <p:spPr bwMode="auto">
          <a:xfrm>
            <a:off x="2514600" y="5491335"/>
            <a:ext cx="1524000" cy="12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934200" y="5500666"/>
            <a:ext cx="1422795" cy="127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3400" y="5486400"/>
            <a:ext cx="2023534" cy="126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4600" y="4126468"/>
            <a:ext cx="3048000" cy="369332"/>
          </a:xfrm>
          <a:prstGeom prst="rect">
            <a:avLst/>
          </a:prstGeom>
          <a:noFill/>
        </p:spPr>
        <p:txBody>
          <a:bodyPr wrap="square" rtlCol="0">
            <a:spAutoFit/>
          </a:bodyPr>
          <a:lstStyle/>
          <a:p>
            <a:pPr algn="ctr"/>
            <a:r>
              <a:rPr lang="en-US" dirty="0" smtClean="0"/>
              <a:t>Bernadette Mills, M.Ed.  </a:t>
            </a:r>
            <a:endParaRPr lang="en-US" dirty="0"/>
          </a:p>
        </p:txBody>
      </p:sp>
    </p:spTree>
    <p:extLst>
      <p:ext uri="{BB962C8B-B14F-4D97-AF65-F5344CB8AC3E}">
        <p14:creationId xmlns:p14="http://schemas.microsoft.com/office/powerpoint/2010/main" val="59298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HIGH IMPACT 2b</a:t>
            </a:r>
            <a:r>
              <a:rPr lang="en-US" dirty="0" smtClean="0">
                <a:solidFill>
                  <a:schemeClr val="tx1"/>
                </a:solidFill>
              </a:rPr>
              <a:t/>
            </a:r>
            <a:br>
              <a:rPr lang="en-US" dirty="0" smtClean="0">
                <a:solidFill>
                  <a:schemeClr val="tx1"/>
                </a:solidFill>
              </a:rPr>
            </a:br>
            <a:r>
              <a:rPr lang="en-US" sz="2000" dirty="0" smtClean="0">
                <a:solidFill>
                  <a:srgbClr val="00B0F0"/>
                </a:solidFill>
              </a:rPr>
              <a:t>GRANDPARENTS Raising grandchildren</a:t>
            </a:r>
            <a:endParaRPr lang="en-US" sz="2000" dirty="0">
              <a:solidFill>
                <a:srgbClr val="00B0F0"/>
              </a:solidFill>
            </a:endParaRPr>
          </a:p>
        </p:txBody>
      </p:sp>
      <p:sp>
        <p:nvSpPr>
          <p:cNvPr id="3" name="Content Placeholder 2"/>
          <p:cNvSpPr>
            <a:spLocks noGrp="1"/>
          </p:cNvSpPr>
          <p:nvPr>
            <p:ph idx="1"/>
          </p:nvPr>
        </p:nvSpPr>
        <p:spPr>
          <a:xfrm>
            <a:off x="457200" y="1600200"/>
            <a:ext cx="8229600" cy="5105400"/>
          </a:xfrm>
        </p:spPr>
        <p:txBody>
          <a:bodyPr>
            <a:normAutofit/>
          </a:bodyPr>
          <a:lstStyle/>
          <a:p>
            <a:pPr marL="114300" indent="0">
              <a:buClrTx/>
              <a:buNone/>
            </a:pPr>
            <a:r>
              <a:rPr lang="en-US" dirty="0" smtClean="0">
                <a:solidFill>
                  <a:schemeClr val="tx1"/>
                </a:solidFill>
              </a:rPr>
              <a:t>    I.  INTRODUCTION</a:t>
            </a:r>
          </a:p>
          <a:p>
            <a:pPr lvl="3">
              <a:buClrTx/>
            </a:pPr>
            <a:r>
              <a:rPr lang="en-US" sz="2400" dirty="0" smtClean="0">
                <a:solidFill>
                  <a:schemeClr val="tx1"/>
                </a:solidFill>
              </a:rPr>
              <a:t> BACKGROUND &amp; RESEARCH</a:t>
            </a:r>
            <a:endParaRPr lang="en-US" sz="1200" dirty="0" smtClean="0">
              <a:solidFill>
                <a:schemeClr val="tx1"/>
              </a:solidFill>
            </a:endParaRPr>
          </a:p>
          <a:p>
            <a:pPr marL="1051560" lvl="3" indent="0">
              <a:buClrTx/>
              <a:buNone/>
            </a:pPr>
            <a:endParaRPr lang="en-US" sz="1000" dirty="0" smtClean="0">
              <a:solidFill>
                <a:schemeClr val="tx1"/>
              </a:solidFill>
            </a:endParaRPr>
          </a:p>
          <a:p>
            <a:pPr marL="114300" indent="0">
              <a:buClrTx/>
              <a:buNone/>
            </a:pPr>
            <a:r>
              <a:rPr lang="en-US" dirty="0" smtClean="0">
                <a:solidFill>
                  <a:schemeClr val="tx1"/>
                </a:solidFill>
              </a:rPr>
              <a:t>    II.  HIGH IMPACT GRANDPARENTS SPEAK (1 MINUTE)</a:t>
            </a:r>
          </a:p>
          <a:p>
            <a:pPr lvl="3">
              <a:buClrTx/>
            </a:pPr>
            <a:r>
              <a:rPr lang="en-US" sz="2200" dirty="0" smtClean="0">
                <a:solidFill>
                  <a:schemeClr val="tx1"/>
                </a:solidFill>
              </a:rPr>
              <a:t>LESIE LINDSEY</a:t>
            </a:r>
          </a:p>
          <a:p>
            <a:pPr lvl="3">
              <a:buClrTx/>
            </a:pPr>
            <a:r>
              <a:rPr lang="en-US" sz="2200" dirty="0" smtClean="0">
                <a:solidFill>
                  <a:schemeClr val="tx1"/>
                </a:solidFill>
              </a:rPr>
              <a:t>SYLVA KING</a:t>
            </a:r>
          </a:p>
          <a:p>
            <a:pPr lvl="3">
              <a:buClrTx/>
            </a:pPr>
            <a:r>
              <a:rPr lang="en-US" sz="2200" dirty="0" smtClean="0">
                <a:solidFill>
                  <a:schemeClr val="tx1"/>
                </a:solidFill>
              </a:rPr>
              <a:t>JUDY HUTT</a:t>
            </a:r>
          </a:p>
          <a:p>
            <a:pPr lvl="3">
              <a:buClrTx/>
            </a:pPr>
            <a:r>
              <a:rPr lang="en-US" sz="2200" dirty="0" smtClean="0">
                <a:solidFill>
                  <a:schemeClr val="tx1"/>
                </a:solidFill>
              </a:rPr>
              <a:t>JANICE LAMMONS</a:t>
            </a:r>
          </a:p>
          <a:p>
            <a:pPr marL="411480" lvl="1" indent="0">
              <a:buClrTx/>
              <a:buNone/>
            </a:pPr>
            <a:endParaRPr lang="en-US" sz="2400" dirty="0" smtClean="0">
              <a:solidFill>
                <a:schemeClr val="tx1"/>
              </a:solidFill>
            </a:endParaRPr>
          </a:p>
          <a:p>
            <a:pPr marL="411480" lvl="1" indent="0">
              <a:buClrTx/>
              <a:buNone/>
            </a:pPr>
            <a:endParaRPr lang="en-US" sz="2400" dirty="0" smtClean="0">
              <a:solidFill>
                <a:schemeClr val="tx1"/>
              </a:solidFill>
            </a:endParaRPr>
          </a:p>
          <a:p>
            <a:pPr marL="925830" lvl="1" indent="-514350">
              <a:buClrTx/>
              <a:buAutoNum type="romanUcPeriod" startAt="3"/>
            </a:pPr>
            <a:r>
              <a:rPr lang="en-US" sz="2400" dirty="0" smtClean="0">
                <a:solidFill>
                  <a:schemeClr val="tx1"/>
                </a:solidFill>
              </a:rPr>
              <a:t>PROPOSED PROGRAMMING &amp; RESOURCES</a:t>
            </a:r>
          </a:p>
          <a:p>
            <a:pPr marL="925830" lvl="1" indent="-514350">
              <a:buClrTx/>
              <a:buAutoNum type="romanUcPeriod" startAt="3"/>
            </a:pPr>
            <a:r>
              <a:rPr lang="en-US" sz="2400" dirty="0" smtClean="0">
                <a:solidFill>
                  <a:schemeClr val="tx1"/>
                </a:solidFill>
              </a:rPr>
              <a:t>CONTACT INFORMATION</a:t>
            </a:r>
          </a:p>
          <a:p>
            <a:pPr>
              <a:buClrTx/>
            </a:pPr>
            <a:endParaRPr lang="en-US" dirty="0"/>
          </a:p>
        </p:txBody>
      </p:sp>
      <p:sp>
        <p:nvSpPr>
          <p:cNvPr id="5" name="TextBox 4"/>
          <p:cNvSpPr txBox="1"/>
          <p:nvPr/>
        </p:nvSpPr>
        <p:spPr>
          <a:xfrm>
            <a:off x="533400" y="4876800"/>
            <a:ext cx="7696200" cy="523220"/>
          </a:xfrm>
          <a:prstGeom prst="rect">
            <a:avLst/>
          </a:prstGeom>
          <a:noFill/>
        </p:spPr>
        <p:txBody>
          <a:bodyPr wrap="square" rtlCol="0">
            <a:spAutoFit/>
          </a:bodyPr>
          <a:lstStyle/>
          <a:p>
            <a:pPr algn="ctr"/>
            <a:r>
              <a:rPr lang="en-US" sz="1400" i="1" dirty="0" smtClean="0">
                <a:solidFill>
                  <a:srgbClr val="3366FF"/>
                </a:solidFill>
              </a:rPr>
              <a:t>“You don’t really understand something until you can simply explain it to your grandmother”  Albert Einstein</a:t>
            </a:r>
            <a:endParaRPr lang="en-US" sz="1400" i="1" dirty="0">
              <a:solidFill>
                <a:srgbClr val="3366FF"/>
              </a:solidFill>
            </a:endParaRPr>
          </a:p>
        </p:txBody>
      </p:sp>
    </p:spTree>
    <p:extLst>
      <p:ext uri="{BB962C8B-B14F-4D97-AF65-F5344CB8AC3E}">
        <p14:creationId xmlns:p14="http://schemas.microsoft.com/office/powerpoint/2010/main" val="314568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509" b="85283"/>
          <a:stretch/>
        </p:blipFill>
        <p:spPr bwMode="auto">
          <a:xfrm>
            <a:off x="0" y="0"/>
            <a:ext cx="457200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509" b="85283"/>
          <a:stretch/>
        </p:blipFill>
        <p:spPr bwMode="auto">
          <a:xfrm flipH="1">
            <a:off x="4572000" y="1"/>
            <a:ext cx="457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792162"/>
          </a:xfrm>
        </p:spPr>
        <p:txBody>
          <a:bodyPr>
            <a:normAutofit fontScale="90000"/>
          </a:bodyPr>
          <a:lstStyle/>
          <a:p>
            <a:r>
              <a:rPr lang="en-US" dirty="0" smtClean="0">
                <a:solidFill>
                  <a:schemeClr val="bg1"/>
                </a:solidFill>
              </a:rPr>
              <a:t>High Impact 2B (501c3)</a:t>
            </a:r>
            <a:br>
              <a:rPr lang="en-US" dirty="0" smtClean="0">
                <a:solidFill>
                  <a:schemeClr val="bg1"/>
                </a:solidFill>
              </a:rPr>
            </a:br>
            <a:r>
              <a:rPr lang="en-US" sz="1800" dirty="0" smtClean="0">
                <a:solidFill>
                  <a:schemeClr val="bg1"/>
                </a:solidFill>
              </a:rPr>
              <a:t>New Castle, DE 19720 (302) 740-1546  Email:  Highimpactbm@gmail.com </a:t>
            </a:r>
            <a:endParaRPr lang="en-US" dirty="0">
              <a:solidFill>
                <a:schemeClr val="bg1"/>
              </a:solidFill>
            </a:endParaRPr>
          </a:p>
        </p:txBody>
      </p:sp>
      <p:sp>
        <p:nvSpPr>
          <p:cNvPr id="6" name="TextBox 5"/>
          <p:cNvSpPr txBox="1"/>
          <p:nvPr/>
        </p:nvSpPr>
        <p:spPr>
          <a:xfrm>
            <a:off x="76200" y="914400"/>
            <a:ext cx="8991600" cy="2139047"/>
          </a:xfrm>
          <a:prstGeom prst="rect">
            <a:avLst/>
          </a:prstGeom>
          <a:noFill/>
        </p:spPr>
        <p:txBody>
          <a:bodyPr wrap="square" rtlCol="0">
            <a:spAutoFit/>
          </a:bodyPr>
          <a:lstStyle/>
          <a:p>
            <a:r>
              <a:rPr lang="en-US" sz="1200" b="1" dirty="0">
                <a:solidFill>
                  <a:prstClr val="black"/>
                </a:solidFill>
              </a:rPr>
              <a:t>HIGH IMPACT 2B (501C3</a:t>
            </a:r>
            <a:r>
              <a:rPr lang="en-US" sz="1200" dirty="0">
                <a:solidFill>
                  <a:prstClr val="black"/>
                </a:solidFill>
              </a:rPr>
              <a:t>), </a:t>
            </a:r>
            <a:r>
              <a:rPr lang="en-US" sz="1100" i="1" dirty="0">
                <a:solidFill>
                  <a:prstClr val="black"/>
                </a:solidFill>
              </a:rPr>
              <a:t>was created in 2015 to equip, educate and empower women, parents and students specifically.  This has been accomplished through partnerships with schools, community agencies and faith based institutions such as; The Delaware Fatherhood &amp; Family Coalition, Delaware Department of Prevention and Behavioral Health, Stubbs Elementary School, Parents as Teachers, A.I. DuPont Middle School, Through the Word Church and the Delaware State University.  In 2020, I was invited to co-present at the Atlanta World Congress as a result of the outcomes accomplished with parents and students through my partnership with A.I.DuPont Middle School alongside, Dr. Susan Huffman, Principal at that time. Also, High Impact has reached over 100,000 homes here in the state of Delaware as a result of a grant from the Delaware Department of Prevention and Behavioral Health which underwrote the summer television program “High Impact Parenting”, on TV 28. High Impact has been intentional about contributing to the mental health of women throughout the pandemic.  This has been done by hosting </a:t>
            </a:r>
            <a:r>
              <a:rPr lang="en-US" sz="1100" b="1" dirty="0">
                <a:solidFill>
                  <a:prstClr val="black"/>
                </a:solidFill>
              </a:rPr>
              <a:t>“GAME CHANGERS”</a:t>
            </a:r>
            <a:r>
              <a:rPr lang="en-US" sz="1100" b="1" i="1" dirty="0">
                <a:solidFill>
                  <a:prstClr val="black"/>
                </a:solidFill>
              </a:rPr>
              <a:t>, </a:t>
            </a:r>
            <a:r>
              <a:rPr lang="en-US" sz="1100" i="1" dirty="0">
                <a:solidFill>
                  <a:prstClr val="black"/>
                </a:solidFill>
              </a:rPr>
              <a:t>a</a:t>
            </a:r>
            <a:r>
              <a:rPr lang="en-US" sz="1100" b="1" i="1" dirty="0">
                <a:solidFill>
                  <a:prstClr val="black"/>
                </a:solidFill>
              </a:rPr>
              <a:t> </a:t>
            </a:r>
            <a:r>
              <a:rPr lang="en-US" sz="1100" i="1" dirty="0">
                <a:solidFill>
                  <a:prstClr val="black"/>
                </a:solidFill>
              </a:rPr>
              <a:t>four-week  in-person session covering topics such as Self-Care, Mental Health &amp; Wellness, Vision Boarding, Parents &amp; Zoom, Entrepreneurship, Women in Transition and Women in Leadership. This allowed women to connect with other like-minded women, change their environment, and share their story . This enabled them to regain their personal power, their voice and have an exchange of resources.  We held three cohorts in 2021 and graduated 21 to 42 women with each cohort.  There was no cost to the attendees to participate and the sessions were held at the Buena Vista Conference Center. </a:t>
            </a:r>
            <a:endParaRPr lang="en-US" sz="1100" i="1" dirty="0">
              <a:solidFill>
                <a:prstClr val="black"/>
              </a:solidFill>
            </a:endParaRPr>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2399" y="5171056"/>
            <a:ext cx="2020723" cy="145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4991" y="3200399"/>
            <a:ext cx="2058132" cy="156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22453" t="17901" r="22453" b="13572"/>
          <a:stretch/>
        </p:blipFill>
        <p:spPr>
          <a:xfrm>
            <a:off x="2190708" y="3200400"/>
            <a:ext cx="2762292" cy="1569144"/>
          </a:xfrm>
          <a:prstGeom prst="rect">
            <a:avLst/>
          </a:prstGeom>
        </p:spPr>
      </p:pic>
      <p:pic>
        <p:nvPicPr>
          <p:cNvPr id="2058" name="Picture 10"/>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991791" y="3213258"/>
            <a:ext cx="1942409" cy="155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l="9261" t="32955"/>
          <a:stretch/>
        </p:blipFill>
        <p:spPr bwMode="auto">
          <a:xfrm>
            <a:off x="2242038" y="5181684"/>
            <a:ext cx="2661138" cy="144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997301" y="5171056"/>
            <a:ext cx="1936899" cy="144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100000" l="0" r="100000">
                        <a14:foregroundMark x1="16978" y1="46222" x2="16978" y2="46222"/>
                        <a14:foregroundMark x1="16711" y1="46222" x2="9156" y2="56889"/>
                        <a14:foregroundMark x1="9156" y1="56889" x2="800" y2="65511"/>
                        <a14:foregroundMark x1="800" y1="65511" x2="2044" y2="76356"/>
                        <a14:foregroundMark x1="2044" y1="76356" x2="3822" y2="76889"/>
                        <a14:foregroundMark x1="4089" y1="76356" x2="11378" y2="76178"/>
                        <a14:foregroundMark x1="11378" y1="75911" x2="17511" y2="70844"/>
                        <a14:foregroundMark x1="17511" y1="70844" x2="15200" y2="62933"/>
                        <a14:foregroundMark x1="15200" y1="62933" x2="11378" y2="54844"/>
                        <a14:foregroundMark x1="10933" y1="56356" x2="4533" y2="61156"/>
                        <a14:foregroundMark x1="4533" y1="61156" x2="6311" y2="67467"/>
                        <a14:foregroundMark x1="37333" y1="39111" x2="37333" y2="39111"/>
                        <a14:foregroundMark x1="37333" y1="39111" x2="26933" y2="41600"/>
                        <a14:foregroundMark x1="26933" y1="41600" x2="35022" y2="44889"/>
                        <a14:foregroundMark x1="35022" y1="44889" x2="35022" y2="44889"/>
                        <a14:foregroundMark x1="37067" y1="39822" x2="37067" y2="39822"/>
                        <a14:backgroundMark x1="69156" y1="24444" x2="69156" y2="24444"/>
                        <a14:backgroundMark x1="69156" y1="24444" x2="99822" y2="25244"/>
                        <a14:backgroundMark x1="98400" y1="24978" x2="98400" y2="24978"/>
                        <a14:backgroundMark x1="98400" y1="24978" x2="98400" y2="66133"/>
                        <a14:backgroundMark x1="1689" y1="20267" x2="1689" y2="20267"/>
                        <a14:backgroundMark x1="1689" y1="20267" x2="33778" y2="19467"/>
                        <a14:backgroundMark x1="33778" y1="19467" x2="34222" y2="37333"/>
                        <a14:backgroundMark x1="34222" y1="37333" x2="17778" y2="41689"/>
                        <a14:backgroundMark x1="17244" y1="41422" x2="11644" y2="45244"/>
                        <a14:backgroundMark x1="11644" y1="45244" x2="1689" y2="61422"/>
                        <a14:backgroundMark x1="29067" y1="40356" x2="29067" y2="40356"/>
                        <a14:backgroundMark x1="29067" y1="40356" x2="35644" y2="39200"/>
                        <a14:backgroundMark x1="35644" y1="39200" x2="33778" y2="33778"/>
                        <a14:backgroundMark x1="11644" y1="49067" x2="8800" y2="54044"/>
                        <a14:backgroundMark x1="8800" y1="54044" x2="2222" y2="63644"/>
                      </a14:backgroundRemoval>
                    </a14:imgEffect>
                    <a14:imgEffect>
                      <a14:brightnessContrast bright="20000"/>
                    </a14:imgEffect>
                  </a14:imgLayer>
                </a14:imgProps>
              </a:ext>
              <a:ext uri="{28A0092B-C50C-407E-A947-70E740481C1C}">
                <a14:useLocalDpi xmlns:a14="http://schemas.microsoft.com/office/drawing/2010/main" val="0"/>
              </a:ext>
            </a:extLst>
          </a:blip>
          <a:srcRect b="19300"/>
          <a:stretch/>
        </p:blipFill>
        <p:spPr bwMode="auto">
          <a:xfrm>
            <a:off x="7924800" y="0"/>
            <a:ext cx="114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086600" y="3200400"/>
            <a:ext cx="1981200" cy="3416320"/>
          </a:xfrm>
          <a:prstGeom prst="rect">
            <a:avLst/>
          </a:prstGeom>
          <a:noFill/>
          <a:ln>
            <a:solidFill>
              <a:schemeClr val="tx1"/>
            </a:solidFill>
          </a:ln>
        </p:spPr>
        <p:txBody>
          <a:bodyPr wrap="square" rtlCol="0">
            <a:spAutoFit/>
          </a:bodyPr>
          <a:lstStyle/>
          <a:p>
            <a:r>
              <a:rPr lang="en-US" sz="1200" b="1" u="sng" dirty="0">
                <a:solidFill>
                  <a:prstClr val="black"/>
                </a:solidFill>
              </a:rPr>
              <a:t>BERNADETTE MILLS, CEO</a:t>
            </a:r>
          </a:p>
          <a:p>
            <a:pPr marL="171450" indent="-171450">
              <a:buFont typeface="Arial" panose="020B0604020202020204" pitchFamily="34" charset="0"/>
              <a:buChar char="•"/>
            </a:pPr>
            <a:r>
              <a:rPr lang="en-US" sz="1200" b="1" i="1" dirty="0">
                <a:solidFill>
                  <a:prstClr val="black"/>
                </a:solidFill>
              </a:rPr>
              <a:t>Harvard University </a:t>
            </a:r>
          </a:p>
          <a:p>
            <a:r>
              <a:rPr lang="en-US" sz="1200" b="1" i="1" dirty="0">
                <a:solidFill>
                  <a:prstClr val="black"/>
                </a:solidFill>
              </a:rPr>
              <a:t>     </a:t>
            </a:r>
            <a:r>
              <a:rPr lang="en-US" sz="1200" i="1" dirty="0">
                <a:solidFill>
                  <a:prstClr val="black"/>
                </a:solidFill>
              </a:rPr>
              <a:t>Family Engagement </a:t>
            </a:r>
            <a:endParaRPr lang="en-US" sz="1200" i="1" dirty="0">
              <a:solidFill>
                <a:prstClr val="black"/>
              </a:solidFill>
            </a:endParaRPr>
          </a:p>
          <a:p>
            <a:r>
              <a:rPr lang="en-US" sz="1200" i="1" dirty="0">
                <a:solidFill>
                  <a:prstClr val="black"/>
                </a:solidFill>
              </a:rPr>
              <a:t> </a:t>
            </a:r>
            <a:r>
              <a:rPr lang="en-US" sz="1200" i="1" dirty="0">
                <a:solidFill>
                  <a:prstClr val="black"/>
                </a:solidFill>
              </a:rPr>
              <a:t>    Certification</a:t>
            </a:r>
            <a:endParaRPr lang="en-US" sz="1200" i="1" dirty="0">
              <a:solidFill>
                <a:prstClr val="black"/>
              </a:solidFill>
            </a:endParaRPr>
          </a:p>
          <a:p>
            <a:r>
              <a:rPr lang="en-US" sz="1200" i="1" dirty="0">
                <a:solidFill>
                  <a:prstClr val="black"/>
                </a:solidFill>
              </a:rPr>
              <a:t>     12-week  Program 2021</a:t>
            </a:r>
          </a:p>
          <a:p>
            <a:pPr marL="171450" indent="-171450">
              <a:buFont typeface="Arial" panose="020B0604020202020204" pitchFamily="34" charset="0"/>
              <a:buChar char="•"/>
            </a:pPr>
            <a:r>
              <a:rPr lang="en-US" sz="1200" b="1" i="1" dirty="0">
                <a:solidFill>
                  <a:prstClr val="black"/>
                </a:solidFill>
              </a:rPr>
              <a:t>Wilmington University</a:t>
            </a:r>
          </a:p>
          <a:p>
            <a:r>
              <a:rPr lang="en-US" sz="1200" i="1" dirty="0">
                <a:solidFill>
                  <a:prstClr val="black"/>
                </a:solidFill>
              </a:rPr>
              <a:t> </a:t>
            </a:r>
            <a:r>
              <a:rPr lang="en-US" sz="1200" i="1" dirty="0">
                <a:solidFill>
                  <a:prstClr val="black"/>
                </a:solidFill>
              </a:rPr>
              <a:t>    M.Ed. Secondary School</a:t>
            </a:r>
          </a:p>
          <a:p>
            <a:r>
              <a:rPr lang="en-US" sz="1200" i="1" dirty="0">
                <a:solidFill>
                  <a:prstClr val="black"/>
                </a:solidFill>
              </a:rPr>
              <a:t> </a:t>
            </a:r>
            <a:r>
              <a:rPr lang="en-US" sz="1200" i="1" dirty="0">
                <a:solidFill>
                  <a:prstClr val="black"/>
                </a:solidFill>
              </a:rPr>
              <a:t>    Counseling</a:t>
            </a:r>
          </a:p>
          <a:p>
            <a:pPr marL="171450" indent="-171450">
              <a:buFont typeface="Arial" panose="020B0604020202020204" pitchFamily="34" charset="0"/>
              <a:buChar char="•"/>
            </a:pPr>
            <a:r>
              <a:rPr lang="en-US" sz="1200" b="1" i="1" dirty="0">
                <a:solidFill>
                  <a:prstClr val="black"/>
                </a:solidFill>
              </a:rPr>
              <a:t>Temple University </a:t>
            </a:r>
            <a:r>
              <a:rPr lang="en-US" sz="1200" i="1" dirty="0">
                <a:solidFill>
                  <a:prstClr val="black"/>
                </a:solidFill>
              </a:rPr>
              <a:t>B.A.</a:t>
            </a:r>
          </a:p>
          <a:p>
            <a:r>
              <a:rPr lang="en-US" sz="1200" i="1" dirty="0">
                <a:solidFill>
                  <a:prstClr val="black"/>
                </a:solidFill>
              </a:rPr>
              <a:t> </a:t>
            </a:r>
            <a:r>
              <a:rPr lang="en-US" sz="1200" i="1" dirty="0">
                <a:solidFill>
                  <a:prstClr val="black"/>
                </a:solidFill>
              </a:rPr>
              <a:t>    Business Education</a:t>
            </a:r>
          </a:p>
          <a:p>
            <a:pPr marL="171450" indent="-171450">
              <a:buFont typeface="Arial" panose="020B0604020202020204" pitchFamily="34" charset="0"/>
              <a:buChar char="•"/>
            </a:pPr>
            <a:r>
              <a:rPr lang="en-US" sz="1200" b="1" i="1" dirty="0">
                <a:solidFill>
                  <a:prstClr val="black"/>
                </a:solidFill>
              </a:rPr>
              <a:t>Proctor Education Award</a:t>
            </a:r>
          </a:p>
          <a:p>
            <a:pPr marL="171450" indent="-171450">
              <a:buFont typeface="Arial" panose="020B0604020202020204" pitchFamily="34" charset="0"/>
              <a:buChar char="•"/>
            </a:pPr>
            <a:r>
              <a:rPr lang="en-US" sz="1200" i="1" dirty="0">
                <a:solidFill>
                  <a:prstClr val="black"/>
                </a:solidFill>
              </a:rPr>
              <a:t>Ordained Minister</a:t>
            </a:r>
          </a:p>
          <a:p>
            <a:pPr marL="171450" indent="-171450">
              <a:buFont typeface="Arial" panose="020B0604020202020204" pitchFamily="34" charset="0"/>
              <a:buChar char="•"/>
            </a:pPr>
            <a:r>
              <a:rPr lang="en-US" sz="1200" b="1" i="1" dirty="0">
                <a:solidFill>
                  <a:prstClr val="black"/>
                </a:solidFill>
              </a:rPr>
              <a:t>Married over  </a:t>
            </a:r>
            <a:r>
              <a:rPr lang="en-US" sz="1200" b="1" i="1" dirty="0" smtClean="0">
                <a:solidFill>
                  <a:prstClr val="black"/>
                </a:solidFill>
              </a:rPr>
              <a:t>31 </a:t>
            </a:r>
            <a:r>
              <a:rPr lang="en-US" sz="1200" b="1" i="1" dirty="0">
                <a:solidFill>
                  <a:prstClr val="black"/>
                </a:solidFill>
              </a:rPr>
              <a:t>years</a:t>
            </a:r>
          </a:p>
          <a:p>
            <a:pPr marL="171450" indent="-171450">
              <a:buFont typeface="Arial" panose="020B0604020202020204" pitchFamily="34" charset="0"/>
              <a:buChar char="•"/>
            </a:pPr>
            <a:r>
              <a:rPr lang="en-US" sz="1200" i="1" dirty="0">
                <a:solidFill>
                  <a:prstClr val="black"/>
                </a:solidFill>
              </a:rPr>
              <a:t>Five Millennial Children</a:t>
            </a:r>
          </a:p>
          <a:p>
            <a:pPr marL="171450" indent="-171450">
              <a:buFont typeface="Arial" panose="020B0604020202020204" pitchFamily="34" charset="0"/>
              <a:buChar char="•"/>
            </a:pPr>
            <a:r>
              <a:rPr lang="en-US" sz="1200" i="1" dirty="0">
                <a:solidFill>
                  <a:prstClr val="black"/>
                </a:solidFill>
              </a:rPr>
              <a:t>Author</a:t>
            </a:r>
          </a:p>
          <a:p>
            <a:pPr marL="171450" indent="-171450">
              <a:buFont typeface="Arial" panose="020B0604020202020204" pitchFamily="34" charset="0"/>
              <a:buChar char="•"/>
            </a:pPr>
            <a:r>
              <a:rPr lang="en-US" sz="1200" i="1" dirty="0">
                <a:solidFill>
                  <a:prstClr val="black"/>
                </a:solidFill>
              </a:rPr>
              <a:t>Certified Prepare &amp; Enrich Marriage Counselor</a:t>
            </a:r>
          </a:p>
          <a:p>
            <a:pPr marL="171450" indent="-171450">
              <a:buFont typeface="Arial" panose="020B0604020202020204" pitchFamily="34" charset="0"/>
              <a:buChar char="•"/>
            </a:pPr>
            <a:r>
              <a:rPr lang="en-US" sz="1200" b="1" i="1" dirty="0">
                <a:solidFill>
                  <a:prstClr val="black"/>
                </a:solidFill>
              </a:rPr>
              <a:t>High Impact Parenting</a:t>
            </a:r>
            <a:endParaRPr lang="en-US" sz="1200" b="1" i="1" dirty="0">
              <a:solidFill>
                <a:prstClr val="black"/>
              </a:solidFill>
            </a:endParaRPr>
          </a:p>
        </p:txBody>
      </p:sp>
      <p:sp>
        <p:nvSpPr>
          <p:cNvPr id="15" name="TextBox 14"/>
          <p:cNvSpPr txBox="1"/>
          <p:nvPr/>
        </p:nvSpPr>
        <p:spPr>
          <a:xfrm>
            <a:off x="76200" y="4724400"/>
            <a:ext cx="6858000" cy="415498"/>
          </a:xfrm>
          <a:prstGeom prst="rect">
            <a:avLst/>
          </a:prstGeom>
          <a:noFill/>
        </p:spPr>
        <p:txBody>
          <a:bodyPr wrap="square" rtlCol="0">
            <a:spAutoFit/>
          </a:bodyPr>
          <a:lstStyle/>
          <a:p>
            <a:pPr algn="ctr"/>
            <a:r>
              <a:rPr lang="en-US" sz="1050" i="1" dirty="0">
                <a:solidFill>
                  <a:prstClr val="black"/>
                </a:solidFill>
              </a:rPr>
              <a:t>Bernadette Mills, </a:t>
            </a:r>
            <a:r>
              <a:rPr lang="en-US" sz="1050" i="1">
                <a:solidFill>
                  <a:prstClr val="black"/>
                </a:solidFill>
              </a:rPr>
              <a:t>2022 Cover, Women </a:t>
            </a:r>
            <a:r>
              <a:rPr lang="en-US" sz="1050" i="1" dirty="0">
                <a:solidFill>
                  <a:prstClr val="black"/>
                </a:solidFill>
              </a:rPr>
              <a:t>of More Magazine, Presenting at the Atlanta World Congress w/Dr. Susan Huffman, Game Changers Graduation, DSU students connect, High Impact Women Outing, Christiana Care Breast Cancer Awareness</a:t>
            </a:r>
            <a:endParaRPr lang="en-US" sz="1050" i="1" dirty="0">
              <a:solidFill>
                <a:prstClr val="black"/>
              </a:solidFill>
            </a:endParaRPr>
          </a:p>
        </p:txBody>
      </p:sp>
    </p:spTree>
    <p:extLst>
      <p:ext uri="{BB962C8B-B14F-4D97-AF65-F5344CB8AC3E}">
        <p14:creationId xmlns:p14="http://schemas.microsoft.com/office/powerpoint/2010/main" val="33858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40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94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HIGH IMPACT 2b</a:t>
            </a:r>
            <a:r>
              <a:rPr lang="en-US" dirty="0" smtClean="0">
                <a:solidFill>
                  <a:schemeClr val="tx1"/>
                </a:solidFill>
              </a:rPr>
              <a:t/>
            </a:r>
            <a:br>
              <a:rPr lang="en-US" dirty="0" smtClean="0">
                <a:solidFill>
                  <a:schemeClr val="tx1"/>
                </a:solidFill>
              </a:rPr>
            </a:br>
            <a:r>
              <a:rPr lang="en-US" sz="2000" dirty="0" smtClean="0">
                <a:solidFill>
                  <a:srgbClr val="00B0F0"/>
                </a:solidFill>
              </a:rPr>
              <a:t>GRANDPARENTS Raising grandchildren</a:t>
            </a:r>
            <a:endParaRPr lang="en-US" sz="2000" dirty="0">
              <a:solidFill>
                <a:srgbClr val="00B0F0"/>
              </a:solidFill>
            </a:endParaRPr>
          </a:p>
        </p:txBody>
      </p:sp>
      <p:sp>
        <p:nvSpPr>
          <p:cNvPr id="3" name="Content Placeholder 2"/>
          <p:cNvSpPr>
            <a:spLocks noGrp="1"/>
          </p:cNvSpPr>
          <p:nvPr>
            <p:ph idx="1"/>
          </p:nvPr>
        </p:nvSpPr>
        <p:spPr>
          <a:xfrm>
            <a:off x="495300" y="2057400"/>
            <a:ext cx="8229600" cy="4038600"/>
          </a:xfrm>
        </p:spPr>
        <p:txBody>
          <a:bodyPr>
            <a:normAutofit/>
          </a:bodyPr>
          <a:lstStyle/>
          <a:p>
            <a:pPr marL="1051560" lvl="3" indent="0">
              <a:buClrTx/>
              <a:buNone/>
            </a:pPr>
            <a:endParaRPr lang="en-US" sz="1000" dirty="0" smtClean="0">
              <a:solidFill>
                <a:schemeClr val="tx1"/>
              </a:solidFill>
            </a:endParaRPr>
          </a:p>
          <a:p>
            <a:pPr marL="114300" indent="0">
              <a:buClrTx/>
              <a:buNone/>
            </a:pPr>
            <a:r>
              <a:rPr lang="en-US" dirty="0" smtClean="0">
                <a:solidFill>
                  <a:schemeClr val="tx1"/>
                </a:solidFill>
              </a:rPr>
              <a:t>    </a:t>
            </a:r>
            <a:r>
              <a:rPr lang="en-US" dirty="0" smtClean="0">
                <a:solidFill>
                  <a:srgbClr val="3366FF"/>
                </a:solidFill>
              </a:rPr>
              <a:t>HIGH IMPACT GRANDPARENTS SPEAK (1 MINUTE)</a:t>
            </a:r>
          </a:p>
          <a:p>
            <a:pPr lvl="3">
              <a:buClrTx/>
            </a:pPr>
            <a:r>
              <a:rPr lang="en-US" sz="2200" dirty="0" err="1" smtClean="0">
                <a:solidFill>
                  <a:schemeClr val="tx1"/>
                </a:solidFill>
              </a:rPr>
              <a:t>Lesie</a:t>
            </a:r>
            <a:r>
              <a:rPr lang="en-US" sz="2200" dirty="0" smtClean="0">
                <a:solidFill>
                  <a:schemeClr val="tx1"/>
                </a:solidFill>
              </a:rPr>
              <a:t> Lindsey, Owner Of Tropical Café Smoothie</a:t>
            </a:r>
          </a:p>
          <a:p>
            <a:pPr lvl="3">
              <a:buClrTx/>
            </a:pPr>
            <a:r>
              <a:rPr lang="en-US" sz="2200" dirty="0" smtClean="0">
                <a:solidFill>
                  <a:schemeClr val="tx1"/>
                </a:solidFill>
              </a:rPr>
              <a:t>Sylva King, Retired, Crafter, Volunteerism</a:t>
            </a:r>
          </a:p>
          <a:p>
            <a:pPr lvl="3">
              <a:buClrTx/>
            </a:pPr>
            <a:r>
              <a:rPr lang="en-US" sz="2200" dirty="0" smtClean="0">
                <a:solidFill>
                  <a:schemeClr val="tx1"/>
                </a:solidFill>
              </a:rPr>
              <a:t>Judy Hutt, M.Ed., Mental Health </a:t>
            </a:r>
          </a:p>
          <a:p>
            <a:pPr lvl="3">
              <a:buClrTx/>
            </a:pPr>
            <a:r>
              <a:rPr lang="en-US" sz="2200" dirty="0" smtClean="0">
                <a:solidFill>
                  <a:schemeClr val="tx1"/>
                </a:solidFill>
              </a:rPr>
              <a:t>Janice </a:t>
            </a:r>
            <a:r>
              <a:rPr lang="en-US" sz="2200" dirty="0" err="1" smtClean="0">
                <a:solidFill>
                  <a:schemeClr val="tx1"/>
                </a:solidFill>
              </a:rPr>
              <a:t>Lammons</a:t>
            </a:r>
            <a:r>
              <a:rPr lang="en-US" sz="2200" dirty="0" smtClean="0">
                <a:solidFill>
                  <a:schemeClr val="tx1"/>
                </a:solidFill>
              </a:rPr>
              <a:t>, Author, Faith-based, Drama</a:t>
            </a:r>
          </a:p>
          <a:p>
            <a:pPr marL="411480" lvl="1" indent="0">
              <a:buClrTx/>
              <a:buNone/>
            </a:pPr>
            <a:endParaRPr lang="en-US" sz="2400" dirty="0" smtClean="0">
              <a:solidFill>
                <a:schemeClr val="tx1"/>
              </a:solidFill>
            </a:endParaRPr>
          </a:p>
          <a:p>
            <a:pPr marL="411480" lvl="1" indent="0">
              <a:buClrTx/>
              <a:buNone/>
            </a:pPr>
            <a:endParaRPr lang="en-US" sz="2400" dirty="0" smtClean="0">
              <a:solidFill>
                <a:schemeClr val="tx1"/>
              </a:solidFill>
            </a:endParaRPr>
          </a:p>
          <a:p>
            <a:pPr marL="114300" indent="0">
              <a:buClrTx/>
              <a:buNone/>
            </a:pPr>
            <a:endParaRPr lang="en-US" dirty="0"/>
          </a:p>
        </p:txBody>
      </p:sp>
      <p:sp>
        <p:nvSpPr>
          <p:cNvPr id="5" name="TextBox 4"/>
          <p:cNvSpPr txBox="1"/>
          <p:nvPr/>
        </p:nvSpPr>
        <p:spPr>
          <a:xfrm>
            <a:off x="762000" y="4953000"/>
            <a:ext cx="7696200" cy="707886"/>
          </a:xfrm>
          <a:prstGeom prst="rect">
            <a:avLst/>
          </a:prstGeom>
          <a:noFill/>
        </p:spPr>
        <p:txBody>
          <a:bodyPr wrap="square" rtlCol="0">
            <a:spAutoFit/>
          </a:bodyPr>
          <a:lstStyle/>
          <a:p>
            <a:pPr algn="ctr"/>
            <a:r>
              <a:rPr lang="en-US" sz="2000" i="1" dirty="0" smtClean="0">
                <a:solidFill>
                  <a:srgbClr val="3366FF"/>
                </a:solidFill>
              </a:rPr>
              <a:t>“You don’t really understand something until you can simply explain it to your grandmother”  Albert Einstein</a:t>
            </a:r>
            <a:endParaRPr lang="en-US" sz="2000" i="1" dirty="0">
              <a:solidFill>
                <a:srgbClr val="3366FF"/>
              </a:solidFill>
            </a:endParaRPr>
          </a:p>
        </p:txBody>
      </p:sp>
    </p:spTree>
    <p:extLst>
      <p:ext uri="{BB962C8B-B14F-4D97-AF65-F5344CB8AC3E}">
        <p14:creationId xmlns:p14="http://schemas.microsoft.com/office/powerpoint/2010/main" val="419220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High impact 2b</a:t>
            </a:r>
            <a:r>
              <a:rPr lang="en-US" dirty="0" smtClean="0"/>
              <a:t/>
            </a:r>
            <a:br>
              <a:rPr lang="en-US" dirty="0" smtClean="0"/>
            </a:br>
            <a:endParaRPr lang="en-US" dirty="0"/>
          </a:p>
        </p:txBody>
      </p:sp>
      <p:sp>
        <p:nvSpPr>
          <p:cNvPr id="3" name="Content Placeholder 2"/>
          <p:cNvSpPr>
            <a:spLocks noGrp="1"/>
          </p:cNvSpPr>
          <p:nvPr>
            <p:ph idx="1"/>
          </p:nvPr>
        </p:nvSpPr>
        <p:spPr>
          <a:xfrm>
            <a:off x="457200" y="1752600"/>
            <a:ext cx="8229600" cy="5029200"/>
          </a:xfrm>
        </p:spPr>
        <p:txBody>
          <a:bodyPr>
            <a:normAutofit fontScale="85000" lnSpcReduction="10000"/>
          </a:bodyPr>
          <a:lstStyle/>
          <a:p>
            <a:pPr marL="114300" indent="0">
              <a:buNone/>
            </a:pPr>
            <a:r>
              <a:rPr lang="en-US" dirty="0" smtClean="0">
                <a:solidFill>
                  <a:srgbClr val="3366FF"/>
                </a:solidFill>
              </a:rPr>
              <a:t>HIGH IMPACT GRANDPARENTS ACADEMY  </a:t>
            </a:r>
            <a:r>
              <a:rPr lang="en-US" sz="2100" dirty="0" smtClean="0">
                <a:solidFill>
                  <a:srgbClr val="3366FF"/>
                </a:solidFill>
              </a:rPr>
              <a:t>(In their community)</a:t>
            </a:r>
          </a:p>
          <a:p>
            <a:pPr marL="114300" indent="0">
              <a:buNone/>
            </a:pPr>
            <a:r>
              <a:rPr lang="en-US" dirty="0" smtClean="0">
                <a:solidFill>
                  <a:schemeClr val="tx1"/>
                </a:solidFill>
              </a:rPr>
              <a:t>Facilitators:  High Impact Team</a:t>
            </a:r>
          </a:p>
          <a:p>
            <a:pPr marL="114300" indent="0">
              <a:buNone/>
            </a:pPr>
            <a:r>
              <a:rPr lang="en-US" sz="2000" dirty="0" smtClean="0">
                <a:solidFill>
                  <a:schemeClr val="tx1"/>
                </a:solidFill>
              </a:rPr>
              <a:t>Each Session Would Include:  (transportation necessary for some)</a:t>
            </a:r>
          </a:p>
          <a:p>
            <a:pPr marL="114300" indent="0">
              <a:buNone/>
            </a:pPr>
            <a:endParaRPr lang="en-US" sz="2000" dirty="0" smtClean="0">
              <a:solidFill>
                <a:schemeClr val="tx1"/>
              </a:solidFill>
            </a:endParaRPr>
          </a:p>
          <a:p>
            <a:r>
              <a:rPr lang="en-US" sz="2000" dirty="0" smtClean="0">
                <a:solidFill>
                  <a:schemeClr val="tx1"/>
                </a:solidFill>
              </a:rPr>
              <a:t>Needs Assessment 10 Minutes  (First Session Only)</a:t>
            </a:r>
          </a:p>
          <a:p>
            <a:r>
              <a:rPr lang="en-US" sz="2000" dirty="0" smtClean="0">
                <a:solidFill>
                  <a:schemeClr val="tx1"/>
                </a:solidFill>
              </a:rPr>
              <a:t>Goal Setting  </a:t>
            </a:r>
            <a:r>
              <a:rPr lang="en-US" sz="2000" b="1" dirty="0" smtClean="0">
                <a:solidFill>
                  <a:schemeClr val="tx1"/>
                </a:solidFill>
              </a:rPr>
              <a:t>5-10 Minutes</a:t>
            </a:r>
          </a:p>
          <a:p>
            <a:r>
              <a:rPr lang="en-US" sz="2000" dirty="0" smtClean="0">
                <a:solidFill>
                  <a:schemeClr val="tx1"/>
                </a:solidFill>
              </a:rPr>
              <a:t>LUNCH  </a:t>
            </a:r>
            <a:r>
              <a:rPr lang="en-US" sz="2000" b="1" dirty="0" smtClean="0">
                <a:solidFill>
                  <a:schemeClr val="tx1"/>
                </a:solidFill>
              </a:rPr>
              <a:t>30 Minutes</a:t>
            </a:r>
          </a:p>
          <a:p>
            <a:pPr marL="114300" indent="0">
              <a:buNone/>
            </a:pPr>
            <a:endParaRPr lang="en-US" sz="2200" dirty="0" smtClean="0">
              <a:solidFill>
                <a:schemeClr val="tx1"/>
              </a:solidFill>
            </a:endParaRPr>
          </a:p>
          <a:p>
            <a:r>
              <a:rPr lang="en-US" sz="2200" dirty="0" smtClean="0">
                <a:solidFill>
                  <a:schemeClr val="tx1"/>
                </a:solidFill>
              </a:rPr>
              <a:t>Guest Presenters </a:t>
            </a:r>
            <a:r>
              <a:rPr lang="en-US" sz="1700" i="1" dirty="0" smtClean="0">
                <a:solidFill>
                  <a:schemeClr val="tx1"/>
                </a:solidFill>
              </a:rPr>
              <a:t>(i.e. topics: technology support, tutoring for grandchildren, trauma counseling for angry youth, social services, parents in prison, on drugs or deceased,  health/nutrition, transportation, self-care, estate planning, caregivers, life/rental insurance, summer programs, after school programs, interface with schools, mindfulness)  </a:t>
            </a:r>
            <a:r>
              <a:rPr lang="en-US" sz="1700" b="1" dirty="0" smtClean="0">
                <a:solidFill>
                  <a:schemeClr val="tx1"/>
                </a:solidFill>
              </a:rPr>
              <a:t>20-30 minutes </a:t>
            </a:r>
            <a:r>
              <a:rPr lang="en-US" sz="1700" dirty="0" smtClean="0">
                <a:solidFill>
                  <a:schemeClr val="tx1"/>
                </a:solidFill>
              </a:rPr>
              <a:t>(including application)</a:t>
            </a:r>
          </a:p>
          <a:p>
            <a:pPr marL="114300" indent="0">
              <a:buNone/>
            </a:pPr>
            <a:endParaRPr lang="en-US" sz="1800" i="1" dirty="0" smtClean="0">
              <a:solidFill>
                <a:schemeClr val="tx1"/>
              </a:solidFill>
            </a:endParaRPr>
          </a:p>
          <a:p>
            <a:r>
              <a:rPr lang="en-US" sz="1900" dirty="0" smtClean="0">
                <a:solidFill>
                  <a:schemeClr val="tx1"/>
                </a:solidFill>
              </a:rPr>
              <a:t>Activities &amp; Engagement:  Crafts, Dance Lessons, Pottery, Resume Writing, Social Media, Volunteer/Service, Cooking Session &amp; More   </a:t>
            </a:r>
            <a:r>
              <a:rPr lang="en-US" sz="1900" b="1" dirty="0" smtClean="0">
                <a:solidFill>
                  <a:schemeClr val="tx1"/>
                </a:solidFill>
              </a:rPr>
              <a:t>30 Minutes</a:t>
            </a:r>
          </a:p>
          <a:p>
            <a:pPr marL="114300" indent="0">
              <a:buNone/>
            </a:pPr>
            <a:endParaRPr lang="en-US" sz="1900" dirty="0">
              <a:solidFill>
                <a:schemeClr val="tx1"/>
              </a:solidFill>
            </a:endParaRPr>
          </a:p>
          <a:p>
            <a:pPr marL="114300" indent="0">
              <a:buNone/>
            </a:pPr>
            <a:r>
              <a:rPr lang="en-US" sz="1900" dirty="0" smtClean="0">
                <a:solidFill>
                  <a:schemeClr val="tx1"/>
                </a:solidFill>
              </a:rPr>
              <a:t>Celebration Ceremony Upon Completion of the Series</a:t>
            </a:r>
            <a:endParaRPr lang="en-US" sz="1900" dirty="0">
              <a:solidFill>
                <a:schemeClr val="tx1"/>
              </a:solidFill>
            </a:endParaRPr>
          </a:p>
        </p:txBody>
      </p:sp>
      <p:sp>
        <p:nvSpPr>
          <p:cNvPr id="4" name="TextBox 3"/>
          <p:cNvSpPr txBox="1"/>
          <p:nvPr/>
        </p:nvSpPr>
        <p:spPr>
          <a:xfrm>
            <a:off x="2667000" y="1002792"/>
            <a:ext cx="3962400" cy="400110"/>
          </a:xfrm>
          <a:prstGeom prst="rect">
            <a:avLst/>
          </a:prstGeom>
          <a:noFill/>
        </p:spPr>
        <p:txBody>
          <a:bodyPr wrap="square" rtlCol="0">
            <a:spAutoFit/>
          </a:bodyPr>
          <a:lstStyle/>
          <a:p>
            <a:pPr algn="ctr"/>
            <a:r>
              <a:rPr lang="en-US" sz="2000" dirty="0" smtClean="0">
                <a:solidFill>
                  <a:srgbClr val="3366FF"/>
                </a:solidFill>
              </a:rPr>
              <a:t>Bernadette Mills, M.Ed.  </a:t>
            </a:r>
            <a:endParaRPr lang="en-US" sz="2000" dirty="0">
              <a:solidFill>
                <a:srgbClr val="3366FF"/>
              </a:solidFill>
            </a:endParaRPr>
          </a:p>
        </p:txBody>
      </p:sp>
    </p:spTree>
    <p:extLst>
      <p:ext uri="{BB962C8B-B14F-4D97-AF65-F5344CB8AC3E}">
        <p14:creationId xmlns:p14="http://schemas.microsoft.com/office/powerpoint/2010/main" val="329249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High impact </a:t>
            </a:r>
            <a:r>
              <a:rPr lang="en-US" sz="4900" dirty="0" smtClean="0"/>
              <a:t>2b</a:t>
            </a:r>
            <a:r>
              <a:rPr lang="en-US" sz="3600" dirty="0" smtClean="0"/>
              <a:t/>
            </a:r>
            <a:br>
              <a:rPr lang="en-US" sz="3600" dirty="0" smtClean="0"/>
            </a:br>
            <a:endParaRPr lang="en-US" dirty="0"/>
          </a:p>
        </p:txBody>
      </p:sp>
      <p:sp>
        <p:nvSpPr>
          <p:cNvPr id="3" name="Content Placeholder 2"/>
          <p:cNvSpPr>
            <a:spLocks noGrp="1"/>
          </p:cNvSpPr>
          <p:nvPr>
            <p:ph idx="1"/>
          </p:nvPr>
        </p:nvSpPr>
        <p:spPr>
          <a:xfrm>
            <a:off x="457200" y="1752600"/>
            <a:ext cx="8229600" cy="4876800"/>
          </a:xfrm>
        </p:spPr>
        <p:txBody>
          <a:bodyPr>
            <a:normAutofit/>
          </a:bodyPr>
          <a:lstStyle/>
          <a:p>
            <a:pPr marL="114300" indent="0">
              <a:buNone/>
            </a:pPr>
            <a:r>
              <a:rPr lang="en-US" sz="2000" u="sng" dirty="0" smtClean="0">
                <a:solidFill>
                  <a:srgbClr val="3366FF"/>
                </a:solidFill>
              </a:rPr>
              <a:t>RESOURCES:</a:t>
            </a:r>
          </a:p>
          <a:p>
            <a:pPr>
              <a:buClrTx/>
            </a:pPr>
            <a:r>
              <a:rPr lang="en-US" sz="2000" dirty="0" smtClean="0">
                <a:solidFill>
                  <a:schemeClr val="tx1"/>
                </a:solidFill>
              </a:rPr>
              <a:t>EASTER SEALS, Nancy </a:t>
            </a:r>
            <a:r>
              <a:rPr lang="en-US" sz="2000" dirty="0" err="1" smtClean="0">
                <a:solidFill>
                  <a:schemeClr val="tx1"/>
                </a:solidFill>
              </a:rPr>
              <a:t>Ranalli</a:t>
            </a:r>
            <a:r>
              <a:rPr lang="en-US" sz="2000" dirty="0" smtClean="0">
                <a:solidFill>
                  <a:schemeClr val="tx1"/>
                </a:solidFill>
              </a:rPr>
              <a:t>, (302) 221-2033</a:t>
            </a:r>
          </a:p>
          <a:p>
            <a:pPr lvl="1">
              <a:buClrTx/>
            </a:pPr>
            <a:r>
              <a:rPr lang="en-US" dirty="0" smtClean="0">
                <a:solidFill>
                  <a:schemeClr val="tx1"/>
                </a:solidFill>
              </a:rPr>
              <a:t>Adult Day Care</a:t>
            </a:r>
          </a:p>
          <a:p>
            <a:pPr lvl="1">
              <a:buClrTx/>
            </a:pPr>
            <a:r>
              <a:rPr lang="en-US" dirty="0" smtClean="0">
                <a:solidFill>
                  <a:schemeClr val="tx1"/>
                </a:solidFill>
              </a:rPr>
              <a:t>Caregiver Stipends For Those Caring For Loved Ones</a:t>
            </a:r>
          </a:p>
          <a:p>
            <a:pPr lvl="1">
              <a:buClrTx/>
            </a:pPr>
            <a:r>
              <a:rPr lang="en-US" dirty="0" smtClean="0">
                <a:solidFill>
                  <a:schemeClr val="tx1"/>
                </a:solidFill>
              </a:rPr>
              <a:t>Transportation Services</a:t>
            </a:r>
          </a:p>
          <a:p>
            <a:pPr>
              <a:buClrTx/>
            </a:pPr>
            <a:r>
              <a:rPr lang="en-US" dirty="0" smtClean="0">
                <a:solidFill>
                  <a:schemeClr val="tx1"/>
                </a:solidFill>
              </a:rPr>
              <a:t>Social Services </a:t>
            </a:r>
          </a:p>
          <a:p>
            <a:pPr lvl="1">
              <a:buClrTx/>
            </a:pPr>
            <a:r>
              <a:rPr lang="en-US" dirty="0" err="1" smtClean="0">
                <a:solidFill>
                  <a:schemeClr val="tx1"/>
                </a:solidFill>
              </a:rPr>
              <a:t>Geralyn</a:t>
            </a:r>
            <a:r>
              <a:rPr lang="en-US" dirty="0" smtClean="0">
                <a:solidFill>
                  <a:schemeClr val="tx1"/>
                </a:solidFill>
              </a:rPr>
              <a:t> </a:t>
            </a:r>
            <a:r>
              <a:rPr lang="en-US" dirty="0" err="1" smtClean="0">
                <a:solidFill>
                  <a:schemeClr val="tx1"/>
                </a:solidFill>
              </a:rPr>
              <a:t>Aellis</a:t>
            </a:r>
            <a:r>
              <a:rPr lang="en-US" dirty="0" smtClean="0">
                <a:solidFill>
                  <a:schemeClr val="tx1"/>
                </a:solidFill>
              </a:rPr>
              <a:t>, Delaware State Division of Services for the Aging and Adults with  (DSAAPD) </a:t>
            </a:r>
          </a:p>
          <a:p>
            <a:pPr lvl="1">
              <a:buClrTx/>
            </a:pPr>
            <a:r>
              <a:rPr lang="en-US" dirty="0" smtClean="0">
                <a:solidFill>
                  <a:schemeClr val="tx1"/>
                </a:solidFill>
              </a:rPr>
              <a:t>Representatives to come to the community</a:t>
            </a:r>
            <a:endParaRPr lang="en-US" sz="1200" dirty="0" smtClean="0">
              <a:solidFill>
                <a:schemeClr val="tx1"/>
              </a:solidFill>
            </a:endParaRPr>
          </a:p>
          <a:p>
            <a:pPr>
              <a:buClrTx/>
            </a:pPr>
            <a:r>
              <a:rPr lang="en-US" dirty="0" smtClean="0">
                <a:solidFill>
                  <a:schemeClr val="tx1"/>
                </a:solidFill>
              </a:rPr>
              <a:t>The Libraries Of Delaware </a:t>
            </a:r>
            <a:endParaRPr lang="en-US" sz="1800" dirty="0">
              <a:solidFill>
                <a:schemeClr val="tx1"/>
              </a:solidFill>
            </a:endParaRPr>
          </a:p>
          <a:p>
            <a:pPr lvl="1">
              <a:buClrTx/>
            </a:pPr>
            <a:r>
              <a:rPr lang="en-US" dirty="0" smtClean="0">
                <a:solidFill>
                  <a:schemeClr val="tx1"/>
                </a:solidFill>
              </a:rPr>
              <a:t>provide free classes of all kind  </a:t>
            </a:r>
            <a:endParaRPr lang="en-US" dirty="0" smtClean="0"/>
          </a:p>
        </p:txBody>
      </p:sp>
      <p:sp>
        <p:nvSpPr>
          <p:cNvPr id="4" name="TextBox 3"/>
          <p:cNvSpPr txBox="1"/>
          <p:nvPr/>
        </p:nvSpPr>
        <p:spPr>
          <a:xfrm>
            <a:off x="2667000" y="1002792"/>
            <a:ext cx="3962400" cy="400110"/>
          </a:xfrm>
          <a:prstGeom prst="rect">
            <a:avLst/>
          </a:prstGeom>
          <a:noFill/>
        </p:spPr>
        <p:txBody>
          <a:bodyPr wrap="square" rtlCol="0">
            <a:spAutoFit/>
          </a:bodyPr>
          <a:lstStyle/>
          <a:p>
            <a:pPr algn="ctr"/>
            <a:r>
              <a:rPr lang="en-US" sz="2000" dirty="0" smtClean="0">
                <a:solidFill>
                  <a:srgbClr val="3366FF"/>
                </a:solidFill>
              </a:rPr>
              <a:t>Bernadette Mills, M.Ed.  </a:t>
            </a:r>
            <a:endParaRPr lang="en-US" sz="2000" dirty="0">
              <a:solidFill>
                <a:srgbClr val="3366FF"/>
              </a:solidFill>
            </a:endParaRPr>
          </a:p>
        </p:txBody>
      </p:sp>
    </p:spTree>
    <p:extLst>
      <p:ext uri="{BB962C8B-B14F-4D97-AF65-F5344CB8AC3E}">
        <p14:creationId xmlns:p14="http://schemas.microsoft.com/office/powerpoint/2010/main" val="244824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High impact </a:t>
            </a:r>
            <a:r>
              <a:rPr lang="en-US" sz="4900" dirty="0" smtClean="0"/>
              <a:t>2b</a:t>
            </a:r>
            <a:r>
              <a:rPr lang="en-US" sz="3600" dirty="0" smtClean="0"/>
              <a:t/>
            </a:r>
            <a:br>
              <a:rPr lang="en-US" sz="3600" dirty="0" smtClean="0"/>
            </a:br>
            <a:endParaRPr lang="en-US" dirty="0"/>
          </a:p>
        </p:txBody>
      </p:sp>
      <p:sp>
        <p:nvSpPr>
          <p:cNvPr id="3" name="Content Placeholder 2"/>
          <p:cNvSpPr>
            <a:spLocks noGrp="1"/>
          </p:cNvSpPr>
          <p:nvPr>
            <p:ph idx="1"/>
          </p:nvPr>
        </p:nvSpPr>
        <p:spPr/>
        <p:txBody>
          <a:bodyPr/>
          <a:lstStyle/>
          <a:p>
            <a:pPr marL="114300" indent="0">
              <a:buNone/>
            </a:pPr>
            <a:r>
              <a:rPr lang="en-US" u="sng" dirty="0" smtClean="0">
                <a:solidFill>
                  <a:srgbClr val="3366FF"/>
                </a:solidFill>
              </a:rPr>
              <a:t>CONTACT INFORMATION</a:t>
            </a:r>
          </a:p>
          <a:p>
            <a:pPr marL="114300" indent="0">
              <a:buNone/>
            </a:pPr>
            <a:r>
              <a:rPr lang="en-US" dirty="0" smtClean="0">
                <a:solidFill>
                  <a:schemeClr val="tx1"/>
                </a:solidFill>
              </a:rPr>
              <a:t>BERNADETTE MILLS, M.Ed.</a:t>
            </a:r>
          </a:p>
          <a:p>
            <a:pPr marL="114300" indent="0">
              <a:buNone/>
            </a:pPr>
            <a:r>
              <a:rPr lang="en-US" dirty="0" smtClean="0">
                <a:solidFill>
                  <a:schemeClr val="tx1"/>
                </a:solidFill>
              </a:rPr>
              <a:t>New Castle, DE 19720</a:t>
            </a:r>
          </a:p>
          <a:p>
            <a:pPr marL="114300" indent="0">
              <a:buNone/>
            </a:pPr>
            <a:r>
              <a:rPr lang="en-US" dirty="0" smtClean="0">
                <a:solidFill>
                  <a:schemeClr val="tx1"/>
                </a:solidFill>
              </a:rPr>
              <a:t>(302) 328 5557</a:t>
            </a:r>
          </a:p>
          <a:p>
            <a:pPr marL="114300" indent="0">
              <a:buNone/>
            </a:pPr>
            <a:r>
              <a:rPr lang="en-US" dirty="0" smtClean="0">
                <a:solidFill>
                  <a:schemeClr val="tx1"/>
                </a:solidFill>
              </a:rPr>
              <a:t>(302) 740 1546 (cell)</a:t>
            </a:r>
          </a:p>
          <a:p>
            <a:pPr marL="114300" indent="0">
              <a:buNone/>
            </a:pPr>
            <a:r>
              <a:rPr lang="en-US" dirty="0" smtClean="0">
                <a:solidFill>
                  <a:schemeClr val="tx1"/>
                </a:solidFill>
              </a:rPr>
              <a:t>Highimpactbm@gmail.com</a:t>
            </a:r>
            <a:endParaRPr lang="en-US" dirty="0">
              <a:solidFill>
                <a:schemeClr val="tx1"/>
              </a:solidFill>
            </a:endParaRPr>
          </a:p>
        </p:txBody>
      </p:sp>
      <p:sp>
        <p:nvSpPr>
          <p:cNvPr id="4" name="TextBox 3"/>
          <p:cNvSpPr txBox="1"/>
          <p:nvPr/>
        </p:nvSpPr>
        <p:spPr>
          <a:xfrm>
            <a:off x="2667000" y="1002792"/>
            <a:ext cx="3962400" cy="400110"/>
          </a:xfrm>
          <a:prstGeom prst="rect">
            <a:avLst/>
          </a:prstGeom>
          <a:noFill/>
        </p:spPr>
        <p:txBody>
          <a:bodyPr wrap="square" rtlCol="0">
            <a:spAutoFit/>
          </a:bodyPr>
          <a:lstStyle/>
          <a:p>
            <a:pPr algn="ctr"/>
            <a:r>
              <a:rPr lang="en-US" sz="2000" dirty="0" smtClean="0">
                <a:solidFill>
                  <a:srgbClr val="3366FF"/>
                </a:solidFill>
              </a:rPr>
              <a:t>Bernadette Mills, M.Ed.  </a:t>
            </a:r>
            <a:endParaRPr lang="en-US" sz="2000" dirty="0">
              <a:solidFill>
                <a:srgbClr val="3366FF"/>
              </a:solidFill>
            </a:endParaRPr>
          </a:p>
        </p:txBody>
      </p:sp>
    </p:spTree>
    <p:extLst>
      <p:ext uri="{BB962C8B-B14F-4D97-AF65-F5344CB8AC3E}">
        <p14:creationId xmlns:p14="http://schemas.microsoft.com/office/powerpoint/2010/main" val="3043434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28">
      <a:dk1>
        <a:sysClr val="windowText" lastClr="000000"/>
      </a:dk1>
      <a:lt1>
        <a:sysClr val="window" lastClr="FFFFFF"/>
      </a:lt1>
      <a:dk2>
        <a:srgbClr val="FA32D4"/>
      </a:dk2>
      <a:lt2>
        <a:srgbClr val="E4E9EF"/>
      </a:lt2>
      <a:accent1>
        <a:srgbClr val="6076B4"/>
      </a:accent1>
      <a:accent2>
        <a:srgbClr val="FA32D4"/>
      </a:accent2>
      <a:accent3>
        <a:srgbClr val="E68422"/>
      </a:accent3>
      <a:accent4>
        <a:srgbClr val="846648"/>
      </a:accent4>
      <a:accent5>
        <a:srgbClr val="FA32D4"/>
      </a:accent5>
      <a:accent6>
        <a:srgbClr val="758085"/>
      </a:accent6>
      <a:hlink>
        <a:srgbClr val="3399FF"/>
      </a:hlink>
      <a:folHlink>
        <a:srgbClr val="FA32D4"/>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186</TotalTime>
  <Words>774</Words>
  <Application>Microsoft Office PowerPoint</Application>
  <PresentationFormat>On-screen Show (4:3)</PresentationFormat>
  <Paragraphs>81</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Apothecary</vt:lpstr>
      <vt:lpstr>Office Theme</vt:lpstr>
      <vt:lpstr>HIGH IMPACT 2B   </vt:lpstr>
      <vt:lpstr>HIGH IMPACT 2b GRANDPARENTS Raising grandchildren</vt:lpstr>
      <vt:lpstr>High Impact 2B (501c3) New Castle, DE 19720 (302) 740-1546  Email:  Highimpactbm@gmail.com </vt:lpstr>
      <vt:lpstr>PowerPoint Presentation</vt:lpstr>
      <vt:lpstr>PowerPoint Presentation</vt:lpstr>
      <vt:lpstr>HIGH IMPACT 2b GRANDPARENTS Raising grandchildren</vt:lpstr>
      <vt:lpstr>High impact 2b </vt:lpstr>
      <vt:lpstr>High impact 2b </vt:lpstr>
      <vt:lpstr>High impact 2b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IMPACT 2B</dc:title>
  <dc:creator>David</dc:creator>
  <cp:lastModifiedBy>David</cp:lastModifiedBy>
  <cp:revision>19</cp:revision>
  <dcterms:created xsi:type="dcterms:W3CDTF">2022-05-20T11:13:07Z</dcterms:created>
  <dcterms:modified xsi:type="dcterms:W3CDTF">2022-05-20T14:19:13Z</dcterms:modified>
</cp:coreProperties>
</file>