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6" r:id="rId2"/>
    <p:sldId id="1726" r:id="rId3"/>
    <p:sldId id="1721" r:id="rId4"/>
    <p:sldId id="1727" r:id="rId5"/>
    <p:sldId id="260" r:id="rId6"/>
    <p:sldId id="259" r:id="rId7"/>
    <p:sldId id="1715" r:id="rId8"/>
    <p:sldId id="262" r:id="rId9"/>
    <p:sldId id="263" r:id="rId10"/>
    <p:sldId id="264" r:id="rId11"/>
    <p:sldId id="271" r:id="rId12"/>
    <p:sldId id="265" r:id="rId13"/>
    <p:sldId id="1725" r:id="rId14"/>
    <p:sldId id="1733" r:id="rId15"/>
    <p:sldId id="274" r:id="rId16"/>
    <p:sldId id="1732" r:id="rId17"/>
    <p:sldId id="277" r:id="rId18"/>
    <p:sldId id="1729" r:id="rId19"/>
    <p:sldId id="1730" r:id="rId20"/>
    <p:sldId id="1731" r:id="rId21"/>
  </p:sldIdLst>
  <p:sldSz cx="24384000" cy="13716000"/>
  <p:notesSz cx="7010400" cy="9296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8EA7"/>
    <a:srgbClr val="156488"/>
    <a:srgbClr val="C1D1D7"/>
    <a:srgbClr val="BB7DFF"/>
    <a:srgbClr val="B4C6E7"/>
    <a:srgbClr val="00A0E6"/>
    <a:srgbClr val="6D6AE6"/>
    <a:srgbClr val="C6E0B4"/>
    <a:srgbClr val="AEC5A0"/>
    <a:srgbClr val="EC87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E5E5E"/>
        </a:fontRef>
        <a:srgbClr val="5E5E5E"/>
      </a:tcTxStyle>
      <a:tcStyle>
        <a:tcBdr>
          <a:left>
            <a:ln w="12700" cap="flat">
              <a:solidFill>
                <a:srgbClr val="003462"/>
              </a:solidFill>
              <a:prstDash val="solid"/>
              <a:round/>
            </a:ln>
          </a:left>
          <a:right>
            <a:ln w="12700" cap="flat">
              <a:solidFill>
                <a:srgbClr val="003462"/>
              </a:solidFill>
              <a:prstDash val="solid"/>
              <a:round/>
            </a:ln>
          </a:right>
          <a:top>
            <a:ln w="12700" cap="flat">
              <a:solidFill>
                <a:srgbClr val="003462"/>
              </a:solidFill>
              <a:prstDash val="solid"/>
              <a:round/>
            </a:ln>
          </a:top>
          <a:bottom>
            <a:ln w="12700" cap="flat">
              <a:solidFill>
                <a:srgbClr val="003462"/>
              </a:solidFill>
              <a:prstDash val="solid"/>
              <a:round/>
            </a:ln>
          </a:bottom>
          <a:insideH>
            <a:ln w="12700" cap="flat">
              <a:solidFill>
                <a:srgbClr val="003462"/>
              </a:solidFill>
              <a:prstDash val="solid"/>
              <a:round/>
            </a:ln>
          </a:insideH>
          <a:insideV>
            <a:ln w="12700" cap="flat">
              <a:solidFill>
                <a:srgbClr val="003462"/>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003462"/>
        </a:fontRef>
        <a:srgbClr val="003462"/>
      </a:tcTxStyle>
      <a:tcStyle>
        <a:tcBdr>
          <a:left>
            <a:ln w="12700" cap="flat">
              <a:solidFill>
                <a:srgbClr val="003462"/>
              </a:solidFill>
              <a:prstDash val="solid"/>
              <a:round/>
            </a:ln>
          </a:left>
          <a:right>
            <a:ln w="12700" cap="flat">
              <a:solidFill>
                <a:srgbClr val="003462"/>
              </a:solidFill>
              <a:prstDash val="solid"/>
              <a:round/>
            </a:ln>
          </a:right>
          <a:top>
            <a:ln w="12700" cap="flat">
              <a:solidFill>
                <a:srgbClr val="003462"/>
              </a:solidFill>
              <a:prstDash val="solid"/>
              <a:round/>
            </a:ln>
          </a:top>
          <a:bottom>
            <a:ln w="12700" cap="flat">
              <a:solidFill>
                <a:srgbClr val="003462"/>
              </a:solidFill>
              <a:prstDash val="solid"/>
              <a:round/>
            </a:ln>
          </a:bottom>
          <a:insideH>
            <a:ln w="12700" cap="flat">
              <a:solidFill>
                <a:srgbClr val="003462"/>
              </a:solidFill>
              <a:prstDash val="solid"/>
              <a:round/>
            </a:ln>
          </a:insideH>
          <a:insideV>
            <a:ln w="12700" cap="flat">
              <a:solidFill>
                <a:srgbClr val="003462"/>
              </a:solidFill>
              <a:prstDash val="solid"/>
              <a:round/>
            </a:ln>
          </a:insideV>
        </a:tcBdr>
        <a:fill>
          <a:solidFill>
            <a:schemeClr val="accent1"/>
          </a:solidFill>
        </a:fill>
      </a:tcStyle>
    </a:firstCol>
    <a:lastRow>
      <a:tcTxStyle b="on" i="off">
        <a:fontRef idx="minor">
          <a:srgbClr val="003462"/>
        </a:fontRef>
        <a:srgbClr val="003462"/>
      </a:tcTxStyle>
      <a:tcStyle>
        <a:tcBdr>
          <a:left>
            <a:ln w="12700" cap="flat">
              <a:solidFill>
                <a:srgbClr val="003462"/>
              </a:solidFill>
              <a:prstDash val="solid"/>
              <a:round/>
            </a:ln>
          </a:left>
          <a:right>
            <a:ln w="12700" cap="flat">
              <a:solidFill>
                <a:srgbClr val="003462"/>
              </a:solidFill>
              <a:prstDash val="solid"/>
              <a:round/>
            </a:ln>
          </a:right>
          <a:top>
            <a:ln w="38100" cap="flat">
              <a:solidFill>
                <a:srgbClr val="003462"/>
              </a:solidFill>
              <a:prstDash val="solid"/>
              <a:round/>
            </a:ln>
          </a:top>
          <a:bottom>
            <a:ln w="12700" cap="flat">
              <a:solidFill>
                <a:srgbClr val="003462"/>
              </a:solidFill>
              <a:prstDash val="solid"/>
              <a:round/>
            </a:ln>
          </a:bottom>
          <a:insideH>
            <a:ln w="12700" cap="flat">
              <a:solidFill>
                <a:srgbClr val="003462"/>
              </a:solidFill>
              <a:prstDash val="solid"/>
              <a:round/>
            </a:ln>
          </a:insideH>
          <a:insideV>
            <a:ln w="12700" cap="flat">
              <a:solidFill>
                <a:srgbClr val="003462"/>
              </a:solidFill>
              <a:prstDash val="solid"/>
              <a:round/>
            </a:ln>
          </a:insideV>
        </a:tcBdr>
        <a:fill>
          <a:solidFill>
            <a:schemeClr val="accent1"/>
          </a:solidFill>
        </a:fill>
      </a:tcStyle>
    </a:lastRow>
    <a:firstRow>
      <a:tcTxStyle b="on" i="off">
        <a:fontRef idx="minor">
          <a:srgbClr val="003462"/>
        </a:fontRef>
        <a:srgbClr val="003462"/>
      </a:tcTxStyle>
      <a:tcStyle>
        <a:tcBdr>
          <a:left>
            <a:ln w="12700" cap="flat">
              <a:solidFill>
                <a:srgbClr val="003462"/>
              </a:solidFill>
              <a:prstDash val="solid"/>
              <a:round/>
            </a:ln>
          </a:left>
          <a:right>
            <a:ln w="12700" cap="flat">
              <a:solidFill>
                <a:srgbClr val="003462"/>
              </a:solidFill>
              <a:prstDash val="solid"/>
              <a:round/>
            </a:ln>
          </a:right>
          <a:top>
            <a:ln w="12700" cap="flat">
              <a:solidFill>
                <a:srgbClr val="003462"/>
              </a:solidFill>
              <a:prstDash val="solid"/>
              <a:round/>
            </a:ln>
          </a:top>
          <a:bottom>
            <a:ln w="38100" cap="flat">
              <a:solidFill>
                <a:srgbClr val="003462"/>
              </a:solidFill>
              <a:prstDash val="solid"/>
              <a:round/>
            </a:ln>
          </a:bottom>
          <a:insideH>
            <a:ln w="12700" cap="flat">
              <a:solidFill>
                <a:srgbClr val="003462"/>
              </a:solidFill>
              <a:prstDash val="solid"/>
              <a:round/>
            </a:ln>
          </a:insideH>
          <a:insideV>
            <a:ln w="12700" cap="flat">
              <a:solidFill>
                <a:srgbClr val="003462"/>
              </a:solidFill>
              <a:prstDash val="solid"/>
              <a:round/>
            </a:ln>
          </a:insideV>
        </a:tcBdr>
        <a:fill>
          <a:solidFill>
            <a:schemeClr val="accent1"/>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003462"/>
              </a:solidFill>
              <a:prstDash val="solid"/>
              <a:round/>
            </a:ln>
          </a:left>
          <a:right>
            <a:ln w="12700" cap="flat">
              <a:solidFill>
                <a:srgbClr val="003462"/>
              </a:solidFill>
              <a:prstDash val="solid"/>
              <a:round/>
            </a:ln>
          </a:right>
          <a:top>
            <a:ln w="12700" cap="flat">
              <a:solidFill>
                <a:srgbClr val="003462"/>
              </a:solidFill>
              <a:prstDash val="solid"/>
              <a:round/>
            </a:ln>
          </a:top>
          <a:bottom>
            <a:ln w="12700" cap="flat">
              <a:solidFill>
                <a:srgbClr val="003462"/>
              </a:solidFill>
              <a:prstDash val="solid"/>
              <a:round/>
            </a:ln>
          </a:bottom>
          <a:insideH>
            <a:ln w="12700" cap="flat">
              <a:solidFill>
                <a:srgbClr val="003462"/>
              </a:solidFill>
              <a:prstDash val="solid"/>
              <a:round/>
            </a:ln>
          </a:insideH>
          <a:insideV>
            <a:ln w="12700" cap="flat">
              <a:solidFill>
                <a:srgbClr val="003462"/>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003462"/>
        </a:fontRef>
        <a:srgbClr val="003462"/>
      </a:tcTxStyle>
      <a:tcStyle>
        <a:tcBdr>
          <a:left>
            <a:ln w="12700" cap="flat">
              <a:solidFill>
                <a:srgbClr val="003462"/>
              </a:solidFill>
              <a:prstDash val="solid"/>
              <a:round/>
            </a:ln>
          </a:left>
          <a:right>
            <a:ln w="12700" cap="flat">
              <a:solidFill>
                <a:srgbClr val="003462"/>
              </a:solidFill>
              <a:prstDash val="solid"/>
              <a:round/>
            </a:ln>
          </a:right>
          <a:top>
            <a:ln w="12700" cap="flat">
              <a:solidFill>
                <a:srgbClr val="003462"/>
              </a:solidFill>
              <a:prstDash val="solid"/>
              <a:round/>
            </a:ln>
          </a:top>
          <a:bottom>
            <a:ln w="12700" cap="flat">
              <a:solidFill>
                <a:srgbClr val="003462"/>
              </a:solidFill>
              <a:prstDash val="solid"/>
              <a:round/>
            </a:ln>
          </a:bottom>
          <a:insideH>
            <a:ln w="12700" cap="flat">
              <a:solidFill>
                <a:srgbClr val="003462"/>
              </a:solidFill>
              <a:prstDash val="solid"/>
              <a:round/>
            </a:ln>
          </a:insideH>
          <a:insideV>
            <a:ln w="12700" cap="flat">
              <a:solidFill>
                <a:srgbClr val="003462"/>
              </a:solidFill>
              <a:prstDash val="solid"/>
              <a:round/>
            </a:ln>
          </a:insideV>
        </a:tcBdr>
        <a:fill>
          <a:solidFill>
            <a:schemeClr val="accent3"/>
          </a:solidFill>
        </a:fill>
      </a:tcStyle>
    </a:firstCol>
    <a:lastRow>
      <a:tcTxStyle b="on" i="off">
        <a:fontRef idx="minor">
          <a:srgbClr val="003462"/>
        </a:fontRef>
        <a:srgbClr val="003462"/>
      </a:tcTxStyle>
      <a:tcStyle>
        <a:tcBdr>
          <a:left>
            <a:ln w="12700" cap="flat">
              <a:solidFill>
                <a:srgbClr val="003462"/>
              </a:solidFill>
              <a:prstDash val="solid"/>
              <a:round/>
            </a:ln>
          </a:left>
          <a:right>
            <a:ln w="12700" cap="flat">
              <a:solidFill>
                <a:srgbClr val="003462"/>
              </a:solidFill>
              <a:prstDash val="solid"/>
              <a:round/>
            </a:ln>
          </a:right>
          <a:top>
            <a:ln w="38100" cap="flat">
              <a:solidFill>
                <a:srgbClr val="003462"/>
              </a:solidFill>
              <a:prstDash val="solid"/>
              <a:round/>
            </a:ln>
          </a:top>
          <a:bottom>
            <a:ln w="12700" cap="flat">
              <a:solidFill>
                <a:srgbClr val="003462"/>
              </a:solidFill>
              <a:prstDash val="solid"/>
              <a:round/>
            </a:ln>
          </a:bottom>
          <a:insideH>
            <a:ln w="12700" cap="flat">
              <a:solidFill>
                <a:srgbClr val="003462"/>
              </a:solidFill>
              <a:prstDash val="solid"/>
              <a:round/>
            </a:ln>
          </a:insideH>
          <a:insideV>
            <a:ln w="12700" cap="flat">
              <a:solidFill>
                <a:srgbClr val="003462"/>
              </a:solidFill>
              <a:prstDash val="solid"/>
              <a:round/>
            </a:ln>
          </a:insideV>
        </a:tcBdr>
        <a:fill>
          <a:solidFill>
            <a:schemeClr val="accent3"/>
          </a:solidFill>
        </a:fill>
      </a:tcStyle>
    </a:lastRow>
    <a:firstRow>
      <a:tcTxStyle b="on" i="off">
        <a:fontRef idx="minor">
          <a:srgbClr val="003462"/>
        </a:fontRef>
        <a:srgbClr val="003462"/>
      </a:tcTxStyle>
      <a:tcStyle>
        <a:tcBdr>
          <a:left>
            <a:ln w="12700" cap="flat">
              <a:solidFill>
                <a:srgbClr val="003462"/>
              </a:solidFill>
              <a:prstDash val="solid"/>
              <a:round/>
            </a:ln>
          </a:left>
          <a:right>
            <a:ln w="12700" cap="flat">
              <a:solidFill>
                <a:srgbClr val="003462"/>
              </a:solidFill>
              <a:prstDash val="solid"/>
              <a:round/>
            </a:ln>
          </a:right>
          <a:top>
            <a:ln w="12700" cap="flat">
              <a:solidFill>
                <a:srgbClr val="003462"/>
              </a:solidFill>
              <a:prstDash val="solid"/>
              <a:round/>
            </a:ln>
          </a:top>
          <a:bottom>
            <a:ln w="38100" cap="flat">
              <a:solidFill>
                <a:srgbClr val="003462"/>
              </a:solidFill>
              <a:prstDash val="solid"/>
              <a:round/>
            </a:ln>
          </a:bottom>
          <a:insideH>
            <a:ln w="12700" cap="flat">
              <a:solidFill>
                <a:srgbClr val="003462"/>
              </a:solidFill>
              <a:prstDash val="solid"/>
              <a:round/>
            </a:ln>
          </a:insideH>
          <a:insideV>
            <a:ln w="12700" cap="flat">
              <a:solidFill>
                <a:srgbClr val="003462"/>
              </a:solidFill>
              <a:prstDash val="solid"/>
              <a:round/>
            </a:ln>
          </a:insideV>
        </a:tcBdr>
        <a:fill>
          <a:solidFill>
            <a:schemeClr val="accent3"/>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003462"/>
              </a:solidFill>
              <a:prstDash val="solid"/>
              <a:round/>
            </a:ln>
          </a:left>
          <a:right>
            <a:ln w="12700" cap="flat">
              <a:solidFill>
                <a:srgbClr val="003462"/>
              </a:solidFill>
              <a:prstDash val="solid"/>
              <a:round/>
            </a:ln>
          </a:right>
          <a:top>
            <a:ln w="12700" cap="flat">
              <a:solidFill>
                <a:srgbClr val="003462"/>
              </a:solidFill>
              <a:prstDash val="solid"/>
              <a:round/>
            </a:ln>
          </a:top>
          <a:bottom>
            <a:ln w="12700" cap="flat">
              <a:solidFill>
                <a:srgbClr val="003462"/>
              </a:solidFill>
              <a:prstDash val="solid"/>
              <a:round/>
            </a:ln>
          </a:bottom>
          <a:insideH>
            <a:ln w="12700" cap="flat">
              <a:solidFill>
                <a:srgbClr val="003462"/>
              </a:solidFill>
              <a:prstDash val="solid"/>
              <a:round/>
            </a:ln>
          </a:insideH>
          <a:insideV>
            <a:ln w="12700" cap="flat">
              <a:solidFill>
                <a:srgbClr val="003462"/>
              </a:solidFill>
              <a:prstDash val="solid"/>
              <a:round/>
            </a:ln>
          </a:insideV>
        </a:tcBdr>
        <a:fill>
          <a:solidFill>
            <a:srgbClr val="FFCDDF"/>
          </a:solidFill>
        </a:fill>
      </a:tcStyle>
    </a:wholeTbl>
    <a:band2H>
      <a:tcTxStyle/>
      <a:tcStyle>
        <a:tcBdr/>
        <a:fill>
          <a:solidFill>
            <a:srgbClr val="FFE8F0"/>
          </a:solidFill>
        </a:fill>
      </a:tcStyle>
    </a:band2H>
    <a:firstCol>
      <a:tcTxStyle b="on" i="off">
        <a:fontRef idx="minor">
          <a:srgbClr val="003462"/>
        </a:fontRef>
        <a:srgbClr val="003462"/>
      </a:tcTxStyle>
      <a:tcStyle>
        <a:tcBdr>
          <a:left>
            <a:ln w="12700" cap="flat">
              <a:solidFill>
                <a:srgbClr val="003462"/>
              </a:solidFill>
              <a:prstDash val="solid"/>
              <a:round/>
            </a:ln>
          </a:left>
          <a:right>
            <a:ln w="12700" cap="flat">
              <a:solidFill>
                <a:srgbClr val="003462"/>
              </a:solidFill>
              <a:prstDash val="solid"/>
              <a:round/>
            </a:ln>
          </a:right>
          <a:top>
            <a:ln w="12700" cap="flat">
              <a:solidFill>
                <a:srgbClr val="003462"/>
              </a:solidFill>
              <a:prstDash val="solid"/>
              <a:round/>
            </a:ln>
          </a:top>
          <a:bottom>
            <a:ln w="12700" cap="flat">
              <a:solidFill>
                <a:srgbClr val="003462"/>
              </a:solidFill>
              <a:prstDash val="solid"/>
              <a:round/>
            </a:ln>
          </a:bottom>
          <a:insideH>
            <a:ln w="12700" cap="flat">
              <a:solidFill>
                <a:srgbClr val="003462"/>
              </a:solidFill>
              <a:prstDash val="solid"/>
              <a:round/>
            </a:ln>
          </a:insideH>
          <a:insideV>
            <a:ln w="12700" cap="flat">
              <a:solidFill>
                <a:srgbClr val="003462"/>
              </a:solidFill>
              <a:prstDash val="solid"/>
              <a:round/>
            </a:ln>
          </a:insideV>
        </a:tcBdr>
        <a:fill>
          <a:solidFill>
            <a:schemeClr val="accent6"/>
          </a:solidFill>
        </a:fill>
      </a:tcStyle>
    </a:firstCol>
    <a:lastRow>
      <a:tcTxStyle b="on" i="off">
        <a:fontRef idx="minor">
          <a:srgbClr val="003462"/>
        </a:fontRef>
        <a:srgbClr val="003462"/>
      </a:tcTxStyle>
      <a:tcStyle>
        <a:tcBdr>
          <a:left>
            <a:ln w="12700" cap="flat">
              <a:solidFill>
                <a:srgbClr val="003462"/>
              </a:solidFill>
              <a:prstDash val="solid"/>
              <a:round/>
            </a:ln>
          </a:left>
          <a:right>
            <a:ln w="12700" cap="flat">
              <a:solidFill>
                <a:srgbClr val="003462"/>
              </a:solidFill>
              <a:prstDash val="solid"/>
              <a:round/>
            </a:ln>
          </a:right>
          <a:top>
            <a:ln w="38100" cap="flat">
              <a:solidFill>
                <a:srgbClr val="003462"/>
              </a:solidFill>
              <a:prstDash val="solid"/>
              <a:round/>
            </a:ln>
          </a:top>
          <a:bottom>
            <a:ln w="12700" cap="flat">
              <a:solidFill>
                <a:srgbClr val="003462"/>
              </a:solidFill>
              <a:prstDash val="solid"/>
              <a:round/>
            </a:ln>
          </a:bottom>
          <a:insideH>
            <a:ln w="12700" cap="flat">
              <a:solidFill>
                <a:srgbClr val="003462"/>
              </a:solidFill>
              <a:prstDash val="solid"/>
              <a:round/>
            </a:ln>
          </a:insideH>
          <a:insideV>
            <a:ln w="12700" cap="flat">
              <a:solidFill>
                <a:srgbClr val="003462"/>
              </a:solidFill>
              <a:prstDash val="solid"/>
              <a:round/>
            </a:ln>
          </a:insideV>
        </a:tcBdr>
        <a:fill>
          <a:solidFill>
            <a:schemeClr val="accent6"/>
          </a:solidFill>
        </a:fill>
      </a:tcStyle>
    </a:lastRow>
    <a:firstRow>
      <a:tcTxStyle b="on" i="off">
        <a:fontRef idx="minor">
          <a:srgbClr val="003462"/>
        </a:fontRef>
        <a:srgbClr val="003462"/>
      </a:tcTxStyle>
      <a:tcStyle>
        <a:tcBdr>
          <a:left>
            <a:ln w="12700" cap="flat">
              <a:solidFill>
                <a:srgbClr val="003462"/>
              </a:solidFill>
              <a:prstDash val="solid"/>
              <a:round/>
            </a:ln>
          </a:left>
          <a:right>
            <a:ln w="12700" cap="flat">
              <a:solidFill>
                <a:srgbClr val="003462"/>
              </a:solidFill>
              <a:prstDash val="solid"/>
              <a:round/>
            </a:ln>
          </a:right>
          <a:top>
            <a:ln w="12700" cap="flat">
              <a:solidFill>
                <a:srgbClr val="003462"/>
              </a:solidFill>
              <a:prstDash val="solid"/>
              <a:round/>
            </a:ln>
          </a:top>
          <a:bottom>
            <a:ln w="38100" cap="flat">
              <a:solidFill>
                <a:srgbClr val="003462"/>
              </a:solidFill>
              <a:prstDash val="solid"/>
              <a:round/>
            </a:ln>
          </a:bottom>
          <a:insideH>
            <a:ln w="12700" cap="flat">
              <a:solidFill>
                <a:srgbClr val="003462"/>
              </a:solidFill>
              <a:prstDash val="solid"/>
              <a:round/>
            </a:ln>
          </a:insideH>
          <a:insideV>
            <a:ln w="12700" cap="flat">
              <a:solidFill>
                <a:srgbClr val="003462"/>
              </a:solidFill>
              <a:prstDash val="solid"/>
              <a:round/>
            </a:ln>
          </a:insideV>
        </a:tcBdr>
        <a:fill>
          <a:solidFill>
            <a:schemeClr val="accent6"/>
          </a:solidFill>
        </a:fill>
      </a:tcStyle>
    </a:firstRow>
  </a:tblStyle>
  <a:tblStyle styleId="{CF821DB8-F4EB-4A41-A1BA-3FCAFE7338EE}"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003462"/>
          </a:solidFill>
        </a:fill>
      </a:tcStyle>
    </a:band2H>
    <a:firstCol>
      <a:tcTxStyle b="on" i="off">
        <a:fontRef idx="minor">
          <a:srgbClr val="003462"/>
        </a:fontRef>
        <a:srgbClr val="003462"/>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003462"/>
          </a:solidFill>
        </a:fill>
      </a:tcStyle>
    </a:lastRow>
    <a:firstRow>
      <a:tcTxStyle b="on" i="off">
        <a:fontRef idx="minor">
          <a:srgbClr val="003462"/>
        </a:fontRef>
        <a:srgbClr val="003462"/>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5E5E5E"/>
        </a:fontRef>
        <a:srgbClr val="5E5E5E"/>
      </a:tcTxStyle>
      <a:tcStyle>
        <a:tcBdr>
          <a:left>
            <a:ln w="12700" cap="flat">
              <a:solidFill>
                <a:srgbClr val="003462"/>
              </a:solidFill>
              <a:prstDash val="solid"/>
              <a:round/>
            </a:ln>
          </a:left>
          <a:right>
            <a:ln w="12700" cap="flat">
              <a:solidFill>
                <a:srgbClr val="003462"/>
              </a:solidFill>
              <a:prstDash val="solid"/>
              <a:round/>
            </a:ln>
          </a:right>
          <a:top>
            <a:ln w="12700" cap="flat">
              <a:solidFill>
                <a:srgbClr val="003462"/>
              </a:solidFill>
              <a:prstDash val="solid"/>
              <a:round/>
            </a:ln>
          </a:top>
          <a:bottom>
            <a:ln w="12700" cap="flat">
              <a:solidFill>
                <a:srgbClr val="003462"/>
              </a:solidFill>
              <a:prstDash val="solid"/>
              <a:round/>
            </a:ln>
          </a:bottom>
          <a:insideH>
            <a:ln w="12700" cap="flat">
              <a:solidFill>
                <a:srgbClr val="003462"/>
              </a:solidFill>
              <a:prstDash val="solid"/>
              <a:round/>
            </a:ln>
          </a:insideH>
          <a:insideV>
            <a:ln w="12700" cap="flat">
              <a:solidFill>
                <a:srgbClr val="003462"/>
              </a:solidFill>
              <a:prstDash val="solid"/>
              <a:round/>
            </a:ln>
          </a:insideV>
        </a:tcBdr>
        <a:fill>
          <a:solidFill>
            <a:srgbClr val="D1D1D1"/>
          </a:solidFill>
        </a:fill>
      </a:tcStyle>
    </a:wholeTbl>
    <a:band2H>
      <a:tcTxStyle/>
      <a:tcStyle>
        <a:tcBdr/>
        <a:fill>
          <a:solidFill>
            <a:srgbClr val="E9E9E9"/>
          </a:solidFill>
        </a:fill>
      </a:tcStyle>
    </a:band2H>
    <a:firstCol>
      <a:tcTxStyle b="on" i="off">
        <a:fontRef idx="minor">
          <a:srgbClr val="003462"/>
        </a:fontRef>
        <a:srgbClr val="003462"/>
      </a:tcTxStyle>
      <a:tcStyle>
        <a:tcBdr>
          <a:left>
            <a:ln w="12700" cap="flat">
              <a:solidFill>
                <a:srgbClr val="003462"/>
              </a:solidFill>
              <a:prstDash val="solid"/>
              <a:round/>
            </a:ln>
          </a:left>
          <a:right>
            <a:ln w="12700" cap="flat">
              <a:solidFill>
                <a:srgbClr val="003462"/>
              </a:solidFill>
              <a:prstDash val="solid"/>
              <a:round/>
            </a:ln>
          </a:right>
          <a:top>
            <a:ln w="12700" cap="flat">
              <a:solidFill>
                <a:srgbClr val="003462"/>
              </a:solidFill>
              <a:prstDash val="solid"/>
              <a:round/>
            </a:ln>
          </a:top>
          <a:bottom>
            <a:ln w="12700" cap="flat">
              <a:solidFill>
                <a:srgbClr val="003462"/>
              </a:solidFill>
              <a:prstDash val="solid"/>
              <a:round/>
            </a:ln>
          </a:bottom>
          <a:insideH>
            <a:ln w="12700" cap="flat">
              <a:solidFill>
                <a:srgbClr val="003462"/>
              </a:solidFill>
              <a:prstDash val="solid"/>
              <a:round/>
            </a:ln>
          </a:insideH>
          <a:insideV>
            <a:ln w="12700" cap="flat">
              <a:solidFill>
                <a:srgbClr val="003462"/>
              </a:solidFill>
              <a:prstDash val="solid"/>
              <a:round/>
            </a:ln>
          </a:insideV>
        </a:tcBdr>
        <a:fill>
          <a:solidFill>
            <a:srgbClr val="5E5E5E"/>
          </a:solidFill>
        </a:fill>
      </a:tcStyle>
    </a:firstCol>
    <a:lastRow>
      <a:tcTxStyle b="on" i="off">
        <a:fontRef idx="minor">
          <a:srgbClr val="003462"/>
        </a:fontRef>
        <a:srgbClr val="003462"/>
      </a:tcTxStyle>
      <a:tcStyle>
        <a:tcBdr>
          <a:left>
            <a:ln w="12700" cap="flat">
              <a:solidFill>
                <a:srgbClr val="003462"/>
              </a:solidFill>
              <a:prstDash val="solid"/>
              <a:round/>
            </a:ln>
          </a:left>
          <a:right>
            <a:ln w="12700" cap="flat">
              <a:solidFill>
                <a:srgbClr val="003462"/>
              </a:solidFill>
              <a:prstDash val="solid"/>
              <a:round/>
            </a:ln>
          </a:right>
          <a:top>
            <a:ln w="38100" cap="flat">
              <a:solidFill>
                <a:srgbClr val="003462"/>
              </a:solidFill>
              <a:prstDash val="solid"/>
              <a:round/>
            </a:ln>
          </a:top>
          <a:bottom>
            <a:ln w="12700" cap="flat">
              <a:solidFill>
                <a:srgbClr val="003462"/>
              </a:solidFill>
              <a:prstDash val="solid"/>
              <a:round/>
            </a:ln>
          </a:bottom>
          <a:insideH>
            <a:ln w="12700" cap="flat">
              <a:solidFill>
                <a:srgbClr val="003462"/>
              </a:solidFill>
              <a:prstDash val="solid"/>
              <a:round/>
            </a:ln>
          </a:insideH>
          <a:insideV>
            <a:ln w="12700" cap="flat">
              <a:solidFill>
                <a:srgbClr val="003462"/>
              </a:solidFill>
              <a:prstDash val="solid"/>
              <a:round/>
            </a:ln>
          </a:insideV>
        </a:tcBdr>
        <a:fill>
          <a:solidFill>
            <a:srgbClr val="5E5E5E"/>
          </a:solidFill>
        </a:fill>
      </a:tcStyle>
    </a:lastRow>
    <a:firstRow>
      <a:tcTxStyle b="on" i="off">
        <a:fontRef idx="minor">
          <a:srgbClr val="003462"/>
        </a:fontRef>
        <a:srgbClr val="003462"/>
      </a:tcTxStyle>
      <a:tcStyle>
        <a:tcBdr>
          <a:left>
            <a:ln w="12700" cap="flat">
              <a:solidFill>
                <a:srgbClr val="003462"/>
              </a:solidFill>
              <a:prstDash val="solid"/>
              <a:round/>
            </a:ln>
          </a:left>
          <a:right>
            <a:ln w="12700" cap="flat">
              <a:solidFill>
                <a:srgbClr val="003462"/>
              </a:solidFill>
              <a:prstDash val="solid"/>
              <a:round/>
            </a:ln>
          </a:right>
          <a:top>
            <a:ln w="12700" cap="flat">
              <a:solidFill>
                <a:srgbClr val="003462"/>
              </a:solidFill>
              <a:prstDash val="solid"/>
              <a:round/>
            </a:ln>
          </a:top>
          <a:bottom>
            <a:ln w="38100" cap="flat">
              <a:solidFill>
                <a:srgbClr val="003462"/>
              </a:solidFill>
              <a:prstDash val="solid"/>
              <a:round/>
            </a:ln>
          </a:bottom>
          <a:insideH>
            <a:ln w="12700" cap="flat">
              <a:solidFill>
                <a:srgbClr val="003462"/>
              </a:solidFill>
              <a:prstDash val="solid"/>
              <a:round/>
            </a:ln>
          </a:insideH>
          <a:insideV>
            <a:ln w="12700" cap="flat">
              <a:solidFill>
                <a:srgbClr val="003462"/>
              </a:solidFill>
              <a:prstDash val="solid"/>
              <a:round/>
            </a:ln>
          </a:insideV>
        </a:tcBdr>
        <a:fill>
          <a:solidFill>
            <a:srgbClr val="5E5E5E"/>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p:restoredTop sz="91408"/>
  </p:normalViewPr>
  <p:slideViewPr>
    <p:cSldViewPr snapToGrid="0">
      <p:cViewPr varScale="1">
        <p:scale>
          <a:sx n="39" d="100"/>
          <a:sy n="39" d="100"/>
        </p:scale>
        <p:origin x="912"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2A902A-155C-4DCC-B0FF-BF6F3A2A8BDA}"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C82A5104-59C0-4F5A-A817-B7A7662564CF}">
      <dgm:prSet phldrT="[Text]"/>
      <dgm:spPr>
        <a:solidFill>
          <a:srgbClr val="156488"/>
        </a:solidFill>
      </dgm:spPr>
      <dgm:t>
        <a:bodyPr/>
        <a:lstStyle/>
        <a:p>
          <a:r>
            <a:rPr lang="en-US" dirty="0">
              <a:latin typeface="+mn-lt"/>
            </a:rPr>
            <a:t>Affordable Housing</a:t>
          </a:r>
        </a:p>
      </dgm:t>
    </dgm:pt>
    <dgm:pt modelId="{87F91CB3-7DFD-4AEB-8C22-872F0881A603}" type="parTrans" cxnId="{B69816BF-46E7-4716-86D1-DFDDBE03A078}">
      <dgm:prSet/>
      <dgm:spPr/>
      <dgm:t>
        <a:bodyPr/>
        <a:lstStyle/>
        <a:p>
          <a:endParaRPr lang="en-US">
            <a:latin typeface="Century Gothic" panose="020B0502020202020204" pitchFamily="34" charset="0"/>
          </a:endParaRPr>
        </a:p>
      </dgm:t>
    </dgm:pt>
    <dgm:pt modelId="{9365711C-F071-4E3B-8CE4-7D70EE7D8672}" type="sibTrans" cxnId="{B69816BF-46E7-4716-86D1-DFDDBE03A078}">
      <dgm:prSet/>
      <dgm:spPr/>
      <dgm:t>
        <a:bodyPr/>
        <a:lstStyle/>
        <a:p>
          <a:endParaRPr lang="en-US">
            <a:latin typeface="Century Gothic" panose="020B0502020202020204" pitchFamily="34" charset="0"/>
          </a:endParaRPr>
        </a:p>
      </dgm:t>
    </dgm:pt>
    <dgm:pt modelId="{0B68CBFD-0E0D-4F2B-B58A-9CBFCB7B71DC}">
      <dgm:prSet phldrT="[Text]"/>
      <dgm:spPr>
        <a:solidFill>
          <a:srgbClr val="156488"/>
        </a:solidFill>
      </dgm:spPr>
      <dgm:t>
        <a:bodyPr/>
        <a:lstStyle/>
        <a:p>
          <a:pPr>
            <a:buFont typeface="Arial" panose="020B0604020202020204" pitchFamily="34" charset="0"/>
            <a:buChar char="•"/>
          </a:pPr>
          <a:r>
            <a:rPr lang="en-US" dirty="0">
              <a:latin typeface="+mn-lt"/>
            </a:rPr>
            <a:t>Equitable access to health care</a:t>
          </a:r>
        </a:p>
      </dgm:t>
    </dgm:pt>
    <dgm:pt modelId="{F8BDFF60-41CA-4F4D-B988-10E8E9811AB6}" type="sibTrans" cxnId="{FE171644-356F-4884-A9F4-CFF6B567F20D}">
      <dgm:prSet/>
      <dgm:spPr>
        <a:ln>
          <a:solidFill>
            <a:schemeClr val="bg2">
              <a:lumMod val="50000"/>
            </a:schemeClr>
          </a:solidFill>
        </a:ln>
      </dgm:spPr>
      <dgm:t>
        <a:bodyPr/>
        <a:lstStyle/>
        <a:p>
          <a:endParaRPr lang="en-US">
            <a:latin typeface="Century Gothic" panose="020B0502020202020204" pitchFamily="34" charset="0"/>
          </a:endParaRPr>
        </a:p>
      </dgm:t>
    </dgm:pt>
    <dgm:pt modelId="{F5C4594C-15F3-4256-B875-ADB1CEFAF55F}" type="parTrans" cxnId="{FE171644-356F-4884-A9F4-CFF6B567F20D}">
      <dgm:prSet/>
      <dgm:spPr/>
      <dgm:t>
        <a:bodyPr/>
        <a:lstStyle/>
        <a:p>
          <a:endParaRPr lang="en-US">
            <a:latin typeface="Century Gothic" panose="020B0502020202020204" pitchFamily="34" charset="0"/>
          </a:endParaRPr>
        </a:p>
      </dgm:t>
    </dgm:pt>
    <dgm:pt modelId="{0FBE6139-BD13-4F32-84A0-8EFF8FB321DF}">
      <dgm:prSet/>
      <dgm:spPr>
        <a:solidFill>
          <a:schemeClr val="accent3">
            <a:lumMod val="50000"/>
          </a:schemeClr>
        </a:solidFill>
      </dgm:spPr>
      <dgm:t>
        <a:bodyPr/>
        <a:lstStyle/>
        <a:p>
          <a:r>
            <a:rPr lang="en-US" dirty="0">
              <a:latin typeface="+mn-lt"/>
            </a:rPr>
            <a:t>Career training and education</a:t>
          </a:r>
        </a:p>
      </dgm:t>
    </dgm:pt>
    <dgm:pt modelId="{8FC70534-2C10-40F2-9DF2-19D1F94F6789}" type="parTrans" cxnId="{0C5D0483-D52A-4495-94B5-B81DC6FECB69}">
      <dgm:prSet/>
      <dgm:spPr/>
      <dgm:t>
        <a:bodyPr/>
        <a:lstStyle/>
        <a:p>
          <a:endParaRPr lang="en-US">
            <a:latin typeface="Century Gothic" panose="020B0502020202020204" pitchFamily="34" charset="0"/>
          </a:endParaRPr>
        </a:p>
      </dgm:t>
    </dgm:pt>
    <dgm:pt modelId="{2B6F566A-3DF6-4930-84AE-D63FEB046D16}" type="sibTrans" cxnId="{0C5D0483-D52A-4495-94B5-B81DC6FECB69}">
      <dgm:prSet/>
      <dgm:spPr/>
      <dgm:t>
        <a:bodyPr/>
        <a:lstStyle/>
        <a:p>
          <a:endParaRPr lang="en-US">
            <a:latin typeface="Century Gothic" panose="020B0502020202020204" pitchFamily="34" charset="0"/>
          </a:endParaRPr>
        </a:p>
      </dgm:t>
    </dgm:pt>
    <dgm:pt modelId="{437EA2A5-8D26-49EF-A90A-3BE1ECD2FE3C}">
      <dgm:prSet/>
      <dgm:spPr>
        <a:solidFill>
          <a:schemeClr val="accent3">
            <a:lumMod val="50000"/>
          </a:schemeClr>
        </a:solidFill>
      </dgm:spPr>
      <dgm:t>
        <a:bodyPr/>
        <a:lstStyle/>
        <a:p>
          <a:r>
            <a:rPr lang="en-US" dirty="0">
              <a:latin typeface="+mn-lt"/>
            </a:rPr>
            <a:t>Substance use and mental health</a:t>
          </a:r>
        </a:p>
      </dgm:t>
    </dgm:pt>
    <dgm:pt modelId="{25A91826-3DB5-49C0-A6B6-82B17208B0B7}" type="parTrans" cxnId="{F6E3A29E-861F-451B-AB60-451C3AAD275D}">
      <dgm:prSet/>
      <dgm:spPr/>
      <dgm:t>
        <a:bodyPr/>
        <a:lstStyle/>
        <a:p>
          <a:endParaRPr lang="en-US">
            <a:latin typeface="Century Gothic" panose="020B0502020202020204" pitchFamily="34" charset="0"/>
          </a:endParaRPr>
        </a:p>
      </dgm:t>
    </dgm:pt>
    <dgm:pt modelId="{B9ADAEC9-665B-4BA2-9FD2-3B84A9162713}" type="sibTrans" cxnId="{F6E3A29E-861F-451B-AB60-451C3AAD275D}">
      <dgm:prSet/>
      <dgm:spPr/>
      <dgm:t>
        <a:bodyPr/>
        <a:lstStyle/>
        <a:p>
          <a:endParaRPr lang="en-US">
            <a:latin typeface="Century Gothic" panose="020B0502020202020204" pitchFamily="34" charset="0"/>
          </a:endParaRPr>
        </a:p>
      </dgm:t>
    </dgm:pt>
    <dgm:pt modelId="{3FABC79D-F5E3-493E-90AA-0862C42329DB}">
      <dgm:prSet/>
      <dgm:spPr>
        <a:solidFill>
          <a:schemeClr val="accent4">
            <a:lumMod val="50000"/>
          </a:schemeClr>
        </a:solidFill>
      </dgm:spPr>
      <dgm:t>
        <a:bodyPr/>
        <a:lstStyle/>
        <a:p>
          <a:r>
            <a:rPr lang="en-US" dirty="0">
              <a:latin typeface="+mn-lt"/>
            </a:rPr>
            <a:t>Impact of trauma on health due to gun violence and crime</a:t>
          </a:r>
        </a:p>
      </dgm:t>
    </dgm:pt>
    <dgm:pt modelId="{0C09839E-A49A-46E1-96CA-5930D8E1686D}" type="parTrans" cxnId="{1A5F5F95-420A-4E54-8C18-1CA272DDF588}">
      <dgm:prSet/>
      <dgm:spPr/>
      <dgm:t>
        <a:bodyPr/>
        <a:lstStyle/>
        <a:p>
          <a:endParaRPr lang="en-US">
            <a:latin typeface="Century Gothic" panose="020B0502020202020204" pitchFamily="34" charset="0"/>
          </a:endParaRPr>
        </a:p>
      </dgm:t>
    </dgm:pt>
    <dgm:pt modelId="{AF3ED52E-A105-4CD0-8705-6104A3C22B89}" type="sibTrans" cxnId="{1A5F5F95-420A-4E54-8C18-1CA272DDF588}">
      <dgm:prSet/>
      <dgm:spPr/>
      <dgm:t>
        <a:bodyPr/>
        <a:lstStyle/>
        <a:p>
          <a:endParaRPr lang="en-US">
            <a:latin typeface="Century Gothic" panose="020B0502020202020204" pitchFamily="34" charset="0"/>
          </a:endParaRPr>
        </a:p>
      </dgm:t>
    </dgm:pt>
    <dgm:pt modelId="{DA0CFD65-69CD-4793-A885-9470F7FD3F4A}" type="pres">
      <dgm:prSet presAssocID="{4B2A902A-155C-4DCC-B0FF-BF6F3A2A8BDA}" presName="Name0" presStyleCnt="0">
        <dgm:presLayoutVars>
          <dgm:chMax val="7"/>
          <dgm:chPref val="7"/>
          <dgm:dir/>
        </dgm:presLayoutVars>
      </dgm:prSet>
      <dgm:spPr/>
    </dgm:pt>
    <dgm:pt modelId="{81F31F14-E086-4BF3-821A-40835C637ABC}" type="pres">
      <dgm:prSet presAssocID="{4B2A902A-155C-4DCC-B0FF-BF6F3A2A8BDA}" presName="Name1" presStyleCnt="0"/>
      <dgm:spPr/>
    </dgm:pt>
    <dgm:pt modelId="{49F428F2-06A2-4AFB-9350-850040D46CF3}" type="pres">
      <dgm:prSet presAssocID="{4B2A902A-155C-4DCC-B0FF-BF6F3A2A8BDA}" presName="cycle" presStyleCnt="0"/>
      <dgm:spPr/>
    </dgm:pt>
    <dgm:pt modelId="{CE618C78-66C1-410D-955A-6C0D38C034B5}" type="pres">
      <dgm:prSet presAssocID="{4B2A902A-155C-4DCC-B0FF-BF6F3A2A8BDA}" presName="srcNode" presStyleLbl="node1" presStyleIdx="0" presStyleCnt="5"/>
      <dgm:spPr/>
    </dgm:pt>
    <dgm:pt modelId="{91A1AAC2-3398-4A2D-9110-7108036B0472}" type="pres">
      <dgm:prSet presAssocID="{4B2A902A-155C-4DCC-B0FF-BF6F3A2A8BDA}" presName="conn" presStyleLbl="parChTrans1D2" presStyleIdx="0" presStyleCnt="1" custLinFactNeighborX="-842" custLinFactNeighborY="946"/>
      <dgm:spPr/>
    </dgm:pt>
    <dgm:pt modelId="{E5D04822-7C3F-4D8F-B0A1-3B2300F34BB7}" type="pres">
      <dgm:prSet presAssocID="{4B2A902A-155C-4DCC-B0FF-BF6F3A2A8BDA}" presName="extraNode" presStyleLbl="node1" presStyleIdx="0" presStyleCnt="5"/>
      <dgm:spPr/>
    </dgm:pt>
    <dgm:pt modelId="{3E62350E-C112-4BC4-934E-800859EEE804}" type="pres">
      <dgm:prSet presAssocID="{4B2A902A-155C-4DCC-B0FF-BF6F3A2A8BDA}" presName="dstNode" presStyleLbl="node1" presStyleIdx="0" presStyleCnt="5"/>
      <dgm:spPr/>
    </dgm:pt>
    <dgm:pt modelId="{6780F8E0-282E-4AF6-8F3E-0B7D9A1849AC}" type="pres">
      <dgm:prSet presAssocID="{0B68CBFD-0E0D-4F2B-B58A-9CBFCB7B71DC}" presName="text_1" presStyleLbl="node1" presStyleIdx="0" presStyleCnt="5">
        <dgm:presLayoutVars>
          <dgm:bulletEnabled val="1"/>
        </dgm:presLayoutVars>
      </dgm:prSet>
      <dgm:spPr/>
    </dgm:pt>
    <dgm:pt modelId="{2D475C4D-459F-4032-A7C9-B22F44A64E20}" type="pres">
      <dgm:prSet presAssocID="{0B68CBFD-0E0D-4F2B-B58A-9CBFCB7B71DC}" presName="accent_1" presStyleCnt="0"/>
      <dgm:spPr/>
    </dgm:pt>
    <dgm:pt modelId="{D0D730B6-CDF1-4002-9D75-ABD5863749FF}" type="pres">
      <dgm:prSet presAssocID="{0B68CBFD-0E0D-4F2B-B58A-9CBFCB7B71DC}" presName="accentRepeatNode" presStyleLbl="solidFgAcc1" presStyleIdx="0" presStyleCnt="5"/>
      <dgm:spPr>
        <a:ln>
          <a:solidFill>
            <a:srgbClr val="156488"/>
          </a:solidFill>
        </a:ln>
      </dgm:spPr>
    </dgm:pt>
    <dgm:pt modelId="{BE7D176F-026C-4886-BCFC-AC9B7F874D85}" type="pres">
      <dgm:prSet presAssocID="{437EA2A5-8D26-49EF-A90A-3BE1ECD2FE3C}" presName="text_2" presStyleLbl="node1" presStyleIdx="1" presStyleCnt="5">
        <dgm:presLayoutVars>
          <dgm:bulletEnabled val="1"/>
        </dgm:presLayoutVars>
      </dgm:prSet>
      <dgm:spPr/>
    </dgm:pt>
    <dgm:pt modelId="{01760398-C0F1-439E-84FB-EF9EF11F37E7}" type="pres">
      <dgm:prSet presAssocID="{437EA2A5-8D26-49EF-A90A-3BE1ECD2FE3C}" presName="accent_2" presStyleCnt="0"/>
      <dgm:spPr/>
    </dgm:pt>
    <dgm:pt modelId="{18AC59B2-38DD-4FD5-BAE0-AC56CF58E3A4}" type="pres">
      <dgm:prSet presAssocID="{437EA2A5-8D26-49EF-A90A-3BE1ECD2FE3C}" presName="accentRepeatNode" presStyleLbl="solidFgAcc1" presStyleIdx="1" presStyleCnt="5"/>
      <dgm:spPr>
        <a:ln>
          <a:solidFill>
            <a:schemeClr val="accent3">
              <a:lumMod val="50000"/>
            </a:schemeClr>
          </a:solidFill>
        </a:ln>
      </dgm:spPr>
    </dgm:pt>
    <dgm:pt modelId="{B0B0B67F-B038-41CA-830F-47EBD4566FD4}" type="pres">
      <dgm:prSet presAssocID="{3FABC79D-F5E3-493E-90AA-0862C42329DB}" presName="text_3" presStyleLbl="node1" presStyleIdx="2" presStyleCnt="5">
        <dgm:presLayoutVars>
          <dgm:bulletEnabled val="1"/>
        </dgm:presLayoutVars>
      </dgm:prSet>
      <dgm:spPr/>
    </dgm:pt>
    <dgm:pt modelId="{B680DA9E-3A37-42DA-984F-FF344FBD86C1}" type="pres">
      <dgm:prSet presAssocID="{3FABC79D-F5E3-493E-90AA-0862C42329DB}" presName="accent_3" presStyleCnt="0"/>
      <dgm:spPr/>
    </dgm:pt>
    <dgm:pt modelId="{6E78F224-73FC-41D4-B5F8-1660E843465B}" type="pres">
      <dgm:prSet presAssocID="{3FABC79D-F5E3-493E-90AA-0862C42329DB}" presName="accentRepeatNode" presStyleLbl="solidFgAcc1" presStyleIdx="2" presStyleCnt="5"/>
      <dgm:spPr>
        <a:ln>
          <a:solidFill>
            <a:schemeClr val="accent4">
              <a:lumMod val="50000"/>
            </a:schemeClr>
          </a:solidFill>
        </a:ln>
      </dgm:spPr>
    </dgm:pt>
    <dgm:pt modelId="{38319F6F-E6EE-4B89-B571-2550A43A77AF}" type="pres">
      <dgm:prSet presAssocID="{0FBE6139-BD13-4F32-84A0-8EFF8FB321DF}" presName="text_4" presStyleLbl="node1" presStyleIdx="3" presStyleCnt="5">
        <dgm:presLayoutVars>
          <dgm:bulletEnabled val="1"/>
        </dgm:presLayoutVars>
      </dgm:prSet>
      <dgm:spPr/>
    </dgm:pt>
    <dgm:pt modelId="{29E93581-2669-44A6-BF4B-4255AD6E2A7D}" type="pres">
      <dgm:prSet presAssocID="{0FBE6139-BD13-4F32-84A0-8EFF8FB321DF}" presName="accent_4" presStyleCnt="0"/>
      <dgm:spPr/>
    </dgm:pt>
    <dgm:pt modelId="{DCDEF9B7-1D05-440A-BC28-CB500B0C67A1}" type="pres">
      <dgm:prSet presAssocID="{0FBE6139-BD13-4F32-84A0-8EFF8FB321DF}" presName="accentRepeatNode" presStyleLbl="solidFgAcc1" presStyleIdx="3" presStyleCnt="5"/>
      <dgm:spPr>
        <a:ln>
          <a:solidFill>
            <a:schemeClr val="accent3">
              <a:lumMod val="50000"/>
            </a:schemeClr>
          </a:solidFill>
        </a:ln>
      </dgm:spPr>
    </dgm:pt>
    <dgm:pt modelId="{D32AE3B2-6054-408C-AAF6-8CF40F60AEBB}" type="pres">
      <dgm:prSet presAssocID="{C82A5104-59C0-4F5A-A817-B7A7662564CF}" presName="text_5" presStyleLbl="node1" presStyleIdx="4" presStyleCnt="5">
        <dgm:presLayoutVars>
          <dgm:bulletEnabled val="1"/>
        </dgm:presLayoutVars>
      </dgm:prSet>
      <dgm:spPr/>
    </dgm:pt>
    <dgm:pt modelId="{260EE3FF-1D99-49BC-AE34-9B4A80AD08DB}" type="pres">
      <dgm:prSet presAssocID="{C82A5104-59C0-4F5A-A817-B7A7662564CF}" presName="accent_5" presStyleCnt="0"/>
      <dgm:spPr/>
    </dgm:pt>
    <dgm:pt modelId="{A71AF248-F0BA-415F-B015-6EEE6689F15C}" type="pres">
      <dgm:prSet presAssocID="{C82A5104-59C0-4F5A-A817-B7A7662564CF}" presName="accentRepeatNode" presStyleLbl="solidFgAcc1" presStyleIdx="4" presStyleCnt="5"/>
      <dgm:spPr>
        <a:ln>
          <a:solidFill>
            <a:srgbClr val="156488"/>
          </a:solidFill>
        </a:ln>
      </dgm:spPr>
    </dgm:pt>
  </dgm:ptLst>
  <dgm:cxnLst>
    <dgm:cxn modelId="{A0DCD003-891B-4451-BF9A-E04991CCCD73}" type="presOf" srcId="{4B2A902A-155C-4DCC-B0FF-BF6F3A2A8BDA}" destId="{DA0CFD65-69CD-4793-A885-9470F7FD3F4A}" srcOrd="0" destOrd="0" presId="urn:microsoft.com/office/officeart/2008/layout/VerticalCurvedList"/>
    <dgm:cxn modelId="{60DA801A-10F7-4CD7-8598-20C08E79B12E}" type="presOf" srcId="{C82A5104-59C0-4F5A-A817-B7A7662564CF}" destId="{D32AE3B2-6054-408C-AAF6-8CF40F60AEBB}" srcOrd="0" destOrd="0" presId="urn:microsoft.com/office/officeart/2008/layout/VerticalCurvedList"/>
    <dgm:cxn modelId="{EFD6985B-27A0-42C7-BB0F-C7A597BC8DF0}" type="presOf" srcId="{3FABC79D-F5E3-493E-90AA-0862C42329DB}" destId="{B0B0B67F-B038-41CA-830F-47EBD4566FD4}" srcOrd="0" destOrd="0" presId="urn:microsoft.com/office/officeart/2008/layout/VerticalCurvedList"/>
    <dgm:cxn modelId="{FE171644-356F-4884-A9F4-CFF6B567F20D}" srcId="{4B2A902A-155C-4DCC-B0FF-BF6F3A2A8BDA}" destId="{0B68CBFD-0E0D-4F2B-B58A-9CBFCB7B71DC}" srcOrd="0" destOrd="0" parTransId="{F5C4594C-15F3-4256-B875-ADB1CEFAF55F}" sibTransId="{F8BDFF60-41CA-4F4D-B988-10E8E9811AB6}"/>
    <dgm:cxn modelId="{3924FB68-1DED-4D74-9780-6898B71D3C83}" type="presOf" srcId="{F8BDFF60-41CA-4F4D-B988-10E8E9811AB6}" destId="{91A1AAC2-3398-4A2D-9110-7108036B0472}" srcOrd="0" destOrd="0" presId="urn:microsoft.com/office/officeart/2008/layout/VerticalCurvedList"/>
    <dgm:cxn modelId="{87E5DC56-9740-420F-AA38-452454D2DDAB}" type="presOf" srcId="{437EA2A5-8D26-49EF-A90A-3BE1ECD2FE3C}" destId="{BE7D176F-026C-4886-BCFC-AC9B7F874D85}" srcOrd="0" destOrd="0" presId="urn:microsoft.com/office/officeart/2008/layout/VerticalCurvedList"/>
    <dgm:cxn modelId="{0C5D0483-D52A-4495-94B5-B81DC6FECB69}" srcId="{4B2A902A-155C-4DCC-B0FF-BF6F3A2A8BDA}" destId="{0FBE6139-BD13-4F32-84A0-8EFF8FB321DF}" srcOrd="3" destOrd="0" parTransId="{8FC70534-2C10-40F2-9DF2-19D1F94F6789}" sibTransId="{2B6F566A-3DF6-4930-84AE-D63FEB046D16}"/>
    <dgm:cxn modelId="{1A5F5F95-420A-4E54-8C18-1CA272DDF588}" srcId="{4B2A902A-155C-4DCC-B0FF-BF6F3A2A8BDA}" destId="{3FABC79D-F5E3-493E-90AA-0862C42329DB}" srcOrd="2" destOrd="0" parTransId="{0C09839E-A49A-46E1-96CA-5930D8E1686D}" sibTransId="{AF3ED52E-A105-4CD0-8705-6104A3C22B89}"/>
    <dgm:cxn modelId="{F6E3A29E-861F-451B-AB60-451C3AAD275D}" srcId="{4B2A902A-155C-4DCC-B0FF-BF6F3A2A8BDA}" destId="{437EA2A5-8D26-49EF-A90A-3BE1ECD2FE3C}" srcOrd="1" destOrd="0" parTransId="{25A91826-3DB5-49C0-A6B6-82B17208B0B7}" sibTransId="{B9ADAEC9-665B-4BA2-9FD2-3B84A9162713}"/>
    <dgm:cxn modelId="{B69816BF-46E7-4716-86D1-DFDDBE03A078}" srcId="{4B2A902A-155C-4DCC-B0FF-BF6F3A2A8BDA}" destId="{C82A5104-59C0-4F5A-A817-B7A7662564CF}" srcOrd="4" destOrd="0" parTransId="{87F91CB3-7DFD-4AEB-8C22-872F0881A603}" sibTransId="{9365711C-F071-4E3B-8CE4-7D70EE7D8672}"/>
    <dgm:cxn modelId="{8C10DEC1-0B9E-4D42-97DA-828F6F5FD9DA}" type="presOf" srcId="{0B68CBFD-0E0D-4F2B-B58A-9CBFCB7B71DC}" destId="{6780F8E0-282E-4AF6-8F3E-0B7D9A1849AC}" srcOrd="0" destOrd="0" presId="urn:microsoft.com/office/officeart/2008/layout/VerticalCurvedList"/>
    <dgm:cxn modelId="{58482FF3-E09B-42AA-9D2B-EFEBDC35F696}" type="presOf" srcId="{0FBE6139-BD13-4F32-84A0-8EFF8FB321DF}" destId="{38319F6F-E6EE-4B89-B571-2550A43A77AF}" srcOrd="0" destOrd="0" presId="urn:microsoft.com/office/officeart/2008/layout/VerticalCurvedList"/>
    <dgm:cxn modelId="{1EF099B5-7541-453B-9BBC-A56EC0863A1A}" type="presParOf" srcId="{DA0CFD65-69CD-4793-A885-9470F7FD3F4A}" destId="{81F31F14-E086-4BF3-821A-40835C637ABC}" srcOrd="0" destOrd="0" presId="urn:microsoft.com/office/officeart/2008/layout/VerticalCurvedList"/>
    <dgm:cxn modelId="{A01D0209-D1B6-4541-9246-30C9D4C0ED90}" type="presParOf" srcId="{81F31F14-E086-4BF3-821A-40835C637ABC}" destId="{49F428F2-06A2-4AFB-9350-850040D46CF3}" srcOrd="0" destOrd="0" presId="urn:microsoft.com/office/officeart/2008/layout/VerticalCurvedList"/>
    <dgm:cxn modelId="{68FF6AD4-65FA-4FDD-8F83-3EE207DA227C}" type="presParOf" srcId="{49F428F2-06A2-4AFB-9350-850040D46CF3}" destId="{CE618C78-66C1-410D-955A-6C0D38C034B5}" srcOrd="0" destOrd="0" presId="urn:microsoft.com/office/officeart/2008/layout/VerticalCurvedList"/>
    <dgm:cxn modelId="{91AD99EC-01DF-4215-85CE-2CDF05EC07A6}" type="presParOf" srcId="{49F428F2-06A2-4AFB-9350-850040D46CF3}" destId="{91A1AAC2-3398-4A2D-9110-7108036B0472}" srcOrd="1" destOrd="0" presId="urn:microsoft.com/office/officeart/2008/layout/VerticalCurvedList"/>
    <dgm:cxn modelId="{815FCCB3-BD19-452F-A353-7536D9C3320B}" type="presParOf" srcId="{49F428F2-06A2-4AFB-9350-850040D46CF3}" destId="{E5D04822-7C3F-4D8F-B0A1-3B2300F34BB7}" srcOrd="2" destOrd="0" presId="urn:microsoft.com/office/officeart/2008/layout/VerticalCurvedList"/>
    <dgm:cxn modelId="{E2735E86-1B51-414D-932B-21C7F6635A01}" type="presParOf" srcId="{49F428F2-06A2-4AFB-9350-850040D46CF3}" destId="{3E62350E-C112-4BC4-934E-800859EEE804}" srcOrd="3" destOrd="0" presId="urn:microsoft.com/office/officeart/2008/layout/VerticalCurvedList"/>
    <dgm:cxn modelId="{EC3C5B4A-37E2-49A1-BF06-2130B0E4F51B}" type="presParOf" srcId="{81F31F14-E086-4BF3-821A-40835C637ABC}" destId="{6780F8E0-282E-4AF6-8F3E-0B7D9A1849AC}" srcOrd="1" destOrd="0" presId="urn:microsoft.com/office/officeart/2008/layout/VerticalCurvedList"/>
    <dgm:cxn modelId="{523F1A6C-4D58-46F5-A3B3-75DAA9F366EF}" type="presParOf" srcId="{81F31F14-E086-4BF3-821A-40835C637ABC}" destId="{2D475C4D-459F-4032-A7C9-B22F44A64E20}" srcOrd="2" destOrd="0" presId="urn:microsoft.com/office/officeart/2008/layout/VerticalCurvedList"/>
    <dgm:cxn modelId="{E37903EF-C36E-4C0C-8655-B6F023DE4E6B}" type="presParOf" srcId="{2D475C4D-459F-4032-A7C9-B22F44A64E20}" destId="{D0D730B6-CDF1-4002-9D75-ABD5863749FF}" srcOrd="0" destOrd="0" presId="urn:microsoft.com/office/officeart/2008/layout/VerticalCurvedList"/>
    <dgm:cxn modelId="{1218B819-5BEE-49B6-B597-2FB78AAEA127}" type="presParOf" srcId="{81F31F14-E086-4BF3-821A-40835C637ABC}" destId="{BE7D176F-026C-4886-BCFC-AC9B7F874D85}" srcOrd="3" destOrd="0" presId="urn:microsoft.com/office/officeart/2008/layout/VerticalCurvedList"/>
    <dgm:cxn modelId="{49B94EA8-7C44-40F4-BAD6-5EFD83282C94}" type="presParOf" srcId="{81F31F14-E086-4BF3-821A-40835C637ABC}" destId="{01760398-C0F1-439E-84FB-EF9EF11F37E7}" srcOrd="4" destOrd="0" presId="urn:microsoft.com/office/officeart/2008/layout/VerticalCurvedList"/>
    <dgm:cxn modelId="{CD0244D0-D952-4D09-842B-84A908D76086}" type="presParOf" srcId="{01760398-C0F1-439E-84FB-EF9EF11F37E7}" destId="{18AC59B2-38DD-4FD5-BAE0-AC56CF58E3A4}" srcOrd="0" destOrd="0" presId="urn:microsoft.com/office/officeart/2008/layout/VerticalCurvedList"/>
    <dgm:cxn modelId="{76482252-E22E-4B03-B9DD-669921891B00}" type="presParOf" srcId="{81F31F14-E086-4BF3-821A-40835C637ABC}" destId="{B0B0B67F-B038-41CA-830F-47EBD4566FD4}" srcOrd="5" destOrd="0" presId="urn:microsoft.com/office/officeart/2008/layout/VerticalCurvedList"/>
    <dgm:cxn modelId="{EE243B95-51D2-4FED-9A52-55FCE186D07E}" type="presParOf" srcId="{81F31F14-E086-4BF3-821A-40835C637ABC}" destId="{B680DA9E-3A37-42DA-984F-FF344FBD86C1}" srcOrd="6" destOrd="0" presId="urn:microsoft.com/office/officeart/2008/layout/VerticalCurvedList"/>
    <dgm:cxn modelId="{918FCD28-1801-440B-A15A-FDB241B97A14}" type="presParOf" srcId="{B680DA9E-3A37-42DA-984F-FF344FBD86C1}" destId="{6E78F224-73FC-41D4-B5F8-1660E843465B}" srcOrd="0" destOrd="0" presId="urn:microsoft.com/office/officeart/2008/layout/VerticalCurvedList"/>
    <dgm:cxn modelId="{D932FE79-462A-4199-B510-E433BF1BF09E}" type="presParOf" srcId="{81F31F14-E086-4BF3-821A-40835C637ABC}" destId="{38319F6F-E6EE-4B89-B571-2550A43A77AF}" srcOrd="7" destOrd="0" presId="urn:microsoft.com/office/officeart/2008/layout/VerticalCurvedList"/>
    <dgm:cxn modelId="{1C022AD7-2781-4002-B2D1-EF15174948A1}" type="presParOf" srcId="{81F31F14-E086-4BF3-821A-40835C637ABC}" destId="{29E93581-2669-44A6-BF4B-4255AD6E2A7D}" srcOrd="8" destOrd="0" presId="urn:microsoft.com/office/officeart/2008/layout/VerticalCurvedList"/>
    <dgm:cxn modelId="{BDD7FC06-2647-41A4-A86F-B44041BFBC20}" type="presParOf" srcId="{29E93581-2669-44A6-BF4B-4255AD6E2A7D}" destId="{DCDEF9B7-1D05-440A-BC28-CB500B0C67A1}" srcOrd="0" destOrd="0" presId="urn:microsoft.com/office/officeart/2008/layout/VerticalCurvedList"/>
    <dgm:cxn modelId="{096E699A-42AA-4923-8251-40345A7D4300}" type="presParOf" srcId="{81F31F14-E086-4BF3-821A-40835C637ABC}" destId="{D32AE3B2-6054-408C-AAF6-8CF40F60AEBB}" srcOrd="9" destOrd="0" presId="urn:microsoft.com/office/officeart/2008/layout/VerticalCurvedList"/>
    <dgm:cxn modelId="{A0DC9F7C-469C-4817-9332-2C9DF964B681}" type="presParOf" srcId="{81F31F14-E086-4BF3-821A-40835C637ABC}" destId="{260EE3FF-1D99-49BC-AE34-9B4A80AD08DB}" srcOrd="10" destOrd="0" presId="urn:microsoft.com/office/officeart/2008/layout/VerticalCurvedList"/>
    <dgm:cxn modelId="{9A39E8DB-5226-49A8-8A78-818C7C3360B8}" type="presParOf" srcId="{260EE3FF-1D99-49BC-AE34-9B4A80AD08DB}" destId="{A71AF248-F0BA-415F-B015-6EEE6689F15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6C2421-0AF9-4EF6-A6FF-75EC24B037F7}"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89537B27-32E4-4E48-A668-0E64EA168EFA}">
      <dgm:prSet phldrT="[Text]"/>
      <dgm:spPr>
        <a:solidFill>
          <a:srgbClr val="156488"/>
        </a:solidFill>
      </dgm:spPr>
      <dgm:t>
        <a:bodyPr/>
        <a:lstStyle/>
        <a:p>
          <a:pPr>
            <a:buSzPct val="100000"/>
            <a:buAutoNum type="arabicPeriod"/>
          </a:pPr>
          <a:r>
            <a:rPr lang="en-US" dirty="0">
              <a:latin typeface="+mn-lt"/>
            </a:rPr>
            <a:t>Behavioral Health (including substance abuse services)</a:t>
          </a:r>
        </a:p>
      </dgm:t>
    </dgm:pt>
    <dgm:pt modelId="{35FA1949-3C3A-4A55-9A7D-256007E6071C}" type="parTrans" cxnId="{F605D011-433C-41A4-BF2B-3545AC0E4EF2}">
      <dgm:prSet/>
      <dgm:spPr/>
      <dgm:t>
        <a:bodyPr/>
        <a:lstStyle/>
        <a:p>
          <a:endParaRPr lang="en-US">
            <a:latin typeface="Century Gothic" panose="020B0502020202020204" pitchFamily="34" charset="0"/>
          </a:endParaRPr>
        </a:p>
      </dgm:t>
    </dgm:pt>
    <dgm:pt modelId="{ABB6967E-F768-4F41-8BB3-B29C19E0AC24}" type="sibTrans" cxnId="{F605D011-433C-41A4-BF2B-3545AC0E4EF2}">
      <dgm:prSet/>
      <dgm:spPr/>
      <dgm:t>
        <a:bodyPr/>
        <a:lstStyle/>
        <a:p>
          <a:endParaRPr lang="en-US">
            <a:latin typeface="Century Gothic" panose="020B0502020202020204" pitchFamily="34" charset="0"/>
          </a:endParaRPr>
        </a:p>
      </dgm:t>
    </dgm:pt>
    <dgm:pt modelId="{2C2E3137-6DE7-4397-9A60-D14B8D975ABC}">
      <dgm:prSet/>
      <dgm:spPr>
        <a:solidFill>
          <a:schemeClr val="accent3">
            <a:lumMod val="50000"/>
          </a:schemeClr>
        </a:solidFill>
      </dgm:spPr>
      <dgm:t>
        <a:bodyPr/>
        <a:lstStyle/>
        <a:p>
          <a:r>
            <a:rPr lang="en-US" dirty="0">
              <a:latin typeface="+mn-lt"/>
            </a:rPr>
            <a:t>Education, Job Training, and Skills Development</a:t>
          </a:r>
        </a:p>
      </dgm:t>
    </dgm:pt>
    <dgm:pt modelId="{E75FBD84-7C21-40C9-B92B-B4F5E0293FC2}" type="parTrans" cxnId="{B76D44B9-42AB-47A1-A486-1A98FE464ACE}">
      <dgm:prSet/>
      <dgm:spPr/>
      <dgm:t>
        <a:bodyPr/>
        <a:lstStyle/>
        <a:p>
          <a:endParaRPr lang="en-US">
            <a:latin typeface="Century Gothic" panose="020B0502020202020204" pitchFamily="34" charset="0"/>
          </a:endParaRPr>
        </a:p>
      </dgm:t>
    </dgm:pt>
    <dgm:pt modelId="{C8393133-4C7F-49AD-9912-7D5A2C304C05}" type="sibTrans" cxnId="{B76D44B9-42AB-47A1-A486-1A98FE464ACE}">
      <dgm:prSet/>
      <dgm:spPr/>
      <dgm:t>
        <a:bodyPr/>
        <a:lstStyle/>
        <a:p>
          <a:endParaRPr lang="en-US">
            <a:latin typeface="Century Gothic" panose="020B0502020202020204" pitchFamily="34" charset="0"/>
          </a:endParaRPr>
        </a:p>
      </dgm:t>
    </dgm:pt>
    <dgm:pt modelId="{78B205A6-1DEE-49B9-8937-FE45CA1836CC}">
      <dgm:prSet/>
      <dgm:spPr>
        <a:solidFill>
          <a:schemeClr val="accent4">
            <a:lumMod val="50000"/>
          </a:schemeClr>
        </a:solidFill>
      </dgm:spPr>
      <dgm:t>
        <a:bodyPr/>
        <a:lstStyle/>
        <a:p>
          <a:r>
            <a:rPr lang="en-US" dirty="0">
              <a:latin typeface="+mn-lt"/>
            </a:rPr>
            <a:t>Senior Services</a:t>
          </a:r>
        </a:p>
      </dgm:t>
    </dgm:pt>
    <dgm:pt modelId="{7F459B9D-3F7B-4920-B52E-C06FD5BD210E}" type="parTrans" cxnId="{30F9F0FE-244F-453F-B6E8-6E9096A2CC6B}">
      <dgm:prSet/>
      <dgm:spPr/>
      <dgm:t>
        <a:bodyPr/>
        <a:lstStyle/>
        <a:p>
          <a:endParaRPr lang="en-US">
            <a:latin typeface="Century Gothic" panose="020B0502020202020204" pitchFamily="34" charset="0"/>
          </a:endParaRPr>
        </a:p>
      </dgm:t>
    </dgm:pt>
    <dgm:pt modelId="{37E67C02-0F9F-418E-95A2-C058D15707D2}" type="sibTrans" cxnId="{30F9F0FE-244F-453F-B6E8-6E9096A2CC6B}">
      <dgm:prSet/>
      <dgm:spPr/>
      <dgm:t>
        <a:bodyPr/>
        <a:lstStyle/>
        <a:p>
          <a:endParaRPr lang="en-US">
            <a:latin typeface="Century Gothic" panose="020B0502020202020204" pitchFamily="34" charset="0"/>
          </a:endParaRPr>
        </a:p>
      </dgm:t>
    </dgm:pt>
    <dgm:pt modelId="{BA5404BD-3636-4371-97D3-B55B5B70AD29}">
      <dgm:prSet/>
      <dgm:spPr>
        <a:solidFill>
          <a:schemeClr val="accent5">
            <a:lumMod val="50000"/>
          </a:schemeClr>
        </a:solidFill>
      </dgm:spPr>
      <dgm:t>
        <a:bodyPr/>
        <a:lstStyle/>
        <a:p>
          <a:r>
            <a:rPr lang="en-US" dirty="0">
              <a:latin typeface="+mn-lt"/>
            </a:rPr>
            <a:t>Affordable Housing</a:t>
          </a:r>
        </a:p>
      </dgm:t>
    </dgm:pt>
    <dgm:pt modelId="{A41EF1B6-594A-4867-BC23-61252868DF01}" type="parTrans" cxnId="{6B1CC118-3B7A-4FA5-BF0B-A1CA84E2ED99}">
      <dgm:prSet/>
      <dgm:spPr/>
      <dgm:t>
        <a:bodyPr/>
        <a:lstStyle/>
        <a:p>
          <a:endParaRPr lang="en-US">
            <a:latin typeface="Century Gothic" panose="020B0502020202020204" pitchFamily="34" charset="0"/>
          </a:endParaRPr>
        </a:p>
      </dgm:t>
    </dgm:pt>
    <dgm:pt modelId="{3F7E084E-8179-41C4-81F8-B6D5A0B27FD1}" type="sibTrans" cxnId="{6B1CC118-3B7A-4FA5-BF0B-A1CA84E2ED99}">
      <dgm:prSet/>
      <dgm:spPr/>
      <dgm:t>
        <a:bodyPr/>
        <a:lstStyle/>
        <a:p>
          <a:endParaRPr lang="en-US">
            <a:latin typeface="Century Gothic" panose="020B0502020202020204" pitchFamily="34" charset="0"/>
          </a:endParaRPr>
        </a:p>
      </dgm:t>
    </dgm:pt>
    <dgm:pt modelId="{26D8FD1F-F810-4852-8E6A-2F2DDCCE8BD1}" type="pres">
      <dgm:prSet presAssocID="{F76C2421-0AF9-4EF6-A6FF-75EC24B037F7}" presName="diagram" presStyleCnt="0">
        <dgm:presLayoutVars>
          <dgm:dir/>
          <dgm:resizeHandles val="exact"/>
        </dgm:presLayoutVars>
      </dgm:prSet>
      <dgm:spPr/>
    </dgm:pt>
    <dgm:pt modelId="{F81993E3-557D-410F-A889-08AE1731134A}" type="pres">
      <dgm:prSet presAssocID="{89537B27-32E4-4E48-A668-0E64EA168EFA}" presName="node" presStyleLbl="node1" presStyleIdx="0" presStyleCnt="4">
        <dgm:presLayoutVars>
          <dgm:bulletEnabled val="1"/>
        </dgm:presLayoutVars>
      </dgm:prSet>
      <dgm:spPr/>
    </dgm:pt>
    <dgm:pt modelId="{98D94D38-7C0D-4077-8B80-0523540553C3}" type="pres">
      <dgm:prSet presAssocID="{ABB6967E-F768-4F41-8BB3-B29C19E0AC24}" presName="sibTrans" presStyleCnt="0"/>
      <dgm:spPr/>
    </dgm:pt>
    <dgm:pt modelId="{23BA0A92-E9C4-453B-AAD1-4E5289723030}" type="pres">
      <dgm:prSet presAssocID="{2C2E3137-6DE7-4397-9A60-D14B8D975ABC}" presName="node" presStyleLbl="node1" presStyleIdx="1" presStyleCnt="4" custLinFactNeighborX="811" custLinFactNeighborY="-676">
        <dgm:presLayoutVars>
          <dgm:bulletEnabled val="1"/>
        </dgm:presLayoutVars>
      </dgm:prSet>
      <dgm:spPr/>
    </dgm:pt>
    <dgm:pt modelId="{7D00AF49-5D3A-47F5-AB52-4CFE26B7449B}" type="pres">
      <dgm:prSet presAssocID="{C8393133-4C7F-49AD-9912-7D5A2C304C05}" presName="sibTrans" presStyleCnt="0"/>
      <dgm:spPr/>
    </dgm:pt>
    <dgm:pt modelId="{C667ECC3-33E8-4D34-BA49-90A82AB71948}" type="pres">
      <dgm:prSet presAssocID="{78B205A6-1DEE-49B9-8937-FE45CA1836CC}" presName="node" presStyleLbl="node1" presStyleIdx="2" presStyleCnt="4">
        <dgm:presLayoutVars>
          <dgm:bulletEnabled val="1"/>
        </dgm:presLayoutVars>
      </dgm:prSet>
      <dgm:spPr/>
    </dgm:pt>
    <dgm:pt modelId="{120AC80C-0AB4-4485-AFB7-7C1B897597B5}" type="pres">
      <dgm:prSet presAssocID="{37E67C02-0F9F-418E-95A2-C058D15707D2}" presName="sibTrans" presStyleCnt="0"/>
      <dgm:spPr/>
    </dgm:pt>
    <dgm:pt modelId="{A324BE1F-21E1-47F7-BEB3-5DBE1EC290C4}" type="pres">
      <dgm:prSet presAssocID="{BA5404BD-3636-4371-97D3-B55B5B70AD29}" presName="node" presStyleLbl="node1" presStyleIdx="3" presStyleCnt="4">
        <dgm:presLayoutVars>
          <dgm:bulletEnabled val="1"/>
        </dgm:presLayoutVars>
      </dgm:prSet>
      <dgm:spPr/>
    </dgm:pt>
  </dgm:ptLst>
  <dgm:cxnLst>
    <dgm:cxn modelId="{F605D011-433C-41A4-BF2B-3545AC0E4EF2}" srcId="{F76C2421-0AF9-4EF6-A6FF-75EC24B037F7}" destId="{89537B27-32E4-4E48-A668-0E64EA168EFA}" srcOrd="0" destOrd="0" parTransId="{35FA1949-3C3A-4A55-9A7D-256007E6071C}" sibTransId="{ABB6967E-F768-4F41-8BB3-B29C19E0AC24}"/>
    <dgm:cxn modelId="{E0F90417-0044-4908-AE81-64D76E6AD164}" type="presOf" srcId="{F76C2421-0AF9-4EF6-A6FF-75EC24B037F7}" destId="{26D8FD1F-F810-4852-8E6A-2F2DDCCE8BD1}" srcOrd="0" destOrd="0" presId="urn:microsoft.com/office/officeart/2005/8/layout/default"/>
    <dgm:cxn modelId="{6B1CC118-3B7A-4FA5-BF0B-A1CA84E2ED99}" srcId="{F76C2421-0AF9-4EF6-A6FF-75EC24B037F7}" destId="{BA5404BD-3636-4371-97D3-B55B5B70AD29}" srcOrd="3" destOrd="0" parTransId="{A41EF1B6-594A-4867-BC23-61252868DF01}" sibTransId="{3F7E084E-8179-41C4-81F8-B6D5A0B27FD1}"/>
    <dgm:cxn modelId="{2598A768-A84D-4DB2-87F9-F4F6D6F72264}" type="presOf" srcId="{89537B27-32E4-4E48-A668-0E64EA168EFA}" destId="{F81993E3-557D-410F-A889-08AE1731134A}" srcOrd="0" destOrd="0" presId="urn:microsoft.com/office/officeart/2005/8/layout/default"/>
    <dgm:cxn modelId="{B76D44B9-42AB-47A1-A486-1A98FE464ACE}" srcId="{F76C2421-0AF9-4EF6-A6FF-75EC24B037F7}" destId="{2C2E3137-6DE7-4397-9A60-D14B8D975ABC}" srcOrd="1" destOrd="0" parTransId="{E75FBD84-7C21-40C9-B92B-B4F5E0293FC2}" sibTransId="{C8393133-4C7F-49AD-9912-7D5A2C304C05}"/>
    <dgm:cxn modelId="{F801F6BE-9BD8-45F4-8A1A-B9A3BD2B0960}" type="presOf" srcId="{2C2E3137-6DE7-4397-9A60-D14B8D975ABC}" destId="{23BA0A92-E9C4-453B-AAD1-4E5289723030}" srcOrd="0" destOrd="0" presId="urn:microsoft.com/office/officeart/2005/8/layout/default"/>
    <dgm:cxn modelId="{1B47E2CB-A619-4A9B-937F-31692E302472}" type="presOf" srcId="{78B205A6-1DEE-49B9-8937-FE45CA1836CC}" destId="{C667ECC3-33E8-4D34-BA49-90A82AB71948}" srcOrd="0" destOrd="0" presId="urn:microsoft.com/office/officeart/2005/8/layout/default"/>
    <dgm:cxn modelId="{7730A9F0-60BA-49BB-938D-4296A2C79885}" type="presOf" srcId="{BA5404BD-3636-4371-97D3-B55B5B70AD29}" destId="{A324BE1F-21E1-47F7-BEB3-5DBE1EC290C4}" srcOrd="0" destOrd="0" presId="urn:microsoft.com/office/officeart/2005/8/layout/default"/>
    <dgm:cxn modelId="{30F9F0FE-244F-453F-B6E8-6E9096A2CC6B}" srcId="{F76C2421-0AF9-4EF6-A6FF-75EC24B037F7}" destId="{78B205A6-1DEE-49B9-8937-FE45CA1836CC}" srcOrd="2" destOrd="0" parTransId="{7F459B9D-3F7B-4920-B52E-C06FD5BD210E}" sibTransId="{37E67C02-0F9F-418E-95A2-C058D15707D2}"/>
    <dgm:cxn modelId="{2B534A5C-9D0C-4AF9-9B9B-80EADBB8AE12}" type="presParOf" srcId="{26D8FD1F-F810-4852-8E6A-2F2DDCCE8BD1}" destId="{F81993E3-557D-410F-A889-08AE1731134A}" srcOrd="0" destOrd="0" presId="urn:microsoft.com/office/officeart/2005/8/layout/default"/>
    <dgm:cxn modelId="{701AF711-7C38-4925-9A92-9A7A7BCF3ACD}" type="presParOf" srcId="{26D8FD1F-F810-4852-8E6A-2F2DDCCE8BD1}" destId="{98D94D38-7C0D-4077-8B80-0523540553C3}" srcOrd="1" destOrd="0" presId="urn:microsoft.com/office/officeart/2005/8/layout/default"/>
    <dgm:cxn modelId="{1525D3A3-E428-42C8-A528-675F9F0C6DCD}" type="presParOf" srcId="{26D8FD1F-F810-4852-8E6A-2F2DDCCE8BD1}" destId="{23BA0A92-E9C4-453B-AAD1-4E5289723030}" srcOrd="2" destOrd="0" presId="urn:microsoft.com/office/officeart/2005/8/layout/default"/>
    <dgm:cxn modelId="{9D5E7664-2EAC-4710-ADC6-2A8868A622E1}" type="presParOf" srcId="{26D8FD1F-F810-4852-8E6A-2F2DDCCE8BD1}" destId="{7D00AF49-5D3A-47F5-AB52-4CFE26B7449B}" srcOrd="3" destOrd="0" presId="urn:microsoft.com/office/officeart/2005/8/layout/default"/>
    <dgm:cxn modelId="{D9CF35A9-DDA5-4DA1-AB1E-A2F9760D67CE}" type="presParOf" srcId="{26D8FD1F-F810-4852-8E6A-2F2DDCCE8BD1}" destId="{C667ECC3-33E8-4D34-BA49-90A82AB71948}" srcOrd="4" destOrd="0" presId="urn:microsoft.com/office/officeart/2005/8/layout/default"/>
    <dgm:cxn modelId="{DDC37F60-FB03-498C-8A48-84C82C0E3C2F}" type="presParOf" srcId="{26D8FD1F-F810-4852-8E6A-2F2DDCCE8BD1}" destId="{120AC80C-0AB4-4485-AFB7-7C1B897597B5}" srcOrd="5" destOrd="0" presId="urn:microsoft.com/office/officeart/2005/8/layout/default"/>
    <dgm:cxn modelId="{062D516A-241C-4D9F-AF37-65A23DE80915}" type="presParOf" srcId="{26D8FD1F-F810-4852-8E6A-2F2DDCCE8BD1}" destId="{A324BE1F-21E1-47F7-BEB3-5DBE1EC290C4}"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A1AAC2-3398-4A2D-9110-7108036B0472}">
      <dsp:nvSpPr>
        <dsp:cNvPr id="0" name=""/>
        <dsp:cNvSpPr/>
      </dsp:nvSpPr>
      <dsp:spPr>
        <a:xfrm>
          <a:off x="-12102690" y="-1709726"/>
          <a:ext cx="14392199" cy="14392199"/>
        </a:xfrm>
        <a:prstGeom prst="blockArc">
          <a:avLst>
            <a:gd name="adj1" fmla="val 18900000"/>
            <a:gd name="adj2" fmla="val 2700000"/>
            <a:gd name="adj3" fmla="val 150"/>
          </a:avLst>
        </a:prstGeom>
        <a:noFill/>
        <a:ln w="25400" cap="flat" cmpd="sng" algn="ctr">
          <a:solidFill>
            <a:schemeClr val="bg2">
              <a:lumMod val="50000"/>
            </a:schemeClr>
          </a:solidFill>
          <a:prstDash val="solid"/>
        </a:ln>
        <a:effectLst/>
      </dsp:spPr>
      <dsp:style>
        <a:lnRef idx="2">
          <a:scrgbClr r="0" g="0" b="0"/>
        </a:lnRef>
        <a:fillRef idx="0">
          <a:scrgbClr r="0" g="0" b="0"/>
        </a:fillRef>
        <a:effectRef idx="0">
          <a:scrgbClr r="0" g="0" b="0"/>
        </a:effectRef>
        <a:fontRef idx="minor"/>
      </dsp:style>
    </dsp:sp>
    <dsp:sp modelId="{6780F8E0-282E-4AF6-8F3E-0B7D9A1849AC}">
      <dsp:nvSpPr>
        <dsp:cNvPr id="0" name=""/>
        <dsp:cNvSpPr/>
      </dsp:nvSpPr>
      <dsp:spPr>
        <a:xfrm>
          <a:off x="997786" y="668563"/>
          <a:ext cx="14444675" cy="1337983"/>
        </a:xfrm>
        <a:prstGeom prst="rect">
          <a:avLst/>
        </a:prstGeom>
        <a:solidFill>
          <a:srgbClr val="15648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2025" tIns="104140" rIns="104140" bIns="104140" numCol="1" spcCol="1270" anchor="ctr" anchorCtr="0">
          <a:noAutofit/>
        </a:bodyPr>
        <a:lstStyle/>
        <a:p>
          <a:pPr marL="0" lvl="0" indent="0" algn="l" defTabSz="1822450">
            <a:lnSpc>
              <a:spcPct val="90000"/>
            </a:lnSpc>
            <a:spcBef>
              <a:spcPct val="0"/>
            </a:spcBef>
            <a:spcAft>
              <a:spcPct val="35000"/>
            </a:spcAft>
            <a:buFont typeface="Arial" panose="020B0604020202020204" pitchFamily="34" charset="0"/>
            <a:buNone/>
          </a:pPr>
          <a:r>
            <a:rPr lang="en-US" sz="4100" kern="1200" dirty="0">
              <a:latin typeface="+mn-lt"/>
            </a:rPr>
            <a:t>Equitable access to health care</a:t>
          </a:r>
        </a:p>
      </dsp:txBody>
      <dsp:txXfrm>
        <a:off x="997786" y="668563"/>
        <a:ext cx="14444675" cy="1337983"/>
      </dsp:txXfrm>
    </dsp:sp>
    <dsp:sp modelId="{D0D730B6-CDF1-4002-9D75-ABD5863749FF}">
      <dsp:nvSpPr>
        <dsp:cNvPr id="0" name=""/>
        <dsp:cNvSpPr/>
      </dsp:nvSpPr>
      <dsp:spPr>
        <a:xfrm>
          <a:off x="161546" y="501315"/>
          <a:ext cx="1672479" cy="1672479"/>
        </a:xfrm>
        <a:prstGeom prst="ellipse">
          <a:avLst/>
        </a:prstGeom>
        <a:solidFill>
          <a:schemeClr val="lt1">
            <a:hueOff val="0"/>
            <a:satOff val="0"/>
            <a:lumOff val="0"/>
            <a:alphaOff val="0"/>
          </a:schemeClr>
        </a:solidFill>
        <a:ln w="25400" cap="flat" cmpd="sng" algn="ctr">
          <a:solidFill>
            <a:srgbClr val="156488"/>
          </a:solidFill>
          <a:prstDash val="solid"/>
        </a:ln>
        <a:effectLst/>
      </dsp:spPr>
      <dsp:style>
        <a:lnRef idx="2">
          <a:scrgbClr r="0" g="0" b="0"/>
        </a:lnRef>
        <a:fillRef idx="1">
          <a:scrgbClr r="0" g="0" b="0"/>
        </a:fillRef>
        <a:effectRef idx="0">
          <a:scrgbClr r="0" g="0" b="0"/>
        </a:effectRef>
        <a:fontRef idx="minor"/>
      </dsp:style>
    </dsp:sp>
    <dsp:sp modelId="{BE7D176F-026C-4886-BCFC-AC9B7F874D85}">
      <dsp:nvSpPr>
        <dsp:cNvPr id="0" name=""/>
        <dsp:cNvSpPr/>
      </dsp:nvSpPr>
      <dsp:spPr>
        <a:xfrm>
          <a:off x="1956546" y="2674897"/>
          <a:ext cx="13485915" cy="1337983"/>
        </a:xfrm>
        <a:prstGeom prst="rect">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2025" tIns="104140" rIns="104140" bIns="104140" numCol="1" spcCol="1270" anchor="ctr" anchorCtr="0">
          <a:noAutofit/>
        </a:bodyPr>
        <a:lstStyle/>
        <a:p>
          <a:pPr marL="0" lvl="0" indent="0" algn="l" defTabSz="1822450">
            <a:lnSpc>
              <a:spcPct val="90000"/>
            </a:lnSpc>
            <a:spcBef>
              <a:spcPct val="0"/>
            </a:spcBef>
            <a:spcAft>
              <a:spcPct val="35000"/>
            </a:spcAft>
            <a:buNone/>
          </a:pPr>
          <a:r>
            <a:rPr lang="en-US" sz="4100" kern="1200" dirty="0">
              <a:latin typeface="+mn-lt"/>
            </a:rPr>
            <a:t>Substance use and mental health</a:t>
          </a:r>
        </a:p>
      </dsp:txBody>
      <dsp:txXfrm>
        <a:off x="1956546" y="2674897"/>
        <a:ext cx="13485915" cy="1337983"/>
      </dsp:txXfrm>
    </dsp:sp>
    <dsp:sp modelId="{18AC59B2-38DD-4FD5-BAE0-AC56CF58E3A4}">
      <dsp:nvSpPr>
        <dsp:cNvPr id="0" name=""/>
        <dsp:cNvSpPr/>
      </dsp:nvSpPr>
      <dsp:spPr>
        <a:xfrm>
          <a:off x="1120306" y="2507649"/>
          <a:ext cx="1672479" cy="1672479"/>
        </a:xfrm>
        <a:prstGeom prst="ellipse">
          <a:avLst/>
        </a:prstGeom>
        <a:solidFill>
          <a:schemeClr val="lt1">
            <a:hueOff val="0"/>
            <a:satOff val="0"/>
            <a:lumOff val="0"/>
            <a:alphaOff val="0"/>
          </a:schemeClr>
        </a:solidFill>
        <a:ln w="25400" cap="flat" cmpd="sng" algn="ctr">
          <a:solidFill>
            <a:schemeClr val="accent3">
              <a:lumMod val="50000"/>
            </a:schemeClr>
          </a:solidFill>
          <a:prstDash val="solid"/>
        </a:ln>
        <a:effectLst/>
      </dsp:spPr>
      <dsp:style>
        <a:lnRef idx="2">
          <a:scrgbClr r="0" g="0" b="0"/>
        </a:lnRef>
        <a:fillRef idx="1">
          <a:scrgbClr r="0" g="0" b="0"/>
        </a:fillRef>
        <a:effectRef idx="0">
          <a:scrgbClr r="0" g="0" b="0"/>
        </a:effectRef>
        <a:fontRef idx="minor"/>
      </dsp:style>
    </dsp:sp>
    <dsp:sp modelId="{B0B0B67F-B038-41CA-830F-47EBD4566FD4}">
      <dsp:nvSpPr>
        <dsp:cNvPr id="0" name=""/>
        <dsp:cNvSpPr/>
      </dsp:nvSpPr>
      <dsp:spPr>
        <a:xfrm>
          <a:off x="2250808" y="4681231"/>
          <a:ext cx="13191653" cy="1337983"/>
        </a:xfrm>
        <a:prstGeom prst="rect">
          <a:avLst/>
        </a:prstGeom>
        <a:solidFill>
          <a:schemeClr val="accent4">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2025" tIns="104140" rIns="104140" bIns="104140" numCol="1" spcCol="1270" anchor="ctr" anchorCtr="0">
          <a:noAutofit/>
        </a:bodyPr>
        <a:lstStyle/>
        <a:p>
          <a:pPr marL="0" lvl="0" indent="0" algn="l" defTabSz="1822450">
            <a:lnSpc>
              <a:spcPct val="90000"/>
            </a:lnSpc>
            <a:spcBef>
              <a:spcPct val="0"/>
            </a:spcBef>
            <a:spcAft>
              <a:spcPct val="35000"/>
            </a:spcAft>
            <a:buNone/>
          </a:pPr>
          <a:r>
            <a:rPr lang="en-US" sz="4100" kern="1200" dirty="0">
              <a:latin typeface="+mn-lt"/>
            </a:rPr>
            <a:t>Impact of trauma on health due to gun violence and crime</a:t>
          </a:r>
        </a:p>
      </dsp:txBody>
      <dsp:txXfrm>
        <a:off x="2250808" y="4681231"/>
        <a:ext cx="13191653" cy="1337983"/>
      </dsp:txXfrm>
    </dsp:sp>
    <dsp:sp modelId="{6E78F224-73FC-41D4-B5F8-1660E843465B}">
      <dsp:nvSpPr>
        <dsp:cNvPr id="0" name=""/>
        <dsp:cNvSpPr/>
      </dsp:nvSpPr>
      <dsp:spPr>
        <a:xfrm>
          <a:off x="1414568" y="4513983"/>
          <a:ext cx="1672479" cy="1672479"/>
        </a:xfrm>
        <a:prstGeom prst="ellipse">
          <a:avLst/>
        </a:prstGeom>
        <a:solidFill>
          <a:schemeClr val="lt1">
            <a:hueOff val="0"/>
            <a:satOff val="0"/>
            <a:lumOff val="0"/>
            <a:alphaOff val="0"/>
          </a:schemeClr>
        </a:solidFill>
        <a:ln w="25400" cap="flat" cmpd="sng" algn="ctr">
          <a:solidFill>
            <a:schemeClr val="accent4">
              <a:lumMod val="50000"/>
            </a:schemeClr>
          </a:solidFill>
          <a:prstDash val="solid"/>
        </a:ln>
        <a:effectLst/>
      </dsp:spPr>
      <dsp:style>
        <a:lnRef idx="2">
          <a:scrgbClr r="0" g="0" b="0"/>
        </a:lnRef>
        <a:fillRef idx="1">
          <a:scrgbClr r="0" g="0" b="0"/>
        </a:fillRef>
        <a:effectRef idx="0">
          <a:scrgbClr r="0" g="0" b="0"/>
        </a:effectRef>
        <a:fontRef idx="minor"/>
      </dsp:style>
    </dsp:sp>
    <dsp:sp modelId="{38319F6F-E6EE-4B89-B571-2550A43A77AF}">
      <dsp:nvSpPr>
        <dsp:cNvPr id="0" name=""/>
        <dsp:cNvSpPr/>
      </dsp:nvSpPr>
      <dsp:spPr>
        <a:xfrm>
          <a:off x="1956546" y="6687564"/>
          <a:ext cx="13485915" cy="1337983"/>
        </a:xfrm>
        <a:prstGeom prst="rect">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2025" tIns="104140" rIns="104140" bIns="104140" numCol="1" spcCol="1270" anchor="ctr" anchorCtr="0">
          <a:noAutofit/>
        </a:bodyPr>
        <a:lstStyle/>
        <a:p>
          <a:pPr marL="0" lvl="0" indent="0" algn="l" defTabSz="1822450">
            <a:lnSpc>
              <a:spcPct val="90000"/>
            </a:lnSpc>
            <a:spcBef>
              <a:spcPct val="0"/>
            </a:spcBef>
            <a:spcAft>
              <a:spcPct val="35000"/>
            </a:spcAft>
            <a:buNone/>
          </a:pPr>
          <a:r>
            <a:rPr lang="en-US" sz="4100" kern="1200" dirty="0">
              <a:latin typeface="+mn-lt"/>
            </a:rPr>
            <a:t>Career training and education</a:t>
          </a:r>
        </a:p>
      </dsp:txBody>
      <dsp:txXfrm>
        <a:off x="1956546" y="6687564"/>
        <a:ext cx="13485915" cy="1337983"/>
      </dsp:txXfrm>
    </dsp:sp>
    <dsp:sp modelId="{DCDEF9B7-1D05-440A-BC28-CB500B0C67A1}">
      <dsp:nvSpPr>
        <dsp:cNvPr id="0" name=""/>
        <dsp:cNvSpPr/>
      </dsp:nvSpPr>
      <dsp:spPr>
        <a:xfrm>
          <a:off x="1120306" y="6520316"/>
          <a:ext cx="1672479" cy="1672479"/>
        </a:xfrm>
        <a:prstGeom prst="ellipse">
          <a:avLst/>
        </a:prstGeom>
        <a:solidFill>
          <a:schemeClr val="lt1">
            <a:hueOff val="0"/>
            <a:satOff val="0"/>
            <a:lumOff val="0"/>
            <a:alphaOff val="0"/>
          </a:schemeClr>
        </a:solidFill>
        <a:ln w="25400" cap="flat" cmpd="sng" algn="ctr">
          <a:solidFill>
            <a:schemeClr val="accent3">
              <a:lumMod val="50000"/>
            </a:schemeClr>
          </a:solidFill>
          <a:prstDash val="solid"/>
        </a:ln>
        <a:effectLst/>
      </dsp:spPr>
      <dsp:style>
        <a:lnRef idx="2">
          <a:scrgbClr r="0" g="0" b="0"/>
        </a:lnRef>
        <a:fillRef idx="1">
          <a:scrgbClr r="0" g="0" b="0"/>
        </a:fillRef>
        <a:effectRef idx="0">
          <a:scrgbClr r="0" g="0" b="0"/>
        </a:effectRef>
        <a:fontRef idx="minor"/>
      </dsp:style>
    </dsp:sp>
    <dsp:sp modelId="{D32AE3B2-6054-408C-AAF6-8CF40F60AEBB}">
      <dsp:nvSpPr>
        <dsp:cNvPr id="0" name=""/>
        <dsp:cNvSpPr/>
      </dsp:nvSpPr>
      <dsp:spPr>
        <a:xfrm>
          <a:off x="997786" y="8693898"/>
          <a:ext cx="14444675" cy="1337983"/>
        </a:xfrm>
        <a:prstGeom prst="rect">
          <a:avLst/>
        </a:prstGeom>
        <a:solidFill>
          <a:srgbClr val="15648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2025" tIns="104140" rIns="104140" bIns="104140" numCol="1" spcCol="1270" anchor="ctr" anchorCtr="0">
          <a:noAutofit/>
        </a:bodyPr>
        <a:lstStyle/>
        <a:p>
          <a:pPr marL="0" lvl="0" indent="0" algn="l" defTabSz="1822450">
            <a:lnSpc>
              <a:spcPct val="90000"/>
            </a:lnSpc>
            <a:spcBef>
              <a:spcPct val="0"/>
            </a:spcBef>
            <a:spcAft>
              <a:spcPct val="35000"/>
            </a:spcAft>
            <a:buNone/>
          </a:pPr>
          <a:r>
            <a:rPr lang="en-US" sz="4100" kern="1200" dirty="0">
              <a:latin typeface="+mn-lt"/>
            </a:rPr>
            <a:t>Affordable Housing</a:t>
          </a:r>
        </a:p>
      </dsp:txBody>
      <dsp:txXfrm>
        <a:off x="997786" y="8693898"/>
        <a:ext cx="14444675" cy="1337983"/>
      </dsp:txXfrm>
    </dsp:sp>
    <dsp:sp modelId="{A71AF248-F0BA-415F-B015-6EEE6689F15C}">
      <dsp:nvSpPr>
        <dsp:cNvPr id="0" name=""/>
        <dsp:cNvSpPr/>
      </dsp:nvSpPr>
      <dsp:spPr>
        <a:xfrm>
          <a:off x="161546" y="8526650"/>
          <a:ext cx="1672479" cy="1672479"/>
        </a:xfrm>
        <a:prstGeom prst="ellipse">
          <a:avLst/>
        </a:prstGeom>
        <a:solidFill>
          <a:schemeClr val="lt1">
            <a:hueOff val="0"/>
            <a:satOff val="0"/>
            <a:lumOff val="0"/>
            <a:alphaOff val="0"/>
          </a:schemeClr>
        </a:solidFill>
        <a:ln w="25400" cap="flat" cmpd="sng" algn="ctr">
          <a:solidFill>
            <a:srgbClr val="156488"/>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1993E3-557D-410F-A889-08AE1731134A}">
      <dsp:nvSpPr>
        <dsp:cNvPr id="0" name=""/>
        <dsp:cNvSpPr/>
      </dsp:nvSpPr>
      <dsp:spPr>
        <a:xfrm>
          <a:off x="658749" y="1252"/>
          <a:ext cx="7094220" cy="4256532"/>
        </a:xfrm>
        <a:prstGeom prst="rect">
          <a:avLst/>
        </a:prstGeom>
        <a:solidFill>
          <a:srgbClr val="15648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SzPct val="100000"/>
            <a:buNone/>
          </a:pPr>
          <a:r>
            <a:rPr lang="en-US" sz="6500" kern="1200" dirty="0">
              <a:latin typeface="+mn-lt"/>
            </a:rPr>
            <a:t>Behavioral Health (including substance abuse services)</a:t>
          </a:r>
        </a:p>
      </dsp:txBody>
      <dsp:txXfrm>
        <a:off x="658749" y="1252"/>
        <a:ext cx="7094220" cy="4256532"/>
      </dsp:txXfrm>
    </dsp:sp>
    <dsp:sp modelId="{23BA0A92-E9C4-453B-AAD1-4E5289723030}">
      <dsp:nvSpPr>
        <dsp:cNvPr id="0" name=""/>
        <dsp:cNvSpPr/>
      </dsp:nvSpPr>
      <dsp:spPr>
        <a:xfrm>
          <a:off x="8519925" y="0"/>
          <a:ext cx="7094220" cy="4256532"/>
        </a:xfrm>
        <a:prstGeom prst="rect">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latin typeface="+mn-lt"/>
            </a:rPr>
            <a:t>Education, Job Training, and Skills Development</a:t>
          </a:r>
        </a:p>
      </dsp:txBody>
      <dsp:txXfrm>
        <a:off x="8519925" y="0"/>
        <a:ext cx="7094220" cy="4256532"/>
      </dsp:txXfrm>
    </dsp:sp>
    <dsp:sp modelId="{C667ECC3-33E8-4D34-BA49-90A82AB71948}">
      <dsp:nvSpPr>
        <dsp:cNvPr id="0" name=""/>
        <dsp:cNvSpPr/>
      </dsp:nvSpPr>
      <dsp:spPr>
        <a:xfrm>
          <a:off x="658749" y="4967206"/>
          <a:ext cx="7094220" cy="4256532"/>
        </a:xfrm>
        <a:prstGeom prst="rect">
          <a:avLst/>
        </a:prstGeom>
        <a:solidFill>
          <a:schemeClr val="accent4">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latin typeface="+mn-lt"/>
            </a:rPr>
            <a:t>Senior Services</a:t>
          </a:r>
        </a:p>
      </dsp:txBody>
      <dsp:txXfrm>
        <a:off x="658749" y="4967206"/>
        <a:ext cx="7094220" cy="4256532"/>
      </dsp:txXfrm>
    </dsp:sp>
    <dsp:sp modelId="{A324BE1F-21E1-47F7-BEB3-5DBE1EC290C4}">
      <dsp:nvSpPr>
        <dsp:cNvPr id="0" name=""/>
        <dsp:cNvSpPr/>
      </dsp:nvSpPr>
      <dsp:spPr>
        <a:xfrm>
          <a:off x="8462391" y="4967206"/>
          <a:ext cx="7094220" cy="4256532"/>
        </a:xfrm>
        <a:prstGeom prst="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latin typeface="+mn-lt"/>
            </a:rPr>
            <a:t>Affordable Housing</a:t>
          </a:r>
        </a:p>
      </dsp:txBody>
      <dsp:txXfrm>
        <a:off x="8462391" y="4967206"/>
        <a:ext cx="7094220" cy="425653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xfrm>
            <a:off x="406400" y="696913"/>
            <a:ext cx="6197600" cy="3486150"/>
          </a:xfrm>
          <a:prstGeom prst="rect">
            <a:avLst/>
          </a:prstGeom>
        </p:spPr>
        <p:txBody>
          <a:bodyPr lIns="93177" tIns="46589" rIns="93177" bIns="46589"/>
          <a:lstStyle/>
          <a:p>
            <a:endParaRPr/>
          </a:p>
        </p:txBody>
      </p:sp>
      <p:sp>
        <p:nvSpPr>
          <p:cNvPr id="145" name="Shape 145"/>
          <p:cNvSpPr>
            <a:spLocks noGrp="1"/>
          </p:cNvSpPr>
          <p:nvPr>
            <p:ph type="body" sz="quarter" idx="1"/>
          </p:nvPr>
        </p:nvSpPr>
        <p:spPr>
          <a:xfrm>
            <a:off x="934720" y="4415790"/>
            <a:ext cx="5140960" cy="4183380"/>
          </a:xfrm>
          <a:prstGeom prst="rect">
            <a:avLst/>
          </a:prstGeom>
        </p:spPr>
        <p:txBody>
          <a:bodyPr lIns="93177" tIns="46589" rIns="93177" bIns="46589"/>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lIns="93177" tIns="46589" rIns="93177" bIns="46589"/>
          <a:lstStyle/>
          <a:p>
            <a:fld id="{F82771D5-1213-4E79-BA68-398ACEEAB34C}" type="slidenum">
              <a:rPr lang="en-US" smtClean="0"/>
              <a:t>3</a:t>
            </a:fld>
            <a:endParaRPr lang="en-US" dirty="0"/>
          </a:p>
        </p:txBody>
      </p:sp>
    </p:spTree>
    <p:extLst>
      <p:ext uri="{BB962C8B-B14F-4D97-AF65-F5344CB8AC3E}">
        <p14:creationId xmlns:p14="http://schemas.microsoft.com/office/powerpoint/2010/main" val="3700118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sz="1200" dirty="0"/>
          </a:p>
        </p:txBody>
      </p:sp>
    </p:spTree>
    <p:extLst>
      <p:ext uri="{BB962C8B-B14F-4D97-AF65-F5344CB8AC3E}">
        <p14:creationId xmlns:p14="http://schemas.microsoft.com/office/powerpoint/2010/main" val="3625223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8230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3177" tIns="46589" rIns="93177" bIns="46589"/>
          <a:lstStyle/>
          <a:p>
            <a:pPr>
              <a:defRPr/>
            </a:pPr>
            <a:fld id="{F7C267A1-D341-45CE-83D9-F0790BC9CEF3}" type="slidenum">
              <a:rPr lang="en-US" altLang="en-US">
                <a:solidFill>
                  <a:srgbClr val="000000"/>
                </a:solidFill>
              </a:rPr>
              <a:pPr>
                <a:defRPr/>
              </a:pPr>
              <a:t>7</a:t>
            </a:fld>
            <a:endParaRPr lang="en-US" altLang="en-US" dirty="0">
              <a:solidFill>
                <a:srgbClr val="000000"/>
              </a:solidFill>
            </a:endParaRPr>
          </a:p>
        </p:txBody>
      </p:sp>
    </p:spTree>
    <p:extLst>
      <p:ext uri="{BB962C8B-B14F-4D97-AF65-F5344CB8AC3E}">
        <p14:creationId xmlns:p14="http://schemas.microsoft.com/office/powerpoint/2010/main" val="1845997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4089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6439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1462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37539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8896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p:bg>
      <p:bgPr>
        <a:solidFill>
          <a:srgbClr val="003462"/>
        </a:solidFill>
        <a:effectLst/>
      </p:bgPr>
    </p:bg>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xfrm>
            <a:off x="1201340" y="11847162"/>
            <a:ext cx="21971004" cy="636980"/>
          </a:xfrm>
          <a:prstGeom prst="rect">
            <a:avLst/>
          </a:prstGeom>
        </p:spPr>
        <p:txBody>
          <a:bodyPr lIns="45718" tIns="45718" rIns="45718" bIns="45718" numCol="1" spcCol="38100"/>
          <a:lstStyle>
            <a:lvl1pPr marL="0" indent="0" defTabSz="825500">
              <a:lnSpc>
                <a:spcPct val="100000"/>
              </a:lnSpc>
              <a:spcBef>
                <a:spcPts val="0"/>
              </a:spcBef>
              <a:buSzTx/>
              <a:buNone/>
              <a:defRPr sz="3600" b="1">
                <a:solidFill>
                  <a:srgbClr val="FFFFFF"/>
                </a:solidFill>
              </a:defRPr>
            </a:lvl1pPr>
            <a:lvl2pPr marL="1066800" indent="-457200" defTabSz="825500">
              <a:lnSpc>
                <a:spcPct val="100000"/>
              </a:lnSpc>
              <a:spcBef>
                <a:spcPts val="0"/>
              </a:spcBef>
              <a:defRPr sz="3600" b="1">
                <a:solidFill>
                  <a:srgbClr val="FFFFFF"/>
                </a:solidFill>
              </a:defRPr>
            </a:lvl2pPr>
            <a:lvl3pPr marL="1676400" indent="-457200" defTabSz="825500">
              <a:lnSpc>
                <a:spcPct val="100000"/>
              </a:lnSpc>
              <a:spcBef>
                <a:spcPts val="0"/>
              </a:spcBef>
              <a:defRPr sz="3600" b="1">
                <a:solidFill>
                  <a:srgbClr val="FFFFFF"/>
                </a:solidFill>
              </a:defRPr>
            </a:lvl3pPr>
            <a:lvl4pPr marL="2286000" indent="-457200" defTabSz="825500">
              <a:lnSpc>
                <a:spcPct val="100000"/>
              </a:lnSpc>
              <a:spcBef>
                <a:spcPts val="0"/>
              </a:spcBef>
              <a:defRPr sz="3600" b="1">
                <a:solidFill>
                  <a:srgbClr val="FFFFFF"/>
                </a:solidFill>
              </a:defRPr>
            </a:lvl4pPr>
            <a:lvl5pPr marL="2895600" indent="-457200" defTabSz="825500">
              <a:lnSpc>
                <a:spcPct val="100000"/>
              </a:lnSpc>
              <a:spcBef>
                <a:spcPts val="0"/>
              </a:spcBef>
              <a:defRPr sz="3600" b="1">
                <a:solidFill>
                  <a:srgbClr val="FFFFFF"/>
                </a:solidFill>
              </a:defRPr>
            </a:lvl5pPr>
          </a:lstStyle>
          <a:p>
            <a:r>
              <a:t>Author and Date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xfrm>
            <a:off x="1206496" y="2574991"/>
            <a:ext cx="21971005" cy="4648202"/>
          </a:xfrm>
          <a:prstGeom prst="rect">
            <a:avLst/>
          </a:prstGeom>
        </p:spPr>
        <p:txBody>
          <a:bodyPr anchor="b"/>
          <a:lstStyle>
            <a:lvl1pPr>
              <a:defRPr sz="11600" spc="-232">
                <a:solidFill>
                  <a:srgbClr val="FFFFFF"/>
                </a:solidFill>
              </a:defRPr>
            </a:lvl1pPr>
          </a:lstStyle>
          <a:p>
            <a:r>
              <a:t>Presentation Title</a:t>
            </a:r>
          </a:p>
        </p:txBody>
      </p:sp>
      <p:sp>
        <p:nvSpPr>
          <p:cNvPr id="13" name="Body Level One…"/>
          <p:cNvSpPr txBox="1">
            <a:spLocks noGrp="1"/>
          </p:cNvSpPr>
          <p:nvPr>
            <p:ph type="body" sz="quarter" idx="21" hasCustomPrompt="1"/>
          </p:nvPr>
        </p:nvSpPr>
        <p:spPr>
          <a:xfrm>
            <a:off x="1201342" y="7210490"/>
            <a:ext cx="21971002" cy="1905002"/>
          </a:xfrm>
          <a:prstGeom prst="rect">
            <a:avLst/>
          </a:prstGeom>
        </p:spPr>
        <p:txBody>
          <a:bodyPr numCol="1" spcCol="38100"/>
          <a:lstStyle>
            <a:lvl1pPr marL="0" indent="0" defTabSz="825500">
              <a:lnSpc>
                <a:spcPct val="100000"/>
              </a:lnSpc>
              <a:spcBef>
                <a:spcPts val="0"/>
              </a:spcBef>
              <a:buSzTx/>
              <a:buNone/>
              <a:defRPr sz="5500" b="1">
                <a:solidFill>
                  <a:schemeClr val="accent1"/>
                </a:solidFill>
              </a:defRPr>
            </a:lvl1pPr>
          </a:lstStyle>
          <a:p>
            <a:r>
              <a:t>Presentation Subtitle</a:t>
            </a:r>
          </a:p>
        </p:txBody>
      </p:sp>
      <p:sp>
        <p:nvSpPr>
          <p:cNvPr id="14" name="Slide Number"/>
          <p:cNvSpPr txBox="1">
            <a:spLocks noGrp="1"/>
          </p:cNvSpPr>
          <p:nvPr>
            <p:ph type="sldNum" sz="quarter" idx="2"/>
          </p:nvPr>
        </p:nvSpPr>
        <p:spPr>
          <a:xfrm>
            <a:off x="12001500" y="13080999"/>
            <a:ext cx="368504" cy="374600"/>
          </a:xfrm>
          <a:prstGeom prst="rect">
            <a:avLst/>
          </a:prstGeom>
        </p:spPr>
        <p:txBody>
          <a:bodyPr/>
          <a:lstStyle>
            <a:lvl1pPr>
              <a:defRPr sz="18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17" name="617931575_1991x1322.jpg"/>
          <p:cNvSpPr>
            <a:spLocks noGrp="1"/>
          </p:cNvSpPr>
          <p:nvPr>
            <p:ph type="pic" sz="quarter" idx="21"/>
          </p:nvPr>
        </p:nvSpPr>
        <p:spPr>
          <a:xfrm>
            <a:off x="15436504" y="1270000"/>
            <a:ext cx="8167168" cy="5422900"/>
          </a:xfrm>
          <a:prstGeom prst="rect">
            <a:avLst/>
          </a:prstGeom>
        </p:spPr>
        <p:txBody>
          <a:bodyPr lIns="91439" tIns="45719" rIns="91439" bIns="45719" numCol="1" spcCol="38100">
            <a:noAutofit/>
          </a:bodyPr>
          <a:lstStyle/>
          <a:p>
            <a:endParaRPr/>
          </a:p>
        </p:txBody>
      </p:sp>
      <p:sp>
        <p:nvSpPr>
          <p:cNvPr id="118" name="740627569_2880x1920.jpg"/>
          <p:cNvSpPr>
            <a:spLocks noGrp="1"/>
          </p:cNvSpPr>
          <p:nvPr>
            <p:ph type="pic" sz="quarter" idx="22"/>
          </p:nvPr>
        </p:nvSpPr>
        <p:spPr>
          <a:xfrm>
            <a:off x="15461772" y="7085972"/>
            <a:ext cx="8148415" cy="5432277"/>
          </a:xfrm>
          <a:prstGeom prst="rect">
            <a:avLst/>
          </a:prstGeom>
        </p:spPr>
        <p:txBody>
          <a:bodyPr lIns="91439" tIns="45719" rIns="91439" bIns="45719" numCol="1" spcCol="38100">
            <a:noAutofit/>
          </a:bodyPr>
          <a:lstStyle/>
          <a:p>
            <a:endParaRPr/>
          </a:p>
        </p:txBody>
      </p:sp>
      <p:sp>
        <p:nvSpPr>
          <p:cNvPr id="119" name="996267730_2880x1920.jpg"/>
          <p:cNvSpPr>
            <a:spLocks noGrp="1"/>
          </p:cNvSpPr>
          <p:nvPr>
            <p:ph type="pic" idx="23"/>
          </p:nvPr>
        </p:nvSpPr>
        <p:spPr>
          <a:xfrm>
            <a:off x="-124636" y="1270000"/>
            <a:ext cx="16859220" cy="11239480"/>
          </a:xfrm>
          <a:prstGeom prst="rect">
            <a:avLst/>
          </a:prstGeom>
        </p:spPr>
        <p:txBody>
          <a:bodyPr lIns="91439" tIns="45719" rIns="91439" bIns="45719" numCol="1" spcCol="38100">
            <a:noAutofit/>
          </a:bodyPr>
          <a:lstStyle/>
          <a:p>
            <a:endParaRPr/>
          </a:p>
        </p:txBody>
      </p:sp>
      <p:sp>
        <p:nvSpPr>
          <p:cNvPr id="120" name="Slide Number"/>
          <p:cNvSpPr txBox="1">
            <a:spLocks noGrp="1"/>
          </p:cNvSpPr>
          <p:nvPr>
            <p:ph type="sldNum" sz="quarter" idx="2"/>
          </p:nvPr>
        </p:nvSpPr>
        <p:spPr>
          <a:xfrm>
            <a:off x="11909704" y="12882422"/>
            <a:ext cx="552095" cy="573178"/>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27" name="996267730_2880x1920.jpg"/>
          <p:cNvSpPr>
            <a:spLocks noGrp="1"/>
          </p:cNvSpPr>
          <p:nvPr>
            <p:ph type="pic" idx="21"/>
          </p:nvPr>
        </p:nvSpPr>
        <p:spPr>
          <a:xfrm>
            <a:off x="0" y="-1270000"/>
            <a:ext cx="24384000" cy="16256000"/>
          </a:xfrm>
          <a:prstGeom prst="rect">
            <a:avLst/>
          </a:prstGeom>
        </p:spPr>
        <p:txBody>
          <a:bodyPr lIns="91439" tIns="45719" rIns="91439" bIns="45719" numCol="1" spcCol="38100">
            <a:noAutofit/>
          </a:bodyPr>
          <a:lstStyle/>
          <a:p>
            <a:endParaRPr/>
          </a:p>
        </p:txBody>
      </p:sp>
      <p:sp>
        <p:nvSpPr>
          <p:cNvPr id="128" name="Slide Number"/>
          <p:cNvSpPr txBox="1">
            <a:spLocks noGrp="1"/>
          </p:cNvSpPr>
          <p:nvPr>
            <p:ph type="sldNum" sz="quarter" idx="2"/>
          </p:nvPr>
        </p:nvSpPr>
        <p:spPr>
          <a:xfrm>
            <a:off x="12001500" y="13080999"/>
            <a:ext cx="368504" cy="374600"/>
          </a:xfrm>
          <a:prstGeom prst="rect">
            <a:avLst/>
          </a:prstGeom>
        </p:spPr>
        <p:txBody>
          <a:bodyPr/>
          <a:lstStyle>
            <a:lvl1pPr>
              <a:defRPr sz="18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35" name="Dynamis Advisors -"/>
          <p:cNvSpPr txBox="1"/>
          <p:nvPr/>
        </p:nvSpPr>
        <p:spPr>
          <a:xfrm>
            <a:off x="19474014" y="13068653"/>
            <a:ext cx="2391411" cy="3992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2000">
                <a:solidFill>
                  <a:srgbClr val="929292"/>
                </a:solidFill>
              </a:defRPr>
            </a:lvl1pPr>
          </a:lstStyle>
          <a:p>
            <a:r>
              <a:t>Dynamis Advisors - </a:t>
            </a:r>
          </a:p>
        </p:txBody>
      </p:sp>
      <p:sp>
        <p:nvSpPr>
          <p:cNvPr id="136" name="CONFIDENTIAL"/>
          <p:cNvSpPr txBox="1"/>
          <p:nvPr/>
        </p:nvSpPr>
        <p:spPr>
          <a:xfrm>
            <a:off x="458098" y="13068653"/>
            <a:ext cx="1920495" cy="3992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2000">
                <a:solidFill>
                  <a:srgbClr val="929292"/>
                </a:solidFill>
              </a:defRPr>
            </a:lvl1pPr>
          </a:lstStyle>
          <a:p>
            <a:r>
              <a:t>CONFIDENTIAL</a:t>
            </a:r>
          </a:p>
        </p:txBody>
      </p:sp>
      <p:graphicFrame>
        <p:nvGraphicFramePr>
          <p:cNvPr id="137" name="Table"/>
          <p:cNvGraphicFramePr/>
          <p:nvPr/>
        </p:nvGraphicFramePr>
        <p:xfrm>
          <a:off x="21513800" y="12975538"/>
          <a:ext cx="1524000" cy="585521"/>
        </p:xfrm>
        <a:graphic>
          <a:graphicData uri="http://schemas.openxmlformats.org/drawingml/2006/table">
            <a:tbl>
              <a:tblPr>
                <a:tableStyleId>{4C3C2611-4C71-4FC5-86AE-919BDF0F9419}</a:tableStyleId>
              </a:tblPr>
              <a:tblGrid>
                <a:gridCol w="1524000">
                  <a:extLst>
                    <a:ext uri="{9D8B030D-6E8A-4147-A177-3AD203B41FA5}">
                      <a16:colId xmlns:a16="http://schemas.microsoft.com/office/drawing/2014/main" val="20000"/>
                    </a:ext>
                  </a:extLst>
                </a:gridCol>
              </a:tblGrid>
              <a:tr h="585520">
                <a:tc>
                  <a:txBody>
                    <a:bodyPr/>
                    <a:lstStyle/>
                    <a:p>
                      <a:pPr defTabSz="914400">
                        <a:defRPr sz="1800">
                          <a:solidFill>
                            <a:srgbClr val="000000"/>
                          </a:solidFill>
                        </a:defRPr>
                      </a:pPr>
                      <a:r>
                        <a:rPr sz="2100">
                          <a:solidFill>
                            <a:srgbClr val="929292"/>
                          </a:solidFill>
                        </a:rPr>
                        <a:t>3/25/22</a:t>
                      </a:r>
                    </a:p>
                  </a:txBody>
                  <a:tcPr marL="50800" marR="50800" marT="50800" marB="5080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bl>
          </a:graphicData>
        </a:graphic>
      </p:graphicFrame>
      <p:sp>
        <p:nvSpPr>
          <p:cNvPr id="138" name="Slide Number"/>
          <p:cNvSpPr txBox="1">
            <a:spLocks noGrp="1"/>
          </p:cNvSpPr>
          <p:nvPr>
            <p:ph type="sldNum" sz="quarter" idx="2"/>
          </p:nvPr>
        </p:nvSpPr>
        <p:spPr>
          <a:xfrm>
            <a:off x="11909704" y="12882422"/>
            <a:ext cx="552095" cy="573178"/>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3535B60-3468-4FC4-9BA2-115D9537FBC6}"/>
              </a:ext>
            </a:extLst>
          </p:cNvPr>
          <p:cNvSpPr>
            <a:spLocks noGrp="1"/>
          </p:cNvSpPr>
          <p:nvPr>
            <p:ph type="ftr" sz="quarter" idx="10"/>
          </p:nvPr>
        </p:nvSpPr>
        <p:spPr>
          <a:xfrm>
            <a:off x="8322915" y="12595229"/>
            <a:ext cx="6917010" cy="727074"/>
          </a:xfrm>
          <a:prstGeom prst="rect">
            <a:avLst/>
          </a:prstGeom>
        </p:spPr>
        <p:txBody>
          <a:bodyPr/>
          <a:lstStyle/>
          <a:p>
            <a:pPr>
              <a:defRPr/>
            </a:pPr>
            <a:endParaRPr lang="en-US" dirty="0">
              <a:solidFill>
                <a:schemeClr val="bg1">
                  <a:lumMod val="65000"/>
                </a:schemeClr>
              </a:solidFill>
            </a:endParaRPr>
          </a:p>
        </p:txBody>
      </p:sp>
      <p:sp>
        <p:nvSpPr>
          <p:cNvPr id="4" name="Slide Number Placeholder 3">
            <a:extLst>
              <a:ext uri="{FF2B5EF4-FFF2-40B4-BE49-F238E27FC236}">
                <a16:creationId xmlns:a16="http://schemas.microsoft.com/office/drawing/2014/main" id="{5A931375-B2F1-4B52-A58D-6729524B1969}"/>
              </a:ext>
            </a:extLst>
          </p:cNvPr>
          <p:cNvSpPr>
            <a:spLocks noGrp="1"/>
          </p:cNvSpPr>
          <p:nvPr>
            <p:ph type="sldNum" sz="quarter" idx="11"/>
          </p:nvPr>
        </p:nvSpPr>
        <p:spPr>
          <a:xfrm>
            <a:off x="11976100" y="12875953"/>
            <a:ext cx="843097" cy="579646"/>
          </a:xfrm>
        </p:spPr>
        <p:txBody>
          <a:bodyPr/>
          <a:lstStyle/>
          <a:p>
            <a:pPr>
              <a:defRPr/>
            </a:pPr>
            <a:fld id="{9250A1E4-D513-4CB8-9211-5F1663142E0F}" type="slidenum">
              <a:rPr lang="en-US" smtClean="0"/>
              <a:pPr>
                <a:defRPr/>
              </a:pPr>
              <a:t>‹#›</a:t>
            </a:fld>
            <a:endParaRPr lang="en-US" dirty="0"/>
          </a:p>
        </p:txBody>
      </p:sp>
      <p:sp>
        <p:nvSpPr>
          <p:cNvPr id="5" name="Rectangle 4">
            <a:extLst>
              <a:ext uri="{FF2B5EF4-FFF2-40B4-BE49-F238E27FC236}">
                <a16:creationId xmlns:a16="http://schemas.microsoft.com/office/drawing/2014/main" id="{B135C8B1-0D32-47F5-9ADF-E227D895681D}"/>
              </a:ext>
            </a:extLst>
          </p:cNvPr>
          <p:cNvSpPr/>
          <p:nvPr userDrawn="1"/>
        </p:nvSpPr>
        <p:spPr>
          <a:xfrm>
            <a:off x="2" y="1"/>
            <a:ext cx="24384000" cy="45918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Tree>
    <p:extLst>
      <p:ext uri="{BB962C8B-B14F-4D97-AF65-F5344CB8AC3E}">
        <p14:creationId xmlns:p14="http://schemas.microsoft.com/office/powerpoint/2010/main" val="16835890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_Bullets">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C61F7C5-6704-44F0-92E2-8DEC16707B3D}"/>
              </a:ext>
            </a:extLst>
          </p:cNvPr>
          <p:cNvSpPr txBox="1">
            <a:spLocks/>
          </p:cNvSpPr>
          <p:nvPr userDrawn="1"/>
        </p:nvSpPr>
        <p:spPr>
          <a:xfrm>
            <a:off x="22555200" y="12607926"/>
            <a:ext cx="812800" cy="609600"/>
          </a:xfrm>
          <a:prstGeom prst="rect">
            <a:avLst/>
          </a:prstGeom>
        </p:spPr>
        <p:txBody>
          <a:bodyPr lIns="0" rIns="0" anchor="ctr"/>
          <a:lstStyle>
            <a:defPPr>
              <a:defRPr lang="en-US"/>
            </a:defPPr>
            <a:lvl1pPr algn="r" rtl="0" eaLnBrk="1" fontAlgn="auto" hangingPunct="1">
              <a:spcBef>
                <a:spcPts val="0"/>
              </a:spcBef>
              <a:spcAft>
                <a:spcPts val="0"/>
              </a:spcAft>
              <a:defRPr sz="1000" b="1" i="0" kern="1200" baseline="0">
                <a:solidFill>
                  <a:schemeClr val="bg1">
                    <a:lumMod val="50000"/>
                  </a:schemeClr>
                </a:solidFill>
                <a:latin typeface="Century Gothic" charset="0"/>
                <a:ea typeface="Century Gothic" charset="0"/>
                <a:cs typeface="Century Gothic" charset="0"/>
              </a:defRPr>
            </a:lvl1pPr>
            <a:lvl2pPr marL="4572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a:lstStyle>
          <a:p>
            <a:pPr>
              <a:defRPr/>
            </a:pPr>
            <a:fld id="{9B45BA47-A1B0-43AA-B054-80276F2FB5AB}" type="slidenum">
              <a:rPr lang="en-US" sz="2000" smtClean="0">
                <a:solidFill>
                  <a:srgbClr val="FFFFFF">
                    <a:lumMod val="50000"/>
                  </a:srgbClr>
                </a:solidFill>
              </a:rPr>
              <a:pPr>
                <a:defRPr/>
              </a:pPr>
              <a:t>‹#›</a:t>
            </a:fld>
            <a:endParaRPr lang="en-US" sz="2000">
              <a:solidFill>
                <a:srgbClr val="FFFFFF">
                  <a:lumMod val="50000"/>
                </a:srgbClr>
              </a:solidFill>
            </a:endParaRPr>
          </a:p>
        </p:txBody>
      </p:sp>
      <p:sp>
        <p:nvSpPr>
          <p:cNvPr id="3" name="Content Placeholder 2"/>
          <p:cNvSpPr>
            <a:spLocks noGrp="1"/>
          </p:cNvSpPr>
          <p:nvPr>
            <p:ph idx="1"/>
          </p:nvPr>
        </p:nvSpPr>
        <p:spPr>
          <a:xfrm>
            <a:off x="812800" y="2584173"/>
            <a:ext cx="22758400" cy="9760226"/>
          </a:xfrm>
        </p:spPr>
        <p:txBody>
          <a:bodyPr/>
          <a:lstStyle>
            <a:lvl1pPr marL="904874" indent="-685800">
              <a:spcBef>
                <a:spcPts val="1200"/>
              </a:spcBef>
              <a:buClr>
                <a:schemeClr val="tx2"/>
              </a:buClr>
              <a:buFont typeface="Wingdings" panose="05000000000000000000" pitchFamily="2" charset="2"/>
              <a:buChar char="§"/>
              <a:defRPr baseline="0"/>
            </a:lvl1pPr>
            <a:lvl2pPr marL="1733550" indent="-914400">
              <a:spcBef>
                <a:spcPts val="1200"/>
              </a:spcBef>
              <a:buClr>
                <a:schemeClr val="accent1"/>
              </a:buClr>
              <a:buFont typeface="Arial" panose="020B0604020202020204" pitchFamily="34" charset="0"/>
              <a:buChar char="•"/>
              <a:defRPr/>
            </a:lvl2pPr>
            <a:lvl5pPr marL="2778126" marR="0" indent="-365126" algn="l" defTabSz="1828800" rtl="0" eaLnBrk="1" fontAlgn="base" latinLnBrk="0" hangingPunct="1">
              <a:lnSpc>
                <a:spcPct val="100000"/>
              </a:lnSpc>
              <a:spcBef>
                <a:spcPts val="600"/>
              </a:spcBef>
              <a:spcAft>
                <a:spcPct val="0"/>
              </a:spcAft>
              <a:buClr>
                <a:srgbClr val="7276A0"/>
              </a:buClr>
              <a:buSzTx/>
              <a:buFont typeface="Georgia" pitchFamily="18" charset="0"/>
              <a:buNone/>
              <a:tabLst/>
              <a:defRPr sz="1600">
                <a:solidFill>
                  <a:schemeClr val="tx1"/>
                </a:solidFill>
                <a:latin typeface="Arial" pitchFamily="34" charset="0"/>
                <a:cs typeface="Arial" pitchFamily="34" charset="0"/>
              </a:defRPr>
            </a:lvl5pPr>
          </a:lstStyle>
          <a:p>
            <a:pPr lvl="0"/>
            <a:endParaRPr lang="en-US"/>
          </a:p>
          <a:p>
            <a:pPr lvl="1"/>
            <a:endParaRPr lang="en-US"/>
          </a:p>
        </p:txBody>
      </p:sp>
      <p:sp>
        <p:nvSpPr>
          <p:cNvPr id="11" name="Title 1">
            <a:extLst>
              <a:ext uri="{FF2B5EF4-FFF2-40B4-BE49-F238E27FC236}">
                <a16:creationId xmlns:a16="http://schemas.microsoft.com/office/drawing/2014/main" id="{8C4C0864-DD7E-4F07-8E0F-2364BADC7204}"/>
              </a:ext>
            </a:extLst>
          </p:cNvPr>
          <p:cNvSpPr>
            <a:spLocks noGrp="1"/>
          </p:cNvSpPr>
          <p:nvPr>
            <p:ph type="title"/>
          </p:nvPr>
        </p:nvSpPr>
        <p:spPr>
          <a:xfrm>
            <a:off x="812800" y="457203"/>
            <a:ext cx="21945600" cy="1219198"/>
          </a:xfrm>
          <a:prstGeom prst="rect">
            <a:avLst/>
          </a:prstGeom>
        </p:spPr>
        <p:txBody>
          <a:bodyPr/>
          <a:lstStyle>
            <a:lvl1pPr>
              <a:defRPr sz="4800" b="1" baseline="0">
                <a:solidFill>
                  <a:schemeClr val="accent1"/>
                </a:solidFill>
                <a:latin typeface="Century Gothic" panose="020B0502020202020204" pitchFamily="34" charset="0"/>
              </a:defRPr>
            </a:lvl1pPr>
          </a:lstStyle>
          <a:p>
            <a:r>
              <a:rPr lang="en-US"/>
              <a:t>Click to edit </a:t>
            </a:r>
          </a:p>
        </p:txBody>
      </p:sp>
      <p:sp>
        <p:nvSpPr>
          <p:cNvPr id="2" name="Slide Number">
            <a:extLst>
              <a:ext uri="{FF2B5EF4-FFF2-40B4-BE49-F238E27FC236}">
                <a16:creationId xmlns:a16="http://schemas.microsoft.com/office/drawing/2014/main" id="{F6EDAB3A-2EE6-6F13-2FAE-40D769B06204}"/>
              </a:ext>
            </a:extLst>
          </p:cNvPr>
          <p:cNvSpPr txBox="1">
            <a:spLocks noGrp="1"/>
          </p:cNvSpPr>
          <p:nvPr>
            <p:ph type="sldNum" sz="quarter" idx="2"/>
          </p:nvPr>
        </p:nvSpPr>
        <p:spPr>
          <a:xfrm>
            <a:off x="11909704" y="12882422"/>
            <a:ext cx="552095" cy="57317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97413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740627569_2880x1920.jpg"/>
          <p:cNvSpPr>
            <a:spLocks noGrp="1"/>
          </p:cNvSpPr>
          <p:nvPr>
            <p:ph type="pic" idx="21"/>
          </p:nvPr>
        </p:nvSpPr>
        <p:spPr>
          <a:xfrm>
            <a:off x="0" y="-1270000"/>
            <a:ext cx="24384000" cy="16256000"/>
          </a:xfrm>
          <a:prstGeom prst="rect">
            <a:avLst/>
          </a:prstGeom>
        </p:spPr>
        <p:txBody>
          <a:bodyPr lIns="91439" tIns="45719" rIns="91439" bIns="45719" numCol="1" spcCol="38100">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solidFill>
                  <a:srgbClr val="FFFFFF"/>
                </a:solidFill>
              </a:defRPr>
            </a:lvl1pPr>
          </a:lstStyle>
          <a:p>
            <a:r>
              <a:t>Presentation Title</a:t>
            </a:r>
          </a:p>
        </p:txBody>
      </p:sp>
      <p:sp>
        <p:nvSpPr>
          <p:cNvPr id="23" name="Body Level One…"/>
          <p:cNvSpPr txBox="1">
            <a:spLocks noGrp="1"/>
          </p:cNvSpPr>
          <p:nvPr>
            <p:ph type="body" sz="quarter" idx="1" hasCustomPrompt="1"/>
          </p:nvPr>
        </p:nvSpPr>
        <p:spPr>
          <a:xfrm>
            <a:off x="1207690" y="1106137"/>
            <a:ext cx="21968621"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24" name="Body Level One…"/>
          <p:cNvSpPr txBox="1">
            <a:spLocks noGrp="1"/>
          </p:cNvSpPr>
          <p:nvPr>
            <p:ph type="body" sz="quarter" idx="22" hasCustomPrompt="1"/>
          </p:nvPr>
        </p:nvSpPr>
        <p:spPr>
          <a:xfrm>
            <a:off x="1206500" y="11609909"/>
            <a:ext cx="21971000" cy="1116953"/>
          </a:xfrm>
          <a:prstGeom prst="rect">
            <a:avLst/>
          </a:prstGeom>
        </p:spPr>
        <p:txBody>
          <a:bodyPr numCol="1" spcCol="38100"/>
          <a:lstStyle>
            <a:lvl1pPr marL="0" indent="0" defTabSz="825500">
              <a:lnSpc>
                <a:spcPct val="100000"/>
              </a:lnSpc>
              <a:spcBef>
                <a:spcPts val="0"/>
              </a:spcBef>
              <a:buSzTx/>
              <a:buNone/>
              <a:defRPr sz="5500" b="1">
                <a:solidFill>
                  <a:srgbClr val="FFFFFF"/>
                </a:solidFill>
              </a:defRPr>
            </a:lvl1pPr>
          </a:lstStyle>
          <a:p>
            <a:r>
              <a:t>Presentation Subtitle</a:t>
            </a:r>
          </a:p>
        </p:txBody>
      </p:sp>
      <p:sp>
        <p:nvSpPr>
          <p:cNvPr id="25" name="Slide Number"/>
          <p:cNvSpPr txBox="1">
            <a:spLocks noGrp="1"/>
          </p:cNvSpPr>
          <p:nvPr>
            <p:ph type="sldNum" sz="quarter" idx="2"/>
          </p:nvPr>
        </p:nvSpPr>
        <p:spPr>
          <a:xfrm>
            <a:off x="12001500" y="13080999"/>
            <a:ext cx="368504" cy="374600"/>
          </a:xfrm>
          <a:prstGeom prst="rect">
            <a:avLst/>
          </a:prstGeom>
        </p:spPr>
        <p:txBody>
          <a:bodyPr/>
          <a:lstStyle>
            <a:lvl1pPr>
              <a:defRPr sz="18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136959463_1989x1321.jpg"/>
          <p:cNvSpPr>
            <a:spLocks noGrp="1"/>
          </p:cNvSpPr>
          <p:nvPr>
            <p:ph type="pic" idx="21"/>
          </p:nvPr>
        </p:nvSpPr>
        <p:spPr>
          <a:xfrm>
            <a:off x="9226574" y="1270000"/>
            <a:ext cx="16840152" cy="11184436"/>
          </a:xfrm>
          <a:prstGeom prst="rect">
            <a:avLst/>
          </a:prstGeom>
        </p:spPr>
        <p:txBody>
          <a:bodyPr lIns="91439" tIns="45719" rIns="91439" bIns="45719" numCol="1" spcCol="38100">
            <a:noAutofit/>
          </a:bodyPr>
          <a:lstStyle/>
          <a:p>
            <a:endParaRPr/>
          </a:p>
        </p:txBody>
      </p:sp>
      <p:sp>
        <p:nvSpPr>
          <p:cNvPr id="33" name="Slide Title"/>
          <p:cNvSpPr txBox="1">
            <a:spLocks noGrp="1"/>
          </p:cNvSpPr>
          <p:nvPr>
            <p:ph type="title" hasCustomPrompt="1"/>
          </p:nvPr>
        </p:nvSpPr>
        <p:spPr>
          <a:xfrm>
            <a:off x="1206500" y="1270000"/>
            <a:ext cx="9779000" cy="5882274"/>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numCol="1" spcCol="38100"/>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1909704" y="12886656"/>
            <a:ext cx="552095" cy="573178"/>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xfrm>
            <a:off x="1206500" y="952500"/>
            <a:ext cx="21971000" cy="1433164"/>
          </a:xfrm>
          <a:prstGeom prst="rect">
            <a:avLst/>
          </a:prstGeom>
        </p:spPr>
        <p:txBody>
          <a:bodyPr/>
          <a:lstStyle/>
          <a:p>
            <a:r>
              <a:t>Slide Title</a:t>
            </a:r>
          </a:p>
        </p:txBody>
      </p:sp>
      <p:sp>
        <p:nvSpPr>
          <p:cNvPr id="43" name="Body Level One…"/>
          <p:cNvSpPr txBox="1">
            <a:spLocks noGrp="1"/>
          </p:cNvSpPr>
          <p:nvPr>
            <p:ph type="body" sz="quarter" idx="1" hasCustomPrompt="1"/>
          </p:nvPr>
        </p:nvSpPr>
        <p:spPr>
          <a:xfrm>
            <a:off x="1206500" y="2245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44" name="Body Level One…"/>
          <p:cNvSpPr txBox="1">
            <a:spLocks noGrp="1"/>
          </p:cNvSpPr>
          <p:nvPr>
            <p:ph type="body" idx="21" hasCustomPrompt="1"/>
          </p:nvPr>
        </p:nvSpPr>
        <p:spPr>
          <a:xfrm>
            <a:off x="1206500" y="4248503"/>
            <a:ext cx="21971000" cy="8256014"/>
          </a:xfrm>
          <a:prstGeom prst="rect">
            <a:avLst/>
          </a:prstGeom>
        </p:spPr>
        <p:txBody>
          <a:bodyPr numCol="1" spcCol="38100"/>
          <a:lstStyle/>
          <a:p>
            <a:r>
              <a:t>Slide bullet text</a:t>
            </a:r>
          </a:p>
        </p:txBody>
      </p:sp>
      <p:sp>
        <p:nvSpPr>
          <p:cNvPr id="45" name="Slide Number"/>
          <p:cNvSpPr txBox="1">
            <a:spLocks noGrp="1"/>
          </p:cNvSpPr>
          <p:nvPr>
            <p:ph type="sldNum" sz="quarter" idx="2"/>
          </p:nvPr>
        </p:nvSpPr>
        <p:spPr>
          <a:xfrm>
            <a:off x="12121601" y="12882422"/>
            <a:ext cx="552095" cy="573178"/>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Body Level One…"/>
          <p:cNvSpPr txBox="1">
            <a:spLocks noGrp="1"/>
          </p:cNvSpPr>
          <p:nvPr>
            <p:ph type="body" sz="quarter" idx="1" hasCustomPrompt="1"/>
          </p:nvPr>
        </p:nvSpPr>
        <p:spPr>
          <a:xfrm>
            <a:off x="1206500" y="2247900"/>
            <a:ext cx="9779000" cy="934779"/>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61" name="Body Level One…"/>
          <p:cNvSpPr txBox="1">
            <a:spLocks noGrp="1"/>
          </p:cNvSpPr>
          <p:nvPr>
            <p:ph type="body" sz="half" idx="21" hasCustomPrompt="1"/>
          </p:nvPr>
        </p:nvSpPr>
        <p:spPr>
          <a:xfrm>
            <a:off x="1206500" y="4248503"/>
            <a:ext cx="9779000" cy="8256631"/>
          </a:xfrm>
          <a:prstGeom prst="rect">
            <a:avLst/>
          </a:prstGeom>
        </p:spPr>
        <p:txBody>
          <a:bodyPr numCol="1" spcCol="38100"/>
          <a:lstStyle/>
          <a:p>
            <a:r>
              <a:t>Slide bullet text</a:t>
            </a:r>
          </a:p>
        </p:txBody>
      </p:sp>
      <p:sp>
        <p:nvSpPr>
          <p:cNvPr id="62" name="617931575_1991x1322.jpg"/>
          <p:cNvSpPr>
            <a:spLocks noGrp="1"/>
          </p:cNvSpPr>
          <p:nvPr>
            <p:ph type="pic" idx="22"/>
          </p:nvPr>
        </p:nvSpPr>
        <p:spPr>
          <a:xfrm>
            <a:off x="8432800" y="1263847"/>
            <a:ext cx="16850011" cy="11188206"/>
          </a:xfrm>
          <a:prstGeom prst="rect">
            <a:avLst/>
          </a:prstGeom>
        </p:spPr>
        <p:txBody>
          <a:bodyPr lIns="91439" tIns="45719" rIns="91439" bIns="45719" numCol="1" spcCol="38100">
            <a:noAutofit/>
          </a:bodyPr>
          <a:lstStyle/>
          <a:p>
            <a:endParaRPr/>
          </a:p>
        </p:txBody>
      </p:sp>
      <p:sp>
        <p:nvSpPr>
          <p:cNvPr id="63" name="Slide Title"/>
          <p:cNvSpPr txBox="1">
            <a:spLocks noGrp="1"/>
          </p:cNvSpPr>
          <p:nvPr>
            <p:ph type="title" hasCustomPrompt="1"/>
          </p:nvPr>
        </p:nvSpPr>
        <p:spPr>
          <a:xfrm>
            <a:off x="1206500" y="952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xfrm>
            <a:off x="11909704" y="12882422"/>
            <a:ext cx="552095" cy="573178"/>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952500"/>
            <a:ext cx="21971000" cy="1434950"/>
          </a:xfrm>
          <a:prstGeom prst="rect">
            <a:avLst/>
          </a:prstGeom>
        </p:spPr>
        <p:txBody>
          <a:bodyPr/>
          <a:lstStyle/>
          <a:p>
            <a:r>
              <a:t>Slide Title</a:t>
            </a:r>
          </a:p>
        </p:txBody>
      </p:sp>
      <p:sp>
        <p:nvSpPr>
          <p:cNvPr id="80" name="Body Level One…"/>
          <p:cNvSpPr txBox="1">
            <a:spLocks noGrp="1"/>
          </p:cNvSpPr>
          <p:nvPr>
            <p:ph type="body" sz="quarter" idx="1" hasCustomPrompt="1"/>
          </p:nvPr>
        </p:nvSpPr>
        <p:spPr>
          <a:xfrm>
            <a:off x="1206500" y="2247900"/>
            <a:ext cx="21971000" cy="934779"/>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81" name="Dynamis Advisors -"/>
          <p:cNvSpPr txBox="1"/>
          <p:nvPr/>
        </p:nvSpPr>
        <p:spPr>
          <a:xfrm>
            <a:off x="19474014" y="13068653"/>
            <a:ext cx="2391411" cy="3992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2000">
                <a:solidFill>
                  <a:srgbClr val="929292"/>
                </a:solidFill>
              </a:defRPr>
            </a:lvl1pPr>
          </a:lstStyle>
          <a:p>
            <a:r>
              <a:t>Dynamis Advisors - </a:t>
            </a:r>
          </a:p>
        </p:txBody>
      </p:sp>
      <p:graphicFrame>
        <p:nvGraphicFramePr>
          <p:cNvPr id="82" name="Table"/>
          <p:cNvGraphicFramePr/>
          <p:nvPr/>
        </p:nvGraphicFramePr>
        <p:xfrm>
          <a:off x="21513800" y="12975538"/>
          <a:ext cx="1524000" cy="585521"/>
        </p:xfrm>
        <a:graphic>
          <a:graphicData uri="http://schemas.openxmlformats.org/drawingml/2006/table">
            <a:tbl>
              <a:tblPr>
                <a:tableStyleId>{4C3C2611-4C71-4FC5-86AE-919BDF0F9419}</a:tableStyleId>
              </a:tblPr>
              <a:tblGrid>
                <a:gridCol w="1524000">
                  <a:extLst>
                    <a:ext uri="{9D8B030D-6E8A-4147-A177-3AD203B41FA5}">
                      <a16:colId xmlns:a16="http://schemas.microsoft.com/office/drawing/2014/main" val="20000"/>
                    </a:ext>
                  </a:extLst>
                </a:gridCol>
              </a:tblGrid>
              <a:tr h="585520">
                <a:tc>
                  <a:txBody>
                    <a:bodyPr/>
                    <a:lstStyle/>
                    <a:p>
                      <a:pPr defTabSz="914400">
                        <a:defRPr sz="1800">
                          <a:solidFill>
                            <a:srgbClr val="000000"/>
                          </a:solidFill>
                        </a:defRPr>
                      </a:pPr>
                      <a:r>
                        <a:rPr sz="2100">
                          <a:solidFill>
                            <a:srgbClr val="929292"/>
                          </a:solidFill>
                        </a:rPr>
                        <a:t>3/25/22</a:t>
                      </a:r>
                    </a:p>
                  </a:txBody>
                  <a:tcPr marL="50800" marR="50800" marT="50800" marB="5080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bl>
          </a:graphicData>
        </a:graphic>
      </p:graphicFrame>
      <p:sp>
        <p:nvSpPr>
          <p:cNvPr id="83" name="Slide Number"/>
          <p:cNvSpPr txBox="1">
            <a:spLocks noGrp="1"/>
          </p:cNvSpPr>
          <p:nvPr>
            <p:ph type="sldNum" sz="quarter" idx="2"/>
          </p:nvPr>
        </p:nvSpPr>
        <p:spPr>
          <a:xfrm>
            <a:off x="11909704" y="12882422"/>
            <a:ext cx="552095" cy="573178"/>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90" name="Agenda Title"/>
          <p:cNvSpPr txBox="1">
            <a:spLocks noGrp="1"/>
          </p:cNvSpPr>
          <p:nvPr>
            <p:ph type="title" hasCustomPrompt="1"/>
          </p:nvPr>
        </p:nvSpPr>
        <p:spPr>
          <a:xfrm>
            <a:off x="1206500" y="952500"/>
            <a:ext cx="21971000" cy="1435100"/>
          </a:xfrm>
          <a:prstGeom prst="rect">
            <a:avLst/>
          </a:prstGeom>
        </p:spPr>
        <p:txBody>
          <a:bodyPr/>
          <a:lstStyle>
            <a:lvl1pPr>
              <a:defRPr>
                <a:solidFill>
                  <a:srgbClr val="2F6385"/>
                </a:solidFill>
              </a:defRPr>
            </a:lvl1pPr>
          </a:lstStyle>
          <a:p>
            <a:r>
              <a:t>Agenda Title</a:t>
            </a:r>
          </a:p>
        </p:txBody>
      </p:sp>
      <p:sp>
        <p:nvSpPr>
          <p:cNvPr id="91" name="Body Level One…"/>
          <p:cNvSpPr txBox="1">
            <a:spLocks noGrp="1"/>
          </p:cNvSpPr>
          <p:nvPr>
            <p:ph type="body" sz="quarter" idx="1" hasCustomPrompt="1"/>
          </p:nvPr>
        </p:nvSpPr>
        <p:spPr>
          <a:xfrm>
            <a:off x="1206500" y="2247900"/>
            <a:ext cx="21971000" cy="934779"/>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Agenda Subtitle</a:t>
            </a:r>
          </a:p>
          <a:p>
            <a:pPr lvl="1"/>
            <a:endParaRPr/>
          </a:p>
          <a:p>
            <a:pPr lvl="2"/>
            <a:endParaRPr/>
          </a:p>
          <a:p>
            <a:pPr lvl="3"/>
            <a:endParaRPr/>
          </a:p>
          <a:p>
            <a:pPr lvl="4"/>
            <a:endParaRPr/>
          </a:p>
        </p:txBody>
      </p:sp>
      <p:sp>
        <p:nvSpPr>
          <p:cNvPr id="92" name="Body Level One…"/>
          <p:cNvSpPr txBox="1">
            <a:spLocks noGrp="1"/>
          </p:cNvSpPr>
          <p:nvPr>
            <p:ph type="body" idx="21" hasCustomPrompt="1"/>
          </p:nvPr>
        </p:nvSpPr>
        <p:spPr>
          <a:xfrm>
            <a:off x="1206500" y="4248503"/>
            <a:ext cx="21971000" cy="8256014"/>
          </a:xfrm>
          <a:prstGeom prst="rect">
            <a:avLst/>
          </a:prstGeom>
        </p:spPr>
        <p:txBody>
          <a:bodyPr numCol="1" spcCol="38100"/>
          <a:lstStyle>
            <a:lvl1pPr marL="0" indent="0" defTabSz="825500">
              <a:lnSpc>
                <a:spcPct val="100000"/>
              </a:lnSpc>
              <a:spcBef>
                <a:spcPts val="1800"/>
              </a:spcBef>
              <a:buSzTx/>
              <a:buNone/>
              <a:defRPr sz="5500" spc="-99"/>
            </a:lvl1pPr>
          </a:lstStyle>
          <a:p>
            <a:r>
              <a:t>Agenda Topics</a:t>
            </a:r>
          </a:p>
        </p:txBody>
      </p:sp>
      <p:sp>
        <p:nvSpPr>
          <p:cNvPr id="93" name="Slide Number"/>
          <p:cNvSpPr txBox="1">
            <a:spLocks noGrp="1"/>
          </p:cNvSpPr>
          <p:nvPr>
            <p:ph type="sldNum" sz="quarter" idx="2"/>
          </p:nvPr>
        </p:nvSpPr>
        <p:spPr>
          <a:xfrm>
            <a:off x="11909704" y="12882422"/>
            <a:ext cx="552095" cy="573178"/>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00" name="Body Level One…"/>
          <p:cNvSpPr txBox="1">
            <a:spLocks noGrp="1"/>
          </p:cNvSpPr>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z="11600" spc="-232">
                <a:solidFill>
                  <a:srgbClr val="2F6385"/>
                </a:solidFill>
                <a:latin typeface="Helvetica Neue Medium"/>
                <a:ea typeface="Helvetica Neue Medium"/>
                <a:cs typeface="Helvetica Neue Medium"/>
                <a:sym typeface="Helvetica Neue Medium"/>
              </a:defRPr>
            </a:lvl1pPr>
            <a:lvl2pPr marL="0" indent="0" algn="ctr">
              <a:lnSpc>
                <a:spcPct val="80000"/>
              </a:lnSpc>
              <a:spcBef>
                <a:spcPts val="0"/>
              </a:spcBef>
              <a:buSzTx/>
              <a:buNone/>
              <a:defRPr sz="11600" spc="-232">
                <a:solidFill>
                  <a:srgbClr val="2F6385"/>
                </a:solidFill>
                <a:latin typeface="Helvetica Neue Medium"/>
                <a:ea typeface="Helvetica Neue Medium"/>
                <a:cs typeface="Helvetica Neue Medium"/>
                <a:sym typeface="Helvetica Neue Medium"/>
              </a:defRPr>
            </a:lvl2pPr>
            <a:lvl3pPr marL="0" indent="0" algn="ctr">
              <a:lnSpc>
                <a:spcPct val="80000"/>
              </a:lnSpc>
              <a:spcBef>
                <a:spcPts val="0"/>
              </a:spcBef>
              <a:buSzTx/>
              <a:buNone/>
              <a:defRPr sz="11600" spc="-232">
                <a:solidFill>
                  <a:srgbClr val="2F6385"/>
                </a:solidFill>
                <a:latin typeface="Helvetica Neue Medium"/>
                <a:ea typeface="Helvetica Neue Medium"/>
                <a:cs typeface="Helvetica Neue Medium"/>
                <a:sym typeface="Helvetica Neue Medium"/>
              </a:defRPr>
            </a:lvl3pPr>
            <a:lvl4pPr marL="0" indent="0" algn="ctr">
              <a:lnSpc>
                <a:spcPct val="80000"/>
              </a:lnSpc>
              <a:spcBef>
                <a:spcPts val="0"/>
              </a:spcBef>
              <a:buSzTx/>
              <a:buNone/>
              <a:defRPr sz="11600" spc="-232">
                <a:solidFill>
                  <a:srgbClr val="2F6385"/>
                </a:solidFill>
                <a:latin typeface="Helvetica Neue Medium"/>
                <a:ea typeface="Helvetica Neue Medium"/>
                <a:cs typeface="Helvetica Neue Medium"/>
                <a:sym typeface="Helvetica Neue Medium"/>
              </a:defRPr>
            </a:lvl4pPr>
            <a:lvl5pPr marL="0" indent="0" algn="ctr">
              <a:lnSpc>
                <a:spcPct val="80000"/>
              </a:lnSpc>
              <a:spcBef>
                <a:spcPts val="0"/>
              </a:spcBef>
              <a:buSzTx/>
              <a:buNone/>
              <a:defRPr sz="11600" spc="-232">
                <a:solidFill>
                  <a:srgbClr val="2F6385"/>
                </a:solidFill>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101" name="Slide Number"/>
          <p:cNvSpPr txBox="1">
            <a:spLocks noGrp="1"/>
          </p:cNvSpPr>
          <p:nvPr>
            <p:ph type="sldNum" sz="quarter" idx="2"/>
          </p:nvPr>
        </p:nvSpPr>
        <p:spPr>
          <a:xfrm>
            <a:off x="11909704" y="12882422"/>
            <a:ext cx="552095" cy="573178"/>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8" name="Body Level One…"/>
          <p:cNvSpPr txBox="1">
            <a:spLocks noGrp="1"/>
          </p:cNvSpPr>
          <p:nvPr>
            <p:ph type="body" idx="1" hasCustomPrompt="1"/>
          </p:nvPr>
        </p:nvSpPr>
        <p:spPr>
          <a:xfrm>
            <a:off x="1206500" y="1075926"/>
            <a:ext cx="21971000" cy="7241586"/>
          </a:xfrm>
          <a:prstGeom prst="rect">
            <a:avLst/>
          </a:prstGeom>
        </p:spPr>
        <p:txBody>
          <a:bodyPr numCol="1" spcCol="38100" anchor="b"/>
          <a:lstStyle>
            <a:lvl1pPr marL="0" indent="0" algn="ctr">
              <a:lnSpc>
                <a:spcPct val="80000"/>
              </a:lnSpc>
              <a:spcBef>
                <a:spcPts val="0"/>
              </a:spcBef>
              <a:buSzTx/>
              <a:buNone/>
              <a:defRPr sz="25000" b="1" spc="-250">
                <a:solidFill>
                  <a:srgbClr val="136588"/>
                </a:solidFill>
              </a:defRPr>
            </a:lvl1pPr>
            <a:lvl2pPr marL="0" indent="0" algn="ctr">
              <a:lnSpc>
                <a:spcPct val="80000"/>
              </a:lnSpc>
              <a:spcBef>
                <a:spcPts val="0"/>
              </a:spcBef>
              <a:buSzTx/>
              <a:buNone/>
              <a:defRPr sz="25000" b="1" spc="-250">
                <a:solidFill>
                  <a:srgbClr val="136588"/>
                </a:solidFill>
              </a:defRPr>
            </a:lvl2pPr>
            <a:lvl3pPr marL="0" indent="0" algn="ctr">
              <a:lnSpc>
                <a:spcPct val="80000"/>
              </a:lnSpc>
              <a:spcBef>
                <a:spcPts val="0"/>
              </a:spcBef>
              <a:buSzTx/>
              <a:buNone/>
              <a:defRPr sz="25000" b="1" spc="-250">
                <a:solidFill>
                  <a:srgbClr val="136588"/>
                </a:solidFill>
              </a:defRPr>
            </a:lvl3pPr>
            <a:lvl4pPr marL="0" indent="0" algn="ctr">
              <a:lnSpc>
                <a:spcPct val="80000"/>
              </a:lnSpc>
              <a:spcBef>
                <a:spcPts val="0"/>
              </a:spcBef>
              <a:buSzTx/>
              <a:buNone/>
              <a:defRPr sz="25000" b="1" spc="-250">
                <a:solidFill>
                  <a:srgbClr val="136588"/>
                </a:solidFill>
              </a:defRPr>
            </a:lvl4pPr>
            <a:lvl5pPr marL="0" indent="0" algn="ctr">
              <a:lnSpc>
                <a:spcPct val="80000"/>
              </a:lnSpc>
              <a:spcBef>
                <a:spcPts val="0"/>
              </a:spcBef>
              <a:buSzTx/>
              <a:buNone/>
              <a:defRPr sz="25000" b="1" spc="-250">
                <a:solidFill>
                  <a:srgbClr val="136588"/>
                </a:solidFill>
              </a:defRPr>
            </a:lvl5pPr>
          </a:lstStyle>
          <a:p>
            <a:r>
              <a:t>100%</a:t>
            </a:r>
          </a:p>
          <a:p>
            <a:pPr lvl="1"/>
            <a:endParaRPr/>
          </a:p>
          <a:p>
            <a:pPr lvl="2"/>
            <a:endParaRPr/>
          </a:p>
          <a:p>
            <a:pPr lvl="3"/>
            <a:endParaRPr/>
          </a:p>
          <a:p>
            <a:pPr lvl="4"/>
            <a:endParaRPr/>
          </a:p>
        </p:txBody>
      </p:sp>
      <p:sp>
        <p:nvSpPr>
          <p:cNvPr id="109" name="Fact information"/>
          <p:cNvSpPr txBox="1">
            <a:spLocks noGrp="1"/>
          </p:cNvSpPr>
          <p:nvPr>
            <p:ph type="body" sz="quarter" idx="21" hasCustomPrompt="1"/>
          </p:nvPr>
        </p:nvSpPr>
        <p:spPr>
          <a:xfrm>
            <a:off x="1206500" y="8262180"/>
            <a:ext cx="21971000" cy="934780"/>
          </a:xfrm>
          <a:prstGeom prst="rect">
            <a:avLst/>
          </a:prstGeom>
        </p:spPr>
        <p:txBody>
          <a:bodyPr lIns="45718" tIns="45718" rIns="45718" bIns="45718" numCol="1" spcCol="38100"/>
          <a:lstStyle>
            <a:lvl1pPr marL="0" indent="0" algn="ctr" defTabSz="825500">
              <a:lnSpc>
                <a:spcPct val="100000"/>
              </a:lnSpc>
              <a:spcBef>
                <a:spcPts val="0"/>
              </a:spcBef>
              <a:buSzTx/>
              <a:buNone/>
              <a:defRPr sz="5500" b="1"/>
            </a:lvl1pPr>
          </a:lstStyle>
          <a:p>
            <a:r>
              <a:t>Fact information</a:t>
            </a:r>
          </a:p>
        </p:txBody>
      </p:sp>
      <p:sp>
        <p:nvSpPr>
          <p:cNvPr id="110" name="Slide Number"/>
          <p:cNvSpPr txBox="1">
            <a:spLocks noGrp="1"/>
          </p:cNvSpPr>
          <p:nvPr>
            <p:ph type="sldNum" sz="quarter" idx="2"/>
          </p:nvPr>
        </p:nvSpPr>
        <p:spPr>
          <a:xfrm>
            <a:off x="11909704" y="12882422"/>
            <a:ext cx="552095" cy="573178"/>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1206500" y="4248503"/>
            <a:ext cx="21971000" cy="82560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1098550">
            <a:normAutofit/>
          </a:bodyPr>
          <a:lstStyle/>
          <a:p>
            <a:r>
              <a:t>Slide bullet text</a:t>
            </a:r>
          </a:p>
          <a:p>
            <a:pPr lvl="1"/>
            <a:endParaRPr/>
          </a:p>
          <a:p>
            <a:pPr lvl="2"/>
            <a:endParaRPr/>
          </a:p>
          <a:p>
            <a:pPr lvl="3"/>
            <a:endParaRPr/>
          </a:p>
          <a:p>
            <a:pPr lvl="4"/>
            <a:endParaRPr/>
          </a:p>
        </p:txBody>
      </p:sp>
      <p:sp>
        <p:nvSpPr>
          <p:cNvPr id="3" name="Slide Number"/>
          <p:cNvSpPr txBox="1">
            <a:spLocks noGrp="1"/>
          </p:cNvSpPr>
          <p:nvPr>
            <p:ph type="sldNum" sz="quarter" idx="2"/>
          </p:nvPr>
        </p:nvSpPr>
        <p:spPr>
          <a:xfrm>
            <a:off x="12125604" y="12882422"/>
            <a:ext cx="552095" cy="573178"/>
          </a:xfrm>
          <a:prstGeom prst="rect">
            <a:avLst/>
          </a:prstGeom>
          <a:ln w="12700">
            <a:miter lim="400000"/>
          </a:ln>
        </p:spPr>
        <p:txBody>
          <a:bodyPr wrap="none" lIns="50800" tIns="50800" rIns="50800" bIns="50800" anchor="b">
            <a:spAutoFit/>
          </a:bodyPr>
          <a:lstStyle>
            <a:lvl1pPr defTabSz="584200">
              <a:defRPr sz="3100">
                <a:solidFill>
                  <a:srgbClr val="929292"/>
                </a:solidFill>
              </a:defRPr>
            </a:lvl1pPr>
          </a:lstStyle>
          <a:p>
            <a:fld id="{86CB4B4D-7CA3-9044-876B-883B54F8677D}" type="slidenum">
              <a:t>‹#›</a:t>
            </a:fld>
            <a:endParaRPr/>
          </a:p>
        </p:txBody>
      </p:sp>
      <p:sp>
        <p:nvSpPr>
          <p:cNvPr id="4" name="Title Text"/>
          <p:cNvSpPr txBox="1">
            <a:spLocks noGrp="1"/>
          </p:cNvSpPr>
          <p:nvPr>
            <p:ph type="title"/>
          </p:nvPr>
        </p:nvSpPr>
        <p:spPr>
          <a:xfrm>
            <a:off x="1219200" y="549275"/>
            <a:ext cx="21945600" cy="3699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6" r:id="rId6"/>
    <p:sldLayoutId id="2147483657" r:id="rId7"/>
    <p:sldLayoutId id="2147483658" r:id="rId8"/>
    <p:sldLayoutId id="2147483659" r:id="rId9"/>
    <p:sldLayoutId id="2147483660" r:id="rId10"/>
    <p:sldLayoutId id="2147483661" r:id="rId11"/>
    <p:sldLayoutId id="2147483662" r:id="rId12"/>
    <p:sldLayoutId id="2147483664" r:id="rId13"/>
    <p:sldLayoutId id="2147483665" r:id="rId14"/>
  </p:sldLayoutIdLst>
  <p:transition spd="med"/>
  <p:txStyles>
    <p:titleStyle>
      <a:lvl1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136588"/>
          </a:solidFill>
          <a:uFillTx/>
          <a:latin typeface="+mn-lt"/>
          <a:ea typeface="+mn-ea"/>
          <a:cs typeface="+mn-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136588"/>
          </a:solidFill>
          <a:uFillTx/>
          <a:latin typeface="+mn-lt"/>
          <a:ea typeface="+mn-ea"/>
          <a:cs typeface="+mn-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136588"/>
          </a:solidFill>
          <a:uFillTx/>
          <a:latin typeface="+mn-lt"/>
          <a:ea typeface="+mn-ea"/>
          <a:cs typeface="+mn-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136588"/>
          </a:solidFill>
          <a:uFillTx/>
          <a:latin typeface="+mn-lt"/>
          <a:ea typeface="+mn-ea"/>
          <a:cs typeface="+mn-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136588"/>
          </a:solidFill>
          <a:uFillTx/>
          <a:latin typeface="+mn-lt"/>
          <a:ea typeface="+mn-ea"/>
          <a:cs typeface="+mn-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136588"/>
          </a:solidFill>
          <a:uFillTx/>
          <a:latin typeface="+mn-lt"/>
          <a:ea typeface="+mn-ea"/>
          <a:cs typeface="+mn-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136588"/>
          </a:solidFill>
          <a:uFillTx/>
          <a:latin typeface="+mn-lt"/>
          <a:ea typeface="+mn-ea"/>
          <a:cs typeface="+mn-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136588"/>
          </a:solidFill>
          <a:uFillTx/>
          <a:latin typeface="+mn-lt"/>
          <a:ea typeface="+mn-ea"/>
          <a:cs typeface="+mn-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136588"/>
          </a:solidFill>
          <a:uFillTx/>
          <a:latin typeface="+mn-lt"/>
          <a:ea typeface="+mn-ea"/>
          <a:cs typeface="+mn-cs"/>
          <a:sym typeface="Helvetica Neue"/>
        </a:defRPr>
      </a:lvl9pPr>
    </p:titleStyle>
    <p:bodyStyle>
      <a:lvl1pPr marL="609600" marR="0" indent="-609600" algn="l" defTabSz="2438337" rtl="0" latinLnBrk="0">
        <a:lnSpc>
          <a:spcPct val="120000"/>
        </a:lnSpc>
        <a:spcBef>
          <a:spcPts val="21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7" rtl="0" latinLnBrk="0">
        <a:lnSpc>
          <a:spcPct val="120000"/>
        </a:lnSpc>
        <a:spcBef>
          <a:spcPts val="21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7" rtl="0" latinLnBrk="0">
        <a:lnSpc>
          <a:spcPct val="120000"/>
        </a:lnSpc>
        <a:spcBef>
          <a:spcPts val="21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7" rtl="0" latinLnBrk="0">
        <a:lnSpc>
          <a:spcPct val="120000"/>
        </a:lnSpc>
        <a:spcBef>
          <a:spcPts val="21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7" rtl="0" latinLnBrk="0">
        <a:lnSpc>
          <a:spcPct val="120000"/>
        </a:lnSpc>
        <a:spcBef>
          <a:spcPts val="21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7" rtl="0" latinLnBrk="0">
        <a:lnSpc>
          <a:spcPct val="120000"/>
        </a:lnSpc>
        <a:spcBef>
          <a:spcPts val="21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7" rtl="0" latinLnBrk="0">
        <a:lnSpc>
          <a:spcPct val="120000"/>
        </a:lnSpc>
        <a:spcBef>
          <a:spcPts val="21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7" rtl="0" latinLnBrk="0">
        <a:lnSpc>
          <a:spcPct val="120000"/>
        </a:lnSpc>
        <a:spcBef>
          <a:spcPts val="21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7" rtl="0" latinLnBrk="0">
        <a:lnSpc>
          <a:spcPct val="120000"/>
        </a:lnSpc>
        <a:spcBef>
          <a:spcPts val="21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31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31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31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31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31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31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31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31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31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1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7.png"/><Relationship Id="rId17" Type="http://schemas.openxmlformats.org/officeDocument/2006/relationships/image" Target="../media/image12.svg"/><Relationship Id="rId2" Type="http://schemas.openxmlformats.org/officeDocument/2006/relationships/notesSlide" Target="../notesSlides/notesSlide1.xml"/><Relationship Id="rId16" Type="http://schemas.openxmlformats.org/officeDocument/2006/relationships/image" Target="../media/image11.png"/><Relationship Id="rId1" Type="http://schemas.openxmlformats.org/officeDocument/2006/relationships/slideLayout" Target="../slideLayouts/slideLayout14.xml"/><Relationship Id="rId6" Type="http://schemas.openxmlformats.org/officeDocument/2006/relationships/diagramColors" Target="../diagrams/colors1.xml"/><Relationship Id="rId11" Type="http://schemas.openxmlformats.org/officeDocument/2006/relationships/image" Target="../media/image6.svg"/><Relationship Id="rId5" Type="http://schemas.openxmlformats.org/officeDocument/2006/relationships/diagramQuickStyle" Target="../diagrams/quickStyle1.xml"/><Relationship Id="rId15" Type="http://schemas.openxmlformats.org/officeDocument/2006/relationships/image" Target="../media/image10.svg"/><Relationship Id="rId10" Type="http://schemas.openxmlformats.org/officeDocument/2006/relationships/image" Target="../media/image5.png"/><Relationship Id="rId19" Type="http://schemas.openxmlformats.org/officeDocument/2006/relationships/image" Target="../media/image14.png"/><Relationship Id="rId4" Type="http://schemas.openxmlformats.org/officeDocument/2006/relationships/diagramLayout" Target="../diagrams/layout1.xml"/><Relationship Id="rId9" Type="http://schemas.openxmlformats.org/officeDocument/2006/relationships/image" Target="../media/image4.svg"/><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4.pn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46588"/>
        </a:solidFill>
        <a:effectLst/>
      </p:bgPr>
    </p:bg>
    <p:spTree>
      <p:nvGrpSpPr>
        <p:cNvPr id="1" name=""/>
        <p:cNvGrpSpPr/>
        <p:nvPr/>
      </p:nvGrpSpPr>
      <p:grpSpPr>
        <a:xfrm>
          <a:off x="0" y="0"/>
          <a:ext cx="0" cy="0"/>
          <a:chOff x="0" y="0"/>
          <a:chExt cx="0" cy="0"/>
        </a:xfrm>
      </p:grpSpPr>
      <p:sp>
        <p:nvSpPr>
          <p:cNvPr id="147" name="Rectangle"/>
          <p:cNvSpPr/>
          <p:nvPr/>
        </p:nvSpPr>
        <p:spPr>
          <a:xfrm>
            <a:off x="-111911" y="7704679"/>
            <a:ext cx="24607822" cy="3660997"/>
          </a:xfrm>
          <a:prstGeom prst="rect">
            <a:avLst/>
          </a:prstGeom>
          <a:solidFill>
            <a:srgbClr val="E6F5F7"/>
          </a:solidFill>
          <a:ln w="12700">
            <a:miter lim="400000"/>
          </a:ln>
          <a:effectLst>
            <a:outerShdw blurRad="838200" dist="381000" rotWithShape="0">
              <a:srgbClr val="000000">
                <a:alpha val="97471"/>
              </a:srgbClr>
            </a:outerShdw>
          </a:effectLst>
        </p:spPr>
        <p:txBody>
          <a:bodyPr lIns="50800" tIns="50800" rIns="50800" bIns="50800" anchor="ctr"/>
          <a:lstStyle/>
          <a:p>
            <a:pPr defTabSz="825500">
              <a:defRPr sz="3200">
                <a:solidFill>
                  <a:srgbClr val="C4D0D6"/>
                </a:solidFill>
                <a:latin typeface="Helvetica Neue Medium"/>
                <a:ea typeface="Helvetica Neue Medium"/>
                <a:cs typeface="Helvetica Neue Medium"/>
                <a:sym typeface="Helvetica Neue Medium"/>
              </a:defRPr>
            </a:pPr>
            <a:endParaRPr/>
          </a:p>
        </p:txBody>
      </p:sp>
      <p:sp>
        <p:nvSpPr>
          <p:cNvPr id="148" name="The Saint Francis Healthy Village"/>
          <p:cNvSpPr txBox="1">
            <a:spLocks noGrp="1"/>
          </p:cNvSpPr>
          <p:nvPr>
            <p:ph type="title"/>
          </p:nvPr>
        </p:nvSpPr>
        <p:spPr>
          <a:xfrm>
            <a:off x="652149" y="3798754"/>
            <a:ext cx="19930086" cy="1900437"/>
          </a:xfrm>
          <a:prstGeom prst="rect">
            <a:avLst/>
          </a:prstGeom>
        </p:spPr>
        <p:txBody>
          <a:bodyPr>
            <a:normAutofit fontScale="90000"/>
          </a:bodyPr>
          <a:lstStyle>
            <a:lvl1pPr defTabSz="2243271">
              <a:defRPr sz="10300" spc="-300"/>
            </a:lvl1pPr>
          </a:lstStyle>
          <a:p>
            <a:r>
              <a:rPr dirty="0"/>
              <a:t>The </a:t>
            </a:r>
            <a:r>
              <a:rPr lang="en-US" dirty="0"/>
              <a:t>Healthy Village at </a:t>
            </a:r>
            <a:r>
              <a:rPr dirty="0"/>
              <a:t>Saint Francis</a:t>
            </a:r>
          </a:p>
        </p:txBody>
      </p:sp>
      <p:sp>
        <p:nvSpPr>
          <p:cNvPr id="150" name="Partnership for the Common Good"/>
          <p:cNvSpPr txBox="1"/>
          <p:nvPr/>
        </p:nvSpPr>
        <p:spPr>
          <a:xfrm>
            <a:off x="652149" y="4856172"/>
            <a:ext cx="19930086" cy="1900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gn="l">
              <a:lnSpc>
                <a:spcPct val="80000"/>
              </a:lnSpc>
              <a:defRPr sz="7200" b="1" spc="-200">
                <a:solidFill>
                  <a:srgbClr val="D5D5D5"/>
                </a:solidFill>
              </a:defRPr>
            </a:lvl1pPr>
          </a:lstStyle>
          <a:p>
            <a:r>
              <a:t>Partnership for the Common Good</a:t>
            </a:r>
          </a:p>
        </p:txBody>
      </p:sp>
      <p:sp>
        <p:nvSpPr>
          <p:cNvPr id="151" name="Presentation to Trinity Health by Lillian Schonewolf, VP Community Health and Well-Being, THMA"/>
          <p:cNvSpPr txBox="1"/>
          <p:nvPr/>
        </p:nvSpPr>
        <p:spPr>
          <a:xfrm>
            <a:off x="16488230" y="12313745"/>
            <a:ext cx="206097" cy="498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600">
                <a:solidFill>
                  <a:srgbClr val="C4D0D6"/>
                </a:solidFill>
              </a:defRPr>
            </a:lvl1pPr>
          </a:lstStyle>
          <a:p>
            <a:r>
              <a:t> </a:t>
            </a:r>
          </a:p>
        </p:txBody>
      </p:sp>
      <p:sp>
        <p:nvSpPr>
          <p:cNvPr id="152" name="TextBox 9"/>
          <p:cNvSpPr txBox="1"/>
          <p:nvPr/>
        </p:nvSpPr>
        <p:spPr>
          <a:xfrm>
            <a:off x="420128" y="12972803"/>
            <a:ext cx="3100312"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solidFill>
                  <a:srgbClr val="BFBFBF"/>
                </a:solidFill>
              </a:defRPr>
            </a:lvl1pPr>
          </a:lstStyle>
          <a:p>
            <a:r>
              <a:rPr lang="en-US" dirty="0"/>
              <a:t>September 2022</a:t>
            </a:r>
            <a:endParaRPr dirty="0"/>
          </a:p>
        </p:txBody>
      </p:sp>
      <p:pic>
        <p:nvPicPr>
          <p:cNvPr id="3" name="Picture 2">
            <a:extLst>
              <a:ext uri="{FF2B5EF4-FFF2-40B4-BE49-F238E27FC236}">
                <a16:creationId xmlns:a16="http://schemas.microsoft.com/office/drawing/2014/main" id="{ED547019-DB1E-733E-BC00-106458C91C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8841" y="8250628"/>
            <a:ext cx="13055600" cy="2311400"/>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Recommendation for Healthy Village at Saint Francis"/>
          <p:cNvSpPr txBox="1">
            <a:spLocks noGrp="1"/>
          </p:cNvSpPr>
          <p:nvPr>
            <p:ph type="title"/>
          </p:nvPr>
        </p:nvSpPr>
        <p:spPr>
          <a:xfrm>
            <a:off x="1094508" y="1002351"/>
            <a:ext cx="22082992" cy="1433165"/>
          </a:xfrm>
          <a:prstGeom prst="rect">
            <a:avLst/>
          </a:prstGeom>
        </p:spPr>
        <p:txBody>
          <a:bodyPr/>
          <a:lstStyle>
            <a:lvl1pPr defTabSz="2048204">
              <a:defRPr sz="7100" spc="-200"/>
            </a:lvl1pPr>
          </a:lstStyle>
          <a:p>
            <a:r>
              <a:rPr dirty="0"/>
              <a:t>Recommendation for Healthy Village at Saint Francis</a:t>
            </a:r>
          </a:p>
        </p:txBody>
      </p:sp>
      <p:sp>
        <p:nvSpPr>
          <p:cNvPr id="219" name="The Saint Francis Healthy Village - Partnership for the Common Good"/>
          <p:cNvSpPr txBox="1">
            <a:spLocks noGrp="1"/>
          </p:cNvSpPr>
          <p:nvPr>
            <p:ph type="body" sz="quarter" idx="1"/>
          </p:nvPr>
        </p:nvSpPr>
        <p:spPr>
          <a:xfrm>
            <a:off x="1150504" y="2104694"/>
            <a:ext cx="21971000" cy="934780"/>
          </a:xfrm>
          <a:prstGeom prst="rect">
            <a:avLst/>
          </a:prstGeom>
        </p:spPr>
        <p:txBody>
          <a:bodyPr/>
          <a:lstStyle>
            <a:lvl1pPr defTabSz="627379">
              <a:defRPr sz="5100"/>
            </a:lvl1pPr>
          </a:lstStyle>
          <a:p>
            <a:r>
              <a:rPr dirty="0"/>
              <a:t>Partnership for the Common Good</a:t>
            </a:r>
          </a:p>
        </p:txBody>
      </p:sp>
      <p:sp>
        <p:nvSpPr>
          <p:cNvPr id="220" name="Saint Francis will create a financially stable, centralized, purposefully-designed facility that strives to take care of the whole person and their community – emergency and acute health needs, behavioral care, Long-Term Services and Supports (LTSS), edu"/>
          <p:cNvSpPr txBox="1">
            <a:spLocks noGrp="1"/>
          </p:cNvSpPr>
          <p:nvPr>
            <p:ph type="body" idx="21"/>
          </p:nvPr>
        </p:nvSpPr>
        <p:spPr>
          <a:xfrm>
            <a:off x="1206500" y="4196942"/>
            <a:ext cx="21971000" cy="825601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indent="0" defTabSz="2365187">
              <a:lnSpc>
                <a:spcPct val="150000"/>
              </a:lnSpc>
              <a:spcBef>
                <a:spcPts val="1900"/>
              </a:spcBef>
              <a:buSzTx/>
              <a:buNone/>
              <a:defRPr sz="4500"/>
            </a:pPr>
            <a:r>
              <a:rPr dirty="0"/>
              <a:t>Saint Francis will create a financially stable, centralized, purposefully-designed facility that strives to take care of the </a:t>
            </a:r>
            <a:r>
              <a:rPr b="1" i="1" dirty="0"/>
              <a:t>whole person </a:t>
            </a:r>
            <a:r>
              <a:rPr dirty="0"/>
              <a:t>and their community – emergency and acute health needs, behavioral healthcare, Long-Term Services and Supports</a:t>
            </a:r>
            <a:r>
              <a:rPr lang="en-US" dirty="0"/>
              <a:t>,</a:t>
            </a:r>
            <a:r>
              <a:rPr dirty="0"/>
              <a:t> education and skills development, S</a:t>
            </a:r>
            <a:r>
              <a:rPr lang="en-US" dirty="0"/>
              <a:t>D</a:t>
            </a:r>
            <a:r>
              <a:rPr dirty="0"/>
              <a:t>OH investments and economic revitalization. The ultimate one-stop </a:t>
            </a:r>
            <a:r>
              <a:rPr dirty="0">
                <a:solidFill>
                  <a:srgbClr val="151515"/>
                </a:solidFill>
              </a:rPr>
              <a:t>community center of </a:t>
            </a:r>
            <a:r>
              <a:rPr dirty="0"/>
              <a:t>care, </a:t>
            </a:r>
            <a:r>
              <a:rPr b="1" i="1" dirty="0"/>
              <a:t>trusted</a:t>
            </a:r>
            <a:r>
              <a:rPr dirty="0"/>
              <a:t> location that creates and promotes partnerships, diversity, </a:t>
            </a:r>
            <a:r>
              <a:rPr lang="en-US" dirty="0"/>
              <a:t>equity, </a:t>
            </a:r>
            <a:r>
              <a:rPr dirty="0"/>
              <a:t>synergies, and opportunities for the sustainable common good. </a:t>
            </a:r>
          </a:p>
        </p:txBody>
      </p:sp>
      <p:sp>
        <p:nvSpPr>
          <p:cNvPr id="3" name="Rectangle">
            <a:extLst>
              <a:ext uri="{FF2B5EF4-FFF2-40B4-BE49-F238E27FC236}">
                <a16:creationId xmlns:a16="http://schemas.microsoft.com/office/drawing/2014/main" id="{5970D29B-942C-DA46-91BD-9017697945D8}"/>
              </a:ext>
            </a:extLst>
          </p:cNvPr>
          <p:cNvSpPr/>
          <p:nvPr/>
        </p:nvSpPr>
        <p:spPr>
          <a:xfrm>
            <a:off x="0" y="1"/>
            <a:ext cx="24384000" cy="13716000"/>
          </a:xfrm>
          <a:prstGeom prst="rect">
            <a:avLst/>
          </a:prstGeom>
          <a:ln w="139700">
            <a:solidFill>
              <a:srgbClr val="2F6385"/>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 name="Slide Number">
            <a:extLst>
              <a:ext uri="{FF2B5EF4-FFF2-40B4-BE49-F238E27FC236}">
                <a16:creationId xmlns:a16="http://schemas.microsoft.com/office/drawing/2014/main" id="{D924818D-A9B3-DE74-74F1-CA5F37D3D133}"/>
              </a:ext>
            </a:extLst>
          </p:cNvPr>
          <p:cNvSpPr txBox="1">
            <a:spLocks noGrp="1"/>
          </p:cNvSpPr>
          <p:nvPr>
            <p:ph type="sldNum" sz="quarter" idx="2"/>
          </p:nvPr>
        </p:nvSpPr>
        <p:spPr>
          <a:xfrm>
            <a:off x="12019150" y="12882420"/>
            <a:ext cx="333198" cy="57317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10</a:t>
            </a:fld>
            <a:endParaRPr/>
          </a:p>
        </p:txBody>
      </p:sp>
      <p:sp>
        <p:nvSpPr>
          <p:cNvPr id="5" name="TextBox 9">
            <a:extLst>
              <a:ext uri="{FF2B5EF4-FFF2-40B4-BE49-F238E27FC236}">
                <a16:creationId xmlns:a16="http://schemas.microsoft.com/office/drawing/2014/main" id="{CA9C3F52-8B7E-2609-91FB-BA101845393C}"/>
              </a:ext>
            </a:extLst>
          </p:cNvPr>
          <p:cNvSpPr txBox="1"/>
          <p:nvPr/>
        </p:nvSpPr>
        <p:spPr>
          <a:xfrm>
            <a:off x="420128" y="12972803"/>
            <a:ext cx="2644348"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solidFill>
                  <a:srgbClr val="BFBFBF"/>
                </a:solidFill>
              </a:defRPr>
            </a:lvl1pPr>
          </a:lstStyle>
          <a:p>
            <a:r>
              <a:rPr lang="en-US" dirty="0"/>
              <a:t>September</a:t>
            </a:r>
            <a:r>
              <a:rPr dirty="0"/>
              <a:t> 2022</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Challenging Others to Partner and Invest"/>
          <p:cNvSpPr txBox="1">
            <a:spLocks noGrp="1"/>
          </p:cNvSpPr>
          <p:nvPr>
            <p:ph type="title"/>
          </p:nvPr>
        </p:nvSpPr>
        <p:spPr>
          <a:xfrm>
            <a:off x="1206500" y="952499"/>
            <a:ext cx="21971000" cy="1433165"/>
          </a:xfrm>
          <a:prstGeom prst="rect">
            <a:avLst/>
          </a:prstGeom>
        </p:spPr>
        <p:txBody>
          <a:bodyPr/>
          <a:lstStyle>
            <a:lvl1pPr>
              <a:defRPr spc="-200"/>
            </a:lvl1pPr>
          </a:lstStyle>
          <a:p>
            <a:r>
              <a:rPr dirty="0"/>
              <a:t>Partner </a:t>
            </a:r>
            <a:r>
              <a:rPr lang="en-US" dirty="0"/>
              <a:t>Responsibilities </a:t>
            </a:r>
            <a:r>
              <a:rPr dirty="0"/>
              <a:t>and </a:t>
            </a:r>
            <a:r>
              <a:rPr lang="en-US" dirty="0"/>
              <a:t>Relationships </a:t>
            </a:r>
            <a:endParaRPr dirty="0"/>
          </a:p>
        </p:txBody>
      </p:sp>
      <p:sp>
        <p:nvSpPr>
          <p:cNvPr id="281" name="We Listen We Partner We Make it Easy"/>
          <p:cNvSpPr txBox="1">
            <a:spLocks noGrp="1"/>
          </p:cNvSpPr>
          <p:nvPr>
            <p:ph type="body" sz="quarter" idx="1"/>
          </p:nvPr>
        </p:nvSpPr>
        <p:spPr>
          <a:xfrm>
            <a:off x="5323295" y="11514653"/>
            <a:ext cx="13737409" cy="934780"/>
          </a:xfrm>
          <a:prstGeom prst="rect">
            <a:avLst/>
          </a:prstGeom>
        </p:spPr>
        <p:txBody>
          <a:bodyPr>
            <a:normAutofit/>
          </a:bodyPr>
          <a:lstStyle/>
          <a:p>
            <a:r>
              <a:rPr dirty="0">
                <a:solidFill>
                  <a:schemeClr val="bg2">
                    <a:lumMod val="50000"/>
                  </a:schemeClr>
                </a:solidFill>
              </a:rPr>
              <a:t>We Listen We Partner We Make it Easy</a:t>
            </a:r>
          </a:p>
        </p:txBody>
      </p:sp>
      <p:sp>
        <p:nvSpPr>
          <p:cNvPr id="282" name="Challenging others to invest and partner is foundational to the Healthy Village model.…"/>
          <p:cNvSpPr txBox="1">
            <a:spLocks noGrp="1"/>
          </p:cNvSpPr>
          <p:nvPr>
            <p:ph type="body" idx="21"/>
          </p:nvPr>
        </p:nvSpPr>
        <p:spPr>
          <a:xfrm>
            <a:off x="1847600" y="3042145"/>
            <a:ext cx="21100096" cy="825601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p>
            <a:pPr marL="739140" indent="-739140" defTabSz="2365187">
              <a:lnSpc>
                <a:spcPct val="108000"/>
              </a:lnSpc>
              <a:spcBef>
                <a:spcPts val="2000"/>
              </a:spcBef>
              <a:buSzPct val="100000"/>
              <a:buAutoNum type="arabicPeriod"/>
              <a:defRPr sz="4600"/>
            </a:pPr>
            <a:r>
              <a:rPr dirty="0"/>
              <a:t>Challenging others to invest and partner is foundational to the Healthy Village model.</a:t>
            </a:r>
          </a:p>
          <a:p>
            <a:pPr marL="739140" indent="-739140" defTabSz="2365187">
              <a:lnSpc>
                <a:spcPct val="108000"/>
              </a:lnSpc>
              <a:spcBef>
                <a:spcPts val="2000"/>
              </a:spcBef>
              <a:buSzPct val="100000"/>
              <a:buAutoNum type="arabicPeriod"/>
              <a:defRPr sz="4600"/>
            </a:pPr>
            <a:r>
              <a:rPr dirty="0"/>
              <a:t>Stakeholders include </a:t>
            </a:r>
            <a:r>
              <a:rPr lang="en-US" dirty="0"/>
              <a:t>community-based organizations, managed care organization</a:t>
            </a:r>
            <a:r>
              <a:rPr dirty="0"/>
              <a:t>s</a:t>
            </a:r>
            <a:r>
              <a:rPr lang="en-US" dirty="0"/>
              <a:t> and other</a:t>
            </a:r>
            <a:r>
              <a:rPr dirty="0"/>
              <a:t> payers</a:t>
            </a:r>
            <a:r>
              <a:rPr lang="en-US" dirty="0"/>
              <a:t>,</a:t>
            </a:r>
            <a:r>
              <a:rPr dirty="0"/>
              <a:t> social impact investors, risk-bearing entities, foundations, government</a:t>
            </a:r>
            <a:r>
              <a:rPr lang="en-US" dirty="0"/>
              <a:t>s</a:t>
            </a:r>
            <a:r>
              <a:rPr dirty="0"/>
              <a:t>, behavioral healthcare and senior care providers</a:t>
            </a:r>
            <a:r>
              <a:rPr lang="en-US" dirty="0"/>
              <a:t>.</a:t>
            </a:r>
          </a:p>
          <a:p>
            <a:pPr marL="739140" indent="-739140" defTabSz="2365187">
              <a:lnSpc>
                <a:spcPct val="108000"/>
              </a:lnSpc>
              <a:spcBef>
                <a:spcPts val="2000"/>
              </a:spcBef>
              <a:buSzPct val="100000"/>
              <a:buAutoNum type="arabicPeriod"/>
              <a:defRPr sz="4600"/>
            </a:pPr>
            <a:r>
              <a:rPr lang="en-US" dirty="0"/>
              <a:t>Each partner, including Saint Francis, is focused on a different aspect of health and the SDOH; partners will be added incrementally.</a:t>
            </a:r>
          </a:p>
          <a:p>
            <a:pPr marL="739140" indent="-739140" defTabSz="2365187">
              <a:lnSpc>
                <a:spcPct val="108000"/>
              </a:lnSpc>
              <a:spcBef>
                <a:spcPts val="2000"/>
              </a:spcBef>
              <a:buSzPct val="100000"/>
              <a:buAutoNum type="arabicPeriod"/>
              <a:defRPr sz="4600"/>
            </a:pPr>
            <a:r>
              <a:rPr lang="en-US" dirty="0"/>
              <a:t>Investments will be made to leverage synergies from the co-location.</a:t>
            </a:r>
          </a:p>
          <a:p>
            <a:pPr marL="739140" indent="-739140" defTabSz="2365187">
              <a:lnSpc>
                <a:spcPct val="108000"/>
              </a:lnSpc>
              <a:spcBef>
                <a:spcPts val="2000"/>
              </a:spcBef>
              <a:buSzPct val="100000"/>
              <a:buFontTx/>
              <a:buAutoNum type="arabicPeriod"/>
              <a:defRPr sz="4600"/>
            </a:pPr>
            <a:r>
              <a:rPr lang="en-US" dirty="0">
                <a:solidFill>
                  <a:schemeClr val="bg2">
                    <a:lumMod val="50000"/>
                  </a:schemeClr>
                </a:solidFill>
              </a:rPr>
              <a:t>A key objective is to lower occupancy costs for Saint Francis and partners.</a:t>
            </a:r>
          </a:p>
          <a:p>
            <a:pPr marL="739140" indent="-739140" defTabSz="2365187">
              <a:lnSpc>
                <a:spcPct val="108000"/>
              </a:lnSpc>
              <a:spcBef>
                <a:spcPts val="2000"/>
              </a:spcBef>
              <a:buSzPct val="100000"/>
              <a:buAutoNum type="arabicPeriod"/>
              <a:defRPr sz="4600"/>
            </a:pPr>
            <a:endParaRPr lang="en-US" dirty="0"/>
          </a:p>
        </p:txBody>
      </p:sp>
      <p:sp>
        <p:nvSpPr>
          <p:cNvPr id="3" name="Rectangle">
            <a:extLst>
              <a:ext uri="{FF2B5EF4-FFF2-40B4-BE49-F238E27FC236}">
                <a16:creationId xmlns:a16="http://schemas.microsoft.com/office/drawing/2014/main" id="{CBE7419E-F15E-9308-AF40-128438CDE713}"/>
              </a:ext>
            </a:extLst>
          </p:cNvPr>
          <p:cNvSpPr/>
          <p:nvPr/>
        </p:nvSpPr>
        <p:spPr>
          <a:xfrm>
            <a:off x="0" y="1"/>
            <a:ext cx="24384000" cy="13716000"/>
          </a:xfrm>
          <a:prstGeom prst="rect">
            <a:avLst/>
          </a:prstGeom>
          <a:ln w="139700">
            <a:solidFill>
              <a:srgbClr val="2F6385"/>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 name="Slide Number">
            <a:extLst>
              <a:ext uri="{FF2B5EF4-FFF2-40B4-BE49-F238E27FC236}">
                <a16:creationId xmlns:a16="http://schemas.microsoft.com/office/drawing/2014/main" id="{FDAE5E2C-D823-EB8E-7FD9-578FF65CB3ED}"/>
              </a:ext>
            </a:extLst>
          </p:cNvPr>
          <p:cNvSpPr txBox="1">
            <a:spLocks noGrp="1"/>
          </p:cNvSpPr>
          <p:nvPr>
            <p:ph type="sldNum" sz="quarter" idx="2"/>
          </p:nvPr>
        </p:nvSpPr>
        <p:spPr>
          <a:xfrm>
            <a:off x="12019150" y="12882420"/>
            <a:ext cx="333198" cy="57317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11</a:t>
            </a:fld>
            <a:endParaRPr/>
          </a:p>
        </p:txBody>
      </p:sp>
      <p:sp>
        <p:nvSpPr>
          <p:cNvPr id="2" name="TextBox 9">
            <a:extLst>
              <a:ext uri="{FF2B5EF4-FFF2-40B4-BE49-F238E27FC236}">
                <a16:creationId xmlns:a16="http://schemas.microsoft.com/office/drawing/2014/main" id="{FC4714C2-3FD9-2291-FC0F-A5C3DD575B91}"/>
              </a:ext>
            </a:extLst>
          </p:cNvPr>
          <p:cNvSpPr txBox="1"/>
          <p:nvPr/>
        </p:nvSpPr>
        <p:spPr>
          <a:xfrm>
            <a:off x="420128" y="12972803"/>
            <a:ext cx="2644348"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solidFill>
                  <a:srgbClr val="BFBFBF"/>
                </a:solidFill>
              </a:defRPr>
            </a:lvl1pPr>
          </a:lstStyle>
          <a:p>
            <a:r>
              <a:rPr lang="en-US" dirty="0"/>
              <a:t>September</a:t>
            </a:r>
            <a:r>
              <a:rPr dirty="0"/>
              <a:t> 2022</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Two Converging Paths"/>
          <p:cNvSpPr txBox="1">
            <a:spLocks noGrp="1"/>
          </p:cNvSpPr>
          <p:nvPr>
            <p:ph type="title"/>
          </p:nvPr>
        </p:nvSpPr>
        <p:spPr>
          <a:xfrm>
            <a:off x="699628" y="619614"/>
            <a:ext cx="21971002" cy="1433165"/>
          </a:xfrm>
          <a:prstGeom prst="rect">
            <a:avLst/>
          </a:prstGeom>
        </p:spPr>
        <p:txBody>
          <a:bodyPr/>
          <a:lstStyle>
            <a:lvl1pPr>
              <a:defRPr b="0" spc="-200">
                <a:latin typeface="Helvetica Neue Medium"/>
                <a:ea typeface="Helvetica Neue Medium"/>
                <a:cs typeface="Helvetica Neue Medium"/>
                <a:sym typeface="Helvetica Neue Medium"/>
              </a:defRPr>
            </a:lvl1pPr>
          </a:lstStyle>
          <a:p>
            <a:r>
              <a:t>Two Converging Paths</a:t>
            </a:r>
          </a:p>
        </p:txBody>
      </p:sp>
      <p:sp>
        <p:nvSpPr>
          <p:cNvPr id="231" name="Rectangle 6"/>
          <p:cNvSpPr/>
          <p:nvPr/>
        </p:nvSpPr>
        <p:spPr>
          <a:xfrm>
            <a:off x="617838" y="12882422"/>
            <a:ext cx="1581666" cy="573178"/>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3" name="Picture 2" descr="Graphical user interface, text, application&#10;&#10;Description automatically generated">
            <a:extLst>
              <a:ext uri="{FF2B5EF4-FFF2-40B4-BE49-F238E27FC236}">
                <a16:creationId xmlns:a16="http://schemas.microsoft.com/office/drawing/2014/main" id="{75E18263-BF63-1F2F-C2D4-73483FAE27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611" y="2436592"/>
            <a:ext cx="23818778" cy="9788539"/>
          </a:xfrm>
          <a:prstGeom prst="rect">
            <a:avLst/>
          </a:prstGeom>
        </p:spPr>
      </p:pic>
      <p:sp>
        <p:nvSpPr>
          <p:cNvPr id="5" name="Rectangle">
            <a:extLst>
              <a:ext uri="{FF2B5EF4-FFF2-40B4-BE49-F238E27FC236}">
                <a16:creationId xmlns:a16="http://schemas.microsoft.com/office/drawing/2014/main" id="{1DDC03A7-23A0-8FF8-3029-FCFC53310E18}"/>
              </a:ext>
            </a:extLst>
          </p:cNvPr>
          <p:cNvSpPr/>
          <p:nvPr/>
        </p:nvSpPr>
        <p:spPr>
          <a:xfrm>
            <a:off x="0" y="1"/>
            <a:ext cx="24384000" cy="13716000"/>
          </a:xfrm>
          <a:prstGeom prst="rect">
            <a:avLst/>
          </a:prstGeom>
          <a:ln w="139700">
            <a:solidFill>
              <a:srgbClr val="2F6385"/>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 name="Slide Number">
            <a:extLst>
              <a:ext uri="{FF2B5EF4-FFF2-40B4-BE49-F238E27FC236}">
                <a16:creationId xmlns:a16="http://schemas.microsoft.com/office/drawing/2014/main" id="{E3EF9F61-CFAE-E7E1-069E-A68173158E41}"/>
              </a:ext>
            </a:extLst>
          </p:cNvPr>
          <p:cNvSpPr txBox="1">
            <a:spLocks noGrp="1"/>
          </p:cNvSpPr>
          <p:nvPr>
            <p:ph type="sldNum" sz="quarter" idx="2"/>
          </p:nvPr>
        </p:nvSpPr>
        <p:spPr>
          <a:xfrm>
            <a:off x="12019150" y="12882420"/>
            <a:ext cx="333198" cy="57317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12</a:t>
            </a:fld>
            <a:endParaRPr/>
          </a:p>
        </p:txBody>
      </p:sp>
      <p:sp>
        <p:nvSpPr>
          <p:cNvPr id="6" name="TextBox 9">
            <a:extLst>
              <a:ext uri="{FF2B5EF4-FFF2-40B4-BE49-F238E27FC236}">
                <a16:creationId xmlns:a16="http://schemas.microsoft.com/office/drawing/2014/main" id="{2A5213FF-CD8E-1002-8A5D-E99C96D575A2}"/>
              </a:ext>
            </a:extLst>
          </p:cNvPr>
          <p:cNvSpPr txBox="1"/>
          <p:nvPr/>
        </p:nvSpPr>
        <p:spPr>
          <a:xfrm>
            <a:off x="420128" y="12972803"/>
            <a:ext cx="2644348"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solidFill>
                  <a:srgbClr val="BFBFBF"/>
                </a:solidFill>
              </a:defRPr>
            </a:lvl1pPr>
          </a:lstStyle>
          <a:p>
            <a:r>
              <a:rPr lang="en-US" dirty="0"/>
              <a:t>September</a:t>
            </a:r>
            <a:r>
              <a:rPr dirty="0"/>
              <a:t> 2022</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hase 1 Platform"/>
          <p:cNvSpPr txBox="1">
            <a:spLocks noGrp="1"/>
          </p:cNvSpPr>
          <p:nvPr>
            <p:ph type="title"/>
          </p:nvPr>
        </p:nvSpPr>
        <p:spPr>
          <a:xfrm>
            <a:off x="1206500" y="952499"/>
            <a:ext cx="21971000" cy="1433165"/>
          </a:xfrm>
          <a:prstGeom prst="rect">
            <a:avLst/>
          </a:prstGeom>
        </p:spPr>
        <p:txBody>
          <a:bodyPr>
            <a:normAutofit fontScale="90000"/>
          </a:bodyPr>
          <a:lstStyle/>
          <a:p>
            <a:pPr>
              <a:defRPr b="0" spc="-200">
                <a:latin typeface="Helvetica Neue Medium"/>
                <a:ea typeface="Helvetica Neue Medium"/>
                <a:cs typeface="Helvetica Neue Medium"/>
                <a:sym typeface="Helvetica Neue Medium"/>
              </a:defRPr>
            </a:pPr>
            <a:r>
              <a:rPr lang="en-US" dirty="0">
                <a:solidFill>
                  <a:srgbClr val="156488"/>
                </a:solidFill>
              </a:rPr>
              <a:t>Healthy Village Design Principles</a:t>
            </a:r>
            <a:br>
              <a:rPr lang="en-US" dirty="0">
                <a:solidFill>
                  <a:srgbClr val="156488"/>
                </a:solidFill>
              </a:rPr>
            </a:br>
            <a:r>
              <a:rPr lang="en-US" dirty="0">
                <a:solidFill>
                  <a:srgbClr val="156488"/>
                </a:solidFill>
              </a:rPr>
              <a:t> </a:t>
            </a:r>
            <a:r>
              <a:rPr lang="en-US" sz="6700" dirty="0">
                <a:solidFill>
                  <a:srgbClr val="156488"/>
                </a:solidFill>
              </a:rPr>
              <a:t>Realizing the Power of the Platform </a:t>
            </a:r>
            <a:endParaRPr sz="6700" dirty="0">
              <a:solidFill>
                <a:srgbClr val="156488"/>
              </a:solidFill>
            </a:endParaRPr>
          </a:p>
        </p:txBody>
      </p:sp>
      <p:sp>
        <p:nvSpPr>
          <p:cNvPr id="2" name="Rectangle">
            <a:extLst>
              <a:ext uri="{FF2B5EF4-FFF2-40B4-BE49-F238E27FC236}">
                <a16:creationId xmlns:a16="http://schemas.microsoft.com/office/drawing/2014/main" id="{4284DCB5-F732-64AF-20C1-E48D2CEBB521}"/>
              </a:ext>
            </a:extLst>
          </p:cNvPr>
          <p:cNvSpPr/>
          <p:nvPr/>
        </p:nvSpPr>
        <p:spPr>
          <a:xfrm>
            <a:off x="0" y="1"/>
            <a:ext cx="24384000" cy="13716000"/>
          </a:xfrm>
          <a:prstGeom prst="rect">
            <a:avLst/>
          </a:prstGeom>
          <a:ln w="139700">
            <a:solidFill>
              <a:srgbClr val="2F6385"/>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 name="TextBox 2">
            <a:extLst>
              <a:ext uri="{FF2B5EF4-FFF2-40B4-BE49-F238E27FC236}">
                <a16:creationId xmlns:a16="http://schemas.microsoft.com/office/drawing/2014/main" id="{06EF91CC-B0CE-1AC6-F37D-9EB273522E9B}"/>
              </a:ext>
            </a:extLst>
          </p:cNvPr>
          <p:cNvSpPr txBox="1"/>
          <p:nvPr/>
        </p:nvSpPr>
        <p:spPr>
          <a:xfrm>
            <a:off x="2199502" y="3320330"/>
            <a:ext cx="19639771" cy="81047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742950" indent="-742950" algn="l">
              <a:spcAft>
                <a:spcPts val="2400"/>
              </a:spcAft>
              <a:buFont typeface="+mj-lt"/>
              <a:buAutoNum type="arabicPeriod"/>
            </a:pPr>
            <a:r>
              <a:rPr lang="en-US" sz="4000" dirty="0">
                <a:solidFill>
                  <a:schemeClr val="bg2">
                    <a:lumMod val="50000"/>
                  </a:schemeClr>
                </a:solidFill>
              </a:rPr>
              <a:t>Provides neighborhoods with a strategy for economic stability. </a:t>
            </a:r>
          </a:p>
          <a:p>
            <a:pPr marL="742950" indent="-742950" algn="l">
              <a:spcAft>
                <a:spcPts val="2400"/>
              </a:spcAft>
              <a:buFont typeface="+mj-lt"/>
              <a:buAutoNum type="arabicPeriod"/>
            </a:pPr>
            <a:r>
              <a:rPr lang="en-US" sz="4000" dirty="0">
                <a:solidFill>
                  <a:schemeClr val="bg2">
                    <a:lumMod val="50000"/>
                  </a:schemeClr>
                </a:solidFill>
              </a:rPr>
              <a:t>Furnishes components necessary to create a healthy community and for residents to “grow in place.” </a:t>
            </a:r>
          </a:p>
          <a:p>
            <a:pPr marL="742950" indent="-742950" algn="l">
              <a:spcAft>
                <a:spcPts val="2400"/>
              </a:spcAft>
              <a:buFont typeface="+mj-lt"/>
              <a:buAutoNum type="arabicPeriod"/>
            </a:pPr>
            <a:r>
              <a:rPr lang="en-US" sz="4000" dirty="0">
                <a:solidFill>
                  <a:schemeClr val="bg2">
                    <a:lumMod val="50000"/>
                  </a:schemeClr>
                </a:solidFill>
              </a:rPr>
              <a:t>Fosters the interaction between each of the service providers.</a:t>
            </a:r>
          </a:p>
          <a:p>
            <a:pPr marL="742950" indent="-742950" algn="l">
              <a:spcAft>
                <a:spcPts val="2400"/>
              </a:spcAft>
              <a:buFont typeface="+mj-lt"/>
              <a:buAutoNum type="arabicPeriod"/>
            </a:pPr>
            <a:r>
              <a:rPr lang="en-US" sz="4000" dirty="0">
                <a:solidFill>
                  <a:schemeClr val="bg2">
                    <a:lumMod val="50000"/>
                  </a:schemeClr>
                </a:solidFill>
              </a:rPr>
              <a:t>Promotes health and safety, encourages new inquiry and solutions, and improves the overall sense of belonging.</a:t>
            </a:r>
          </a:p>
          <a:p>
            <a:pPr marL="742950" indent="-742950" algn="l">
              <a:spcAft>
                <a:spcPts val="2400"/>
              </a:spcAft>
              <a:buFont typeface="+mj-lt"/>
              <a:buAutoNum type="arabicPeriod"/>
            </a:pPr>
            <a:r>
              <a:rPr lang="en-US" sz="4000" dirty="0">
                <a:solidFill>
                  <a:schemeClr val="bg2">
                    <a:lumMod val="50000"/>
                  </a:schemeClr>
                </a:solidFill>
              </a:rPr>
              <a:t>Focuses on places of solutions - the informal common areas and formal meeting spaces that traditionally have been where interactions occur.</a:t>
            </a:r>
          </a:p>
          <a:p>
            <a:pPr marL="742950" indent="-742950" algn="l">
              <a:spcAft>
                <a:spcPts val="2400"/>
              </a:spcAft>
              <a:buFont typeface="+mj-lt"/>
              <a:buAutoNum type="arabicPeriod"/>
            </a:pPr>
            <a:r>
              <a:rPr lang="en-US" sz="4000" dirty="0">
                <a:solidFill>
                  <a:schemeClr val="bg2">
                    <a:lumMod val="50000"/>
                  </a:schemeClr>
                </a:solidFill>
              </a:rPr>
              <a:t>Creates a sense of community where citizenry has ownership, purpose, and social connectivity.</a:t>
            </a:r>
          </a:p>
        </p:txBody>
      </p:sp>
      <p:sp>
        <p:nvSpPr>
          <p:cNvPr id="6" name="Slide Number">
            <a:extLst>
              <a:ext uri="{FF2B5EF4-FFF2-40B4-BE49-F238E27FC236}">
                <a16:creationId xmlns:a16="http://schemas.microsoft.com/office/drawing/2014/main" id="{CF15C90C-0509-6560-33A0-021604174A52}"/>
              </a:ext>
            </a:extLst>
          </p:cNvPr>
          <p:cNvSpPr txBox="1">
            <a:spLocks noGrp="1"/>
          </p:cNvSpPr>
          <p:nvPr>
            <p:ph type="sldNum" sz="quarter" idx="2"/>
          </p:nvPr>
        </p:nvSpPr>
        <p:spPr>
          <a:xfrm>
            <a:off x="12019150" y="12882420"/>
            <a:ext cx="333198" cy="57317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13</a:t>
            </a:fld>
            <a:endParaRPr/>
          </a:p>
        </p:txBody>
      </p:sp>
      <p:sp>
        <p:nvSpPr>
          <p:cNvPr id="4" name="TextBox 9">
            <a:extLst>
              <a:ext uri="{FF2B5EF4-FFF2-40B4-BE49-F238E27FC236}">
                <a16:creationId xmlns:a16="http://schemas.microsoft.com/office/drawing/2014/main" id="{AD290095-52BE-15E7-BE81-D2B295FFF157}"/>
              </a:ext>
            </a:extLst>
          </p:cNvPr>
          <p:cNvSpPr txBox="1"/>
          <p:nvPr/>
        </p:nvSpPr>
        <p:spPr>
          <a:xfrm>
            <a:off x="420128" y="12972803"/>
            <a:ext cx="2644348"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solidFill>
                  <a:srgbClr val="BFBFBF"/>
                </a:solidFill>
              </a:defRPr>
            </a:lvl1pPr>
          </a:lstStyle>
          <a:p>
            <a:r>
              <a:rPr lang="en-US" dirty="0"/>
              <a:t>September</a:t>
            </a:r>
            <a:r>
              <a:rPr dirty="0"/>
              <a:t> 2022</a:t>
            </a:r>
          </a:p>
        </p:txBody>
      </p:sp>
    </p:spTree>
    <p:extLst>
      <p:ext uri="{BB962C8B-B14F-4D97-AF65-F5344CB8AC3E}">
        <p14:creationId xmlns:p14="http://schemas.microsoft.com/office/powerpoint/2010/main" val="116863838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hase 1 Platform"/>
          <p:cNvSpPr txBox="1">
            <a:spLocks noGrp="1"/>
          </p:cNvSpPr>
          <p:nvPr>
            <p:ph type="title"/>
          </p:nvPr>
        </p:nvSpPr>
        <p:spPr>
          <a:xfrm>
            <a:off x="1230971" y="991076"/>
            <a:ext cx="21971000" cy="1433165"/>
          </a:xfrm>
          <a:prstGeom prst="rect">
            <a:avLst/>
          </a:prstGeom>
        </p:spPr>
        <p:txBody>
          <a:bodyPr>
            <a:normAutofit fontScale="90000"/>
          </a:bodyPr>
          <a:lstStyle/>
          <a:p>
            <a:pPr>
              <a:defRPr b="0" spc="-200">
                <a:latin typeface="Helvetica Neue Medium"/>
                <a:ea typeface="Helvetica Neue Medium"/>
                <a:cs typeface="Helvetica Neue Medium"/>
                <a:sym typeface="Helvetica Neue Medium"/>
              </a:defRPr>
            </a:pPr>
            <a:r>
              <a:rPr lang="en-US" dirty="0">
                <a:solidFill>
                  <a:srgbClr val="156488"/>
                </a:solidFill>
              </a:rPr>
              <a:t>Critical Need to Make Saint Francis Partner-Ready</a:t>
            </a:r>
            <a:endParaRPr dirty="0">
              <a:solidFill>
                <a:srgbClr val="156488"/>
              </a:solidFill>
            </a:endParaRPr>
          </a:p>
        </p:txBody>
      </p:sp>
      <p:sp>
        <p:nvSpPr>
          <p:cNvPr id="2" name="Rectangle">
            <a:extLst>
              <a:ext uri="{FF2B5EF4-FFF2-40B4-BE49-F238E27FC236}">
                <a16:creationId xmlns:a16="http://schemas.microsoft.com/office/drawing/2014/main" id="{4284DCB5-F732-64AF-20C1-E48D2CEBB521}"/>
              </a:ext>
            </a:extLst>
          </p:cNvPr>
          <p:cNvSpPr/>
          <p:nvPr/>
        </p:nvSpPr>
        <p:spPr>
          <a:xfrm>
            <a:off x="24471" y="0"/>
            <a:ext cx="24384000" cy="13716000"/>
          </a:xfrm>
          <a:prstGeom prst="rect">
            <a:avLst/>
          </a:prstGeom>
          <a:ln w="139700">
            <a:solidFill>
              <a:srgbClr val="2F6385"/>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 name="TextBox 2">
            <a:extLst>
              <a:ext uri="{FF2B5EF4-FFF2-40B4-BE49-F238E27FC236}">
                <a16:creationId xmlns:a16="http://schemas.microsoft.com/office/drawing/2014/main" id="{06EF91CC-B0CE-1AC6-F37D-9EB273522E9B}"/>
              </a:ext>
            </a:extLst>
          </p:cNvPr>
          <p:cNvSpPr txBox="1"/>
          <p:nvPr/>
        </p:nvSpPr>
        <p:spPr>
          <a:xfrm>
            <a:off x="767479" y="3216434"/>
            <a:ext cx="13195655" cy="121982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742950" indent="-742950" algn="l">
              <a:spcAft>
                <a:spcPts val="2400"/>
              </a:spcAft>
              <a:buFont typeface="+mj-lt"/>
              <a:buAutoNum type="arabicPeriod"/>
            </a:pPr>
            <a:r>
              <a:rPr lang="en-US" sz="3800" dirty="0">
                <a:solidFill>
                  <a:schemeClr val="tx1">
                    <a:lumMod val="50000"/>
                  </a:schemeClr>
                </a:solidFill>
              </a:rPr>
              <a:t>Short-term, acute-care hospital design focuses on the care and movement of patients as a process with staff, materials and the patients themselves following prescribed paths governed by efficiency and surveillance.  </a:t>
            </a:r>
          </a:p>
          <a:p>
            <a:pPr marL="742950" indent="-742950" algn="l">
              <a:spcAft>
                <a:spcPts val="2400"/>
              </a:spcAft>
              <a:buFont typeface="+mj-lt"/>
              <a:buAutoNum type="arabicPeriod"/>
            </a:pPr>
            <a:r>
              <a:rPr lang="en-US" sz="3800" dirty="0">
                <a:solidFill>
                  <a:schemeClr val="tx1">
                    <a:lumMod val="50000"/>
                  </a:schemeClr>
                </a:solidFill>
              </a:rPr>
              <a:t>A Healthy Village design places high value on informal interactions, the </a:t>
            </a:r>
            <a:r>
              <a:rPr lang="en-US" sz="3800" i="1" dirty="0">
                <a:solidFill>
                  <a:schemeClr val="tx1">
                    <a:lumMod val="50000"/>
                  </a:schemeClr>
                </a:solidFill>
              </a:rPr>
              <a:t>free </a:t>
            </a:r>
            <a:r>
              <a:rPr lang="en-US" sz="3800" dirty="0">
                <a:solidFill>
                  <a:schemeClr val="tx1">
                    <a:lumMod val="50000"/>
                  </a:schemeClr>
                </a:solidFill>
              </a:rPr>
              <a:t>movement of people and ideas with a balanced distribution of quiet, thoughtful and focused spaces, interlaced with places of social activity and interaction.  </a:t>
            </a:r>
          </a:p>
          <a:p>
            <a:pPr marL="742950" indent="-742950" algn="l">
              <a:spcAft>
                <a:spcPts val="2400"/>
              </a:spcAft>
              <a:buFont typeface="+mj-lt"/>
              <a:buAutoNum type="arabicPeriod"/>
            </a:pPr>
            <a:r>
              <a:rPr lang="en-US" sz="3800" dirty="0">
                <a:solidFill>
                  <a:schemeClr val="tx1">
                    <a:lumMod val="50000"/>
                  </a:schemeClr>
                </a:solidFill>
              </a:rPr>
              <a:t>The Healthy Village concept and design encourages modern cross-disciplinary approaches critical to whole- person care.</a:t>
            </a:r>
          </a:p>
          <a:p>
            <a:pPr algn="l">
              <a:spcAft>
                <a:spcPts val="2400"/>
              </a:spcAft>
            </a:pPr>
            <a:endParaRPr lang="en-US" sz="3800" dirty="0"/>
          </a:p>
          <a:p>
            <a:pPr marL="742950" indent="-742950" algn="l">
              <a:spcAft>
                <a:spcPts val="2400"/>
              </a:spcAft>
              <a:buFont typeface="+mj-lt"/>
              <a:buAutoNum type="arabicPeriod"/>
            </a:pPr>
            <a:endParaRPr lang="en-US" sz="3800" dirty="0"/>
          </a:p>
          <a:p>
            <a:pPr marL="742950" indent="-742950" algn="l">
              <a:spcAft>
                <a:spcPts val="2400"/>
              </a:spcAft>
              <a:buFont typeface="+mj-lt"/>
              <a:buAutoNum type="arabicPeriod"/>
            </a:pPr>
            <a:endParaRPr lang="en-US" sz="3800" dirty="0">
              <a:solidFill>
                <a:schemeClr val="bg2">
                  <a:lumMod val="50000"/>
                </a:schemeClr>
              </a:solidFill>
            </a:endParaRPr>
          </a:p>
          <a:p>
            <a:pPr algn="l">
              <a:spcAft>
                <a:spcPts val="2400"/>
              </a:spcAft>
            </a:pPr>
            <a:r>
              <a:rPr lang="en-US" sz="3800" dirty="0">
                <a:solidFill>
                  <a:schemeClr val="bg2">
                    <a:lumMod val="50000"/>
                  </a:schemeClr>
                </a:solidFill>
              </a:rPr>
              <a:t>.</a:t>
            </a:r>
          </a:p>
        </p:txBody>
      </p:sp>
      <p:sp>
        <p:nvSpPr>
          <p:cNvPr id="6" name="Slide Number">
            <a:extLst>
              <a:ext uri="{FF2B5EF4-FFF2-40B4-BE49-F238E27FC236}">
                <a16:creationId xmlns:a16="http://schemas.microsoft.com/office/drawing/2014/main" id="{CF15C90C-0509-6560-33A0-021604174A52}"/>
              </a:ext>
            </a:extLst>
          </p:cNvPr>
          <p:cNvSpPr txBox="1">
            <a:spLocks noGrp="1"/>
          </p:cNvSpPr>
          <p:nvPr>
            <p:ph type="sldNum" sz="quarter" idx="2"/>
          </p:nvPr>
        </p:nvSpPr>
        <p:spPr>
          <a:xfrm>
            <a:off x="12019150" y="12882420"/>
            <a:ext cx="333198" cy="57317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14</a:t>
            </a:fld>
            <a:endParaRPr/>
          </a:p>
        </p:txBody>
      </p:sp>
      <p:pic>
        <p:nvPicPr>
          <p:cNvPr id="7" name="Screen Shot 2022-03-25 at 11.06.38 AM.png" descr="Screen Shot 2022-03-25 at 11.06.38 AM.png">
            <a:extLst>
              <a:ext uri="{FF2B5EF4-FFF2-40B4-BE49-F238E27FC236}">
                <a16:creationId xmlns:a16="http://schemas.microsoft.com/office/drawing/2014/main" id="{5AE30566-B6BF-485D-13C8-59E735789D78}"/>
              </a:ext>
            </a:extLst>
          </p:cNvPr>
          <p:cNvPicPr>
            <a:picLocks noChangeAspect="1"/>
          </p:cNvPicPr>
          <p:nvPr/>
        </p:nvPicPr>
        <p:blipFill>
          <a:blip r:embed="rId3"/>
          <a:stretch>
            <a:fillRect/>
          </a:stretch>
        </p:blipFill>
        <p:spPr>
          <a:xfrm>
            <a:off x="14836819" y="4030942"/>
            <a:ext cx="8340681" cy="6143003"/>
          </a:xfrm>
          <a:prstGeom prst="rect">
            <a:avLst/>
          </a:prstGeom>
          <a:ln w="88900">
            <a:solidFill>
              <a:srgbClr val="000000"/>
            </a:solidFill>
            <a:miter lim="400000"/>
          </a:ln>
        </p:spPr>
      </p:pic>
      <p:sp>
        <p:nvSpPr>
          <p:cNvPr id="9" name="TextBox 8">
            <a:extLst>
              <a:ext uri="{FF2B5EF4-FFF2-40B4-BE49-F238E27FC236}">
                <a16:creationId xmlns:a16="http://schemas.microsoft.com/office/drawing/2014/main" id="{081DAED8-A865-12DF-100D-3D2DFA87DEFD}"/>
              </a:ext>
            </a:extLst>
          </p:cNvPr>
          <p:cNvSpPr txBox="1"/>
          <p:nvPr/>
        </p:nvSpPr>
        <p:spPr>
          <a:xfrm>
            <a:off x="14622276" y="10428421"/>
            <a:ext cx="9127053"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dirty="0">
                <a:solidFill>
                  <a:schemeClr val="bg2">
                    <a:lumMod val="50000"/>
                  </a:schemeClr>
                </a:solidFill>
              </a:rPr>
              <a:t>As the fee-for-service, episodical care model has evolved, hospitals have become fortresses walling themselves off from the neighborhoods surrounding them </a:t>
            </a:r>
          </a:p>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4" name="TextBox 3">
            <a:extLst>
              <a:ext uri="{FF2B5EF4-FFF2-40B4-BE49-F238E27FC236}">
                <a16:creationId xmlns:a16="http://schemas.microsoft.com/office/drawing/2014/main" id="{726C5F91-BE61-E635-1FC1-5A56326C7238}"/>
              </a:ext>
            </a:extLst>
          </p:cNvPr>
          <p:cNvSpPr txBox="1"/>
          <p:nvPr/>
        </p:nvSpPr>
        <p:spPr>
          <a:xfrm>
            <a:off x="16910078" y="2702912"/>
            <a:ext cx="393537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lang="en-US" dirty="0">
                <a:solidFill>
                  <a:srgbClr val="C00000"/>
                </a:solidFill>
              </a:rPr>
              <a:t>Original chapel and hospital</a:t>
            </a:r>
            <a:endParaRPr kumimoji="0" lang="en-US" sz="2400" b="0" i="0" u="none" strike="noStrike" cap="none" spc="0" normalizeH="0" baseline="0" dirty="0">
              <a:ln>
                <a:noFill/>
              </a:ln>
              <a:solidFill>
                <a:srgbClr val="C00000"/>
              </a:solidFill>
              <a:effectLst/>
              <a:uFillTx/>
              <a:latin typeface="+mn-lt"/>
              <a:ea typeface="+mn-ea"/>
              <a:cs typeface="+mn-cs"/>
              <a:sym typeface="Helvetica Neue"/>
            </a:endParaRPr>
          </a:p>
        </p:txBody>
      </p:sp>
      <p:cxnSp>
        <p:nvCxnSpPr>
          <p:cNvPr id="12" name="Straight Arrow Connector 11">
            <a:extLst>
              <a:ext uri="{FF2B5EF4-FFF2-40B4-BE49-F238E27FC236}">
                <a16:creationId xmlns:a16="http://schemas.microsoft.com/office/drawing/2014/main" id="{37896B72-854C-EE35-D4FB-4233270CCBC6}"/>
              </a:ext>
            </a:extLst>
          </p:cNvPr>
          <p:cNvCxnSpPr>
            <a:cxnSpLocks/>
          </p:cNvCxnSpPr>
          <p:nvPr/>
        </p:nvCxnSpPr>
        <p:spPr>
          <a:xfrm flipH="1">
            <a:off x="18428677" y="3179037"/>
            <a:ext cx="578482" cy="3503117"/>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2B507E3F-A60D-8425-FBC8-D49B74247337}"/>
              </a:ext>
            </a:extLst>
          </p:cNvPr>
          <p:cNvCxnSpPr>
            <a:cxnSpLocks/>
          </p:cNvCxnSpPr>
          <p:nvPr/>
        </p:nvCxnSpPr>
        <p:spPr>
          <a:xfrm>
            <a:off x="19007159" y="3179037"/>
            <a:ext cx="476595" cy="3397609"/>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sp>
        <p:nvSpPr>
          <p:cNvPr id="8" name="TextBox 9">
            <a:extLst>
              <a:ext uri="{FF2B5EF4-FFF2-40B4-BE49-F238E27FC236}">
                <a16:creationId xmlns:a16="http://schemas.microsoft.com/office/drawing/2014/main" id="{45C27DE7-1D7A-B835-9695-B64AEE704D2F}"/>
              </a:ext>
            </a:extLst>
          </p:cNvPr>
          <p:cNvSpPr txBox="1"/>
          <p:nvPr/>
        </p:nvSpPr>
        <p:spPr>
          <a:xfrm>
            <a:off x="420128" y="12972803"/>
            <a:ext cx="2644348"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solidFill>
                  <a:srgbClr val="BFBFBF"/>
                </a:solidFill>
              </a:defRPr>
            </a:lvl1pPr>
          </a:lstStyle>
          <a:p>
            <a:r>
              <a:rPr lang="en-US" dirty="0"/>
              <a:t>September</a:t>
            </a:r>
            <a:r>
              <a:rPr dirty="0"/>
              <a:t> 2022</a:t>
            </a:r>
          </a:p>
        </p:txBody>
      </p:sp>
    </p:spTree>
    <p:extLst>
      <p:ext uri="{BB962C8B-B14F-4D97-AF65-F5344CB8AC3E}">
        <p14:creationId xmlns:p14="http://schemas.microsoft.com/office/powerpoint/2010/main" val="79532149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hase 1 Platform"/>
          <p:cNvSpPr txBox="1">
            <a:spLocks noGrp="1"/>
          </p:cNvSpPr>
          <p:nvPr>
            <p:ph type="title"/>
          </p:nvPr>
        </p:nvSpPr>
        <p:spPr>
          <a:xfrm>
            <a:off x="1206500" y="952499"/>
            <a:ext cx="21971000" cy="1433165"/>
          </a:xfrm>
          <a:prstGeom prst="rect">
            <a:avLst/>
          </a:prstGeom>
        </p:spPr>
        <p:txBody>
          <a:bodyPr/>
          <a:lstStyle/>
          <a:p>
            <a:pPr>
              <a:defRPr b="0" spc="-200">
                <a:latin typeface="Helvetica Neue Medium"/>
                <a:ea typeface="Helvetica Neue Medium"/>
                <a:cs typeface="Helvetica Neue Medium"/>
                <a:sym typeface="Helvetica Neue Medium"/>
              </a:defRPr>
            </a:pPr>
            <a:r>
              <a:rPr dirty="0"/>
              <a:t>Creating the Platform</a:t>
            </a:r>
          </a:p>
        </p:txBody>
      </p:sp>
      <p:pic>
        <p:nvPicPr>
          <p:cNvPr id="302" name="HOUSING on garage.jpg" descr="HOUSING on garage.jpg"/>
          <p:cNvPicPr>
            <a:picLocks noChangeAspect="1"/>
          </p:cNvPicPr>
          <p:nvPr/>
        </p:nvPicPr>
        <p:blipFill>
          <a:blip r:embed="rId3"/>
          <a:stretch>
            <a:fillRect/>
          </a:stretch>
        </p:blipFill>
        <p:spPr>
          <a:xfrm>
            <a:off x="12687121" y="3338162"/>
            <a:ext cx="10490382" cy="6771251"/>
          </a:xfrm>
          <a:prstGeom prst="rect">
            <a:avLst/>
          </a:prstGeom>
          <a:ln w="127000">
            <a:solidFill>
              <a:srgbClr val="000000"/>
            </a:solidFill>
            <a:miter lim="400000"/>
          </a:ln>
        </p:spPr>
      </p:pic>
      <p:sp>
        <p:nvSpPr>
          <p:cNvPr id="2" name="Rectangle">
            <a:extLst>
              <a:ext uri="{FF2B5EF4-FFF2-40B4-BE49-F238E27FC236}">
                <a16:creationId xmlns:a16="http://schemas.microsoft.com/office/drawing/2014/main" id="{4284DCB5-F732-64AF-20C1-E48D2CEBB521}"/>
              </a:ext>
            </a:extLst>
          </p:cNvPr>
          <p:cNvSpPr/>
          <p:nvPr/>
        </p:nvSpPr>
        <p:spPr>
          <a:xfrm>
            <a:off x="0" y="1"/>
            <a:ext cx="24384000" cy="13716000"/>
          </a:xfrm>
          <a:prstGeom prst="rect">
            <a:avLst/>
          </a:prstGeom>
          <a:ln w="139700">
            <a:solidFill>
              <a:srgbClr val="2F6385"/>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 name="Slide Number">
            <a:extLst>
              <a:ext uri="{FF2B5EF4-FFF2-40B4-BE49-F238E27FC236}">
                <a16:creationId xmlns:a16="http://schemas.microsoft.com/office/drawing/2014/main" id="{D07FB58B-9DC4-43DA-A4D7-A388CE2668FE}"/>
              </a:ext>
            </a:extLst>
          </p:cNvPr>
          <p:cNvSpPr txBox="1">
            <a:spLocks noGrp="1"/>
          </p:cNvSpPr>
          <p:nvPr>
            <p:ph type="sldNum" sz="quarter" idx="2"/>
          </p:nvPr>
        </p:nvSpPr>
        <p:spPr>
          <a:xfrm>
            <a:off x="12019150" y="12882420"/>
            <a:ext cx="333198" cy="57317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15</a:t>
            </a:fld>
            <a:endParaRPr/>
          </a:p>
        </p:txBody>
      </p:sp>
      <p:sp>
        <p:nvSpPr>
          <p:cNvPr id="9" name="TextBox 8">
            <a:extLst>
              <a:ext uri="{FF2B5EF4-FFF2-40B4-BE49-F238E27FC236}">
                <a16:creationId xmlns:a16="http://schemas.microsoft.com/office/drawing/2014/main" id="{F9BE42C8-086C-3160-7A7A-7D328DD35461}"/>
              </a:ext>
            </a:extLst>
          </p:cNvPr>
          <p:cNvSpPr txBox="1"/>
          <p:nvPr/>
        </p:nvSpPr>
        <p:spPr>
          <a:xfrm>
            <a:off x="12352348" y="10521445"/>
            <a:ext cx="10905067"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dirty="0">
                <a:solidFill>
                  <a:schemeClr val="bg2">
                    <a:lumMod val="50000"/>
                  </a:schemeClr>
                </a:solidFill>
              </a:rPr>
              <a:t>Horizonal and vertical Main Street design allows for partners to locate in easily accessible locations</a:t>
            </a: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8" name="TextBox 7">
            <a:extLst>
              <a:ext uri="{FF2B5EF4-FFF2-40B4-BE49-F238E27FC236}">
                <a16:creationId xmlns:a16="http://schemas.microsoft.com/office/drawing/2014/main" id="{925E3E7A-E2D1-2C0D-B96A-D101CBCDA221}"/>
              </a:ext>
            </a:extLst>
          </p:cNvPr>
          <p:cNvSpPr txBox="1"/>
          <p:nvPr/>
        </p:nvSpPr>
        <p:spPr>
          <a:xfrm>
            <a:off x="1206500" y="3011116"/>
            <a:ext cx="10490381" cy="67813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lvl="0" indent="-457200" algn="l">
              <a:buFont typeface="+mj-lt"/>
              <a:buAutoNum type="arabicPeriod"/>
            </a:pPr>
            <a:r>
              <a:rPr lang="en-US" sz="4000" dirty="0"/>
              <a:t>Plans to resolve Saint Francis’s historically restricted access points have been developed</a:t>
            </a:r>
          </a:p>
          <a:p>
            <a:pPr marL="742950" lvl="0" indent="-742950" algn="l">
              <a:buFont typeface="+mj-lt"/>
              <a:buAutoNum type="arabicPeriod"/>
            </a:pPr>
            <a:endParaRPr lang="en-US" sz="4000" dirty="0"/>
          </a:p>
          <a:p>
            <a:pPr marL="457200" lvl="0" indent="-457200" algn="l">
              <a:buFont typeface="+mj-lt"/>
              <a:buAutoNum type="arabicPeriod"/>
            </a:pPr>
            <a:endParaRPr lang="en-US" sz="4000" dirty="0"/>
          </a:p>
          <a:p>
            <a:pPr marL="457200" lvl="0" indent="-457200" algn="l">
              <a:buFont typeface="+mj-lt"/>
              <a:buAutoNum type="arabicPeriod"/>
            </a:pPr>
            <a:endParaRPr lang="en-US" sz="4000" dirty="0"/>
          </a:p>
          <a:p>
            <a:pPr marL="457200" lvl="0" indent="-457200" algn="l">
              <a:buFont typeface="+mj-lt"/>
              <a:buAutoNum type="arabicPeriod"/>
            </a:pPr>
            <a:endParaRPr lang="en-US" sz="4000" dirty="0"/>
          </a:p>
          <a:p>
            <a:pPr marL="742950" lvl="0" indent="-742950" algn="l">
              <a:buFont typeface="+mj-lt"/>
              <a:buAutoNum type="arabicPeriod"/>
            </a:pPr>
            <a:endParaRPr lang="en-US" sz="4000" dirty="0"/>
          </a:p>
          <a:p>
            <a:pPr marL="457200" lvl="0" indent="-457200" algn="l">
              <a:spcAft>
                <a:spcPts val="600"/>
              </a:spcAft>
              <a:buFont typeface="+mj-lt"/>
              <a:buAutoNum type="arabicPeriod"/>
            </a:pPr>
            <a:r>
              <a:rPr lang="en-US" sz="4000" dirty="0"/>
              <a:t>Implementation began June 1, 2022</a:t>
            </a:r>
          </a:p>
          <a:p>
            <a:pPr marL="457200" lvl="0" indent="-457200" algn="l">
              <a:spcAft>
                <a:spcPts val="600"/>
              </a:spcAft>
              <a:buFont typeface="+mj-lt"/>
              <a:buAutoNum type="arabicPeriod"/>
            </a:pPr>
            <a:r>
              <a:rPr lang="en-US" sz="4000" dirty="0"/>
              <a:t>Platform consists of:</a:t>
            </a:r>
          </a:p>
          <a:p>
            <a:pPr marL="0" marR="0" indent="0" algn="l"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11" name="TextBox 10">
            <a:extLst>
              <a:ext uri="{FF2B5EF4-FFF2-40B4-BE49-F238E27FC236}">
                <a16:creationId xmlns:a16="http://schemas.microsoft.com/office/drawing/2014/main" id="{749B99A0-7C94-1D91-A128-BEDC79AEADF8}"/>
              </a:ext>
            </a:extLst>
          </p:cNvPr>
          <p:cNvSpPr txBox="1"/>
          <p:nvPr/>
        </p:nvSpPr>
        <p:spPr>
          <a:xfrm>
            <a:off x="1742302" y="4965580"/>
            <a:ext cx="9922163" cy="2862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514350" lvl="3" indent="-514350" algn="l">
              <a:buFont typeface="+mj-lt"/>
              <a:buAutoNum type="alphaLcPeriod"/>
            </a:pPr>
            <a:r>
              <a:rPr lang="en-US" sz="3000" dirty="0"/>
              <a:t>More open, community accessible </a:t>
            </a:r>
          </a:p>
          <a:p>
            <a:pPr marL="514350" lvl="3" indent="-514350" algn="l">
              <a:buFont typeface="+mj-lt"/>
              <a:buAutoNum type="alphaLcPeriod"/>
            </a:pPr>
            <a:r>
              <a:rPr lang="en-US" sz="3000" dirty="0"/>
              <a:t>Street oriented and friendly </a:t>
            </a:r>
          </a:p>
          <a:p>
            <a:pPr marL="514350" lvl="3" indent="-514350" algn="l">
              <a:buFont typeface="+mj-lt"/>
              <a:buAutoNum type="alphaLcPeriod"/>
            </a:pPr>
            <a:r>
              <a:rPr lang="en-US" sz="3000" dirty="0"/>
              <a:t>Preserves traditional hospital entrances (lobby and ER) and security</a:t>
            </a:r>
          </a:p>
          <a:p>
            <a:pPr marL="514350" lvl="3" indent="-514350" algn="l">
              <a:buFont typeface="+mj-lt"/>
              <a:buAutoNum type="alphaLcPeriod"/>
            </a:pPr>
            <a:r>
              <a:rPr lang="en-US" sz="3000" dirty="0"/>
              <a:t>Saint Francis Constable program will secure entire property </a:t>
            </a:r>
          </a:p>
        </p:txBody>
      </p:sp>
      <p:sp>
        <p:nvSpPr>
          <p:cNvPr id="12" name="TextBox 11">
            <a:extLst>
              <a:ext uri="{FF2B5EF4-FFF2-40B4-BE49-F238E27FC236}">
                <a16:creationId xmlns:a16="http://schemas.microsoft.com/office/drawing/2014/main" id="{616B9592-CD7E-883A-A102-B40330D3701F}"/>
              </a:ext>
            </a:extLst>
          </p:cNvPr>
          <p:cNvSpPr txBox="1"/>
          <p:nvPr/>
        </p:nvSpPr>
        <p:spPr>
          <a:xfrm>
            <a:off x="1742302" y="9293320"/>
            <a:ext cx="10244431"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lvl="1" indent="-457200" algn="l">
              <a:buFont typeface="+mj-lt"/>
              <a:buAutoNum type="alphaLcPeriod"/>
            </a:pPr>
            <a:r>
              <a:rPr lang="en-US" sz="3000" dirty="0"/>
              <a:t>Investments in the common areas to make Saint Francis partner-ready</a:t>
            </a:r>
          </a:p>
          <a:p>
            <a:pPr marL="457200" lvl="1" indent="-457200" algn="l">
              <a:buFont typeface="+mj-lt"/>
              <a:buAutoNum type="alphaLcPeriod"/>
            </a:pPr>
            <a:r>
              <a:rPr lang="en-US" sz="3000" dirty="0"/>
              <a:t>Allows for incremental buildout of specified space for partners as they commit</a:t>
            </a:r>
          </a:p>
          <a:p>
            <a:pPr marL="457200" lvl="1" indent="-457200" algn="l">
              <a:buFont typeface="+mj-lt"/>
              <a:buAutoNum type="alphaLcPeriod"/>
            </a:pPr>
            <a:r>
              <a:rPr lang="en-US" sz="3000" dirty="0"/>
              <a:t>Supports affordable, assisted, independent and workforce housing in neighborhoods nearby. </a:t>
            </a:r>
          </a:p>
        </p:txBody>
      </p:sp>
      <p:sp>
        <p:nvSpPr>
          <p:cNvPr id="3" name="TextBox 9">
            <a:extLst>
              <a:ext uri="{FF2B5EF4-FFF2-40B4-BE49-F238E27FC236}">
                <a16:creationId xmlns:a16="http://schemas.microsoft.com/office/drawing/2014/main" id="{613331FB-0139-A146-69D3-EBF377A104A1}"/>
              </a:ext>
            </a:extLst>
          </p:cNvPr>
          <p:cNvSpPr txBox="1"/>
          <p:nvPr/>
        </p:nvSpPr>
        <p:spPr>
          <a:xfrm>
            <a:off x="420128" y="12972803"/>
            <a:ext cx="2644348"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solidFill>
                  <a:srgbClr val="BFBFBF"/>
                </a:solidFill>
              </a:defRPr>
            </a:lvl1pPr>
          </a:lstStyle>
          <a:p>
            <a:r>
              <a:rPr lang="en-US" dirty="0"/>
              <a:t>September</a:t>
            </a:r>
            <a:r>
              <a:rPr dirty="0"/>
              <a:t> 2022</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hase 1 Platform"/>
          <p:cNvSpPr txBox="1">
            <a:spLocks noGrp="1"/>
          </p:cNvSpPr>
          <p:nvPr>
            <p:ph type="title"/>
          </p:nvPr>
        </p:nvSpPr>
        <p:spPr>
          <a:xfrm>
            <a:off x="1206500" y="952499"/>
            <a:ext cx="21971000" cy="1433165"/>
          </a:xfrm>
          <a:prstGeom prst="rect">
            <a:avLst/>
          </a:prstGeom>
        </p:spPr>
        <p:txBody>
          <a:bodyPr>
            <a:normAutofit/>
          </a:bodyPr>
          <a:lstStyle/>
          <a:p>
            <a:pPr>
              <a:defRPr b="0" spc="-200">
                <a:latin typeface="Helvetica Neue Medium"/>
                <a:ea typeface="Helvetica Neue Medium"/>
                <a:cs typeface="Helvetica Neue Medium"/>
                <a:sym typeface="Helvetica Neue Medium"/>
              </a:defRPr>
            </a:pPr>
            <a:r>
              <a:rPr lang="en-US" dirty="0">
                <a:solidFill>
                  <a:srgbClr val="156488"/>
                </a:solidFill>
              </a:rPr>
              <a:t>Main Street Design </a:t>
            </a:r>
            <a:endParaRPr dirty="0">
              <a:solidFill>
                <a:srgbClr val="156488"/>
              </a:solidFill>
            </a:endParaRPr>
          </a:p>
        </p:txBody>
      </p:sp>
      <p:sp>
        <p:nvSpPr>
          <p:cNvPr id="2" name="Rectangle">
            <a:extLst>
              <a:ext uri="{FF2B5EF4-FFF2-40B4-BE49-F238E27FC236}">
                <a16:creationId xmlns:a16="http://schemas.microsoft.com/office/drawing/2014/main" id="{4284DCB5-F732-64AF-20C1-E48D2CEBB521}"/>
              </a:ext>
            </a:extLst>
          </p:cNvPr>
          <p:cNvSpPr/>
          <p:nvPr/>
        </p:nvSpPr>
        <p:spPr>
          <a:xfrm>
            <a:off x="0" y="59113"/>
            <a:ext cx="24384000" cy="13716000"/>
          </a:xfrm>
          <a:prstGeom prst="rect">
            <a:avLst/>
          </a:prstGeom>
          <a:ln w="139700">
            <a:solidFill>
              <a:srgbClr val="2F6385"/>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 name="TextBox 2">
            <a:extLst>
              <a:ext uri="{FF2B5EF4-FFF2-40B4-BE49-F238E27FC236}">
                <a16:creationId xmlns:a16="http://schemas.microsoft.com/office/drawing/2014/main" id="{06EF91CC-B0CE-1AC6-F37D-9EB273522E9B}"/>
              </a:ext>
            </a:extLst>
          </p:cNvPr>
          <p:cNvSpPr txBox="1"/>
          <p:nvPr/>
        </p:nvSpPr>
        <p:spPr>
          <a:xfrm>
            <a:off x="1124030" y="3037472"/>
            <a:ext cx="9307490" cy="130292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14350" indent="-514350" algn="l">
              <a:buFont typeface="+mj-lt"/>
              <a:buAutoNum type="arabicPeriod"/>
            </a:pPr>
            <a:r>
              <a:rPr lang="en-US" sz="4000" dirty="0">
                <a:solidFill>
                  <a:schemeClr val="tx1">
                    <a:lumMod val="50000"/>
                  </a:schemeClr>
                </a:solidFill>
              </a:rPr>
              <a:t>The “Main Street” design provides the primary path for students, patients, staff and visitors in their daily use of the campus.  </a:t>
            </a:r>
          </a:p>
          <a:p>
            <a:pPr marL="514350" indent="-514350" algn="l">
              <a:buFont typeface="+mj-lt"/>
              <a:buAutoNum type="arabicPeriod"/>
            </a:pPr>
            <a:endParaRPr lang="en-US" sz="4000" dirty="0">
              <a:solidFill>
                <a:schemeClr val="tx1">
                  <a:lumMod val="50000"/>
                </a:schemeClr>
              </a:solidFill>
            </a:endParaRPr>
          </a:p>
          <a:p>
            <a:pPr marL="514350" indent="-514350" algn="l">
              <a:buFont typeface="+mj-lt"/>
              <a:buAutoNum type="arabicPeriod"/>
            </a:pPr>
            <a:r>
              <a:rPr lang="en-US" sz="4000" dirty="0">
                <a:solidFill>
                  <a:schemeClr val="tx1">
                    <a:lumMod val="50000"/>
                  </a:schemeClr>
                </a:solidFill>
              </a:rPr>
              <a:t>Main Street is three-dimensional, with movement of people via stairs and elevators being as important as the direction and paths people take.</a:t>
            </a:r>
          </a:p>
          <a:p>
            <a:pPr marL="514350" indent="-514350" algn="l">
              <a:buFont typeface="+mj-lt"/>
              <a:buAutoNum type="arabicPeriod"/>
            </a:pPr>
            <a:endParaRPr lang="en-US" sz="4000" dirty="0">
              <a:solidFill>
                <a:schemeClr val="tx1">
                  <a:lumMod val="50000"/>
                </a:schemeClr>
              </a:solidFill>
            </a:endParaRPr>
          </a:p>
          <a:p>
            <a:pPr marL="514350" indent="-514350" algn="l">
              <a:buFont typeface="+mj-lt"/>
              <a:buAutoNum type="arabicPeriod"/>
            </a:pPr>
            <a:r>
              <a:rPr lang="en-US" sz="4000" dirty="0">
                <a:solidFill>
                  <a:schemeClr val="tx1">
                    <a:lumMod val="50000"/>
                  </a:schemeClr>
                </a:solidFill>
              </a:rPr>
              <a:t>The intersections of the corridors and primary stairways in a 3-D Main Street design provide some of the best settings for human interactions. </a:t>
            </a:r>
          </a:p>
          <a:p>
            <a:r>
              <a:rPr lang="en-US" sz="4000" dirty="0"/>
              <a:t>                                                                          </a:t>
            </a:r>
          </a:p>
          <a:p>
            <a:pPr algn="l">
              <a:spcAft>
                <a:spcPts val="2400"/>
              </a:spcAft>
            </a:pPr>
            <a:endParaRPr lang="en-US" sz="4000" dirty="0"/>
          </a:p>
          <a:p>
            <a:pPr marL="742950" indent="-742950" algn="l">
              <a:spcAft>
                <a:spcPts val="2400"/>
              </a:spcAft>
              <a:buFont typeface="+mj-lt"/>
              <a:buAutoNum type="arabicPeriod"/>
            </a:pPr>
            <a:endParaRPr lang="en-US" sz="4000" dirty="0"/>
          </a:p>
          <a:p>
            <a:pPr marL="742950" indent="-742950" algn="l">
              <a:spcAft>
                <a:spcPts val="2400"/>
              </a:spcAft>
              <a:buFont typeface="+mj-lt"/>
              <a:buAutoNum type="arabicPeriod"/>
            </a:pPr>
            <a:endParaRPr lang="en-US" sz="4000" dirty="0">
              <a:solidFill>
                <a:schemeClr val="bg2">
                  <a:lumMod val="50000"/>
                </a:schemeClr>
              </a:solidFill>
            </a:endParaRPr>
          </a:p>
          <a:p>
            <a:pPr algn="l">
              <a:spcAft>
                <a:spcPts val="2400"/>
              </a:spcAft>
            </a:pPr>
            <a:r>
              <a:rPr lang="en-US" sz="4000" dirty="0">
                <a:solidFill>
                  <a:schemeClr val="bg2">
                    <a:lumMod val="50000"/>
                  </a:schemeClr>
                </a:solidFill>
              </a:rPr>
              <a:t>.</a:t>
            </a:r>
          </a:p>
        </p:txBody>
      </p:sp>
      <p:sp>
        <p:nvSpPr>
          <p:cNvPr id="6" name="Slide Number">
            <a:extLst>
              <a:ext uri="{FF2B5EF4-FFF2-40B4-BE49-F238E27FC236}">
                <a16:creationId xmlns:a16="http://schemas.microsoft.com/office/drawing/2014/main" id="{CF15C90C-0509-6560-33A0-021604174A52}"/>
              </a:ext>
            </a:extLst>
          </p:cNvPr>
          <p:cNvSpPr txBox="1">
            <a:spLocks noGrp="1"/>
          </p:cNvSpPr>
          <p:nvPr>
            <p:ph type="sldNum" sz="quarter" idx="2"/>
          </p:nvPr>
        </p:nvSpPr>
        <p:spPr>
          <a:xfrm>
            <a:off x="12019150" y="12882420"/>
            <a:ext cx="333198" cy="57317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16</a:t>
            </a:fld>
            <a:endParaRPr/>
          </a:p>
        </p:txBody>
      </p:sp>
      <p:pic>
        <p:nvPicPr>
          <p:cNvPr id="10" name="Picture 9" descr="A picture containing diagram&#10;&#10;Description automatically generated">
            <a:extLst>
              <a:ext uri="{FF2B5EF4-FFF2-40B4-BE49-F238E27FC236}">
                <a16:creationId xmlns:a16="http://schemas.microsoft.com/office/drawing/2014/main" id="{5F52C3BE-0F04-F789-7A1F-14F0B12A8CC7}"/>
              </a:ext>
            </a:extLst>
          </p:cNvPr>
          <p:cNvPicPr>
            <a:picLocks noChangeAspect="1"/>
          </p:cNvPicPr>
          <p:nvPr/>
        </p:nvPicPr>
        <p:blipFill>
          <a:blip r:embed="rId3"/>
          <a:stretch>
            <a:fillRect/>
          </a:stretch>
        </p:blipFill>
        <p:spPr>
          <a:xfrm>
            <a:off x="11346418" y="3401053"/>
            <a:ext cx="12159672" cy="6569761"/>
          </a:xfrm>
          <a:prstGeom prst="rect">
            <a:avLst/>
          </a:prstGeom>
        </p:spPr>
      </p:pic>
      <p:sp>
        <p:nvSpPr>
          <p:cNvPr id="4" name="TextBox 3">
            <a:extLst>
              <a:ext uri="{FF2B5EF4-FFF2-40B4-BE49-F238E27FC236}">
                <a16:creationId xmlns:a16="http://schemas.microsoft.com/office/drawing/2014/main" id="{F86EDB4C-7453-75BB-09B1-C5CCB0B1C526}"/>
              </a:ext>
            </a:extLst>
          </p:cNvPr>
          <p:cNvSpPr txBox="1"/>
          <p:nvPr/>
        </p:nvSpPr>
        <p:spPr>
          <a:xfrm>
            <a:off x="12968554" y="10144947"/>
            <a:ext cx="891540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HVSF Program Planning Diagram</a:t>
            </a:r>
          </a:p>
          <a:p>
            <a:pPr marL="0" marR="0" indent="0" algn="ctr" defTabSz="2438337" rtl="0" fontAlgn="auto" latinLnBrk="0" hangingPunct="0">
              <a:lnSpc>
                <a:spcPct val="100000"/>
              </a:lnSpc>
              <a:spcBef>
                <a:spcPts val="0"/>
              </a:spcBef>
              <a:spcAft>
                <a:spcPts val="0"/>
              </a:spcAft>
              <a:buClrTx/>
              <a:buSzTx/>
              <a:buFontTx/>
              <a:buNone/>
              <a:tabLst/>
            </a:pPr>
            <a:r>
              <a:rPr lang="en-US" dirty="0"/>
              <a:t>Pre-Architectural Design Step </a:t>
            </a: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7" name="TextBox 9">
            <a:extLst>
              <a:ext uri="{FF2B5EF4-FFF2-40B4-BE49-F238E27FC236}">
                <a16:creationId xmlns:a16="http://schemas.microsoft.com/office/drawing/2014/main" id="{548BD4AE-EDC7-3984-7862-5D2E47994215}"/>
              </a:ext>
            </a:extLst>
          </p:cNvPr>
          <p:cNvSpPr txBox="1"/>
          <p:nvPr/>
        </p:nvSpPr>
        <p:spPr>
          <a:xfrm>
            <a:off x="420128" y="12972803"/>
            <a:ext cx="2644348"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solidFill>
                  <a:srgbClr val="BFBFBF"/>
                </a:solidFill>
              </a:defRPr>
            </a:lvl1pPr>
          </a:lstStyle>
          <a:p>
            <a:r>
              <a:rPr lang="en-US" dirty="0"/>
              <a:t>September</a:t>
            </a:r>
            <a:r>
              <a:rPr dirty="0"/>
              <a:t> 2022</a:t>
            </a:r>
          </a:p>
        </p:txBody>
      </p:sp>
    </p:spTree>
    <p:extLst>
      <p:ext uri="{BB962C8B-B14F-4D97-AF65-F5344CB8AC3E}">
        <p14:creationId xmlns:p14="http://schemas.microsoft.com/office/powerpoint/2010/main" val="275385750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4BC79C8-E842-A577-D7E5-F4E4745656D2}"/>
              </a:ext>
            </a:extLst>
          </p:cNvPr>
          <p:cNvSpPr>
            <a:spLocks noGrp="1"/>
          </p:cNvSpPr>
          <p:nvPr>
            <p:ph type="title"/>
          </p:nvPr>
        </p:nvSpPr>
        <p:spPr>
          <a:xfrm>
            <a:off x="1206500" y="952500"/>
            <a:ext cx="21971000" cy="1433164"/>
          </a:xfrm>
        </p:spPr>
        <p:txBody>
          <a:bodyPr>
            <a:normAutofit/>
          </a:bodyPr>
          <a:lstStyle/>
          <a:p>
            <a:r>
              <a:rPr lang="en-US" sz="6600" dirty="0"/>
              <a:t>The Healthy Village at Saint Francis - Functional Partners</a:t>
            </a:r>
          </a:p>
        </p:txBody>
      </p:sp>
      <p:sp>
        <p:nvSpPr>
          <p:cNvPr id="2" name="Rectangle">
            <a:extLst>
              <a:ext uri="{FF2B5EF4-FFF2-40B4-BE49-F238E27FC236}">
                <a16:creationId xmlns:a16="http://schemas.microsoft.com/office/drawing/2014/main" id="{B7D0D9E6-F5AA-3A1B-396D-466BAC69EEDF}"/>
              </a:ext>
            </a:extLst>
          </p:cNvPr>
          <p:cNvSpPr/>
          <p:nvPr/>
        </p:nvSpPr>
        <p:spPr>
          <a:xfrm>
            <a:off x="0" y="1"/>
            <a:ext cx="24384000" cy="13716000"/>
          </a:xfrm>
          <a:prstGeom prst="rect">
            <a:avLst/>
          </a:prstGeom>
          <a:ln w="139700">
            <a:solidFill>
              <a:srgbClr val="2F6385"/>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 name="Slide Number">
            <a:extLst>
              <a:ext uri="{FF2B5EF4-FFF2-40B4-BE49-F238E27FC236}">
                <a16:creationId xmlns:a16="http://schemas.microsoft.com/office/drawing/2014/main" id="{40DBC1D2-2683-DA11-9DB2-C58137CED427}"/>
              </a:ext>
            </a:extLst>
          </p:cNvPr>
          <p:cNvSpPr txBox="1">
            <a:spLocks noGrp="1"/>
          </p:cNvSpPr>
          <p:nvPr>
            <p:ph type="sldNum" sz="quarter" idx="2"/>
          </p:nvPr>
        </p:nvSpPr>
        <p:spPr>
          <a:xfrm>
            <a:off x="12019150" y="12882420"/>
            <a:ext cx="333198" cy="57317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17</a:t>
            </a:fld>
            <a:endParaRPr/>
          </a:p>
        </p:txBody>
      </p:sp>
      <p:pic>
        <p:nvPicPr>
          <p:cNvPr id="8" name="Picture 7">
            <a:extLst>
              <a:ext uri="{FF2B5EF4-FFF2-40B4-BE49-F238E27FC236}">
                <a16:creationId xmlns:a16="http://schemas.microsoft.com/office/drawing/2014/main" id="{ED5E1DF3-A65C-6F60-DF54-B6DCBB2B7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729" y="3338163"/>
            <a:ext cx="23004039" cy="8047739"/>
          </a:xfrm>
          <a:prstGeom prst="rect">
            <a:avLst/>
          </a:prstGeom>
        </p:spPr>
      </p:pic>
      <p:pic>
        <p:nvPicPr>
          <p:cNvPr id="10" name="Image" descr="Image">
            <a:extLst>
              <a:ext uri="{FF2B5EF4-FFF2-40B4-BE49-F238E27FC236}">
                <a16:creationId xmlns:a16="http://schemas.microsoft.com/office/drawing/2014/main" id="{7A185D72-F50A-766E-708C-A12E2F2A2F4A}"/>
              </a:ext>
            </a:extLst>
          </p:cNvPr>
          <p:cNvPicPr>
            <a:picLocks noChangeAspect="1"/>
          </p:cNvPicPr>
          <p:nvPr/>
        </p:nvPicPr>
        <p:blipFill>
          <a:blip r:embed="rId3"/>
          <a:stretch>
            <a:fillRect/>
          </a:stretch>
        </p:blipFill>
        <p:spPr>
          <a:xfrm>
            <a:off x="8416139" y="952499"/>
            <a:ext cx="199646" cy="199645"/>
          </a:xfrm>
          <a:prstGeom prst="rect">
            <a:avLst/>
          </a:prstGeom>
          <a:ln w="12700">
            <a:miter lim="400000"/>
          </a:ln>
        </p:spPr>
      </p:pic>
      <p:sp>
        <p:nvSpPr>
          <p:cNvPr id="3" name="TextBox 9">
            <a:extLst>
              <a:ext uri="{FF2B5EF4-FFF2-40B4-BE49-F238E27FC236}">
                <a16:creationId xmlns:a16="http://schemas.microsoft.com/office/drawing/2014/main" id="{D159AD4B-E640-0DF2-9CF6-A39C4986DA1B}"/>
              </a:ext>
            </a:extLst>
          </p:cNvPr>
          <p:cNvSpPr txBox="1"/>
          <p:nvPr/>
        </p:nvSpPr>
        <p:spPr>
          <a:xfrm>
            <a:off x="420128" y="12972803"/>
            <a:ext cx="2644348"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solidFill>
                  <a:srgbClr val="BFBFBF"/>
                </a:solidFill>
              </a:defRPr>
            </a:lvl1pPr>
          </a:lstStyle>
          <a:p>
            <a:r>
              <a:rPr lang="en-US" dirty="0"/>
              <a:t>September</a:t>
            </a:r>
            <a:r>
              <a:rPr dirty="0"/>
              <a:t> 2022</a:t>
            </a:r>
          </a:p>
        </p:txBody>
      </p:sp>
    </p:spTree>
    <p:extLst>
      <p:ext uri="{BB962C8B-B14F-4D97-AF65-F5344CB8AC3E}">
        <p14:creationId xmlns:p14="http://schemas.microsoft.com/office/powerpoint/2010/main" val="397323423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4BC79C8-E842-A577-D7E5-F4E4745656D2}"/>
              </a:ext>
            </a:extLst>
          </p:cNvPr>
          <p:cNvSpPr>
            <a:spLocks noGrp="1"/>
          </p:cNvSpPr>
          <p:nvPr>
            <p:ph type="title"/>
          </p:nvPr>
        </p:nvSpPr>
        <p:spPr>
          <a:xfrm>
            <a:off x="1206500" y="952500"/>
            <a:ext cx="21971000" cy="1433164"/>
          </a:xfrm>
        </p:spPr>
        <p:txBody>
          <a:bodyPr>
            <a:normAutofit/>
          </a:bodyPr>
          <a:lstStyle/>
          <a:p>
            <a:r>
              <a:rPr lang="en-US" sz="6600" dirty="0"/>
              <a:t>Saint Francis Clinical Services</a:t>
            </a:r>
          </a:p>
        </p:txBody>
      </p:sp>
      <p:sp>
        <p:nvSpPr>
          <p:cNvPr id="2" name="Rectangle">
            <a:extLst>
              <a:ext uri="{FF2B5EF4-FFF2-40B4-BE49-F238E27FC236}">
                <a16:creationId xmlns:a16="http://schemas.microsoft.com/office/drawing/2014/main" id="{B7D0D9E6-F5AA-3A1B-396D-466BAC69EEDF}"/>
              </a:ext>
            </a:extLst>
          </p:cNvPr>
          <p:cNvSpPr/>
          <p:nvPr/>
        </p:nvSpPr>
        <p:spPr>
          <a:xfrm>
            <a:off x="0" y="1"/>
            <a:ext cx="24384000" cy="13716000"/>
          </a:xfrm>
          <a:prstGeom prst="rect">
            <a:avLst/>
          </a:prstGeom>
          <a:ln w="139700">
            <a:solidFill>
              <a:srgbClr val="2F6385"/>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 name="Slide Number">
            <a:extLst>
              <a:ext uri="{FF2B5EF4-FFF2-40B4-BE49-F238E27FC236}">
                <a16:creationId xmlns:a16="http://schemas.microsoft.com/office/drawing/2014/main" id="{40DBC1D2-2683-DA11-9DB2-C58137CED427}"/>
              </a:ext>
            </a:extLst>
          </p:cNvPr>
          <p:cNvSpPr txBox="1">
            <a:spLocks noGrp="1"/>
          </p:cNvSpPr>
          <p:nvPr>
            <p:ph type="sldNum" sz="quarter" idx="2"/>
          </p:nvPr>
        </p:nvSpPr>
        <p:spPr>
          <a:xfrm>
            <a:off x="12019150" y="12882420"/>
            <a:ext cx="333198" cy="57317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18</a:t>
            </a:fld>
            <a:endParaRPr/>
          </a:p>
        </p:txBody>
      </p:sp>
      <p:pic>
        <p:nvPicPr>
          <p:cNvPr id="17" name="Picture 16">
            <a:extLst>
              <a:ext uri="{FF2B5EF4-FFF2-40B4-BE49-F238E27FC236}">
                <a16:creationId xmlns:a16="http://schemas.microsoft.com/office/drawing/2014/main" id="{9811F202-1391-294D-3B99-C9DBC152B0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246" y="3447752"/>
            <a:ext cx="23391508" cy="6252108"/>
          </a:xfrm>
          <a:prstGeom prst="rect">
            <a:avLst/>
          </a:prstGeom>
        </p:spPr>
      </p:pic>
      <p:sp>
        <p:nvSpPr>
          <p:cNvPr id="3" name="TextBox 9">
            <a:extLst>
              <a:ext uri="{FF2B5EF4-FFF2-40B4-BE49-F238E27FC236}">
                <a16:creationId xmlns:a16="http://schemas.microsoft.com/office/drawing/2014/main" id="{8394FFE8-80F4-64DA-0DD0-C033B58AB799}"/>
              </a:ext>
            </a:extLst>
          </p:cNvPr>
          <p:cNvSpPr txBox="1"/>
          <p:nvPr/>
        </p:nvSpPr>
        <p:spPr>
          <a:xfrm>
            <a:off x="420128" y="12972803"/>
            <a:ext cx="2644348"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solidFill>
                  <a:srgbClr val="BFBFBF"/>
                </a:solidFill>
              </a:defRPr>
            </a:lvl1pPr>
          </a:lstStyle>
          <a:p>
            <a:r>
              <a:rPr lang="en-US" dirty="0"/>
              <a:t>September</a:t>
            </a:r>
            <a:r>
              <a:rPr dirty="0"/>
              <a:t> 2022</a:t>
            </a:r>
          </a:p>
        </p:txBody>
      </p:sp>
    </p:spTree>
    <p:extLst>
      <p:ext uri="{BB962C8B-B14F-4D97-AF65-F5344CB8AC3E}">
        <p14:creationId xmlns:p14="http://schemas.microsoft.com/office/powerpoint/2010/main" val="70557857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4BC79C8-E842-A577-D7E5-F4E4745656D2}"/>
              </a:ext>
            </a:extLst>
          </p:cNvPr>
          <p:cNvSpPr>
            <a:spLocks noGrp="1"/>
          </p:cNvSpPr>
          <p:nvPr>
            <p:ph type="title"/>
          </p:nvPr>
        </p:nvSpPr>
        <p:spPr>
          <a:xfrm>
            <a:off x="1206500" y="952500"/>
            <a:ext cx="21971000" cy="1433164"/>
          </a:xfrm>
        </p:spPr>
        <p:txBody>
          <a:bodyPr>
            <a:normAutofit/>
          </a:bodyPr>
          <a:lstStyle/>
          <a:p>
            <a:r>
              <a:rPr lang="en-US" sz="6600" dirty="0"/>
              <a:t>HVSF – Committed Partners</a:t>
            </a:r>
          </a:p>
        </p:txBody>
      </p:sp>
      <p:sp>
        <p:nvSpPr>
          <p:cNvPr id="2" name="Rectangle">
            <a:extLst>
              <a:ext uri="{FF2B5EF4-FFF2-40B4-BE49-F238E27FC236}">
                <a16:creationId xmlns:a16="http://schemas.microsoft.com/office/drawing/2014/main" id="{B7D0D9E6-F5AA-3A1B-396D-466BAC69EEDF}"/>
              </a:ext>
            </a:extLst>
          </p:cNvPr>
          <p:cNvSpPr/>
          <p:nvPr/>
        </p:nvSpPr>
        <p:spPr>
          <a:xfrm>
            <a:off x="0" y="1"/>
            <a:ext cx="24384000" cy="13716000"/>
          </a:xfrm>
          <a:prstGeom prst="rect">
            <a:avLst/>
          </a:prstGeom>
          <a:ln w="139700">
            <a:solidFill>
              <a:srgbClr val="2F6385"/>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 name="Slide Number">
            <a:extLst>
              <a:ext uri="{FF2B5EF4-FFF2-40B4-BE49-F238E27FC236}">
                <a16:creationId xmlns:a16="http://schemas.microsoft.com/office/drawing/2014/main" id="{40DBC1D2-2683-DA11-9DB2-C58137CED427}"/>
              </a:ext>
            </a:extLst>
          </p:cNvPr>
          <p:cNvSpPr txBox="1">
            <a:spLocks noGrp="1"/>
          </p:cNvSpPr>
          <p:nvPr>
            <p:ph type="sldNum" sz="quarter" idx="2"/>
          </p:nvPr>
        </p:nvSpPr>
        <p:spPr>
          <a:xfrm>
            <a:off x="12019150" y="12882420"/>
            <a:ext cx="333198" cy="57317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19</a:t>
            </a:fld>
            <a:endParaRPr/>
          </a:p>
        </p:txBody>
      </p:sp>
      <p:pic>
        <p:nvPicPr>
          <p:cNvPr id="16" name="Picture 15">
            <a:extLst>
              <a:ext uri="{FF2B5EF4-FFF2-40B4-BE49-F238E27FC236}">
                <a16:creationId xmlns:a16="http://schemas.microsoft.com/office/drawing/2014/main" id="{CF917F43-E833-7BA7-0744-7D9ED6798F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378" y="1415831"/>
            <a:ext cx="20041244" cy="11792920"/>
          </a:xfrm>
          <a:prstGeom prst="rect">
            <a:avLst/>
          </a:prstGeom>
        </p:spPr>
      </p:pic>
      <p:sp>
        <p:nvSpPr>
          <p:cNvPr id="3" name="TextBox 9">
            <a:extLst>
              <a:ext uri="{FF2B5EF4-FFF2-40B4-BE49-F238E27FC236}">
                <a16:creationId xmlns:a16="http://schemas.microsoft.com/office/drawing/2014/main" id="{43DD2930-B8B5-8C3A-2C51-B2E7D5907E1E}"/>
              </a:ext>
            </a:extLst>
          </p:cNvPr>
          <p:cNvSpPr txBox="1"/>
          <p:nvPr/>
        </p:nvSpPr>
        <p:spPr>
          <a:xfrm>
            <a:off x="420128" y="12972803"/>
            <a:ext cx="2644348"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solidFill>
                  <a:srgbClr val="BFBFBF"/>
                </a:solidFill>
              </a:defRPr>
            </a:lvl1pPr>
          </a:lstStyle>
          <a:p>
            <a:r>
              <a:rPr lang="en-US" dirty="0"/>
              <a:t>September</a:t>
            </a:r>
            <a:r>
              <a:rPr dirty="0"/>
              <a:t> 2022</a:t>
            </a:r>
          </a:p>
        </p:txBody>
      </p:sp>
    </p:spTree>
    <p:extLst>
      <p:ext uri="{BB962C8B-B14F-4D97-AF65-F5344CB8AC3E}">
        <p14:creationId xmlns:p14="http://schemas.microsoft.com/office/powerpoint/2010/main" val="249071640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Of all the forms of inequality, injustice in health is the most shocking and inhuman.”"/>
          <p:cNvSpPr txBox="1">
            <a:spLocks noGrp="1"/>
          </p:cNvSpPr>
          <p:nvPr>
            <p:ph type="body" idx="21"/>
          </p:nvPr>
        </p:nvSpPr>
        <p:spPr>
          <a:xfrm>
            <a:off x="6919784" y="11809721"/>
            <a:ext cx="16137546" cy="127436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72517" indent="20444" defTabSz="1341085">
              <a:lnSpc>
                <a:spcPct val="90000"/>
              </a:lnSpc>
              <a:defRPr sz="4200" spc="-100">
                <a:solidFill>
                  <a:srgbClr val="2F6385">
                    <a:alpha val="27074"/>
                  </a:srgbClr>
                </a:solidFill>
              </a:defRPr>
            </a:pPr>
            <a:r>
              <a:rPr dirty="0">
                <a:solidFill>
                  <a:srgbClr val="156488"/>
                </a:solidFill>
              </a:rPr>
              <a:t>“The wings of transformation are born of patience and struggle.”</a:t>
            </a:r>
            <a:endParaRPr spc="-110" dirty="0">
              <a:solidFill>
                <a:srgbClr val="156488"/>
              </a:solidFill>
            </a:endParaRPr>
          </a:p>
          <a:p>
            <a:pPr marL="72517" indent="20444" algn="r" defTabSz="1341085">
              <a:lnSpc>
                <a:spcPct val="90000"/>
              </a:lnSpc>
              <a:defRPr sz="4200" spc="-100">
                <a:solidFill>
                  <a:srgbClr val="2F6385">
                    <a:alpha val="27074"/>
                  </a:srgbClr>
                </a:solidFill>
              </a:defRPr>
            </a:pPr>
            <a:r>
              <a:rPr dirty="0">
                <a:solidFill>
                  <a:srgbClr val="C1D1D7"/>
                </a:solidFill>
              </a:rPr>
              <a:t>Janet Dickens</a:t>
            </a:r>
          </a:p>
        </p:txBody>
      </p:sp>
      <p:sp>
        <p:nvSpPr>
          <p:cNvPr id="156" name="Slide Number"/>
          <p:cNvSpPr txBox="1">
            <a:spLocks noGrp="1"/>
          </p:cNvSpPr>
          <p:nvPr>
            <p:ph type="sldNum" sz="quarter" idx="2"/>
          </p:nvPr>
        </p:nvSpPr>
        <p:spPr>
          <a:xfrm>
            <a:off x="12019150" y="12882420"/>
            <a:ext cx="333198" cy="57317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a:t>
            </a:fld>
            <a:endParaRPr/>
          </a:p>
        </p:txBody>
      </p:sp>
      <p:pic>
        <p:nvPicPr>
          <p:cNvPr id="158" name="Picture 1" descr="Picture 1"/>
          <p:cNvPicPr>
            <a:picLocks noChangeAspect="1"/>
          </p:cNvPicPr>
          <p:nvPr/>
        </p:nvPicPr>
        <p:blipFill>
          <a:blip r:embed="rId2">
            <a:alphaModFix amt="19000"/>
          </a:blip>
          <a:stretch>
            <a:fillRect/>
          </a:stretch>
        </p:blipFill>
        <p:spPr>
          <a:xfrm>
            <a:off x="13599680" y="5024096"/>
            <a:ext cx="9476020" cy="6300548"/>
          </a:xfrm>
          <a:prstGeom prst="rect">
            <a:avLst/>
          </a:prstGeom>
          <a:ln w="12700">
            <a:miter lim="400000"/>
          </a:ln>
        </p:spPr>
      </p:pic>
      <p:sp>
        <p:nvSpPr>
          <p:cNvPr id="159" name="“Of all the forms of inequality, injustice in health is the most shocking and inhuman.”"/>
          <p:cNvSpPr txBox="1"/>
          <p:nvPr/>
        </p:nvSpPr>
        <p:spPr>
          <a:xfrm>
            <a:off x="1308300" y="1180406"/>
            <a:ext cx="22282378" cy="73073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131850" indent="37172" algn="l">
              <a:lnSpc>
                <a:spcPct val="90000"/>
              </a:lnSpc>
              <a:defRPr sz="8500" spc="-200">
                <a:solidFill>
                  <a:srgbClr val="2F6385"/>
                </a:solidFill>
                <a:latin typeface="Helvetica Neue Medium"/>
                <a:ea typeface="Helvetica Neue Medium"/>
                <a:cs typeface="Helvetica Neue Medium"/>
                <a:sym typeface="Helvetica Neue Medium"/>
              </a:defRPr>
            </a:lvl1pPr>
          </a:lstStyle>
          <a:p>
            <a:r>
              <a:rPr sz="6600" dirty="0">
                <a:solidFill>
                  <a:srgbClr val="156488"/>
                </a:solidFill>
              </a:rPr>
              <a:t>“If we are known as an organization that does more for its communities in connecting clinical care with social needs, then we will have made a difference.”</a:t>
            </a:r>
          </a:p>
        </p:txBody>
      </p:sp>
      <p:sp>
        <p:nvSpPr>
          <p:cNvPr id="160" name="Dr. Martin Luther King, Jr."/>
          <p:cNvSpPr txBox="1"/>
          <p:nvPr/>
        </p:nvSpPr>
        <p:spPr>
          <a:xfrm>
            <a:off x="1581663" y="4061232"/>
            <a:ext cx="20149258" cy="11827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lvl1pPr algn="l" defTabSz="825500">
              <a:defRPr sz="5300" b="1">
                <a:solidFill>
                  <a:srgbClr val="91B2C2"/>
                </a:solidFill>
              </a:defRPr>
            </a:lvl1pPr>
          </a:lstStyle>
          <a:p>
            <a:r>
              <a:rPr sz="4000" dirty="0">
                <a:solidFill>
                  <a:srgbClr val="C1D1D7"/>
                </a:solidFill>
              </a:rPr>
              <a:t>Mike Slubowski, </a:t>
            </a:r>
            <a:r>
              <a:rPr lang="en-US" sz="4000" dirty="0">
                <a:solidFill>
                  <a:srgbClr val="C1D1D7"/>
                </a:solidFill>
              </a:rPr>
              <a:t>CEO, Trinity Health, </a:t>
            </a:r>
            <a:r>
              <a:rPr sz="4000" dirty="0">
                <a:solidFill>
                  <a:srgbClr val="C1D1D7"/>
                </a:solidFill>
              </a:rPr>
              <a:t>May 2022</a:t>
            </a:r>
          </a:p>
        </p:txBody>
      </p:sp>
      <p:sp>
        <p:nvSpPr>
          <p:cNvPr id="2" name="Rectangle">
            <a:extLst>
              <a:ext uri="{FF2B5EF4-FFF2-40B4-BE49-F238E27FC236}">
                <a16:creationId xmlns:a16="http://schemas.microsoft.com/office/drawing/2014/main" id="{5F3DF43E-6BDC-8CB9-B274-705FCCE5292E}"/>
              </a:ext>
            </a:extLst>
          </p:cNvPr>
          <p:cNvSpPr/>
          <p:nvPr/>
        </p:nvSpPr>
        <p:spPr>
          <a:xfrm>
            <a:off x="0" y="1"/>
            <a:ext cx="24384000" cy="13716000"/>
          </a:xfrm>
          <a:prstGeom prst="rect">
            <a:avLst/>
          </a:prstGeom>
          <a:ln w="139700">
            <a:solidFill>
              <a:srgbClr val="2F6385"/>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 name="TextBox 9">
            <a:extLst>
              <a:ext uri="{FF2B5EF4-FFF2-40B4-BE49-F238E27FC236}">
                <a16:creationId xmlns:a16="http://schemas.microsoft.com/office/drawing/2014/main" id="{2F492C4D-7067-533F-0A29-698ECEC70E8C}"/>
              </a:ext>
            </a:extLst>
          </p:cNvPr>
          <p:cNvSpPr txBox="1"/>
          <p:nvPr/>
        </p:nvSpPr>
        <p:spPr>
          <a:xfrm>
            <a:off x="420128" y="12972803"/>
            <a:ext cx="2644348"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solidFill>
                  <a:srgbClr val="BFBFBF"/>
                </a:solidFill>
              </a:defRPr>
            </a:lvl1pPr>
          </a:lstStyle>
          <a:p>
            <a:r>
              <a:rPr lang="en-US" dirty="0"/>
              <a:t>September</a:t>
            </a:r>
            <a:r>
              <a:rPr dirty="0"/>
              <a:t> 2022</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4BC79C8-E842-A577-D7E5-F4E4745656D2}"/>
              </a:ext>
            </a:extLst>
          </p:cNvPr>
          <p:cNvSpPr>
            <a:spLocks noGrp="1"/>
          </p:cNvSpPr>
          <p:nvPr>
            <p:ph type="title"/>
          </p:nvPr>
        </p:nvSpPr>
        <p:spPr>
          <a:xfrm>
            <a:off x="1206500" y="952500"/>
            <a:ext cx="21971000" cy="1433164"/>
          </a:xfrm>
        </p:spPr>
        <p:txBody>
          <a:bodyPr>
            <a:normAutofit/>
          </a:bodyPr>
          <a:lstStyle/>
          <a:p>
            <a:r>
              <a:rPr lang="en-US" sz="6600" dirty="0"/>
              <a:t>Partnerships in Discussion</a:t>
            </a:r>
          </a:p>
        </p:txBody>
      </p:sp>
      <p:sp>
        <p:nvSpPr>
          <p:cNvPr id="2" name="Rectangle">
            <a:extLst>
              <a:ext uri="{FF2B5EF4-FFF2-40B4-BE49-F238E27FC236}">
                <a16:creationId xmlns:a16="http://schemas.microsoft.com/office/drawing/2014/main" id="{B7D0D9E6-F5AA-3A1B-396D-466BAC69EEDF}"/>
              </a:ext>
            </a:extLst>
          </p:cNvPr>
          <p:cNvSpPr/>
          <p:nvPr/>
        </p:nvSpPr>
        <p:spPr>
          <a:xfrm>
            <a:off x="0" y="1"/>
            <a:ext cx="24384000" cy="13716000"/>
          </a:xfrm>
          <a:prstGeom prst="rect">
            <a:avLst/>
          </a:prstGeom>
          <a:ln w="139700">
            <a:solidFill>
              <a:srgbClr val="2F6385"/>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 name="Slide Number">
            <a:extLst>
              <a:ext uri="{FF2B5EF4-FFF2-40B4-BE49-F238E27FC236}">
                <a16:creationId xmlns:a16="http://schemas.microsoft.com/office/drawing/2014/main" id="{40DBC1D2-2683-DA11-9DB2-C58137CED427}"/>
              </a:ext>
            </a:extLst>
          </p:cNvPr>
          <p:cNvSpPr txBox="1">
            <a:spLocks noGrp="1"/>
          </p:cNvSpPr>
          <p:nvPr>
            <p:ph type="sldNum" sz="quarter" idx="2"/>
          </p:nvPr>
        </p:nvSpPr>
        <p:spPr>
          <a:xfrm>
            <a:off x="12019150" y="12882420"/>
            <a:ext cx="333198" cy="57317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20</a:t>
            </a:fld>
            <a:endParaRPr/>
          </a:p>
        </p:txBody>
      </p:sp>
      <p:pic>
        <p:nvPicPr>
          <p:cNvPr id="5" name="Picture 4">
            <a:extLst>
              <a:ext uri="{FF2B5EF4-FFF2-40B4-BE49-F238E27FC236}">
                <a16:creationId xmlns:a16="http://schemas.microsoft.com/office/drawing/2014/main" id="{35C6F6A1-9CED-E5EF-5500-960FDF4864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0471" y="2385664"/>
            <a:ext cx="18590555" cy="9735513"/>
          </a:xfrm>
          <a:prstGeom prst="rect">
            <a:avLst/>
          </a:prstGeom>
        </p:spPr>
      </p:pic>
      <p:sp>
        <p:nvSpPr>
          <p:cNvPr id="3" name="TextBox 9">
            <a:extLst>
              <a:ext uri="{FF2B5EF4-FFF2-40B4-BE49-F238E27FC236}">
                <a16:creationId xmlns:a16="http://schemas.microsoft.com/office/drawing/2014/main" id="{01EA2859-118D-BB75-6E33-23CC62E21201}"/>
              </a:ext>
            </a:extLst>
          </p:cNvPr>
          <p:cNvSpPr txBox="1"/>
          <p:nvPr/>
        </p:nvSpPr>
        <p:spPr>
          <a:xfrm>
            <a:off x="420128" y="12972803"/>
            <a:ext cx="2644348"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solidFill>
                  <a:srgbClr val="BFBFBF"/>
                </a:solidFill>
              </a:defRPr>
            </a:lvl1pPr>
          </a:lstStyle>
          <a:p>
            <a:r>
              <a:rPr lang="en-US" dirty="0"/>
              <a:t>September</a:t>
            </a:r>
            <a:r>
              <a:rPr dirty="0"/>
              <a:t> 2022</a:t>
            </a:r>
          </a:p>
        </p:txBody>
      </p:sp>
    </p:spTree>
    <p:extLst>
      <p:ext uri="{BB962C8B-B14F-4D97-AF65-F5344CB8AC3E}">
        <p14:creationId xmlns:p14="http://schemas.microsoft.com/office/powerpoint/2010/main" val="117437192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C56D60A9-949D-45FC-83CB-097306B1C149}"/>
              </a:ext>
            </a:extLst>
          </p:cNvPr>
          <p:cNvGraphicFramePr/>
          <p:nvPr/>
        </p:nvGraphicFramePr>
        <p:xfrm>
          <a:off x="8344932" y="2281273"/>
          <a:ext cx="15602464" cy="10700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 name="Content Placeholder 16" descr="Siren with solid fill">
            <a:extLst>
              <a:ext uri="{FF2B5EF4-FFF2-40B4-BE49-F238E27FC236}">
                <a16:creationId xmlns:a16="http://schemas.microsoft.com/office/drawing/2014/main" id="{AABB368E-4D92-483D-9F6E-997D168C1696}"/>
              </a:ext>
            </a:extLst>
          </p:cNvPr>
          <p:cNvPicPr>
            <a:picLocks noGrp="1"/>
          </p:cNvPicPr>
          <p:nvPr>
            <p:ph idx="1"/>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82570" y="6957186"/>
            <a:ext cx="1152144" cy="1152144"/>
          </a:xfrm>
        </p:spPr>
      </p:pic>
      <p:pic>
        <p:nvPicPr>
          <p:cNvPr id="8" name="Graphic 7" descr="City">
            <a:extLst>
              <a:ext uri="{FF2B5EF4-FFF2-40B4-BE49-F238E27FC236}">
                <a16:creationId xmlns:a16="http://schemas.microsoft.com/office/drawing/2014/main" id="{5BBC8CE8-468D-4C05-A590-2542E2E3FD63}"/>
              </a:ext>
            </a:extLst>
          </p:cNvPr>
          <p:cNvPicPr>
            <a:picLocks/>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730426" y="3066892"/>
            <a:ext cx="1152144" cy="1152144"/>
          </a:xfrm>
          <a:prstGeom prst="rect">
            <a:avLst/>
          </a:prstGeom>
        </p:spPr>
      </p:pic>
      <p:pic>
        <p:nvPicPr>
          <p:cNvPr id="19" name="Graphic 18" descr="Brain in head with solid fill">
            <a:extLst>
              <a:ext uri="{FF2B5EF4-FFF2-40B4-BE49-F238E27FC236}">
                <a16:creationId xmlns:a16="http://schemas.microsoft.com/office/drawing/2014/main" id="{FB472CDD-A832-4E5C-A9C3-9A20B14B23F9}"/>
              </a:ext>
            </a:extLst>
          </p:cNvPr>
          <p:cNvPicPr>
            <a:picLocks/>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742358" y="4930514"/>
            <a:ext cx="1152144" cy="1152144"/>
          </a:xfrm>
          <a:prstGeom prst="rect">
            <a:avLst/>
          </a:prstGeom>
        </p:spPr>
      </p:pic>
      <p:pic>
        <p:nvPicPr>
          <p:cNvPr id="9" name="Graphic 8" descr="Open book">
            <a:extLst>
              <a:ext uri="{FF2B5EF4-FFF2-40B4-BE49-F238E27FC236}">
                <a16:creationId xmlns:a16="http://schemas.microsoft.com/office/drawing/2014/main" id="{DE3601F8-D884-4F2F-B073-98163176BA0C}"/>
              </a:ext>
            </a:extLst>
          </p:cNvPr>
          <p:cNvPicPr>
            <a:picLocks/>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9742358" y="9043250"/>
            <a:ext cx="1152144" cy="1152144"/>
          </a:xfrm>
          <a:prstGeom prst="rect">
            <a:avLst/>
          </a:prstGeom>
        </p:spPr>
      </p:pic>
      <p:pic>
        <p:nvPicPr>
          <p:cNvPr id="13" name="Graphic 12" descr="Home">
            <a:extLst>
              <a:ext uri="{FF2B5EF4-FFF2-40B4-BE49-F238E27FC236}">
                <a16:creationId xmlns:a16="http://schemas.microsoft.com/office/drawing/2014/main" id="{DFDE6C71-4A1C-4926-8A36-1A099B18B42A}"/>
              </a:ext>
            </a:extLst>
          </p:cNvPr>
          <p:cNvPicPr>
            <a:picLocks/>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8730426" y="11007550"/>
            <a:ext cx="1152144" cy="1152144"/>
          </a:xfrm>
          <a:prstGeom prst="rect">
            <a:avLst/>
          </a:prstGeom>
        </p:spPr>
      </p:pic>
      <p:pic>
        <p:nvPicPr>
          <p:cNvPr id="11" name="Picture 10">
            <a:extLst>
              <a:ext uri="{FF2B5EF4-FFF2-40B4-BE49-F238E27FC236}">
                <a16:creationId xmlns:a16="http://schemas.microsoft.com/office/drawing/2014/main" id="{A5355119-A8D3-41A6-8E34-0D125D3EB329}"/>
              </a:ext>
            </a:extLst>
          </p:cNvPr>
          <p:cNvPicPr>
            <a:picLocks noChangeAspect="1"/>
          </p:cNvPicPr>
          <p:nvPr/>
        </p:nvPicPr>
        <p:blipFill rotWithShape="1">
          <a:blip r:embed="rId18"/>
          <a:srcRect l="67809" t="14055" r="6526" b="7594"/>
          <a:stretch/>
        </p:blipFill>
        <p:spPr>
          <a:xfrm>
            <a:off x="620053" y="3163813"/>
            <a:ext cx="8889707" cy="8935366"/>
          </a:xfrm>
          <a:prstGeom prst="ellipse">
            <a:avLst/>
          </a:prstGeom>
          <a:ln w="190500" cap="rnd">
            <a:solidFill>
              <a:srgbClr val="156488"/>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0" name="Picture 9">
            <a:extLst>
              <a:ext uri="{FF2B5EF4-FFF2-40B4-BE49-F238E27FC236}">
                <a16:creationId xmlns:a16="http://schemas.microsoft.com/office/drawing/2014/main" id="{F5E9FF29-8E0C-4F5B-A1A6-42A6B9E4FEA5}"/>
              </a:ext>
            </a:extLst>
          </p:cNvPr>
          <p:cNvPicPr>
            <a:picLocks noChangeAspect="1"/>
          </p:cNvPicPr>
          <p:nvPr/>
        </p:nvPicPr>
        <p:blipFill>
          <a:blip r:embed="rId19"/>
          <a:stretch>
            <a:fillRect/>
          </a:stretch>
        </p:blipFill>
        <p:spPr>
          <a:xfrm>
            <a:off x="17238888" y="12802410"/>
            <a:ext cx="6648450" cy="610369"/>
          </a:xfrm>
          <a:prstGeom prst="rect">
            <a:avLst/>
          </a:prstGeom>
        </p:spPr>
      </p:pic>
      <p:sp>
        <p:nvSpPr>
          <p:cNvPr id="2" name="Major Themes From Interviews">
            <a:extLst>
              <a:ext uri="{FF2B5EF4-FFF2-40B4-BE49-F238E27FC236}">
                <a16:creationId xmlns:a16="http://schemas.microsoft.com/office/drawing/2014/main" id="{EC051DD5-F8AB-BD47-C62F-E896900EEBA0}"/>
              </a:ext>
            </a:extLst>
          </p:cNvPr>
          <p:cNvSpPr txBox="1">
            <a:spLocks/>
          </p:cNvSpPr>
          <p:nvPr/>
        </p:nvSpPr>
        <p:spPr>
          <a:xfrm>
            <a:off x="939030" y="251090"/>
            <a:ext cx="21971000" cy="2481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fontScale="85000" lnSpcReduction="20000"/>
          </a:bodyPr>
          <a:lstStyle>
            <a:lvl1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136588"/>
                </a:solidFill>
                <a:uFillTx/>
                <a:latin typeface="+mn-lt"/>
                <a:ea typeface="+mn-ea"/>
                <a:cs typeface="+mn-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136588"/>
                </a:solidFill>
                <a:uFillTx/>
                <a:latin typeface="+mn-lt"/>
                <a:ea typeface="+mn-ea"/>
                <a:cs typeface="+mn-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136588"/>
                </a:solidFill>
                <a:uFillTx/>
                <a:latin typeface="+mn-lt"/>
                <a:ea typeface="+mn-ea"/>
                <a:cs typeface="+mn-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136588"/>
                </a:solidFill>
                <a:uFillTx/>
                <a:latin typeface="+mn-lt"/>
                <a:ea typeface="+mn-ea"/>
                <a:cs typeface="+mn-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136588"/>
                </a:solidFill>
                <a:uFillTx/>
                <a:latin typeface="+mn-lt"/>
                <a:ea typeface="+mn-ea"/>
                <a:cs typeface="+mn-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136588"/>
                </a:solidFill>
                <a:uFillTx/>
                <a:latin typeface="+mn-lt"/>
                <a:ea typeface="+mn-ea"/>
                <a:cs typeface="+mn-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136588"/>
                </a:solidFill>
                <a:uFillTx/>
                <a:latin typeface="+mn-lt"/>
                <a:ea typeface="+mn-ea"/>
                <a:cs typeface="+mn-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136588"/>
                </a:solidFill>
                <a:uFillTx/>
                <a:latin typeface="+mn-lt"/>
                <a:ea typeface="+mn-ea"/>
                <a:cs typeface="+mn-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136588"/>
                </a:solidFill>
                <a:uFillTx/>
                <a:latin typeface="+mn-lt"/>
                <a:ea typeface="+mn-ea"/>
                <a:cs typeface="+mn-cs"/>
                <a:sym typeface="Helvetica Neue"/>
              </a:defRPr>
            </a:lvl9pPr>
          </a:lstStyle>
          <a:p>
            <a:pPr hangingPunct="1">
              <a:lnSpc>
                <a:spcPct val="120000"/>
              </a:lnSpc>
              <a:defRPr b="0" spc="-200">
                <a:latin typeface="Helvetica Neue Medium"/>
                <a:ea typeface="Helvetica Neue Medium"/>
                <a:cs typeface="Helvetica Neue Medium"/>
                <a:sym typeface="Helvetica Neue Medium"/>
              </a:defRPr>
            </a:pPr>
            <a:r>
              <a:rPr lang="en-US" sz="8800" spc="0" dirty="0"/>
              <a:t>The Wilmington Community is Facing Challenges that are Familiar in the State of Delaware</a:t>
            </a:r>
            <a:endParaRPr lang="en-US" b="0" spc="-200" dirty="0">
              <a:latin typeface="Helvetica Neue Medium"/>
              <a:ea typeface="Helvetica Neue Medium"/>
              <a:cs typeface="Helvetica Neue Medium"/>
              <a:sym typeface="Helvetica Neue Medium"/>
            </a:endParaRPr>
          </a:p>
        </p:txBody>
      </p:sp>
      <p:sp>
        <p:nvSpPr>
          <p:cNvPr id="6" name="Rectangle">
            <a:extLst>
              <a:ext uri="{FF2B5EF4-FFF2-40B4-BE49-F238E27FC236}">
                <a16:creationId xmlns:a16="http://schemas.microsoft.com/office/drawing/2014/main" id="{CC0A1DD9-D116-EFD6-2E0D-01D2368CE62E}"/>
              </a:ext>
            </a:extLst>
          </p:cNvPr>
          <p:cNvSpPr/>
          <p:nvPr/>
        </p:nvSpPr>
        <p:spPr>
          <a:xfrm>
            <a:off x="0" y="1"/>
            <a:ext cx="24384000" cy="13716000"/>
          </a:xfrm>
          <a:prstGeom prst="rect">
            <a:avLst/>
          </a:prstGeom>
          <a:ln w="139700">
            <a:solidFill>
              <a:srgbClr val="2F6385"/>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 name="Slide Number">
            <a:extLst>
              <a:ext uri="{FF2B5EF4-FFF2-40B4-BE49-F238E27FC236}">
                <a16:creationId xmlns:a16="http://schemas.microsoft.com/office/drawing/2014/main" id="{25B097E3-5B95-7FC9-37AB-078A27AC6D9A}"/>
              </a:ext>
            </a:extLst>
          </p:cNvPr>
          <p:cNvSpPr txBox="1">
            <a:spLocks noGrp="1"/>
          </p:cNvSpPr>
          <p:nvPr>
            <p:ph type="sldNum" sz="quarter" idx="2"/>
          </p:nvPr>
        </p:nvSpPr>
        <p:spPr>
          <a:xfrm>
            <a:off x="12019150" y="12882420"/>
            <a:ext cx="333198" cy="57317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a:t>
            </a:fld>
            <a:endParaRPr/>
          </a:p>
        </p:txBody>
      </p:sp>
      <p:sp>
        <p:nvSpPr>
          <p:cNvPr id="3" name="TextBox 9">
            <a:extLst>
              <a:ext uri="{FF2B5EF4-FFF2-40B4-BE49-F238E27FC236}">
                <a16:creationId xmlns:a16="http://schemas.microsoft.com/office/drawing/2014/main" id="{EF8594F2-C2BB-57FC-23F0-1F67226371CF}"/>
              </a:ext>
            </a:extLst>
          </p:cNvPr>
          <p:cNvSpPr txBox="1"/>
          <p:nvPr/>
        </p:nvSpPr>
        <p:spPr>
          <a:xfrm>
            <a:off x="420128" y="12972803"/>
            <a:ext cx="2644348"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solidFill>
                  <a:srgbClr val="BFBFBF"/>
                </a:solidFill>
              </a:defRPr>
            </a:lvl1pPr>
          </a:lstStyle>
          <a:p>
            <a:r>
              <a:rPr lang="en-US" dirty="0"/>
              <a:t>September</a:t>
            </a:r>
            <a:r>
              <a:rPr dirty="0"/>
              <a:t> 2022</a:t>
            </a:r>
          </a:p>
        </p:txBody>
      </p:sp>
    </p:spTree>
    <p:extLst>
      <p:ext uri="{BB962C8B-B14F-4D97-AF65-F5344CB8AC3E}">
        <p14:creationId xmlns:p14="http://schemas.microsoft.com/office/powerpoint/2010/main" val="1811618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C048B1-7ED5-4277-8B36-1CBB8A5DB2C2}"/>
              </a:ext>
            </a:extLst>
          </p:cNvPr>
          <p:cNvPicPr>
            <a:picLocks noChangeAspect="1"/>
          </p:cNvPicPr>
          <p:nvPr/>
        </p:nvPicPr>
        <p:blipFill>
          <a:blip r:embed="rId3"/>
          <a:stretch>
            <a:fillRect/>
          </a:stretch>
        </p:blipFill>
        <p:spPr>
          <a:xfrm>
            <a:off x="17238888" y="12802410"/>
            <a:ext cx="6648450" cy="610369"/>
          </a:xfrm>
          <a:prstGeom prst="rect">
            <a:avLst/>
          </a:prstGeom>
        </p:spPr>
      </p:pic>
      <p:sp>
        <p:nvSpPr>
          <p:cNvPr id="205" name="Behavioral Health (including substance abuse services)…"/>
          <p:cNvSpPr txBox="1"/>
          <p:nvPr/>
        </p:nvSpPr>
        <p:spPr>
          <a:xfrm>
            <a:off x="1760285" y="6078652"/>
            <a:ext cx="1090042" cy="155869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p>
            <a:pPr marL="977900" indent="-977900" algn="l">
              <a:lnSpc>
                <a:spcPct val="200000"/>
              </a:lnSpc>
              <a:buSzPct val="100000"/>
              <a:buAutoNum type="arabicPeriod"/>
              <a:defRPr sz="5600">
                <a:solidFill>
                  <a:srgbClr val="000000"/>
                </a:solidFill>
              </a:defRPr>
            </a:pPr>
            <a:endParaRPr dirty="0">
              <a:latin typeface="Century Gothic" panose="020B0502020202020204" pitchFamily="34" charset="0"/>
            </a:endParaRPr>
          </a:p>
        </p:txBody>
      </p:sp>
      <p:graphicFrame>
        <p:nvGraphicFramePr>
          <p:cNvPr id="3" name="Diagram 2">
            <a:extLst>
              <a:ext uri="{FF2B5EF4-FFF2-40B4-BE49-F238E27FC236}">
                <a16:creationId xmlns:a16="http://schemas.microsoft.com/office/drawing/2014/main" id="{C47AE7A5-18F6-4356-987D-9A128C1A1AE0}"/>
              </a:ext>
            </a:extLst>
          </p:cNvPr>
          <p:cNvGraphicFramePr/>
          <p:nvPr>
            <p:extLst>
              <p:ext uri="{D42A27DB-BD31-4B8C-83A1-F6EECF244321}">
                <p14:modId xmlns:p14="http://schemas.microsoft.com/office/powerpoint/2010/main" val="2099470756"/>
              </p:ext>
            </p:extLst>
          </p:nvPr>
        </p:nvGraphicFramePr>
        <p:xfrm>
          <a:off x="4032068" y="3003149"/>
          <a:ext cx="16215361" cy="92249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a:extLst>
              <a:ext uri="{FF2B5EF4-FFF2-40B4-BE49-F238E27FC236}">
                <a16:creationId xmlns:a16="http://schemas.microsoft.com/office/drawing/2014/main" id="{2A87531D-3979-64C0-DD9B-D308F1441351}"/>
              </a:ext>
            </a:extLst>
          </p:cNvPr>
          <p:cNvSpPr/>
          <p:nvPr/>
        </p:nvSpPr>
        <p:spPr>
          <a:xfrm>
            <a:off x="0" y="1"/>
            <a:ext cx="24384000" cy="13716000"/>
          </a:xfrm>
          <a:prstGeom prst="rect">
            <a:avLst/>
          </a:prstGeom>
          <a:ln w="139700">
            <a:solidFill>
              <a:srgbClr val="2F6385"/>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 name="Financial Stability">
            <a:extLst>
              <a:ext uri="{FF2B5EF4-FFF2-40B4-BE49-F238E27FC236}">
                <a16:creationId xmlns:a16="http://schemas.microsoft.com/office/drawing/2014/main" id="{481C5517-FFD2-FB88-B0B6-750A0C3859CC}"/>
              </a:ext>
            </a:extLst>
          </p:cNvPr>
          <p:cNvSpPr txBox="1">
            <a:spLocks noGrp="1"/>
          </p:cNvSpPr>
          <p:nvPr>
            <p:ph type="title"/>
          </p:nvPr>
        </p:nvSpPr>
        <p:spPr>
          <a:xfrm>
            <a:off x="884645" y="280089"/>
            <a:ext cx="22182909" cy="2031511"/>
          </a:xfrm>
          <a:prstGeom prst="rect">
            <a:avLst/>
          </a:prstGeom>
        </p:spPr>
        <p:txBody>
          <a:bodyPr>
            <a:normAutofit fontScale="90000"/>
          </a:bodyPr>
          <a:lstStyle>
            <a:lvl1pPr>
              <a:defRPr b="0" spc="-200">
                <a:latin typeface="Helvetica Neue Medium"/>
                <a:ea typeface="Helvetica Neue Medium"/>
                <a:cs typeface="Helvetica Neue Medium"/>
                <a:sym typeface="Helvetica Neue Medium"/>
              </a:defRPr>
            </a:lvl1pPr>
          </a:lstStyle>
          <a:p>
            <a:pPr algn="ctr">
              <a:lnSpc>
                <a:spcPct val="100000"/>
              </a:lnSpc>
            </a:pPr>
            <a:r>
              <a:rPr lang="en-US" sz="8000" dirty="0"/>
              <a:t>Interviews with Community Members &amp;</a:t>
            </a:r>
            <a:br>
              <a:rPr lang="en-US" sz="8000" dirty="0"/>
            </a:br>
            <a:r>
              <a:rPr lang="en-US" sz="8000" dirty="0"/>
              <a:t>Saint Francis Staff Highlight the Community’s Needs</a:t>
            </a:r>
            <a:br>
              <a:rPr lang="en-US" sz="8000" dirty="0"/>
            </a:br>
            <a:endParaRPr dirty="0"/>
          </a:p>
        </p:txBody>
      </p:sp>
      <p:sp>
        <p:nvSpPr>
          <p:cNvPr id="5" name="Slide Number">
            <a:extLst>
              <a:ext uri="{FF2B5EF4-FFF2-40B4-BE49-F238E27FC236}">
                <a16:creationId xmlns:a16="http://schemas.microsoft.com/office/drawing/2014/main" id="{D56B7AF8-9871-06D5-3D11-246DBA429C56}"/>
              </a:ext>
            </a:extLst>
          </p:cNvPr>
          <p:cNvSpPr txBox="1">
            <a:spLocks noGrp="1"/>
          </p:cNvSpPr>
          <p:nvPr>
            <p:ph type="sldNum" sz="quarter" idx="2"/>
          </p:nvPr>
        </p:nvSpPr>
        <p:spPr>
          <a:xfrm>
            <a:off x="12019150" y="12882420"/>
            <a:ext cx="333198" cy="57317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a:t>
            </a:fld>
            <a:endParaRPr/>
          </a:p>
        </p:txBody>
      </p:sp>
      <p:sp>
        <p:nvSpPr>
          <p:cNvPr id="6" name="Oval 5">
            <a:extLst>
              <a:ext uri="{FF2B5EF4-FFF2-40B4-BE49-F238E27FC236}">
                <a16:creationId xmlns:a16="http://schemas.microsoft.com/office/drawing/2014/main" id="{09012724-2788-21A3-5B71-88328C078474}"/>
              </a:ext>
            </a:extLst>
          </p:cNvPr>
          <p:cNvSpPr/>
          <p:nvPr/>
        </p:nvSpPr>
        <p:spPr>
          <a:xfrm>
            <a:off x="10121421" y="5551316"/>
            <a:ext cx="4128655" cy="4128655"/>
          </a:xfrm>
          <a:prstGeom prst="ellipse">
            <a:avLst/>
          </a:prstGeom>
          <a:solidFill>
            <a:schemeClr val="accent1">
              <a:lumMod val="60000"/>
              <a:lumOff val="40000"/>
              <a:alpha val="74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5E5E5E"/>
              </a:solidFill>
              <a:effectLst/>
              <a:uFillTx/>
              <a:latin typeface="+mn-lt"/>
              <a:ea typeface="+mn-ea"/>
              <a:cs typeface="+mn-cs"/>
              <a:sym typeface="Helvetica Neue"/>
            </a:endParaRPr>
          </a:p>
        </p:txBody>
      </p:sp>
      <p:sp>
        <p:nvSpPr>
          <p:cNvPr id="8" name="TextBox 7">
            <a:extLst>
              <a:ext uri="{FF2B5EF4-FFF2-40B4-BE49-F238E27FC236}">
                <a16:creationId xmlns:a16="http://schemas.microsoft.com/office/drawing/2014/main" id="{348997E5-BEC0-E10B-BAD2-A280B3EB1F3E}"/>
              </a:ext>
            </a:extLst>
          </p:cNvPr>
          <p:cNvSpPr txBox="1"/>
          <p:nvPr/>
        </p:nvSpPr>
        <p:spPr>
          <a:xfrm>
            <a:off x="10307147" y="6825683"/>
            <a:ext cx="3665202"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lang="en-US" sz="4800" b="1" dirty="0">
                <a:ln>
                  <a:solidFill>
                    <a:schemeClr val="tx1"/>
                  </a:solidFill>
                </a:ln>
                <a:solidFill>
                  <a:schemeClr val="bg1"/>
                </a:solidFill>
              </a:rPr>
              <a:t>PRIMARY CARE</a:t>
            </a:r>
            <a:endParaRPr kumimoji="0" lang="en-US" sz="4800" b="1" i="0" u="none" strike="noStrike" cap="none" spc="0" normalizeH="0" baseline="0" dirty="0">
              <a:ln>
                <a:solidFill>
                  <a:schemeClr val="tx1"/>
                </a:solidFill>
              </a:ln>
              <a:solidFill>
                <a:schemeClr val="bg1"/>
              </a:solidFill>
              <a:effectLst/>
              <a:uFillTx/>
              <a:latin typeface="+mn-lt"/>
              <a:ea typeface="+mn-ea"/>
              <a:cs typeface="+mn-cs"/>
              <a:sym typeface="Helvetica Neue"/>
            </a:endParaRPr>
          </a:p>
        </p:txBody>
      </p:sp>
      <p:sp>
        <p:nvSpPr>
          <p:cNvPr id="9" name="TextBox 9">
            <a:extLst>
              <a:ext uri="{FF2B5EF4-FFF2-40B4-BE49-F238E27FC236}">
                <a16:creationId xmlns:a16="http://schemas.microsoft.com/office/drawing/2014/main" id="{22B99F25-23EB-08B1-2D55-C5FE30F951B8}"/>
              </a:ext>
            </a:extLst>
          </p:cNvPr>
          <p:cNvSpPr txBox="1"/>
          <p:nvPr/>
        </p:nvSpPr>
        <p:spPr>
          <a:xfrm>
            <a:off x="420128" y="12972803"/>
            <a:ext cx="2644348"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solidFill>
                  <a:srgbClr val="BFBFBF"/>
                </a:solidFill>
              </a:defRPr>
            </a:lvl1pPr>
          </a:lstStyle>
          <a:p>
            <a:r>
              <a:rPr lang="en-US" dirty="0"/>
              <a:t>September</a:t>
            </a:r>
            <a:r>
              <a:rPr dirty="0"/>
              <a:t> 2022</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What is a Healthy Village"/>
          <p:cNvSpPr txBox="1">
            <a:spLocks noGrp="1"/>
          </p:cNvSpPr>
          <p:nvPr>
            <p:ph type="title"/>
          </p:nvPr>
        </p:nvSpPr>
        <p:spPr>
          <a:xfrm>
            <a:off x="1206500" y="952499"/>
            <a:ext cx="21971000" cy="1433165"/>
          </a:xfrm>
          <a:prstGeom prst="rect">
            <a:avLst/>
          </a:prstGeom>
        </p:spPr>
        <p:txBody>
          <a:bodyPr/>
          <a:lstStyle>
            <a:lvl1pPr>
              <a:defRPr spc="-200"/>
            </a:lvl1pPr>
          </a:lstStyle>
          <a:p>
            <a:r>
              <a:rPr dirty="0"/>
              <a:t>What is a Healthy Village </a:t>
            </a:r>
          </a:p>
        </p:txBody>
      </p:sp>
      <p:sp>
        <p:nvSpPr>
          <p:cNvPr id="175" name="The Power of the Platform"/>
          <p:cNvSpPr txBox="1">
            <a:spLocks noGrp="1"/>
          </p:cNvSpPr>
          <p:nvPr>
            <p:ph type="body" sz="quarter" idx="1"/>
          </p:nvPr>
        </p:nvSpPr>
        <p:spPr>
          <a:xfrm>
            <a:off x="1206500" y="2245961"/>
            <a:ext cx="21971000" cy="934780"/>
          </a:xfrm>
          <a:prstGeom prst="rect">
            <a:avLst/>
          </a:prstGeom>
        </p:spPr>
        <p:txBody>
          <a:bodyPr/>
          <a:lstStyle/>
          <a:p>
            <a:r>
              <a:rPr i="1" dirty="0"/>
              <a:t>The Power of the Platform</a:t>
            </a:r>
          </a:p>
        </p:txBody>
      </p:sp>
      <p:sp>
        <p:nvSpPr>
          <p:cNvPr id="176" name="Healthy Villages are communities of varying scale created at the intersection of neighborhood planning and community health. Through the coordination and integration of investments and services, Healthy Villages improve quality of life and enriching the "/>
          <p:cNvSpPr txBox="1">
            <a:spLocks noGrp="1"/>
          </p:cNvSpPr>
          <p:nvPr>
            <p:ph type="body" idx="21"/>
          </p:nvPr>
        </p:nvSpPr>
        <p:spPr>
          <a:xfrm>
            <a:off x="1206500" y="3996691"/>
            <a:ext cx="21971000" cy="825601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indent="0">
              <a:buSzTx/>
              <a:buNone/>
              <a:defRPr sz="5000"/>
            </a:pPr>
            <a:r>
              <a:rPr dirty="0"/>
              <a:t>Healthy Villages are communities of varying scale created at the intersection of neighborhood planning and community health. Through the coordination and integration of investments and services, Healthy Villages improve quality of life and </a:t>
            </a:r>
            <a:r>
              <a:rPr dirty="0">
                <a:solidFill>
                  <a:srgbClr val="151515"/>
                </a:solidFill>
              </a:rPr>
              <a:t>enrich </a:t>
            </a:r>
            <a:r>
              <a:rPr dirty="0"/>
              <a:t>the vitality of neighborhoods while protecting their heritages, histories, and residents. The Healthy Village model is designed to enhance the traditional safety-net hospital model. The partners are </a:t>
            </a:r>
            <a:r>
              <a:rPr lang="en-US" dirty="0"/>
              <a:t>selected </a:t>
            </a:r>
            <a:r>
              <a:rPr dirty="0"/>
              <a:t>according to investments in health and the Social </a:t>
            </a:r>
            <a:r>
              <a:rPr lang="en-US" dirty="0"/>
              <a:t>Determinants</a:t>
            </a:r>
            <a:r>
              <a:rPr dirty="0"/>
              <a:t> of Health (S</a:t>
            </a:r>
            <a:r>
              <a:rPr lang="en-US" dirty="0"/>
              <a:t>D</a:t>
            </a:r>
            <a:r>
              <a:rPr dirty="0"/>
              <a:t>OH).</a:t>
            </a:r>
            <a:endParaRPr lang="en-US" dirty="0"/>
          </a:p>
        </p:txBody>
      </p:sp>
      <p:pic>
        <p:nvPicPr>
          <p:cNvPr id="181" name="Image" descr="Image"/>
          <p:cNvPicPr>
            <a:picLocks noChangeAspect="1"/>
          </p:cNvPicPr>
          <p:nvPr/>
        </p:nvPicPr>
        <p:blipFill>
          <a:blip r:embed="rId2"/>
          <a:stretch>
            <a:fillRect/>
          </a:stretch>
        </p:blipFill>
        <p:spPr>
          <a:xfrm>
            <a:off x="13272952" y="952499"/>
            <a:ext cx="399291" cy="399290"/>
          </a:xfrm>
          <a:prstGeom prst="rect">
            <a:avLst/>
          </a:prstGeom>
          <a:ln w="12700">
            <a:miter lim="400000"/>
          </a:ln>
        </p:spPr>
      </p:pic>
      <p:sp>
        <p:nvSpPr>
          <p:cNvPr id="3" name="Rectangle">
            <a:extLst>
              <a:ext uri="{FF2B5EF4-FFF2-40B4-BE49-F238E27FC236}">
                <a16:creationId xmlns:a16="http://schemas.microsoft.com/office/drawing/2014/main" id="{7E65B970-2473-1666-B81B-CACE7F82D7F0}"/>
              </a:ext>
            </a:extLst>
          </p:cNvPr>
          <p:cNvSpPr/>
          <p:nvPr/>
        </p:nvSpPr>
        <p:spPr>
          <a:xfrm>
            <a:off x="0" y="1"/>
            <a:ext cx="24384000" cy="13716000"/>
          </a:xfrm>
          <a:prstGeom prst="rect">
            <a:avLst/>
          </a:prstGeom>
          <a:ln w="139700">
            <a:solidFill>
              <a:srgbClr val="2F6385"/>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 name="Slide Number">
            <a:extLst>
              <a:ext uri="{FF2B5EF4-FFF2-40B4-BE49-F238E27FC236}">
                <a16:creationId xmlns:a16="http://schemas.microsoft.com/office/drawing/2014/main" id="{3CF9ABE8-8F3A-330A-7AFC-5DF409360557}"/>
              </a:ext>
            </a:extLst>
          </p:cNvPr>
          <p:cNvSpPr txBox="1">
            <a:spLocks noGrp="1"/>
          </p:cNvSpPr>
          <p:nvPr>
            <p:ph type="sldNum" sz="quarter" idx="2"/>
          </p:nvPr>
        </p:nvSpPr>
        <p:spPr>
          <a:xfrm>
            <a:off x="12019150" y="12882420"/>
            <a:ext cx="333198" cy="57317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a:t>
            </a:fld>
            <a:endParaRPr/>
          </a:p>
        </p:txBody>
      </p:sp>
      <p:sp>
        <p:nvSpPr>
          <p:cNvPr id="2" name="TextBox 9">
            <a:extLst>
              <a:ext uri="{FF2B5EF4-FFF2-40B4-BE49-F238E27FC236}">
                <a16:creationId xmlns:a16="http://schemas.microsoft.com/office/drawing/2014/main" id="{EFD56A49-F719-EE82-4429-8D06FAE45216}"/>
              </a:ext>
            </a:extLst>
          </p:cNvPr>
          <p:cNvSpPr txBox="1"/>
          <p:nvPr/>
        </p:nvSpPr>
        <p:spPr>
          <a:xfrm>
            <a:off x="420128" y="12972803"/>
            <a:ext cx="2644348"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solidFill>
                  <a:srgbClr val="BFBFBF"/>
                </a:solidFill>
              </a:defRPr>
            </a:lvl1pPr>
          </a:lstStyle>
          <a:p>
            <a:r>
              <a:rPr lang="en-US" dirty="0"/>
              <a:t>September</a:t>
            </a:r>
            <a:r>
              <a:rPr dirty="0"/>
              <a:t> 2022</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Introduction &amp; Summary"/>
          <p:cNvSpPr txBox="1">
            <a:spLocks noGrp="1"/>
          </p:cNvSpPr>
          <p:nvPr>
            <p:ph type="title"/>
          </p:nvPr>
        </p:nvSpPr>
        <p:spPr>
          <a:xfrm>
            <a:off x="1206500" y="952499"/>
            <a:ext cx="21971000" cy="1433165"/>
          </a:xfrm>
          <a:prstGeom prst="rect">
            <a:avLst/>
          </a:prstGeom>
        </p:spPr>
        <p:txBody>
          <a:bodyPr/>
          <a:lstStyle>
            <a:lvl1pPr>
              <a:defRPr spc="-200"/>
            </a:lvl1pPr>
          </a:lstStyle>
          <a:p>
            <a:r>
              <a:rPr dirty="0"/>
              <a:t>The Opportunity</a:t>
            </a:r>
          </a:p>
        </p:txBody>
      </p:sp>
      <p:sp>
        <p:nvSpPr>
          <p:cNvPr id="167" name="Why the Healthy Village model is appropriate for distressed safety-net hospitals.…"/>
          <p:cNvSpPr txBox="1">
            <a:spLocks noGrp="1"/>
          </p:cNvSpPr>
          <p:nvPr>
            <p:ph type="body" idx="1"/>
          </p:nvPr>
        </p:nvSpPr>
        <p:spPr>
          <a:xfrm>
            <a:off x="1408031" y="3283034"/>
            <a:ext cx="21567938" cy="8186385"/>
          </a:xfrm>
          <a:prstGeom prst="rect">
            <a:avLst/>
          </a:prstGeom>
        </p:spPr>
        <p:txBody>
          <a:bodyPr lIns="50800" tIns="50800" rIns="50800" bIns="50800">
            <a:normAutofit fontScale="92500" lnSpcReduction="20000"/>
          </a:bodyPr>
          <a:lstStyle/>
          <a:p>
            <a:pPr marL="889000" indent="-889000" defTabSz="2438337">
              <a:lnSpc>
                <a:spcPct val="150000"/>
              </a:lnSpc>
              <a:spcBef>
                <a:spcPts val="2100"/>
              </a:spcBef>
              <a:buSzPct val="100000"/>
              <a:buAutoNum type="arabicPeriod"/>
              <a:defRPr sz="5400" b="0"/>
            </a:pPr>
            <a:r>
              <a:rPr dirty="0"/>
              <a:t>The Healthy Village model is appropriate for safety-net hospitals. </a:t>
            </a:r>
            <a:endParaRPr sz="4800" dirty="0"/>
          </a:p>
          <a:p>
            <a:pPr marL="889000" indent="-889000" defTabSz="2438337">
              <a:lnSpc>
                <a:spcPct val="150000"/>
              </a:lnSpc>
              <a:spcBef>
                <a:spcPts val="2100"/>
              </a:spcBef>
              <a:buSzPct val="100000"/>
              <a:buAutoNum type="arabicPeriod"/>
              <a:defRPr sz="5400" b="0"/>
            </a:pPr>
            <a:r>
              <a:rPr dirty="0"/>
              <a:t>Saint Francis is ideal for a Healthy Village transformation.</a:t>
            </a:r>
            <a:endParaRPr sz="4800" dirty="0"/>
          </a:p>
          <a:p>
            <a:pPr marL="889000" indent="-889000" defTabSz="2438337">
              <a:lnSpc>
                <a:spcPct val="150000"/>
              </a:lnSpc>
              <a:spcBef>
                <a:spcPts val="2100"/>
              </a:spcBef>
              <a:buSzPct val="100000"/>
              <a:buAutoNum type="arabicPeriod"/>
              <a:defRPr sz="5400" b="0"/>
            </a:pPr>
            <a:r>
              <a:rPr lang="en-US" dirty="0"/>
              <a:t>Implementation and financial c</a:t>
            </a:r>
            <a:r>
              <a:rPr dirty="0"/>
              <a:t>hallenges are mitigated </a:t>
            </a:r>
            <a:r>
              <a:rPr lang="en-US" dirty="0"/>
              <a:t>due to anchor hospital use supplemented by the </a:t>
            </a:r>
            <a:r>
              <a:rPr dirty="0"/>
              <a:t>the </a:t>
            </a:r>
            <a:r>
              <a:rPr i="1" dirty="0"/>
              <a:t>Power of the Platform </a:t>
            </a:r>
            <a:r>
              <a:rPr dirty="0"/>
              <a:t>and collaborative social impact investing</a:t>
            </a:r>
            <a:r>
              <a:rPr lang="en-US" dirty="0"/>
              <a:t> (ESG - Environmental, Social, Governance)</a:t>
            </a:r>
            <a:r>
              <a:rPr dirty="0"/>
              <a:t>.</a:t>
            </a:r>
            <a:endParaRPr sz="4800" dirty="0"/>
          </a:p>
          <a:p>
            <a:pPr marL="889000" indent="-889000" defTabSz="2438337">
              <a:lnSpc>
                <a:spcPct val="150000"/>
              </a:lnSpc>
              <a:spcBef>
                <a:spcPts val="2100"/>
              </a:spcBef>
              <a:buSzPct val="100000"/>
              <a:buAutoNum type="arabicPeriod"/>
              <a:defRPr sz="5400" b="0"/>
            </a:pPr>
            <a:r>
              <a:rPr dirty="0"/>
              <a:t>Healthy Villages resonate with the future of healthcare.</a:t>
            </a:r>
          </a:p>
        </p:txBody>
      </p:sp>
      <p:sp>
        <p:nvSpPr>
          <p:cNvPr id="169" name="Rectangle 7"/>
          <p:cNvSpPr/>
          <p:nvPr/>
        </p:nvSpPr>
        <p:spPr>
          <a:xfrm>
            <a:off x="617838" y="12882422"/>
            <a:ext cx="1581666" cy="573178"/>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70" name="Rectangle 8"/>
          <p:cNvSpPr/>
          <p:nvPr/>
        </p:nvSpPr>
        <p:spPr>
          <a:xfrm>
            <a:off x="770238" y="13034821"/>
            <a:ext cx="1581666" cy="573178"/>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 name="Rectangle">
            <a:extLst>
              <a:ext uri="{FF2B5EF4-FFF2-40B4-BE49-F238E27FC236}">
                <a16:creationId xmlns:a16="http://schemas.microsoft.com/office/drawing/2014/main" id="{857D84B2-677A-84A5-0658-4B8F56542634}"/>
              </a:ext>
            </a:extLst>
          </p:cNvPr>
          <p:cNvSpPr/>
          <p:nvPr/>
        </p:nvSpPr>
        <p:spPr>
          <a:xfrm>
            <a:off x="0" y="1"/>
            <a:ext cx="24384000" cy="13716000"/>
          </a:xfrm>
          <a:prstGeom prst="rect">
            <a:avLst/>
          </a:prstGeom>
          <a:ln w="139700">
            <a:solidFill>
              <a:srgbClr val="2F6385"/>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 name="Slide Number">
            <a:extLst>
              <a:ext uri="{FF2B5EF4-FFF2-40B4-BE49-F238E27FC236}">
                <a16:creationId xmlns:a16="http://schemas.microsoft.com/office/drawing/2014/main" id="{040B1105-127F-3F07-1EEC-7C8466C26B0E}"/>
              </a:ext>
            </a:extLst>
          </p:cNvPr>
          <p:cNvSpPr txBox="1">
            <a:spLocks noGrp="1"/>
          </p:cNvSpPr>
          <p:nvPr>
            <p:ph type="sldNum" sz="quarter" idx="2"/>
          </p:nvPr>
        </p:nvSpPr>
        <p:spPr>
          <a:xfrm>
            <a:off x="12019150" y="12882420"/>
            <a:ext cx="333198" cy="57317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6</a:t>
            </a:fld>
            <a:endParaRPr/>
          </a:p>
        </p:txBody>
      </p:sp>
      <p:sp>
        <p:nvSpPr>
          <p:cNvPr id="2" name="TextBox 9">
            <a:extLst>
              <a:ext uri="{FF2B5EF4-FFF2-40B4-BE49-F238E27FC236}">
                <a16:creationId xmlns:a16="http://schemas.microsoft.com/office/drawing/2014/main" id="{6F68164D-3114-90BD-27CE-539C25DEA28F}"/>
              </a:ext>
            </a:extLst>
          </p:cNvPr>
          <p:cNvSpPr txBox="1"/>
          <p:nvPr/>
        </p:nvSpPr>
        <p:spPr>
          <a:xfrm>
            <a:off x="420128" y="12972803"/>
            <a:ext cx="2644348"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solidFill>
                  <a:srgbClr val="BFBFBF"/>
                </a:solidFill>
              </a:defRPr>
            </a:lvl1pPr>
          </a:lstStyle>
          <a:p>
            <a:r>
              <a:rPr lang="en-US" dirty="0"/>
              <a:t>September</a:t>
            </a:r>
            <a:r>
              <a:rPr dirty="0"/>
              <a:t> 2022</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83660" y="717550"/>
            <a:ext cx="23292340" cy="1825506"/>
          </a:xfrm>
        </p:spPr>
        <p:txBody>
          <a:bodyPr>
            <a:normAutofit fontScale="90000"/>
          </a:bodyPr>
          <a:lstStyle/>
          <a:p>
            <a:pPr defTabSz="1828800">
              <a:lnSpc>
                <a:spcPct val="100000"/>
              </a:lnSpc>
              <a:defRPr/>
            </a:pPr>
            <a:r>
              <a:rPr lang="en-US" sz="6700" spc="0" dirty="0">
                <a:cs typeface="Calibri" panose="020F0502020204030204" pitchFamily="34" charset="0"/>
              </a:rPr>
              <a:t>Healthy Village Partners Will Jointly Create an Integrated System of Care </a:t>
            </a:r>
            <a:br>
              <a:rPr lang="en-US" sz="6000" spc="0" dirty="0">
                <a:cs typeface="Calibri" panose="020F0502020204030204" pitchFamily="34" charset="0"/>
              </a:rPr>
            </a:br>
            <a:endParaRPr lang="en-US" sz="6000" spc="0" dirty="0">
              <a:cs typeface="Calibri" panose="020F0502020204030204" pitchFamily="34" charset="0"/>
            </a:endParaRPr>
          </a:p>
        </p:txBody>
      </p:sp>
      <p:sp>
        <p:nvSpPr>
          <p:cNvPr id="5" name="Content Placeholder 1">
            <a:extLst>
              <a:ext uri="{FF2B5EF4-FFF2-40B4-BE49-F238E27FC236}">
                <a16:creationId xmlns:a16="http://schemas.microsoft.com/office/drawing/2014/main" id="{56A953B5-B55A-4938-A36A-D04E19C3FB1D}"/>
              </a:ext>
            </a:extLst>
          </p:cNvPr>
          <p:cNvSpPr txBox="1">
            <a:spLocks/>
          </p:cNvSpPr>
          <p:nvPr/>
        </p:nvSpPr>
        <p:spPr>
          <a:xfrm>
            <a:off x="1050587" y="3832698"/>
            <a:ext cx="13710441" cy="8263508"/>
          </a:xfrm>
          <a:prstGeom prst="rect">
            <a:avLst/>
          </a:prstGeom>
        </p:spPr>
        <p:txBody>
          <a:bodyPr/>
          <a:lstStyle>
            <a:lvl1pPr marL="107950" algn="l" rtl="0" eaLnBrk="0" fontAlgn="base" hangingPunct="0">
              <a:spcBef>
                <a:spcPts val="300"/>
              </a:spcBef>
              <a:spcAft>
                <a:spcPct val="0"/>
              </a:spcAft>
              <a:buClr>
                <a:srgbClr val="7276A0"/>
              </a:buClr>
              <a:buFont typeface="Georgia" panose="02040502050405020303" pitchFamily="18" charset="0"/>
              <a:defRPr sz="2400" kern="1200">
                <a:solidFill>
                  <a:schemeClr val="accent1"/>
                </a:solidFill>
                <a:latin typeface="Century Gothic" panose="020B0502020202020204" pitchFamily="34" charset="0"/>
                <a:ea typeface="+mn-ea"/>
                <a:cs typeface="+mn-cs"/>
              </a:defRPr>
            </a:lvl1pPr>
            <a:lvl2pPr marL="409575" algn="l" rtl="0" eaLnBrk="0" fontAlgn="base" hangingPunct="0">
              <a:spcBef>
                <a:spcPts val="300"/>
              </a:spcBef>
              <a:spcAft>
                <a:spcPct val="0"/>
              </a:spcAft>
              <a:buClr>
                <a:schemeClr val="accent2"/>
              </a:buClr>
              <a:buFont typeface="Georgia" panose="02040502050405020303" pitchFamily="18" charset="0"/>
              <a:defRPr sz="2600" kern="1200">
                <a:solidFill>
                  <a:schemeClr val="accent1"/>
                </a:solidFill>
                <a:latin typeface="Century Gothic" panose="020B0502020202020204" pitchFamily="34" charset="0"/>
                <a:ea typeface="+mn-ea"/>
                <a:cs typeface="+mn-cs"/>
              </a:defRPr>
            </a:lvl2pPr>
            <a:lvl3pPr marL="703263" algn="l" rtl="0" eaLnBrk="0" fontAlgn="base" hangingPunct="0">
              <a:spcBef>
                <a:spcPts val="300"/>
              </a:spcBef>
              <a:spcAft>
                <a:spcPct val="0"/>
              </a:spcAft>
              <a:buClr>
                <a:schemeClr val="accent1"/>
              </a:buClr>
              <a:buFont typeface="Wingdings 2" panose="05020102010507070707" pitchFamily="18" charset="2"/>
              <a:defRPr sz="2400" kern="1200">
                <a:solidFill>
                  <a:srgbClr val="0040A0"/>
                </a:solidFill>
                <a:latin typeface="Century Gothic" panose="020B0502020202020204" pitchFamily="34" charset="0"/>
                <a:ea typeface="+mn-ea"/>
                <a:cs typeface="+mn-cs"/>
              </a:defRPr>
            </a:lvl3pPr>
            <a:lvl4pPr marL="979488" algn="l" rtl="0" eaLnBrk="0" fontAlgn="base" hangingPunct="0">
              <a:spcBef>
                <a:spcPts val="300"/>
              </a:spcBef>
              <a:spcAft>
                <a:spcPct val="0"/>
              </a:spcAft>
              <a:buClr>
                <a:schemeClr val="accent1"/>
              </a:buClr>
              <a:buFont typeface="Wingdings 2" panose="05020102010507070707" pitchFamily="18" charset="2"/>
              <a:defRPr sz="2200" kern="1200">
                <a:solidFill>
                  <a:srgbClr val="0040A0"/>
                </a:solidFill>
                <a:latin typeface="Century Gothic" panose="020B0502020202020204" pitchFamily="34" charset="0"/>
                <a:ea typeface="+mn-ea"/>
                <a:cs typeface="+mn-cs"/>
              </a:defRPr>
            </a:lvl4pPr>
            <a:lvl5pPr marL="1206500" algn="l" rtl="0" eaLnBrk="0" fontAlgn="base" hangingPunct="0">
              <a:spcBef>
                <a:spcPts val="300"/>
              </a:spcBef>
              <a:spcAft>
                <a:spcPct val="0"/>
              </a:spcAft>
              <a:buClr>
                <a:srgbClr val="7276A0"/>
              </a:buClr>
              <a:buFont typeface="Georgia" panose="02040502050405020303" pitchFamily="18" charset="0"/>
              <a:defRPr sz="2000" kern="1200">
                <a:solidFill>
                  <a:srgbClr val="0040A0"/>
                </a:solidFill>
                <a:latin typeface="Century Gothic" panose="020B0502020202020204" pitchFamily="34" charset="0"/>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901700" indent="-685800">
              <a:spcBef>
                <a:spcPts val="1200"/>
              </a:spcBef>
              <a:buFont typeface="Arial" panose="020B0604020202020204" pitchFamily="34" charset="0"/>
              <a:buChar char="•"/>
            </a:pPr>
            <a:endParaRPr lang="en-US" sz="4400" dirty="0">
              <a:solidFill>
                <a:schemeClr val="tx1"/>
              </a:solidFill>
            </a:endParaRPr>
          </a:p>
        </p:txBody>
      </p:sp>
      <p:pic>
        <p:nvPicPr>
          <p:cNvPr id="7" name="Picture 6">
            <a:extLst>
              <a:ext uri="{FF2B5EF4-FFF2-40B4-BE49-F238E27FC236}">
                <a16:creationId xmlns:a16="http://schemas.microsoft.com/office/drawing/2014/main" id="{FF001291-3922-4B7F-AA20-08BA60E90835}"/>
              </a:ext>
            </a:extLst>
          </p:cNvPr>
          <p:cNvPicPr>
            <a:picLocks noChangeAspect="1"/>
          </p:cNvPicPr>
          <p:nvPr/>
        </p:nvPicPr>
        <p:blipFill>
          <a:blip r:embed="rId3"/>
          <a:stretch>
            <a:fillRect/>
          </a:stretch>
        </p:blipFill>
        <p:spPr>
          <a:xfrm>
            <a:off x="17238888" y="12821865"/>
            <a:ext cx="6648450" cy="610369"/>
          </a:xfrm>
          <a:prstGeom prst="rect">
            <a:avLst/>
          </a:prstGeom>
        </p:spPr>
      </p:pic>
      <p:sp>
        <p:nvSpPr>
          <p:cNvPr id="3" name="Rectangle">
            <a:extLst>
              <a:ext uri="{FF2B5EF4-FFF2-40B4-BE49-F238E27FC236}">
                <a16:creationId xmlns:a16="http://schemas.microsoft.com/office/drawing/2014/main" id="{15D45A94-2460-DE0B-3C5B-27A49D6B40E7}"/>
              </a:ext>
            </a:extLst>
          </p:cNvPr>
          <p:cNvSpPr/>
          <p:nvPr/>
        </p:nvSpPr>
        <p:spPr>
          <a:xfrm>
            <a:off x="0" y="1"/>
            <a:ext cx="24384000" cy="13716000"/>
          </a:xfrm>
          <a:prstGeom prst="rect">
            <a:avLst/>
          </a:prstGeom>
          <a:ln w="139700">
            <a:solidFill>
              <a:srgbClr val="2F6385"/>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 name="TextBox 5">
            <a:extLst>
              <a:ext uri="{FF2B5EF4-FFF2-40B4-BE49-F238E27FC236}">
                <a16:creationId xmlns:a16="http://schemas.microsoft.com/office/drawing/2014/main" id="{45AAD885-E18A-39E6-41DC-1124B301EC82}"/>
              </a:ext>
            </a:extLst>
          </p:cNvPr>
          <p:cNvSpPr txBox="1"/>
          <p:nvPr/>
        </p:nvSpPr>
        <p:spPr>
          <a:xfrm>
            <a:off x="1050588" y="3629937"/>
            <a:ext cx="12027460" cy="83202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787400" indent="-571500" algn="l">
              <a:spcBef>
                <a:spcPts val="1200"/>
              </a:spcBef>
              <a:buFont typeface="Arial" panose="020B0604020202020204" pitchFamily="34" charset="0"/>
              <a:buChar char="•"/>
            </a:pPr>
            <a:r>
              <a:rPr lang="en-US" sz="4000" dirty="0">
                <a:solidFill>
                  <a:schemeClr val="bg2">
                    <a:lumMod val="50000"/>
                  </a:schemeClr>
                </a:solidFill>
              </a:rPr>
              <a:t>Whole-Person Care is at the center of the Healthy Village model and is the gateway to connection with other services and supports in the community</a:t>
            </a:r>
          </a:p>
          <a:p>
            <a:pPr marL="787400" indent="-571500" algn="l">
              <a:spcBef>
                <a:spcPts val="1200"/>
              </a:spcBef>
              <a:buFont typeface="Arial" panose="020B0604020202020204" pitchFamily="34" charset="0"/>
              <a:buChar char="•"/>
            </a:pPr>
            <a:r>
              <a:rPr lang="en-US" sz="4000" dirty="0">
                <a:solidFill>
                  <a:schemeClr val="bg2">
                    <a:lumMod val="50000"/>
                  </a:schemeClr>
                </a:solidFill>
              </a:rPr>
              <a:t>A team-based approach utilized by participating partner organizations is essential to creating a  whole-person model of care</a:t>
            </a:r>
          </a:p>
          <a:p>
            <a:pPr marL="787400" indent="-571500" algn="l">
              <a:spcBef>
                <a:spcPts val="1200"/>
              </a:spcBef>
              <a:buFont typeface="Arial" panose="020B0604020202020204" pitchFamily="34" charset="0"/>
              <a:buChar char="•"/>
            </a:pPr>
            <a:r>
              <a:rPr lang="en-US" sz="4000" dirty="0">
                <a:solidFill>
                  <a:schemeClr val="bg2">
                    <a:lumMod val="50000"/>
                  </a:schemeClr>
                </a:solidFill>
              </a:rPr>
              <a:t>Services and programs can be housed together in one building and spread throughout the community – the essential elements bringing the village together are communication and information sharing</a:t>
            </a:r>
          </a:p>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9" name="Slide Number">
            <a:extLst>
              <a:ext uri="{FF2B5EF4-FFF2-40B4-BE49-F238E27FC236}">
                <a16:creationId xmlns:a16="http://schemas.microsoft.com/office/drawing/2014/main" id="{6A58438B-3052-F990-69A8-DF088069AB73}"/>
              </a:ext>
            </a:extLst>
          </p:cNvPr>
          <p:cNvSpPr txBox="1">
            <a:spLocks/>
          </p:cNvSpPr>
          <p:nvPr/>
        </p:nvSpPr>
        <p:spPr>
          <a:xfrm>
            <a:off x="12019150" y="12882420"/>
            <a:ext cx="333198" cy="57317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fld id="{86CB4B4D-7CA3-9044-876B-883B54F8677D}" type="slidenum">
              <a:rPr lang="en-US" smtClean="0"/>
              <a:pPr/>
              <a:t>7</a:t>
            </a:fld>
            <a:endParaRPr lang="en-US"/>
          </a:p>
        </p:txBody>
      </p:sp>
      <p:pic>
        <p:nvPicPr>
          <p:cNvPr id="13" name="Picture 12">
            <a:extLst>
              <a:ext uri="{FF2B5EF4-FFF2-40B4-BE49-F238E27FC236}">
                <a16:creationId xmlns:a16="http://schemas.microsoft.com/office/drawing/2014/main" id="{707A750F-9E14-95F7-4E21-9B26D1FEF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44781" y="2949467"/>
            <a:ext cx="9588631" cy="9588631"/>
          </a:xfrm>
          <a:prstGeom prst="rect">
            <a:avLst/>
          </a:prstGeom>
        </p:spPr>
      </p:pic>
      <p:sp>
        <p:nvSpPr>
          <p:cNvPr id="4" name="TextBox 9">
            <a:extLst>
              <a:ext uri="{FF2B5EF4-FFF2-40B4-BE49-F238E27FC236}">
                <a16:creationId xmlns:a16="http://schemas.microsoft.com/office/drawing/2014/main" id="{16F0D88B-DA07-F09B-BF8F-35B2B0B5EE1E}"/>
              </a:ext>
            </a:extLst>
          </p:cNvPr>
          <p:cNvSpPr txBox="1"/>
          <p:nvPr/>
        </p:nvSpPr>
        <p:spPr>
          <a:xfrm>
            <a:off x="420128" y="12972803"/>
            <a:ext cx="2644348"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solidFill>
                  <a:srgbClr val="BFBFBF"/>
                </a:solidFill>
              </a:defRPr>
            </a:lvl1pPr>
          </a:lstStyle>
          <a:p>
            <a:r>
              <a:rPr lang="en-US" dirty="0"/>
              <a:t>September</a:t>
            </a:r>
            <a:r>
              <a:rPr dirty="0"/>
              <a:t> 2022</a:t>
            </a:r>
          </a:p>
        </p:txBody>
      </p:sp>
    </p:spTree>
    <p:extLst>
      <p:ext uri="{BB962C8B-B14F-4D97-AF65-F5344CB8AC3E}">
        <p14:creationId xmlns:p14="http://schemas.microsoft.com/office/powerpoint/2010/main" val="2377561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The Healthy Village Model"/>
          <p:cNvSpPr txBox="1">
            <a:spLocks noGrp="1"/>
          </p:cNvSpPr>
          <p:nvPr>
            <p:ph type="title"/>
          </p:nvPr>
        </p:nvSpPr>
        <p:spPr>
          <a:xfrm>
            <a:off x="1206500" y="952499"/>
            <a:ext cx="21971000" cy="1433165"/>
          </a:xfrm>
          <a:prstGeom prst="rect">
            <a:avLst/>
          </a:prstGeom>
        </p:spPr>
        <p:txBody>
          <a:bodyPr/>
          <a:lstStyle>
            <a:lvl1pPr>
              <a:defRPr spc="-200"/>
            </a:lvl1pPr>
          </a:lstStyle>
          <a:p>
            <a:r>
              <a:rPr dirty="0"/>
              <a:t>The Healthy Village Model</a:t>
            </a:r>
          </a:p>
        </p:txBody>
      </p:sp>
      <p:sp>
        <p:nvSpPr>
          <p:cNvPr id="202" name="Addressing Distressed Safety-Net Hospitals"/>
          <p:cNvSpPr txBox="1">
            <a:spLocks noGrp="1"/>
          </p:cNvSpPr>
          <p:nvPr>
            <p:ph type="body" sz="quarter" idx="1"/>
          </p:nvPr>
        </p:nvSpPr>
        <p:spPr>
          <a:xfrm>
            <a:off x="1206500" y="2245961"/>
            <a:ext cx="21971000" cy="934780"/>
          </a:xfrm>
          <a:prstGeom prst="rect">
            <a:avLst/>
          </a:prstGeom>
        </p:spPr>
        <p:txBody>
          <a:bodyPr/>
          <a:lstStyle/>
          <a:p>
            <a:r>
              <a:rPr dirty="0"/>
              <a:t>Addressing Safety-Net Hospitals</a:t>
            </a:r>
            <a:r>
              <a:rPr lang="en-US" dirty="0"/>
              <a:t>’ Challenges </a:t>
            </a:r>
            <a:endParaRPr dirty="0"/>
          </a:p>
        </p:txBody>
      </p:sp>
      <p:sp>
        <p:nvSpPr>
          <p:cNvPr id="203" name="Hospitals located in communities with high percentages of Medicaid, Medicare, and self-pay, are struggling throughout the U.S.…"/>
          <p:cNvSpPr txBox="1">
            <a:spLocks noGrp="1"/>
          </p:cNvSpPr>
          <p:nvPr>
            <p:ph type="body" idx="21"/>
          </p:nvPr>
        </p:nvSpPr>
        <p:spPr>
          <a:xfrm>
            <a:off x="1443921" y="3803239"/>
            <a:ext cx="12813946" cy="8642919"/>
          </a:xfrm>
          <a:prstGeom prst="rect">
            <a:avLst/>
          </a:prstGeom>
          <a:solidFill>
            <a:srgbClr val="FFFFFF"/>
          </a:solid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p>
            <a:pPr marL="652144" indent="-652144" defTabSz="1926287">
              <a:lnSpc>
                <a:spcPct val="110000"/>
              </a:lnSpc>
              <a:spcBef>
                <a:spcPts val="1600"/>
              </a:spcBef>
              <a:buSzPct val="100000"/>
              <a:buAutoNum type="arabicPeriod"/>
              <a:defRPr sz="3700"/>
            </a:pPr>
            <a:r>
              <a:rPr dirty="0"/>
              <a:t>Hospitals located in communities with high percentages of Medicaid, Medicare, and self-pay, are struggling throughout the U.S.</a:t>
            </a:r>
          </a:p>
          <a:p>
            <a:pPr marL="652144" indent="-652144" defTabSz="1926287">
              <a:lnSpc>
                <a:spcPct val="110000"/>
              </a:lnSpc>
              <a:spcBef>
                <a:spcPts val="1600"/>
              </a:spcBef>
              <a:buSzPct val="100000"/>
              <a:buAutoNum type="arabicPeriod"/>
              <a:defRPr sz="3700"/>
            </a:pPr>
            <a:r>
              <a:rPr dirty="0"/>
              <a:t>The pandemic exposed and accelerated existing trends, placing more stress on these hospitals. </a:t>
            </a:r>
          </a:p>
          <a:p>
            <a:pPr marL="652144" indent="-652144" defTabSz="1926287">
              <a:lnSpc>
                <a:spcPct val="110000"/>
              </a:lnSpc>
              <a:spcBef>
                <a:spcPts val="1600"/>
              </a:spcBef>
              <a:buSzPct val="100000"/>
              <a:buAutoNum type="arabicPeriod"/>
              <a:defRPr sz="3700"/>
            </a:pPr>
            <a:r>
              <a:rPr dirty="0"/>
              <a:t>New models of care are needed that integrate treatment and services which address S</a:t>
            </a:r>
            <a:r>
              <a:rPr lang="en-US" dirty="0"/>
              <a:t>D</a:t>
            </a:r>
            <a:r>
              <a:rPr dirty="0"/>
              <a:t>OH. </a:t>
            </a:r>
          </a:p>
          <a:p>
            <a:pPr marL="652144" indent="-652144" defTabSz="1926287">
              <a:lnSpc>
                <a:spcPct val="110000"/>
              </a:lnSpc>
              <a:spcBef>
                <a:spcPts val="1600"/>
              </a:spcBef>
              <a:buSzPct val="100000"/>
              <a:buAutoNum type="arabicPeriod"/>
              <a:defRPr sz="3700"/>
            </a:pPr>
            <a:r>
              <a:rPr dirty="0"/>
              <a:t>Healthy Villages do not replace critically needed treatment services, rather they enhance them in manners which are relevant to value-based reimbursement models and the future of challenged neighborhoods.</a:t>
            </a:r>
          </a:p>
          <a:p>
            <a:pPr marL="652144" indent="-652144" defTabSz="1926287">
              <a:lnSpc>
                <a:spcPct val="110000"/>
              </a:lnSpc>
              <a:spcBef>
                <a:spcPts val="1600"/>
              </a:spcBef>
              <a:buSzPct val="100000"/>
              <a:buAutoNum type="arabicPeriod"/>
              <a:defRPr sz="3700"/>
            </a:pPr>
            <a:r>
              <a:rPr dirty="0"/>
              <a:t>Underutilized space at these safety-net hospitals can be renovated to house partners who focus on the S</a:t>
            </a:r>
            <a:r>
              <a:rPr lang="en-US" dirty="0"/>
              <a:t>D</a:t>
            </a:r>
            <a:r>
              <a:rPr dirty="0"/>
              <a:t>OH. </a:t>
            </a:r>
          </a:p>
        </p:txBody>
      </p:sp>
      <p:sp>
        <p:nvSpPr>
          <p:cNvPr id="206" name="Rectangle 6"/>
          <p:cNvSpPr/>
          <p:nvPr/>
        </p:nvSpPr>
        <p:spPr>
          <a:xfrm>
            <a:off x="617838" y="12882422"/>
            <a:ext cx="1581666" cy="573178"/>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 name="Rectangle">
            <a:extLst>
              <a:ext uri="{FF2B5EF4-FFF2-40B4-BE49-F238E27FC236}">
                <a16:creationId xmlns:a16="http://schemas.microsoft.com/office/drawing/2014/main" id="{559B4B4B-A9F0-F4C8-999A-6A548595DA5D}"/>
              </a:ext>
            </a:extLst>
          </p:cNvPr>
          <p:cNvSpPr/>
          <p:nvPr/>
        </p:nvSpPr>
        <p:spPr>
          <a:xfrm>
            <a:off x="0" y="1"/>
            <a:ext cx="24384000" cy="13716000"/>
          </a:xfrm>
          <a:prstGeom prst="rect">
            <a:avLst/>
          </a:prstGeom>
          <a:ln w="139700">
            <a:solidFill>
              <a:srgbClr val="2F6385"/>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 name="Slide Number">
            <a:extLst>
              <a:ext uri="{FF2B5EF4-FFF2-40B4-BE49-F238E27FC236}">
                <a16:creationId xmlns:a16="http://schemas.microsoft.com/office/drawing/2014/main" id="{1568F926-1EBB-E790-CD36-481C46A24108}"/>
              </a:ext>
            </a:extLst>
          </p:cNvPr>
          <p:cNvSpPr txBox="1">
            <a:spLocks noGrp="1"/>
          </p:cNvSpPr>
          <p:nvPr>
            <p:ph type="sldNum" sz="quarter" idx="2"/>
          </p:nvPr>
        </p:nvSpPr>
        <p:spPr>
          <a:xfrm>
            <a:off x="12019150" y="12882420"/>
            <a:ext cx="333198" cy="57317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a:p>
        </p:txBody>
      </p:sp>
      <p:pic>
        <p:nvPicPr>
          <p:cNvPr id="9" name="Picture 8" descr="Diagram&#10;&#10;Description automatically generated">
            <a:extLst>
              <a:ext uri="{FF2B5EF4-FFF2-40B4-BE49-F238E27FC236}">
                <a16:creationId xmlns:a16="http://schemas.microsoft.com/office/drawing/2014/main" id="{A85C0E58-9888-93BB-3CBB-5E67CF00FD84}"/>
              </a:ext>
            </a:extLst>
          </p:cNvPr>
          <p:cNvPicPr>
            <a:picLocks noChangeAspect="1"/>
          </p:cNvPicPr>
          <p:nvPr/>
        </p:nvPicPr>
        <p:blipFill>
          <a:blip r:embed="rId3"/>
          <a:stretch>
            <a:fillRect/>
          </a:stretch>
        </p:blipFill>
        <p:spPr>
          <a:xfrm>
            <a:off x="14845946" y="3070882"/>
            <a:ext cx="8094133" cy="8156395"/>
          </a:xfrm>
          <a:prstGeom prst="rect">
            <a:avLst/>
          </a:prstGeom>
        </p:spPr>
      </p:pic>
      <p:sp>
        <p:nvSpPr>
          <p:cNvPr id="5" name="TextBox 4">
            <a:extLst>
              <a:ext uri="{FF2B5EF4-FFF2-40B4-BE49-F238E27FC236}">
                <a16:creationId xmlns:a16="http://schemas.microsoft.com/office/drawing/2014/main" id="{87272757-F608-B618-A8C0-814DC186C17A}"/>
              </a:ext>
            </a:extLst>
          </p:cNvPr>
          <p:cNvSpPr txBox="1"/>
          <p:nvPr/>
        </p:nvSpPr>
        <p:spPr>
          <a:xfrm>
            <a:off x="14845946" y="10936051"/>
            <a:ext cx="8331554"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dirty="0"/>
              <a:t>The Healthy Village planning process identifies partners and services and integrates them in an optimal manner. Integrated behavioral health and primary care provides the glue. </a:t>
            </a:r>
          </a:p>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6" name="TextBox 9">
            <a:extLst>
              <a:ext uri="{FF2B5EF4-FFF2-40B4-BE49-F238E27FC236}">
                <a16:creationId xmlns:a16="http://schemas.microsoft.com/office/drawing/2014/main" id="{7B8AD444-9032-4D98-AE61-A6B04A10E7F5}"/>
              </a:ext>
            </a:extLst>
          </p:cNvPr>
          <p:cNvSpPr txBox="1"/>
          <p:nvPr/>
        </p:nvSpPr>
        <p:spPr>
          <a:xfrm>
            <a:off x="420128" y="12972803"/>
            <a:ext cx="2644348"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solidFill>
                  <a:srgbClr val="BFBFBF"/>
                </a:solidFill>
              </a:defRPr>
            </a:lvl1pPr>
          </a:lstStyle>
          <a:p>
            <a:r>
              <a:rPr lang="en-US" dirty="0"/>
              <a:t>September</a:t>
            </a:r>
            <a:r>
              <a:rPr dirty="0"/>
              <a:t> 2022</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aint Francis Transformation"/>
          <p:cNvSpPr txBox="1">
            <a:spLocks noGrp="1"/>
          </p:cNvSpPr>
          <p:nvPr>
            <p:ph type="title"/>
          </p:nvPr>
        </p:nvSpPr>
        <p:spPr>
          <a:xfrm>
            <a:off x="1206500" y="952499"/>
            <a:ext cx="21971000" cy="1433165"/>
          </a:xfrm>
          <a:prstGeom prst="rect">
            <a:avLst/>
          </a:prstGeom>
        </p:spPr>
        <p:txBody>
          <a:bodyPr/>
          <a:lstStyle>
            <a:lvl1pPr>
              <a:defRPr spc="-200"/>
            </a:lvl1pPr>
          </a:lstStyle>
          <a:p>
            <a:r>
              <a:rPr dirty="0"/>
              <a:t>Saint Francis Transformation</a:t>
            </a:r>
          </a:p>
        </p:txBody>
      </p:sp>
      <p:sp>
        <p:nvSpPr>
          <p:cNvPr id="210" name="Conditions That Make Saint Francis Ideal for a Healthy Village Demonstration"/>
          <p:cNvSpPr txBox="1">
            <a:spLocks noGrp="1"/>
          </p:cNvSpPr>
          <p:nvPr>
            <p:ph type="body" sz="quarter" idx="1"/>
          </p:nvPr>
        </p:nvSpPr>
        <p:spPr>
          <a:xfrm>
            <a:off x="1206500" y="2245961"/>
            <a:ext cx="21971000" cy="934780"/>
          </a:xfrm>
          <a:prstGeom prst="rect">
            <a:avLst/>
          </a:prstGeom>
        </p:spPr>
        <p:txBody>
          <a:bodyPr/>
          <a:lstStyle>
            <a:lvl1pPr defTabSz="701675">
              <a:defRPr sz="4600"/>
            </a:lvl1pPr>
          </a:lstStyle>
          <a:p>
            <a:r>
              <a:rPr dirty="0"/>
              <a:t>Conditions That Make Saint Francis Ideal for a Healthy Village Demonstration</a:t>
            </a:r>
          </a:p>
        </p:txBody>
      </p:sp>
      <p:sp>
        <p:nvSpPr>
          <p:cNvPr id="211" name="Anchor Hospital Foundational Platform…"/>
          <p:cNvSpPr txBox="1">
            <a:spLocks noGrp="1"/>
          </p:cNvSpPr>
          <p:nvPr>
            <p:ph type="body" idx="21"/>
          </p:nvPr>
        </p:nvSpPr>
        <p:spPr>
          <a:xfrm>
            <a:off x="1174336" y="3503727"/>
            <a:ext cx="13270236" cy="81702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62500" lnSpcReduction="20000"/>
          </a:bodyPr>
          <a:lstStyle/>
          <a:p>
            <a:pPr marL="1143000" indent="-1143000" defTabSz="1658069">
              <a:spcBef>
                <a:spcPts val="1400"/>
              </a:spcBef>
              <a:buSzPct val="100000"/>
              <a:buFont typeface="+mj-lt"/>
              <a:buAutoNum type="arabicPeriod"/>
              <a:defRPr sz="3200"/>
            </a:pPr>
            <a:r>
              <a:rPr sz="6700" dirty="0"/>
              <a:t>Anchor Hospital Foundational Platform</a:t>
            </a:r>
          </a:p>
          <a:p>
            <a:pPr marL="1143000" indent="-1143000" defTabSz="1658069">
              <a:spcBef>
                <a:spcPts val="1400"/>
              </a:spcBef>
              <a:buSzPct val="100000"/>
              <a:buFont typeface="+mj-lt"/>
              <a:buAutoNum type="arabicPeriod"/>
              <a:defRPr sz="3200"/>
            </a:pPr>
            <a:r>
              <a:rPr sz="6700" dirty="0"/>
              <a:t>Underutilized Space</a:t>
            </a:r>
          </a:p>
          <a:p>
            <a:pPr marL="1143000" indent="-1143000" defTabSz="1658069">
              <a:spcBef>
                <a:spcPts val="1400"/>
              </a:spcBef>
              <a:buSzPct val="100000"/>
              <a:buFont typeface="+mj-lt"/>
              <a:buAutoNum type="arabicPeriod"/>
              <a:defRPr sz="3200"/>
            </a:pPr>
            <a:r>
              <a:rPr sz="6700" dirty="0"/>
              <a:t>Serious Interest Expressed</a:t>
            </a:r>
            <a:r>
              <a:rPr lang="en-US" sz="6700" dirty="0"/>
              <a:t> by</a:t>
            </a:r>
            <a:r>
              <a:rPr sz="6700" dirty="0"/>
              <a:t>:</a:t>
            </a:r>
          </a:p>
          <a:p>
            <a:pPr marL="1557529" lvl="1" indent="-1143000" defTabSz="1658069">
              <a:spcBef>
                <a:spcPts val="1400"/>
              </a:spcBef>
              <a:buSzPct val="100000"/>
              <a:buFont typeface="+mj-lt"/>
              <a:buAutoNum type="alphaLcParenR"/>
              <a:defRPr sz="3200"/>
            </a:pPr>
            <a:r>
              <a:rPr sz="6700" dirty="0"/>
              <a:t>  State</a:t>
            </a:r>
          </a:p>
          <a:p>
            <a:pPr marL="1557529" lvl="1" indent="-1143000" defTabSz="1658069">
              <a:spcBef>
                <a:spcPts val="1400"/>
              </a:spcBef>
              <a:buSzPct val="100000"/>
              <a:buFont typeface="+mj-lt"/>
              <a:buAutoNum type="alphaLcParenR"/>
              <a:defRPr sz="3200"/>
            </a:pPr>
            <a:r>
              <a:rPr sz="6700" dirty="0"/>
              <a:t>  Partners</a:t>
            </a:r>
          </a:p>
          <a:p>
            <a:pPr marL="1972056" lvl="2" indent="-1143000" defTabSz="1658069">
              <a:lnSpc>
                <a:spcPct val="90000"/>
              </a:lnSpc>
              <a:spcBef>
                <a:spcPts val="1400"/>
              </a:spcBef>
              <a:buSzPct val="100000"/>
              <a:buFont typeface="+mj-lt"/>
              <a:buAutoNum type="romanLcPeriod"/>
              <a:defRPr sz="2600"/>
            </a:pPr>
            <a:r>
              <a:rPr sz="4400" dirty="0"/>
              <a:t> </a:t>
            </a:r>
            <a:r>
              <a:rPr lang="en-US" sz="4400" dirty="0"/>
              <a:t> </a:t>
            </a:r>
            <a:r>
              <a:rPr sz="4500" dirty="0"/>
              <a:t>Integrated Primary Care (Physical and Behaviora</a:t>
            </a:r>
            <a:r>
              <a:rPr lang="en-US" sz="4500" dirty="0"/>
              <a:t>l </a:t>
            </a:r>
            <a:r>
              <a:rPr sz="4500" dirty="0"/>
              <a:t>Health)</a:t>
            </a:r>
          </a:p>
          <a:p>
            <a:pPr marL="1972056" lvl="2" indent="-1143000" defTabSz="1658069">
              <a:lnSpc>
                <a:spcPct val="90000"/>
              </a:lnSpc>
              <a:spcBef>
                <a:spcPts val="1400"/>
              </a:spcBef>
              <a:buSzPct val="100000"/>
              <a:buFont typeface="+mj-lt"/>
              <a:buAutoNum type="romanLcPeriod"/>
              <a:defRPr sz="2600"/>
            </a:pPr>
            <a:r>
              <a:rPr sz="4500" dirty="0"/>
              <a:t>  </a:t>
            </a:r>
            <a:r>
              <a:rPr lang="en-US" sz="4500" dirty="0"/>
              <a:t>Outpatient </a:t>
            </a:r>
            <a:r>
              <a:rPr sz="4500" dirty="0"/>
              <a:t>Behavioral Health / Substance Abuse</a:t>
            </a:r>
          </a:p>
          <a:p>
            <a:pPr marL="1972056" lvl="2" indent="-1143000" defTabSz="1658069">
              <a:lnSpc>
                <a:spcPct val="90000"/>
              </a:lnSpc>
              <a:spcBef>
                <a:spcPts val="1400"/>
              </a:spcBef>
              <a:buSzPct val="100000"/>
              <a:buFont typeface="+mj-lt"/>
              <a:buAutoNum type="romanLcPeriod"/>
              <a:defRPr sz="2600"/>
            </a:pPr>
            <a:r>
              <a:rPr sz="4500" dirty="0"/>
              <a:t>  Education and Workforce Training</a:t>
            </a:r>
          </a:p>
          <a:p>
            <a:pPr marL="1972056" lvl="2" indent="-1143000" defTabSz="1658069">
              <a:lnSpc>
                <a:spcPct val="90000"/>
              </a:lnSpc>
              <a:spcBef>
                <a:spcPts val="1400"/>
              </a:spcBef>
              <a:buSzPct val="100000"/>
              <a:buFont typeface="+mj-lt"/>
              <a:buAutoNum type="romanLcPeriod"/>
              <a:defRPr sz="2600"/>
            </a:pPr>
            <a:r>
              <a:rPr sz="4500" dirty="0"/>
              <a:t>  Senior Services</a:t>
            </a:r>
            <a:endParaRPr lang="en-US" sz="4500" dirty="0"/>
          </a:p>
          <a:p>
            <a:pPr marL="829056" lvl="2" indent="0" defTabSz="1658069">
              <a:lnSpc>
                <a:spcPct val="110000"/>
              </a:lnSpc>
              <a:spcBef>
                <a:spcPts val="1400"/>
              </a:spcBef>
              <a:buSzPct val="100000"/>
              <a:buNone/>
              <a:defRPr sz="2600"/>
            </a:pPr>
            <a:r>
              <a:rPr lang="en-US" sz="4500" dirty="0"/>
              <a:t>v.           </a:t>
            </a:r>
            <a:r>
              <a:rPr sz="4500" dirty="0"/>
              <a:t>Affordable Housing</a:t>
            </a:r>
          </a:p>
          <a:p>
            <a:pPr marL="1557529" lvl="1" indent="-1143000" defTabSz="1658069">
              <a:spcBef>
                <a:spcPts val="1400"/>
              </a:spcBef>
              <a:buSzPct val="100000"/>
              <a:buFont typeface="+mj-lt"/>
              <a:buAutoNum type="alphaLcParenR"/>
              <a:defRPr sz="3200"/>
            </a:pPr>
            <a:r>
              <a:rPr sz="6700" dirty="0"/>
              <a:t>  Funders</a:t>
            </a:r>
          </a:p>
          <a:p>
            <a:pPr marL="1143000" indent="-1143000" defTabSz="1658069">
              <a:spcBef>
                <a:spcPts val="1400"/>
              </a:spcBef>
              <a:buSzPct val="100000"/>
              <a:buFont typeface="+mj-lt"/>
              <a:buAutoNum type="arabicPeriod"/>
              <a:defRPr sz="3200"/>
            </a:pPr>
            <a:r>
              <a:rPr sz="6700" dirty="0"/>
              <a:t>Saint Francis Caring Brand</a:t>
            </a:r>
            <a:endParaRPr lang="en-US" sz="6700" dirty="0"/>
          </a:p>
          <a:p>
            <a:pPr marL="1143000" indent="-1143000" defTabSz="1658069">
              <a:spcBef>
                <a:spcPts val="1400"/>
              </a:spcBef>
              <a:buSzPct val="100000"/>
              <a:buFont typeface="+mj-lt"/>
              <a:buAutoNum type="arabicPeriod"/>
              <a:defRPr sz="3200"/>
            </a:pPr>
            <a:endParaRPr lang="en-US" sz="6700" dirty="0"/>
          </a:p>
          <a:p>
            <a:pPr marL="155447" indent="-155447" defTabSz="1658069">
              <a:spcBef>
                <a:spcPts val="1400"/>
              </a:spcBef>
              <a:buSzPct val="100000"/>
              <a:buAutoNum type="arabicPeriod"/>
              <a:defRPr sz="3200"/>
            </a:pPr>
            <a:endParaRPr dirty="0"/>
          </a:p>
        </p:txBody>
      </p:sp>
      <p:pic>
        <p:nvPicPr>
          <p:cNvPr id="214" name="Screen Shot 2022-03-25 at 11.06.38 AM.png" descr="Screen Shot 2022-03-25 at 11.06.38 AM.png"/>
          <p:cNvPicPr>
            <a:picLocks noChangeAspect="1"/>
          </p:cNvPicPr>
          <p:nvPr/>
        </p:nvPicPr>
        <p:blipFill>
          <a:blip r:embed="rId2"/>
          <a:stretch>
            <a:fillRect/>
          </a:stretch>
        </p:blipFill>
        <p:spPr>
          <a:xfrm>
            <a:off x="13465377" y="3863340"/>
            <a:ext cx="9744287" cy="7176774"/>
          </a:xfrm>
          <a:prstGeom prst="rect">
            <a:avLst/>
          </a:prstGeom>
          <a:ln w="88900">
            <a:solidFill>
              <a:srgbClr val="000000"/>
            </a:solidFill>
            <a:miter lim="400000"/>
          </a:ln>
        </p:spPr>
      </p:pic>
      <p:sp>
        <p:nvSpPr>
          <p:cNvPr id="3" name="Rectangle">
            <a:extLst>
              <a:ext uri="{FF2B5EF4-FFF2-40B4-BE49-F238E27FC236}">
                <a16:creationId xmlns:a16="http://schemas.microsoft.com/office/drawing/2014/main" id="{F590B6F4-16C8-7899-B4BF-78245717CC10}"/>
              </a:ext>
            </a:extLst>
          </p:cNvPr>
          <p:cNvSpPr/>
          <p:nvPr/>
        </p:nvSpPr>
        <p:spPr>
          <a:xfrm>
            <a:off x="0" y="1"/>
            <a:ext cx="24384000" cy="13716000"/>
          </a:xfrm>
          <a:prstGeom prst="rect">
            <a:avLst/>
          </a:prstGeom>
          <a:ln w="139700">
            <a:solidFill>
              <a:srgbClr val="2F6385"/>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 name="Slide Number">
            <a:extLst>
              <a:ext uri="{FF2B5EF4-FFF2-40B4-BE49-F238E27FC236}">
                <a16:creationId xmlns:a16="http://schemas.microsoft.com/office/drawing/2014/main" id="{6DE1C08F-AA54-540D-FEB1-CF54A9B2546D}"/>
              </a:ext>
            </a:extLst>
          </p:cNvPr>
          <p:cNvSpPr txBox="1">
            <a:spLocks noGrp="1"/>
          </p:cNvSpPr>
          <p:nvPr>
            <p:ph type="sldNum" sz="quarter" idx="2"/>
          </p:nvPr>
        </p:nvSpPr>
        <p:spPr>
          <a:xfrm>
            <a:off x="12019150" y="12882420"/>
            <a:ext cx="333198" cy="57317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9</a:t>
            </a:fld>
            <a:endParaRPr/>
          </a:p>
        </p:txBody>
      </p:sp>
      <p:sp>
        <p:nvSpPr>
          <p:cNvPr id="6" name="TextBox 5">
            <a:extLst>
              <a:ext uri="{FF2B5EF4-FFF2-40B4-BE49-F238E27FC236}">
                <a16:creationId xmlns:a16="http://schemas.microsoft.com/office/drawing/2014/main" id="{E384A8D9-E2CF-9221-90C0-5425E62E077A}"/>
              </a:ext>
            </a:extLst>
          </p:cNvPr>
          <p:cNvSpPr txBox="1"/>
          <p:nvPr/>
        </p:nvSpPr>
        <p:spPr>
          <a:xfrm>
            <a:off x="13465377" y="11517310"/>
            <a:ext cx="9920403"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dirty="0"/>
              <a:t>Buildings have been well maintained </a:t>
            </a:r>
          </a:p>
          <a:p>
            <a:r>
              <a:rPr lang="en-US" dirty="0"/>
              <a:t>Replacement cost would amount to $ hundreds of millions </a:t>
            </a:r>
          </a:p>
          <a:p>
            <a:r>
              <a:rPr lang="en-US" dirty="0"/>
              <a:t>but for a fraction of this total, we can make Saint Francis partner ready </a:t>
            </a:r>
          </a:p>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2" name="TextBox 9">
            <a:extLst>
              <a:ext uri="{FF2B5EF4-FFF2-40B4-BE49-F238E27FC236}">
                <a16:creationId xmlns:a16="http://schemas.microsoft.com/office/drawing/2014/main" id="{82A8CEC9-4BEB-AF2D-B6DA-645ADE89BB9C}"/>
              </a:ext>
            </a:extLst>
          </p:cNvPr>
          <p:cNvSpPr txBox="1"/>
          <p:nvPr/>
        </p:nvSpPr>
        <p:spPr>
          <a:xfrm>
            <a:off x="420128" y="12972803"/>
            <a:ext cx="2644348"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solidFill>
                  <a:srgbClr val="BFBFBF"/>
                </a:solidFill>
              </a:defRPr>
            </a:lvl1pPr>
          </a:lstStyle>
          <a:p>
            <a:r>
              <a:rPr lang="en-US" dirty="0"/>
              <a:t>September</a:t>
            </a:r>
            <a:r>
              <a:rPr dirty="0"/>
              <a:t> 2022</a:t>
            </a:r>
          </a:p>
        </p:txBody>
      </p:sp>
    </p:spTree>
  </p:cSld>
  <p:clrMapOvr>
    <a:masterClrMapping/>
  </p:clrMapOvr>
  <p:transition spd="med"/>
</p:sld>
</file>

<file path=ppt/theme/theme1.xml><?xml version="1.0" encoding="utf-8"?>
<a:theme xmlns:a="http://schemas.openxmlformats.org/drawingml/2006/main" name="30_BasicColor">
  <a:themeElements>
    <a:clrScheme name="30_BasicColor">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a:ea typeface="Helvetica"/>
        <a:cs typeface="Helvetica"/>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3462"/>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0_BasicColor">
  <a:themeElements>
    <a:clrScheme name="30_BasicColor">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a:ea typeface="Helvetica"/>
        <a:cs typeface="Helvetica"/>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3462"/>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9354</TotalTime>
  <Words>1322</Words>
  <Application>Microsoft Office PowerPoint</Application>
  <PresentationFormat>Custom</PresentationFormat>
  <Paragraphs>159</Paragraphs>
  <Slides>20</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Century Gothic</vt:lpstr>
      <vt:lpstr>Georgia</vt:lpstr>
      <vt:lpstr>Helvetica Neue</vt:lpstr>
      <vt:lpstr>Helvetica Neue Medium</vt:lpstr>
      <vt:lpstr>Wingdings</vt:lpstr>
      <vt:lpstr>30_BasicColor</vt:lpstr>
      <vt:lpstr>The Healthy Village at Saint Francis</vt:lpstr>
      <vt:lpstr>PowerPoint Presentation</vt:lpstr>
      <vt:lpstr>PowerPoint Presentation</vt:lpstr>
      <vt:lpstr>Interviews with Community Members &amp; Saint Francis Staff Highlight the Community’s Needs </vt:lpstr>
      <vt:lpstr>What is a Healthy Village </vt:lpstr>
      <vt:lpstr>The Opportunity</vt:lpstr>
      <vt:lpstr>Healthy Village Partners Will Jointly Create an Integrated System of Care  </vt:lpstr>
      <vt:lpstr>The Healthy Village Model</vt:lpstr>
      <vt:lpstr>Saint Francis Transformation</vt:lpstr>
      <vt:lpstr>Recommendation for Healthy Village at Saint Francis</vt:lpstr>
      <vt:lpstr>Partner Responsibilities and Relationships </vt:lpstr>
      <vt:lpstr>Two Converging Paths</vt:lpstr>
      <vt:lpstr>Healthy Village Design Principles  Realizing the Power of the Platform </vt:lpstr>
      <vt:lpstr>Critical Need to Make Saint Francis Partner-Ready</vt:lpstr>
      <vt:lpstr>Creating the Platform</vt:lpstr>
      <vt:lpstr>Main Street Design </vt:lpstr>
      <vt:lpstr>The Healthy Village at Saint Francis - Functional Partners</vt:lpstr>
      <vt:lpstr>Saint Francis Clinical Services</vt:lpstr>
      <vt:lpstr>HVSF – Committed Partners</vt:lpstr>
      <vt:lpstr>Partnerships in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Healthy Village at Saint Francis</dc:title>
  <dc:creator>Angelica Journagin</dc:creator>
  <cp:lastModifiedBy>Lillian J. Schonewolf</cp:lastModifiedBy>
  <cp:revision>53</cp:revision>
  <dcterms:modified xsi:type="dcterms:W3CDTF">2022-10-25T21:05:36Z</dcterms:modified>
</cp:coreProperties>
</file>