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  <p:sldMasterId id="2147484034" r:id="rId2"/>
    <p:sldMasterId id="2147484049" r:id="rId3"/>
    <p:sldMasterId id="2147484051" r:id="rId4"/>
  </p:sldMasterIdLst>
  <p:notesMasterIdLst>
    <p:notesMasterId r:id="rId18"/>
  </p:notesMasterIdLst>
  <p:sldIdLst>
    <p:sldId id="398" r:id="rId5"/>
    <p:sldId id="2147375933" r:id="rId6"/>
    <p:sldId id="2147375928" r:id="rId7"/>
    <p:sldId id="2147375934" r:id="rId8"/>
    <p:sldId id="2147375935" r:id="rId9"/>
    <p:sldId id="2147375938" r:id="rId10"/>
    <p:sldId id="2147375939" r:id="rId11"/>
    <p:sldId id="2147375941" r:id="rId12"/>
    <p:sldId id="2147375942" r:id="rId13"/>
    <p:sldId id="2147375943" r:id="rId14"/>
    <p:sldId id="2147375945" r:id="rId15"/>
    <p:sldId id="2147375944" r:id="rId16"/>
    <p:sldId id="6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07C118-BA56-A5A6-0629-00438A50A527}" name="Fredel, Jill (DHSS)" initials="FJ(" userId="S::Jill.Fredel@delaware.gov::855f6ac6-f301-4827-bdd3-baab2b9e288f" providerId="AD"/>
  <p188:author id="{29A5B9F4-B8CA-9906-3DF2-754CBAC3806F}" name="Villecco, Juliann (DHSS)" initials="VJ(" userId="S::Juliann.Villecco@delaware.gov::66f2b94b-f7dd-4374-a8a8-9bdff7387ae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's Laptop" initials="RL" lastIdx="9" clrIdx="0">
    <p:extLst>
      <p:ext uri="{19B8F6BF-5375-455C-9EA6-DF929625EA0E}">
        <p15:presenceInfo xmlns:p15="http://schemas.microsoft.com/office/powerpoint/2012/main" userId="Rick's Laptop" providerId="None"/>
      </p:ext>
    </p:extLst>
  </p:cmAuthor>
  <p:cmAuthor id="2" name="Henry, Lisa (DHSS)" initials="HL(" lastIdx="15" clrIdx="1">
    <p:extLst>
      <p:ext uri="{19B8F6BF-5375-455C-9EA6-DF929625EA0E}">
        <p15:presenceInfo xmlns:p15="http://schemas.microsoft.com/office/powerpoint/2012/main" userId="S::Lisa.Henry@delaware.gov::d1bdd747-48c1-4cca-b3dd-7a31b38f2f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887" autoAdjust="0"/>
  </p:normalViewPr>
  <p:slideViewPr>
    <p:cSldViewPr>
      <p:cViewPr varScale="1">
        <p:scale>
          <a:sx n="109" d="100"/>
          <a:sy n="109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l, Jill (DHSS)" userId="855f6ac6-f301-4827-bdd3-baab2b9e288f" providerId="ADAL" clId="{822CCCDF-EEBD-4631-8F05-A550191AB9DA}"/>
    <pc:docChg chg="modSld">
      <pc:chgData name="Fredel, Jill (DHSS)" userId="855f6ac6-f301-4827-bdd3-baab2b9e288f" providerId="ADAL" clId="{822CCCDF-EEBD-4631-8F05-A550191AB9DA}" dt="2022-10-24T21:44:27.162" v="19" actId="255"/>
      <pc:docMkLst>
        <pc:docMk/>
      </pc:docMkLst>
      <pc:sldChg chg="modNotes">
        <pc:chgData name="Fredel, Jill (DHSS)" userId="855f6ac6-f301-4827-bdd3-baab2b9e288f" providerId="ADAL" clId="{822CCCDF-EEBD-4631-8F05-A550191AB9DA}" dt="2022-10-24T21:40:17.120" v="11" actId="6549"/>
        <pc:sldMkLst>
          <pc:docMk/>
          <pc:sldMk cId="1248217721" sldId="398"/>
        </pc:sldMkLst>
      </pc:sldChg>
      <pc:sldChg chg="modNotes">
        <pc:chgData name="Fredel, Jill (DHSS)" userId="855f6ac6-f301-4827-bdd3-baab2b9e288f" providerId="ADAL" clId="{822CCCDF-EEBD-4631-8F05-A550191AB9DA}" dt="2022-10-24T21:40:09.980" v="10" actId="1037"/>
        <pc:sldMkLst>
          <pc:docMk/>
          <pc:sldMk cId="2968177126" sldId="607"/>
        </pc:sldMkLst>
      </pc:sldChg>
      <pc:sldChg chg="modSp mod modNotes">
        <pc:chgData name="Fredel, Jill (DHSS)" userId="855f6ac6-f301-4827-bdd3-baab2b9e288f" providerId="ADAL" clId="{822CCCDF-EEBD-4631-8F05-A550191AB9DA}" dt="2022-10-24T21:41:24.541" v="15" actId="20577"/>
        <pc:sldMkLst>
          <pc:docMk/>
          <pc:sldMk cId="3062328710" sldId="2147375928"/>
        </pc:sldMkLst>
        <pc:spChg chg="mod">
          <ac:chgData name="Fredel, Jill (DHSS)" userId="855f6ac6-f301-4827-bdd3-baab2b9e288f" providerId="ADAL" clId="{822CCCDF-EEBD-4631-8F05-A550191AB9DA}" dt="2022-10-24T21:41:11.933" v="14" actId="20577"/>
          <ac:spMkLst>
            <pc:docMk/>
            <pc:sldMk cId="3062328710" sldId="2147375928"/>
            <ac:spMk id="6" creationId="{80BEA9C1-2905-4104-BA5E-76F7539AD9EA}"/>
          </ac:spMkLst>
        </pc:spChg>
        <pc:spChg chg="mod">
          <ac:chgData name="Fredel, Jill (DHSS)" userId="855f6ac6-f301-4827-bdd3-baab2b9e288f" providerId="ADAL" clId="{822CCCDF-EEBD-4631-8F05-A550191AB9DA}" dt="2022-10-24T21:41:24.541" v="15" actId="20577"/>
          <ac:spMkLst>
            <pc:docMk/>
            <pc:sldMk cId="3062328710" sldId="2147375928"/>
            <ac:spMk id="10" creationId="{32417898-ABB6-4FD3-8D59-7D1D15DE981E}"/>
          </ac:spMkLst>
        </pc:spChg>
      </pc:sldChg>
      <pc:sldChg chg="modSp mod">
        <pc:chgData name="Fredel, Jill (DHSS)" userId="855f6ac6-f301-4827-bdd3-baab2b9e288f" providerId="ADAL" clId="{822CCCDF-EEBD-4631-8F05-A550191AB9DA}" dt="2022-10-24T21:42:08.180" v="17" actId="14100"/>
        <pc:sldMkLst>
          <pc:docMk/>
          <pc:sldMk cId="2281942423" sldId="2147375934"/>
        </pc:sldMkLst>
        <pc:picChg chg="mod">
          <ac:chgData name="Fredel, Jill (DHSS)" userId="855f6ac6-f301-4827-bdd3-baab2b9e288f" providerId="ADAL" clId="{822CCCDF-EEBD-4631-8F05-A550191AB9DA}" dt="2022-10-24T21:42:08.180" v="17" actId="14100"/>
          <ac:picMkLst>
            <pc:docMk/>
            <pc:sldMk cId="2281942423" sldId="2147375934"/>
            <ac:picMk id="5" creationId="{C7641207-C403-453E-B384-AC6359638E48}"/>
          </ac:picMkLst>
        </pc:picChg>
      </pc:sldChg>
      <pc:sldChg chg="modSp mod">
        <pc:chgData name="Fredel, Jill (DHSS)" userId="855f6ac6-f301-4827-bdd3-baab2b9e288f" providerId="ADAL" clId="{822CCCDF-EEBD-4631-8F05-A550191AB9DA}" dt="2022-10-24T21:44:27.162" v="19" actId="255"/>
        <pc:sldMkLst>
          <pc:docMk/>
          <pc:sldMk cId="311453367" sldId="2147375945"/>
        </pc:sldMkLst>
        <pc:spChg chg="mod">
          <ac:chgData name="Fredel, Jill (DHSS)" userId="855f6ac6-f301-4827-bdd3-baab2b9e288f" providerId="ADAL" clId="{822CCCDF-EEBD-4631-8F05-A550191AB9DA}" dt="2022-10-24T21:44:20.939" v="18" actId="255"/>
          <ac:spMkLst>
            <pc:docMk/>
            <pc:sldMk cId="311453367" sldId="2147375945"/>
            <ac:spMk id="3" creationId="{DF387F9B-E3B6-4AD0-AF0E-74CFD8CB2597}"/>
          </ac:spMkLst>
        </pc:spChg>
        <pc:spChg chg="mod">
          <ac:chgData name="Fredel, Jill (DHSS)" userId="855f6ac6-f301-4827-bdd3-baab2b9e288f" providerId="ADAL" clId="{822CCCDF-EEBD-4631-8F05-A550191AB9DA}" dt="2022-10-24T21:44:27.162" v="19" actId="255"/>
          <ac:spMkLst>
            <pc:docMk/>
            <pc:sldMk cId="311453367" sldId="2147375945"/>
            <ac:spMk id="4" creationId="{C22A3765-2548-4E25-9148-5689558E8F7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89B2E-79EA-431B-A9E2-DC7627397994}" type="datetimeFigureOut">
              <a:rPr lang="en-US" smtClean="0"/>
              <a:pPr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5CAAB-3F3C-496D-83F7-7F73FDD737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8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92150"/>
            <a:ext cx="4618038" cy="3465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altLang="en-US" sz="11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100" dirty="0">
              <a:latin typeface="Gill Sans MT" panose="020B0502020104020203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92047" y="9014057"/>
            <a:ext cx="358029" cy="23090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9841C-1854-8B41-A47B-C358FF8B09E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New Tai L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1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5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94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2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00800" y="8839200"/>
            <a:ext cx="362588" cy="233107"/>
          </a:xfrm>
        </p:spPr>
        <p:txBody>
          <a:bodyPr/>
          <a:lstStyle/>
          <a:p>
            <a:fld id="{F19303DE-3E45-4DD3-9505-92EF4803EF97}" type="slidenum">
              <a:rPr lang="en-US" smtClean="0">
                <a:solidFill>
                  <a:schemeClr val="tx1"/>
                </a:solidFill>
                <a:latin typeface="Gill Sans MT" panose="020B0502020104020203" pitchFamily="34" charset="0"/>
              </a:rPr>
              <a:pPr/>
              <a:t>13</a:t>
            </a:fld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body" idx="1"/>
          </p:nvPr>
        </p:nvSpPr>
        <p:spPr>
          <a:xfrm>
            <a:off x="1143000" y="4572000"/>
            <a:ext cx="4692375" cy="4195921"/>
          </a:xfrm>
        </p:spPr>
        <p:txBody>
          <a:bodyPr/>
          <a:lstStyle/>
          <a:p>
            <a:endParaRPr lang="en-US" sz="11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8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9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EF9EC-8318-4FF6-847E-A85BBD2B7E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B7B56C-0DF7-4A74-83D8-1C9558A03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42999" y="4237037"/>
            <a:ext cx="4495801" cy="4191000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93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4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0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0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4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5CAAB-3F3C-496D-83F7-7F73FDD737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9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1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5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63478CA-261A-44D7-AF06-2B595722CF06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5" y="99060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66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1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452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BAE1E3-3E75-4BB1-9F1E-BA0D64A7E427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4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C978-B47F-43C0-80A8-78DBAD168D45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4822478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77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DCC10F-7A5C-44DF-AA81-59B382BE1347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6" y="858393"/>
            <a:ext cx="1802131" cy="183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07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273F-B14E-4A45-93E2-339DF52BBF78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4824729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5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F658-A850-4ACF-B605-B8210A1A2857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3" y="481203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81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CF9C-958B-431E-8AF7-F0FD94AD623A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84" y="491549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25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A093-BFD0-48DA-822E-3FB7421F42C2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C99C40F-6EE8-499B-9106-DA195F4E8E10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376111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40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931B-2958-4A4E-AB7D-EBB6094DC7D3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14" y="5616212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70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3FBF3-0FE9-446D-8816-217D51BE86B9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7824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2F42-3081-44C7-A5E5-F810EABD972F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710978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716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E61DC5-9FC4-482C-B06E-832266A19CE6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524000"/>
            <a:ext cx="8059738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67769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6553200" cy="457200"/>
          </a:xfrm>
        </p:spPr>
        <p:txBody>
          <a:bodyPr/>
          <a:lstStyle>
            <a:lvl1pPr>
              <a:defRPr sz="675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FF57B-5F25-B54A-A918-FB50C268907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1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6015" y="3657601"/>
            <a:ext cx="8240108" cy="2835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3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2495446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C160FA-D207-48D3-A37E-B2D22CC2E580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5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B6DBB-1878-418A-8FAC-F5923ABAAFB0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4822478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580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DEB97-14BD-4483-8280-B61B54E70350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7" y="858393"/>
            <a:ext cx="1802131" cy="183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316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296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3074-E624-4369-9D6A-754378A5E773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</p:spPr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948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78AA-F949-472F-9072-6DA6E14E4015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3" y="481203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535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F47E-DFF2-4526-AF92-010C2F91B656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84" y="491549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25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491531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4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8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E57FDB-2618-48DA-ADCB-0C54975E3D59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97" y="858393"/>
            <a:ext cx="1802131" cy="183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922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8659-8CFA-45D2-B511-E7D1DBA81CFE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71800" cy="286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709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7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CB466B-36E5-4A73-881D-05AB9E5CE9F3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376111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408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4DF0-0E23-43D2-A740-7EAEFFA5824A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14" y="5616212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249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FFEA5-82B8-4BE5-AA88-B3AF7EF25BAD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4" y="710978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293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E218B4E-7C24-4E15-8658-46CCA44C1E38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8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3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5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4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4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2"/>
            <a:ext cx="3907663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3DD4-509B-4272-BD97-D7AC5FB65985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3" y="481203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5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6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383AA-8E21-4DB7-A9CA-A905CEDB8091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4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7A87-1A69-46DD-917D-CFB4AA5F9CA5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971800" cy="286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39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7" y="5141974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6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1EC9A8-545F-49CC-936B-636B5617B1A4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HSS Logo Red 3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85" y="376111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46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90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7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7D37-E4D2-4D22-A3CD-1157F76094BE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0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4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B0D0956-CB2B-447E-8709-E2558D96515B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1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5956137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DHSS Logo Red 3D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85" y="4915490"/>
            <a:ext cx="1013460" cy="103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66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115CEE9-B5DC-4287-9B96-BE157FF6A3B8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C710B68-0DA6-48D0-B821-E2188FAEE0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991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8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5207A6-98D2-4644-A49F-BCA19B458E29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8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1449F68-FF12-43F9-9EC1-AE713EF20332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DD3FF57B-5F25-B54A-A918-FB50C26890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283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679" y="916902"/>
            <a:ext cx="8283121" cy="2059222"/>
          </a:xfrm>
        </p:spPr>
        <p:txBody>
          <a:bodyPr anchor="t">
            <a:noAutofit/>
          </a:bodyPr>
          <a:lstStyle/>
          <a:p>
            <a:pPr>
              <a:lnSpc>
                <a:spcPts val="5251"/>
              </a:lnSpc>
            </a:pPr>
            <a:r>
              <a:rPr lang="en-US" sz="5400" dirty="0">
                <a:ea typeface="Calibri" charset="0"/>
                <a:cs typeface="Calibri" charset="0"/>
              </a:rPr>
              <a:t>DHSS: REIMAGINING SERVICES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761" y="3481427"/>
            <a:ext cx="7119865" cy="1014373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daniel</a:t>
            </a:r>
            <a:r>
              <a:rPr lang="en-US" sz="2000" dirty="0">
                <a:solidFill>
                  <a:schemeClr val="bg1"/>
                </a:solidFill>
              </a:rPr>
              <a:t> walker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Deputy Cabinet Secretary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Department of Health and Social Services (DHSS)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761" y="5110101"/>
            <a:ext cx="5064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Gill Sans MT" panose="020B0502020104020203"/>
              </a:rPr>
              <a:t>Wilmington City Council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October </a:t>
            </a:r>
            <a:r>
              <a:rPr lang="en-US" sz="1600" dirty="0">
                <a:solidFill>
                  <a:prstClr val="white"/>
                </a:solidFill>
                <a:latin typeface="Gill Sans MT" panose="020B0502020104020203"/>
              </a:rPr>
              <a:t>26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F5979-D63B-4F10-BB58-7EB5BB20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1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F3E7-7F55-41DB-AD78-CDBB31FC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AA90B-B478-4A2C-9C35-26260FA2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Emails and Phone Calls</a:t>
            </a:r>
          </a:p>
          <a:p>
            <a:r>
              <a:rPr lang="en-US" sz="2400" dirty="0"/>
              <a:t>Online User Experience Survey (on de.gov/community)</a:t>
            </a:r>
          </a:p>
          <a:p>
            <a:r>
              <a:rPr lang="en-US" sz="2400" dirty="0"/>
              <a:t>Stakeholder Survey</a:t>
            </a:r>
          </a:p>
          <a:p>
            <a:r>
              <a:rPr lang="en-US" sz="2400" dirty="0"/>
              <a:t>Focus Groups</a:t>
            </a:r>
          </a:p>
          <a:p>
            <a:r>
              <a:rPr lang="en-US" sz="2400" dirty="0"/>
              <a:t>One-on-one Interviews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DF097-8F59-4BCA-8A37-D03AF33A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120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2B11-5837-4D27-B825-EC13FF1A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FOR YOUR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7F9B-E3B6-4AD0-AF0E-74CFD8CB2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676401"/>
            <a:ext cx="8105606" cy="19812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Community Organizations: </a:t>
            </a:r>
            <a:r>
              <a:rPr lang="en-US" sz="2000" dirty="0"/>
              <a:t>The names of key individuals from organizations in your community that provide services.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A3765-2548-4E25-9148-5689558E8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3581400"/>
            <a:ext cx="7989753" cy="128905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Outreach to Constituents: </a:t>
            </a:r>
            <a:r>
              <a:rPr lang="en-US" sz="2000" dirty="0"/>
              <a:t>Help us spread the word to your constituents to complete the user experience survey.</a:t>
            </a:r>
          </a:p>
          <a:p>
            <a:r>
              <a:rPr lang="en-US" sz="2000" dirty="0"/>
              <a:t>See the tools and templates available in the communications package.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8ED64-DA36-462D-B69A-106608C6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5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FC58-840B-4FBD-9B88-DF7E23A9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AT OUR WEBPAGE: DE.GOV/COMMUNITY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F9FC-A841-4E3E-B6FD-D2D27BC4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5" name="Google Shape;399;p81">
            <a:extLst>
              <a:ext uri="{FF2B5EF4-FFF2-40B4-BE49-F238E27FC236}">
                <a16:creationId xmlns:a16="http://schemas.microsoft.com/office/drawing/2014/main" id="{52009203-5BA9-4F04-AF7E-951DAED11D36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2209799"/>
            <a:ext cx="4002057" cy="39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00;p81">
            <a:extLst>
              <a:ext uri="{FF2B5EF4-FFF2-40B4-BE49-F238E27FC236}">
                <a16:creationId xmlns:a16="http://schemas.microsoft.com/office/drawing/2014/main" id="{C30490F5-902F-4AD9-9DA4-29719985531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4744" y="2199187"/>
            <a:ext cx="3886200" cy="400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01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239" y="4677508"/>
            <a:ext cx="7899791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latin typeface="+mj-lt"/>
                <a:ea typeface="Georgia" charset="0"/>
                <a:cs typeface="Georgia" charset="0"/>
              </a:rPr>
              <a:t>THANK YOU</a:t>
            </a:r>
            <a:endParaRPr lang="en-US" sz="8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C9829-12E5-4447-9065-29700C50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7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0F95CD-3268-47E8-9F74-C1A84209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GOALS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8A334-EAD8-44EF-8CDD-570CE903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Introduce the Reimagining State Service Initiative</a:t>
            </a:r>
          </a:p>
          <a:p>
            <a:r>
              <a:rPr lang="en-US" sz="2400" dirty="0"/>
              <a:t>Present the approach, plan, and timeline</a:t>
            </a:r>
          </a:p>
          <a:p>
            <a:r>
              <a:rPr lang="en-US" sz="2400" dirty="0"/>
              <a:t>Request for help with participation</a:t>
            </a:r>
          </a:p>
          <a:p>
            <a:r>
              <a:rPr lang="en-US" sz="2400" dirty="0"/>
              <a:t>Questions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931E0-3430-48A5-9B75-EDCB1956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5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REIMAGINING STATE SERVICE DELIVERY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FF57B-5F25-B54A-A918-FB50C2689073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Google Shape;320;p72">
            <a:extLst>
              <a:ext uri="{FF2B5EF4-FFF2-40B4-BE49-F238E27FC236}">
                <a16:creationId xmlns:a16="http://schemas.microsoft.com/office/drawing/2014/main" id="{80BEA9C1-2905-4104-BA5E-76F7539AD9EA}"/>
              </a:ext>
            </a:extLst>
          </p:cNvPr>
          <p:cNvSpPr txBox="1"/>
          <p:nvPr/>
        </p:nvSpPr>
        <p:spPr>
          <a:xfrm>
            <a:off x="778800" y="1949701"/>
            <a:ext cx="7908000" cy="45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Goal</a:t>
            </a:r>
            <a:r>
              <a:rPr lang="en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dirty="0">
                <a:ea typeface="Montserrat"/>
                <a:cs typeface="Montserrat"/>
                <a:sym typeface="Montserrat"/>
              </a:rPr>
              <a:t>streamline and improve service delivery to enhance the client experience</a:t>
            </a:r>
            <a:endParaRPr dirty="0"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316;p72">
            <a:extLst>
              <a:ext uri="{FF2B5EF4-FFF2-40B4-BE49-F238E27FC236}">
                <a16:creationId xmlns:a16="http://schemas.microsoft.com/office/drawing/2014/main" id="{AD68320D-EEA8-406B-88DC-48469DC38DB4}"/>
              </a:ext>
            </a:extLst>
          </p:cNvPr>
          <p:cNvSpPr/>
          <p:nvPr/>
        </p:nvSpPr>
        <p:spPr>
          <a:xfrm>
            <a:off x="749176" y="3466158"/>
            <a:ext cx="1927575" cy="115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Assess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16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the service model</a:t>
            </a:r>
            <a:endParaRPr sz="1600" dirty="0">
              <a:solidFill>
                <a:srgbClr val="595959"/>
              </a:solidFill>
            </a:endParaRPr>
          </a:p>
        </p:txBody>
      </p:sp>
      <p:sp>
        <p:nvSpPr>
          <p:cNvPr id="8" name="Google Shape;317;p72">
            <a:extLst>
              <a:ext uri="{FF2B5EF4-FFF2-40B4-BE49-F238E27FC236}">
                <a16:creationId xmlns:a16="http://schemas.microsoft.com/office/drawing/2014/main" id="{571D7805-00D2-4BA5-9962-84E7A88D90DD}"/>
              </a:ext>
            </a:extLst>
          </p:cNvPr>
          <p:cNvSpPr/>
          <p:nvPr/>
        </p:nvSpPr>
        <p:spPr>
          <a:xfrm>
            <a:off x="3375504" y="3466158"/>
            <a:ext cx="2021850" cy="115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Engage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1600" dirty="0">
                <a:solidFill>
                  <a:srgbClr val="59595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community leaders and impacted people</a:t>
            </a:r>
            <a:endParaRPr sz="160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318;p72">
            <a:extLst>
              <a:ext uri="{FF2B5EF4-FFF2-40B4-BE49-F238E27FC236}">
                <a16:creationId xmlns:a16="http://schemas.microsoft.com/office/drawing/2014/main" id="{32417898-ABB6-4FD3-8D59-7D1D15DE981E}"/>
              </a:ext>
            </a:extLst>
          </p:cNvPr>
          <p:cNvSpPr/>
          <p:nvPr/>
        </p:nvSpPr>
        <p:spPr>
          <a:xfrm>
            <a:off x="5792925" y="3466175"/>
            <a:ext cx="2840625" cy="115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Shift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sz="1600" dirty="0">
                <a:solidFill>
                  <a:srgbClr val="59595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toward accessible and trauma-informed service delivery</a:t>
            </a:r>
            <a:endParaRPr sz="1600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321;p72">
            <a:extLst>
              <a:ext uri="{FF2B5EF4-FFF2-40B4-BE49-F238E27FC236}">
                <a16:creationId xmlns:a16="http://schemas.microsoft.com/office/drawing/2014/main" id="{A718513E-F7BB-46DF-9941-587E9611F1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81978">
            <a:off x="2583811" y="2742705"/>
            <a:ext cx="839153" cy="126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22;p72">
            <a:extLst>
              <a:ext uri="{FF2B5EF4-FFF2-40B4-BE49-F238E27FC236}">
                <a16:creationId xmlns:a16="http://schemas.microsoft.com/office/drawing/2014/main" id="{07322A57-0C37-4602-B305-D2B79346F3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281978">
            <a:off x="5565719" y="2663106"/>
            <a:ext cx="892380" cy="1337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9;p72">
            <a:extLst>
              <a:ext uri="{FF2B5EF4-FFF2-40B4-BE49-F238E27FC236}">
                <a16:creationId xmlns:a16="http://schemas.microsoft.com/office/drawing/2014/main" id="{EAA4F1FA-20EA-4D56-A7BE-1F97EF4E8196}"/>
              </a:ext>
            </a:extLst>
          </p:cNvPr>
          <p:cNvSpPr txBox="1"/>
          <p:nvPr/>
        </p:nvSpPr>
        <p:spPr>
          <a:xfrm>
            <a:off x="749175" y="4884057"/>
            <a:ext cx="6642225" cy="90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algn="ctr"/>
            <a:r>
              <a:rPr lang="en" sz="14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process of rethinking services and operations will require </a:t>
            </a:r>
            <a:endParaRPr sz="14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en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integration </a:t>
            </a:r>
            <a:r>
              <a:rPr lang="en" sz="14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across divisions and departments </a:t>
            </a:r>
            <a:r>
              <a:rPr lang="en" sz="14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&amp; </a:t>
            </a:r>
            <a:r>
              <a:rPr lang="en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coordination of </a:t>
            </a:r>
            <a:r>
              <a:rPr lang="en" sz="1400" b="1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resources</a:t>
            </a:r>
            <a:endParaRPr sz="1400" b="1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6232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103E-E91B-484B-9EC0-393DC786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USER JOURNEY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75CBF-A4B9-4448-B65D-4F28A429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Google Shape;328;p73">
            <a:extLst>
              <a:ext uri="{FF2B5EF4-FFF2-40B4-BE49-F238E27FC236}">
                <a16:creationId xmlns:a16="http://schemas.microsoft.com/office/drawing/2014/main" id="{C7641207-C403-453E-B384-AC6359638E48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13123" t="16590" r="19472"/>
          <a:stretch/>
        </p:blipFill>
        <p:spPr>
          <a:xfrm>
            <a:off x="573055" y="2133600"/>
            <a:ext cx="6894545" cy="4187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94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6CAC-E347-449C-BC2F-6B48777D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USER JOURNEY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AA776-542B-49DB-BC9E-1F05DB7C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41C6-75BC-4360-B680-4A647707B81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5" name="Google Shape;334;p74">
            <a:extLst>
              <a:ext uri="{FF2B5EF4-FFF2-40B4-BE49-F238E27FC236}">
                <a16:creationId xmlns:a16="http://schemas.microsoft.com/office/drawing/2014/main" id="{2391661C-8261-4021-94BF-07EC43048AA1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1" t="16352" r="-3444" b="4816"/>
          <a:stretch/>
        </p:blipFill>
        <p:spPr>
          <a:xfrm>
            <a:off x="457200" y="2209800"/>
            <a:ext cx="7086600" cy="374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49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0A76-E727-447A-8159-F6BA813F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REIMAGINING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D1DC1-2157-48C4-A6A0-7E81A51F3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28004"/>
            <a:ext cx="2617982" cy="576262"/>
          </a:xfrm>
        </p:spPr>
        <p:txBody>
          <a:bodyPr/>
          <a:lstStyle/>
          <a:p>
            <a:r>
              <a:rPr lang="en-US" dirty="0"/>
              <a:t>Phase 1: Assess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E7A67-669B-40B3-8533-331600365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5" y="2926053"/>
            <a:ext cx="2514600" cy="2331748"/>
          </a:xfrm>
        </p:spPr>
        <p:txBody>
          <a:bodyPr/>
          <a:lstStyle/>
          <a:p>
            <a:r>
              <a:rPr lang="en-US" dirty="0"/>
              <a:t>Research</a:t>
            </a:r>
          </a:p>
          <a:p>
            <a:r>
              <a:rPr lang="en-US" dirty="0"/>
              <a:t>Interviews State Service Center Staff</a:t>
            </a:r>
          </a:p>
          <a:p>
            <a:r>
              <a:rPr lang="en-US" dirty="0"/>
              <a:t>Understand current State Service Center processes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EB4B7-D675-47CF-8982-A756E7A46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29000" y="2228004"/>
            <a:ext cx="2286000" cy="576262"/>
          </a:xfrm>
        </p:spPr>
        <p:txBody>
          <a:bodyPr/>
          <a:lstStyle/>
          <a:p>
            <a:r>
              <a:rPr lang="en-US" dirty="0"/>
              <a:t>Phase 2: Engage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E99B3-CEF1-4D21-AECF-C1D75DE41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0399" y="2926053"/>
            <a:ext cx="2514601" cy="2484148"/>
          </a:xfrm>
        </p:spPr>
        <p:txBody>
          <a:bodyPr/>
          <a:lstStyle/>
          <a:p>
            <a:r>
              <a:rPr lang="en-US" dirty="0"/>
              <a:t>Interview and survey stakeholders, leaders and community members</a:t>
            </a:r>
          </a:p>
          <a:p>
            <a:r>
              <a:rPr lang="en-US" dirty="0"/>
              <a:t>Develop new approaches with DHSS and stakeholders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359595-0D21-4D7B-819F-D924A7F7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Google Shape;345;p75">
            <a:extLst>
              <a:ext uri="{FF2B5EF4-FFF2-40B4-BE49-F238E27FC236}">
                <a16:creationId xmlns:a16="http://schemas.microsoft.com/office/drawing/2014/main" id="{F5703BD5-0170-46B3-BF3F-1A3D78FC9A40}"/>
              </a:ext>
            </a:extLst>
          </p:cNvPr>
          <p:cNvSpPr txBox="1"/>
          <p:nvPr/>
        </p:nvSpPr>
        <p:spPr>
          <a:xfrm>
            <a:off x="980321" y="5509767"/>
            <a:ext cx="5967725" cy="7386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Where are we now? → Engaging stakeholders and surveying impacted people</a:t>
            </a: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D2A4D35-E186-4226-A078-8004BEA7CBE4}"/>
              </a:ext>
            </a:extLst>
          </p:cNvPr>
          <p:cNvSpPr txBox="1">
            <a:spLocks/>
          </p:cNvSpPr>
          <p:nvPr/>
        </p:nvSpPr>
        <p:spPr>
          <a:xfrm>
            <a:off x="5972007" y="2895600"/>
            <a:ext cx="2514600" cy="2484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Interview and survey stakeholders, leaders and community members</a:t>
            </a:r>
          </a:p>
          <a:p>
            <a:r>
              <a:rPr lang="en-US" dirty="0"/>
              <a:t>Develop new approaches with DHSS and stakeholders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688D11-6601-45A3-9945-A639C82E1F3E}"/>
              </a:ext>
            </a:extLst>
          </p:cNvPr>
          <p:cNvSpPr txBox="1">
            <a:spLocks/>
          </p:cNvSpPr>
          <p:nvPr/>
        </p:nvSpPr>
        <p:spPr>
          <a:xfrm>
            <a:off x="6095999" y="2209800"/>
            <a:ext cx="243840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 3: Implement </a:t>
            </a:r>
          </a:p>
        </p:txBody>
      </p:sp>
    </p:spTree>
    <p:extLst>
      <p:ext uri="{BB962C8B-B14F-4D97-AF65-F5344CB8AC3E}">
        <p14:creationId xmlns:p14="http://schemas.microsoft.com/office/powerpoint/2010/main" val="146845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72B53-CD97-401F-A82A-5D829110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community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2737-67CA-49F9-A357-1196CD58C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981200"/>
            <a:ext cx="8105606" cy="127719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GOAL: </a:t>
            </a:r>
            <a:r>
              <a:rPr lang="en-US" b="1" dirty="0"/>
              <a:t>Examine the current system to understand how DHSS can offer effective, person-centered services, easily accessible to those who need them across our state.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FC670-2D19-4226-936E-57B2CAA90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3962400"/>
            <a:ext cx="2009607" cy="159385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BIG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1B766-B45F-4134-A500-AF564A15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8C0B3-CC63-442D-BCA4-74EE699C9196}"/>
              </a:ext>
            </a:extLst>
          </p:cNvPr>
          <p:cNvSpPr txBox="1"/>
          <p:nvPr/>
        </p:nvSpPr>
        <p:spPr>
          <a:xfrm>
            <a:off x="2667000" y="35814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services have Delawareans received from the state?</a:t>
            </a:r>
          </a:p>
          <a:p>
            <a:pPr marL="342900" indent="-342900">
              <a:buAutoNum type="arabicPeriod"/>
            </a:pPr>
            <a:r>
              <a:rPr lang="en-US" dirty="0"/>
              <a:t>What is the experience of Delawareans seeking, receiving and/or providing state services?</a:t>
            </a:r>
          </a:p>
          <a:p>
            <a:pPr marL="342900" indent="-342900">
              <a:buAutoNum type="arabicPeriod"/>
            </a:pPr>
            <a:r>
              <a:rPr lang="en-US" dirty="0"/>
              <a:t>What services do Delawareans need from the state that they are not currently receiving, or cannot currently receive?</a:t>
            </a:r>
          </a:p>
          <a:p>
            <a:pPr marL="342900" indent="-342900">
              <a:buAutoNum type="arabicPeriod"/>
            </a:pPr>
            <a:r>
              <a:rPr lang="en-US" dirty="0"/>
              <a:t>How can the state improve the user experience?</a:t>
            </a:r>
          </a:p>
        </p:txBody>
      </p:sp>
    </p:spTree>
    <p:extLst>
      <p:ext uri="{BB962C8B-B14F-4D97-AF65-F5344CB8AC3E}">
        <p14:creationId xmlns:p14="http://schemas.microsoft.com/office/powerpoint/2010/main" val="203885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B9B3-28FB-4FB5-B58E-29272B56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ALL PERSPECTIVES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209C4-06D9-4C49-92D0-E45F29A99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28004"/>
            <a:ext cx="2846581" cy="576262"/>
          </a:xfrm>
        </p:spPr>
        <p:txBody>
          <a:bodyPr/>
          <a:lstStyle/>
          <a:p>
            <a:r>
              <a:rPr lang="en-US" b="1" dirty="0"/>
              <a:t>Service Center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3D58B-6996-4BF1-9EA4-F7E959B7A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5" y="2926052"/>
            <a:ext cx="2390606" cy="2934999"/>
          </a:xfrm>
        </p:spPr>
        <p:txBody>
          <a:bodyPr/>
          <a:lstStyle/>
          <a:p>
            <a:r>
              <a:rPr lang="en-US" dirty="0"/>
              <a:t>Key staff of the five centers with the highest volume each year</a:t>
            </a:r>
          </a:p>
          <a:p>
            <a:r>
              <a:rPr lang="en-US" dirty="0"/>
              <a:t>Key service providers</a:t>
            </a:r>
          </a:p>
          <a:p>
            <a:r>
              <a:rPr lang="en-US" dirty="0"/>
              <a:t>Key social service organizations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07531-FBC0-4601-9FBD-F44AE5522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3600" y="2228004"/>
            <a:ext cx="2627344" cy="576262"/>
          </a:xfrm>
        </p:spPr>
        <p:txBody>
          <a:bodyPr/>
          <a:lstStyle/>
          <a:p>
            <a:r>
              <a:rPr lang="en-US" b="1" dirty="0"/>
              <a:t>Community Approach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4244-641B-438C-9165-C6AD4BB4E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1" y="2926052"/>
            <a:ext cx="2514600" cy="3093748"/>
          </a:xfrm>
        </p:spPr>
        <p:txBody>
          <a:bodyPr/>
          <a:lstStyle/>
          <a:p>
            <a:r>
              <a:rPr lang="en-US" dirty="0"/>
              <a:t>Community leaders from communities near the five centers with the highest volume each year</a:t>
            </a:r>
          </a:p>
          <a:p>
            <a:r>
              <a:rPr lang="en-US" dirty="0"/>
              <a:t>Community-based organizations</a:t>
            </a:r>
          </a:p>
          <a:p>
            <a:r>
              <a:rPr lang="en-US" dirty="0"/>
              <a:t>Impacted people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6C78D-7A38-4840-8D3D-EAC67BFB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Google Shape;363;p77">
            <a:extLst>
              <a:ext uri="{FF2B5EF4-FFF2-40B4-BE49-F238E27FC236}">
                <a16:creationId xmlns:a16="http://schemas.microsoft.com/office/drawing/2014/main" id="{BD44AA3C-0240-4ED7-98CB-32B76D03BB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2645883"/>
            <a:ext cx="2209800" cy="1773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30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E9687-439E-4505-9864-CD77065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FF57B-5F25-B54A-A918-FB50C26890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Google Shape;370;p78">
            <a:extLst>
              <a:ext uri="{FF2B5EF4-FFF2-40B4-BE49-F238E27FC236}">
                <a16:creationId xmlns:a16="http://schemas.microsoft.com/office/drawing/2014/main" id="{91068E8E-7251-4DFD-99E9-A2AF053DA0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918876"/>
            <a:ext cx="6629401" cy="5037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33432"/>
      </p:ext>
    </p:extLst>
  </p:cSld>
  <p:clrMapOvr>
    <a:masterClrMapping/>
  </p:clrMapOvr>
</p:sld>
</file>

<file path=ppt/theme/theme1.xml><?xml version="1.0" encoding="utf-8"?>
<a:theme xmlns:a="http://schemas.openxmlformats.org/drawingml/2006/main" name="Kara DHSS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F1F2E"/>
      </a:accent1>
      <a:accent2>
        <a:srgbClr val="48141E"/>
      </a:accent2>
      <a:accent3>
        <a:srgbClr val="66B1C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a DHSS" id="{F02942D3-ED83-4A43-9686-560F33F8BC63}" vid="{613DBA36-AC9A-4581-8C69-A590BFE5BADB}"/>
    </a:ext>
  </a:extLst>
</a:theme>
</file>

<file path=ppt/theme/theme2.xml><?xml version="1.0" encoding="utf-8"?>
<a:theme xmlns:a="http://schemas.openxmlformats.org/drawingml/2006/main" name="1_Kara DHSS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F1F2E"/>
      </a:accent1>
      <a:accent2>
        <a:srgbClr val="48141E"/>
      </a:accent2>
      <a:accent3>
        <a:srgbClr val="66B1C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SS PPT. Template. Brand" id="{3FC61AB6-49BA-480D-8FDD-67608D1821A5}" vid="{4D246706-C1B0-466F-B786-CCE1EF7B641E}"/>
    </a:ext>
  </a:extLst>
</a:theme>
</file>

<file path=ppt/theme/theme3.xml><?xml version="1.0" encoding="utf-8"?>
<a:theme xmlns:a="http://schemas.openxmlformats.org/drawingml/2006/main" name="2_Kara DHSS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F1F2E"/>
      </a:accent1>
      <a:accent2>
        <a:srgbClr val="48141E"/>
      </a:accent2>
      <a:accent3>
        <a:srgbClr val="66B1C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a DHSS" id="{F02942D3-ED83-4A43-9686-560F33F8BC63}" vid="{613DBA36-AC9A-4581-8C69-A590BFE5BADB}"/>
    </a:ext>
  </a:extLst>
</a:theme>
</file>

<file path=ppt/theme/theme4.xml><?xml version="1.0" encoding="utf-8"?>
<a:theme xmlns:a="http://schemas.openxmlformats.org/drawingml/2006/main" name="3_Kara DHSS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6F1F2E"/>
      </a:accent1>
      <a:accent2>
        <a:srgbClr val="48141E"/>
      </a:accent2>
      <a:accent3>
        <a:srgbClr val="66B1CE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ra DHSS" id="{F02942D3-ED83-4A43-9686-560F33F8BC63}" vid="{613DBA36-AC9A-4581-8C69-A590BFE5BAD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426</Words>
  <Application>Microsoft Office PowerPoint</Application>
  <PresentationFormat>On-screen Show (4:3)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Georgia</vt:lpstr>
      <vt:lpstr>Gill Sans MT</vt:lpstr>
      <vt:lpstr>Microsoft New Tai Lue</vt:lpstr>
      <vt:lpstr>Montserrat</vt:lpstr>
      <vt:lpstr>Wingdings 2</vt:lpstr>
      <vt:lpstr>Kara DHSS</vt:lpstr>
      <vt:lpstr>1_Kara DHSS</vt:lpstr>
      <vt:lpstr>2_Kara DHSS</vt:lpstr>
      <vt:lpstr>3_Kara DHSS</vt:lpstr>
      <vt:lpstr>DHSS: REIMAGINING SERVICES </vt:lpstr>
      <vt:lpstr>MEETING GOALS </vt:lpstr>
      <vt:lpstr> REIMAGINING STATE SERVICE DELIVERY </vt:lpstr>
      <vt:lpstr>IDEAL USER JOURNEY </vt:lpstr>
      <vt:lpstr>REALISTIC USER JOURNEY </vt:lpstr>
      <vt:lpstr>PHASES OF REIMAGINING SERVICES </vt:lpstr>
      <vt:lpstr>Phase 2: community engagement </vt:lpstr>
      <vt:lpstr>ENGAGING ALL PERSPECTIVES </vt:lpstr>
      <vt:lpstr>PowerPoint Presentation</vt:lpstr>
      <vt:lpstr>ENGAGEMENT TOOLS </vt:lpstr>
      <vt:lpstr>REQUESTS FOR YOUR SUPPORT </vt:lpstr>
      <vt:lpstr>MORE AT OUR WEBPAGE: DE.GOV/COMMUNITY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Dhss’ strategic plan  Person-Centered health  and human services in delaware</dc:title>
  <dc:creator>Fredel, Jill (DHSS)</dc:creator>
  <cp:lastModifiedBy>Fredel, Jill (DHSS)</cp:lastModifiedBy>
  <cp:revision>52</cp:revision>
  <dcterms:created xsi:type="dcterms:W3CDTF">2020-08-26T21:34:47Z</dcterms:created>
  <dcterms:modified xsi:type="dcterms:W3CDTF">2022-10-24T21:44:29Z</dcterms:modified>
</cp:coreProperties>
</file>