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93" r:id="rId5"/>
    <p:sldId id="286" r:id="rId6"/>
    <p:sldId id="324" r:id="rId7"/>
    <p:sldId id="322" r:id="rId8"/>
    <p:sldId id="327" r:id="rId9"/>
    <p:sldId id="299" r:id="rId10"/>
    <p:sldId id="300" r:id="rId11"/>
    <p:sldId id="319" r:id="rId12"/>
    <p:sldId id="326" r:id="rId13"/>
    <p:sldId id="318" r:id="rId14"/>
    <p:sldId id="303" r:id="rId15"/>
    <p:sldId id="323" r:id="rId16"/>
    <p:sldId id="328" r:id="rId17"/>
    <p:sldId id="329" r:id="rId18"/>
    <p:sldId id="304" r:id="rId1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a:srgbClr val="404040"/>
    <a:srgbClr val="007E39"/>
    <a:srgbClr val="0090A2"/>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9" d="100"/>
          <a:sy n="89" d="100"/>
        </p:scale>
        <p:origin x="64" y="524"/>
      </p:cViewPr>
      <p:guideLst>
        <p:guide pos="3840"/>
        <p:guide orient="horz" pos="2160"/>
      </p:guideLst>
    </p:cSldViewPr>
  </p:slideViewPr>
  <p:notesTextViewPr>
    <p:cViewPr>
      <p:scale>
        <a:sx n="1" d="1"/>
        <a:sy n="1" d="1"/>
      </p:scale>
      <p:origin x="0" y="0"/>
    </p:cViewPr>
  </p:notesTextViewPr>
  <p:sorterViewPr>
    <p:cViewPr>
      <p:scale>
        <a:sx n="100" d="100"/>
        <a:sy n="100" d="100"/>
      </p:scale>
      <p:origin x="0" y="-84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F7A84F-E231-42BE-A9F8-B5131853C839}"/>
              </a:ext>
            </a:extLst>
          </p:cNvPr>
          <p:cNvSpPr>
            <a:spLocks noGrp="1"/>
          </p:cNvSpPr>
          <p:nvPr>
            <p:ph type="hdr" sz="quarter"/>
          </p:nvPr>
        </p:nvSpPr>
        <p:spPr>
          <a:xfrm>
            <a:off x="1" y="0"/>
            <a:ext cx="3066732" cy="469780"/>
          </a:xfrm>
          <a:prstGeom prst="rect">
            <a:avLst/>
          </a:prstGeom>
        </p:spPr>
        <p:txBody>
          <a:bodyPr vert="horz" lIns="93937" tIns="46968" rIns="93937" bIns="46968" rtlCol="0"/>
          <a:lstStyle>
            <a:lvl1pPr algn="l">
              <a:defRPr sz="1200"/>
            </a:lvl1pPr>
          </a:lstStyle>
          <a:p>
            <a:endParaRPr lang="en-US" dirty="0"/>
          </a:p>
        </p:txBody>
      </p:sp>
      <p:sp>
        <p:nvSpPr>
          <p:cNvPr id="3" name="Date Placeholder 2">
            <a:extLst>
              <a:ext uri="{FF2B5EF4-FFF2-40B4-BE49-F238E27FC236}">
                <a16:creationId xmlns:a16="http://schemas.microsoft.com/office/drawing/2014/main" id="{BCB813BC-9E49-4ABB-A3C3-CEE0885B0275}"/>
              </a:ext>
            </a:extLst>
          </p:cNvPr>
          <p:cNvSpPr>
            <a:spLocks noGrp="1"/>
          </p:cNvSpPr>
          <p:nvPr>
            <p:ph type="dt" sz="quarter" idx="1"/>
          </p:nvPr>
        </p:nvSpPr>
        <p:spPr>
          <a:xfrm>
            <a:off x="4008705" y="0"/>
            <a:ext cx="3066732" cy="469780"/>
          </a:xfrm>
          <a:prstGeom prst="rect">
            <a:avLst/>
          </a:prstGeom>
        </p:spPr>
        <p:txBody>
          <a:bodyPr vert="horz" lIns="93937" tIns="46968" rIns="93937" bIns="46968" rtlCol="0"/>
          <a:lstStyle>
            <a:lvl1pPr algn="r">
              <a:defRPr sz="1200"/>
            </a:lvl1pPr>
          </a:lstStyle>
          <a:p>
            <a:fld id="{58EBDBEE-1FDA-4F57-947F-5759FA6ABC55}" type="datetimeFigureOut">
              <a:rPr lang="en-US" smtClean="0"/>
              <a:t>6/5/2022</a:t>
            </a:fld>
            <a:endParaRPr lang="en-US" dirty="0"/>
          </a:p>
        </p:txBody>
      </p:sp>
      <p:sp>
        <p:nvSpPr>
          <p:cNvPr id="4" name="Footer Placeholder 3">
            <a:extLst>
              <a:ext uri="{FF2B5EF4-FFF2-40B4-BE49-F238E27FC236}">
                <a16:creationId xmlns:a16="http://schemas.microsoft.com/office/drawing/2014/main" id="{47ADFF29-9BE4-4CDF-A198-BBEE303F0EBB}"/>
              </a:ext>
            </a:extLst>
          </p:cNvPr>
          <p:cNvSpPr>
            <a:spLocks noGrp="1"/>
          </p:cNvSpPr>
          <p:nvPr>
            <p:ph type="ftr" sz="quarter" idx="2"/>
          </p:nvPr>
        </p:nvSpPr>
        <p:spPr>
          <a:xfrm>
            <a:off x="1" y="8893297"/>
            <a:ext cx="3066732" cy="469779"/>
          </a:xfrm>
          <a:prstGeom prst="rect">
            <a:avLst/>
          </a:prstGeom>
        </p:spPr>
        <p:txBody>
          <a:bodyPr vert="horz" lIns="93937" tIns="46968" rIns="93937" bIns="4696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D4AFC6-5A97-4417-A16A-485E5801A6EA}"/>
              </a:ext>
            </a:extLst>
          </p:cNvPr>
          <p:cNvSpPr>
            <a:spLocks noGrp="1"/>
          </p:cNvSpPr>
          <p:nvPr>
            <p:ph type="sldNum" sz="quarter" idx="3"/>
          </p:nvPr>
        </p:nvSpPr>
        <p:spPr>
          <a:xfrm>
            <a:off x="4008705" y="8893297"/>
            <a:ext cx="3066732" cy="469779"/>
          </a:xfrm>
          <a:prstGeom prst="rect">
            <a:avLst/>
          </a:prstGeom>
        </p:spPr>
        <p:txBody>
          <a:bodyPr vert="horz" lIns="93937" tIns="46968" rIns="93937" bIns="46968" rtlCol="0" anchor="b"/>
          <a:lstStyle>
            <a:lvl1pPr algn="r">
              <a:defRPr sz="1200"/>
            </a:lvl1pPr>
          </a:lstStyle>
          <a:p>
            <a:fld id="{4FA8C659-3DDB-48CB-A056-6A658A161B7C}" type="slidenum">
              <a:rPr lang="en-US" smtClean="0"/>
              <a:t>‹#›</a:t>
            </a:fld>
            <a:endParaRPr lang="en-US" dirty="0"/>
          </a:p>
        </p:txBody>
      </p:sp>
    </p:spTree>
    <p:extLst>
      <p:ext uri="{BB962C8B-B14F-4D97-AF65-F5344CB8AC3E}">
        <p14:creationId xmlns:p14="http://schemas.microsoft.com/office/powerpoint/2010/main" val="236076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9780"/>
          </a:xfrm>
          <a:prstGeom prst="rect">
            <a:avLst/>
          </a:prstGeom>
        </p:spPr>
        <p:txBody>
          <a:bodyPr vert="horz" lIns="93937" tIns="46968" rIns="93937"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2" cy="469780"/>
          </a:xfrm>
          <a:prstGeom prst="rect">
            <a:avLst/>
          </a:prstGeom>
        </p:spPr>
        <p:txBody>
          <a:bodyPr vert="horz" lIns="93937" tIns="46968" rIns="93937" bIns="46968" rtlCol="0"/>
          <a:lstStyle>
            <a:lvl1pPr algn="r">
              <a:defRPr sz="1200"/>
            </a:lvl1pPr>
          </a:lstStyle>
          <a:p>
            <a:fld id="{CB16A9CD-5E57-4C86-B862-09CA519924BA}" type="datetimeFigureOut">
              <a:rPr lang="en-US" smtClean="0"/>
              <a:t>6/5/2022</a:t>
            </a:fld>
            <a:endParaRPr lang="en-US" dirty="0"/>
          </a:p>
        </p:txBody>
      </p:sp>
      <p:sp>
        <p:nvSpPr>
          <p:cNvPr id="4" name="Slide Image Placeholder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37" tIns="46968" rIns="93937"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7" tIns="46968" rIns="93937"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7"/>
            <a:ext cx="3066732" cy="469779"/>
          </a:xfrm>
          <a:prstGeom prst="rect">
            <a:avLst/>
          </a:prstGeom>
        </p:spPr>
        <p:txBody>
          <a:bodyPr vert="horz" lIns="93937" tIns="46968" rIns="93937"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2" cy="469779"/>
          </a:xfrm>
          <a:prstGeom prst="rect">
            <a:avLst/>
          </a:prstGeom>
        </p:spPr>
        <p:txBody>
          <a:bodyPr vert="horz" lIns="93937" tIns="46968" rIns="93937" bIns="46968"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a:t>
            </a:fld>
            <a:endParaRPr lang="en-US" dirty="0"/>
          </a:p>
        </p:txBody>
      </p:sp>
    </p:spTree>
    <p:extLst>
      <p:ext uri="{BB962C8B-B14F-4D97-AF65-F5344CB8AC3E}">
        <p14:creationId xmlns:p14="http://schemas.microsoft.com/office/powerpoint/2010/main" val="998357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10</a:t>
            </a:fld>
            <a:endParaRPr lang="en-US" dirty="0"/>
          </a:p>
        </p:txBody>
      </p:sp>
    </p:spTree>
    <p:extLst>
      <p:ext uri="{BB962C8B-B14F-4D97-AF65-F5344CB8AC3E}">
        <p14:creationId xmlns:p14="http://schemas.microsoft.com/office/powerpoint/2010/main" val="153180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11</a:t>
            </a:fld>
            <a:endParaRPr lang="en-US" dirty="0"/>
          </a:p>
        </p:txBody>
      </p:sp>
    </p:spTree>
    <p:extLst>
      <p:ext uri="{BB962C8B-B14F-4D97-AF65-F5344CB8AC3E}">
        <p14:creationId xmlns:p14="http://schemas.microsoft.com/office/powerpoint/2010/main" val="1472065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12</a:t>
            </a:fld>
            <a:endParaRPr lang="en-US" dirty="0"/>
          </a:p>
        </p:txBody>
      </p:sp>
    </p:spTree>
    <p:extLst>
      <p:ext uri="{BB962C8B-B14F-4D97-AF65-F5344CB8AC3E}">
        <p14:creationId xmlns:p14="http://schemas.microsoft.com/office/powerpoint/2010/main" val="525562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13</a:t>
            </a:fld>
            <a:endParaRPr lang="en-US" dirty="0"/>
          </a:p>
        </p:txBody>
      </p:sp>
    </p:spTree>
    <p:extLst>
      <p:ext uri="{BB962C8B-B14F-4D97-AF65-F5344CB8AC3E}">
        <p14:creationId xmlns:p14="http://schemas.microsoft.com/office/powerpoint/2010/main" val="2987311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14</a:t>
            </a:fld>
            <a:endParaRPr lang="en-US" dirty="0"/>
          </a:p>
        </p:txBody>
      </p:sp>
    </p:spTree>
    <p:extLst>
      <p:ext uri="{BB962C8B-B14F-4D97-AF65-F5344CB8AC3E}">
        <p14:creationId xmlns:p14="http://schemas.microsoft.com/office/powerpoint/2010/main" val="166069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15</a:t>
            </a:fld>
            <a:endParaRPr lang="en-US" dirty="0"/>
          </a:p>
        </p:txBody>
      </p:sp>
    </p:spTree>
    <p:extLst>
      <p:ext uri="{BB962C8B-B14F-4D97-AF65-F5344CB8AC3E}">
        <p14:creationId xmlns:p14="http://schemas.microsoft.com/office/powerpoint/2010/main" val="120971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260908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3</a:t>
            </a:fld>
            <a:endParaRPr lang="en-US" dirty="0"/>
          </a:p>
        </p:txBody>
      </p:sp>
    </p:spTree>
    <p:extLst>
      <p:ext uri="{BB962C8B-B14F-4D97-AF65-F5344CB8AC3E}">
        <p14:creationId xmlns:p14="http://schemas.microsoft.com/office/powerpoint/2010/main" val="395748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4</a:t>
            </a:fld>
            <a:endParaRPr lang="en-US" dirty="0"/>
          </a:p>
        </p:txBody>
      </p:sp>
    </p:spTree>
    <p:extLst>
      <p:ext uri="{BB962C8B-B14F-4D97-AF65-F5344CB8AC3E}">
        <p14:creationId xmlns:p14="http://schemas.microsoft.com/office/powerpoint/2010/main" val="193092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60502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6</a:t>
            </a:fld>
            <a:endParaRPr lang="en-US" dirty="0"/>
          </a:p>
        </p:txBody>
      </p:sp>
    </p:spTree>
    <p:extLst>
      <p:ext uri="{BB962C8B-B14F-4D97-AF65-F5344CB8AC3E}">
        <p14:creationId xmlns:p14="http://schemas.microsoft.com/office/powerpoint/2010/main" val="410744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7</a:t>
            </a:fld>
            <a:endParaRPr lang="en-US" dirty="0"/>
          </a:p>
        </p:txBody>
      </p:sp>
    </p:spTree>
    <p:extLst>
      <p:ext uri="{BB962C8B-B14F-4D97-AF65-F5344CB8AC3E}">
        <p14:creationId xmlns:p14="http://schemas.microsoft.com/office/powerpoint/2010/main" val="4257220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8</a:t>
            </a:fld>
            <a:endParaRPr lang="en-US" dirty="0"/>
          </a:p>
        </p:txBody>
      </p:sp>
    </p:spTree>
    <p:extLst>
      <p:ext uri="{BB962C8B-B14F-4D97-AF65-F5344CB8AC3E}">
        <p14:creationId xmlns:p14="http://schemas.microsoft.com/office/powerpoint/2010/main" val="178979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9</a:t>
            </a:fld>
            <a:endParaRPr lang="en-US" dirty="0"/>
          </a:p>
        </p:txBody>
      </p:sp>
    </p:spTree>
    <p:extLst>
      <p:ext uri="{BB962C8B-B14F-4D97-AF65-F5344CB8AC3E}">
        <p14:creationId xmlns:p14="http://schemas.microsoft.com/office/powerpoint/2010/main" val="339840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noProof="0" smtClean="0"/>
              <a:t>6/5/2022</a:t>
            </a:fld>
            <a:endParaRPr lang="en-US" noProof="0" dirty="0"/>
          </a:p>
        </p:txBody>
      </p:sp>
      <p:sp>
        <p:nvSpPr>
          <p:cNvPr id="5" name="Footer Placeholder 4">
            <a:extLst>
              <a:ext uri="{FF2B5EF4-FFF2-40B4-BE49-F238E27FC236}">
                <a16:creationId xmlns:a16="http://schemas.microsoft.com/office/drawing/2014/main" id="{5BED32F8-B0C7-4332-B0A5-BC19DD8C4CF5}"/>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18950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017EFDE0-5A54-402A-B0C3-6BC0BB739C25}"/>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noProof="0" smtClean="0"/>
              <a:t>6/5/2022</a:t>
            </a:fld>
            <a:endParaRPr lang="en-US" noProof="0" dirty="0"/>
          </a:p>
        </p:txBody>
      </p:sp>
      <p:sp>
        <p:nvSpPr>
          <p:cNvPr id="5" name="Footer Placeholder 4">
            <a:extLst>
              <a:ext uri="{FF2B5EF4-FFF2-40B4-BE49-F238E27FC236}">
                <a16:creationId xmlns:a16="http://schemas.microsoft.com/office/drawing/2014/main" id="{512064AD-EDC3-4B13-8CD6-49EB60099ED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a:extLst>
              <a:ext uri="{FF2B5EF4-FFF2-40B4-BE49-F238E27FC236}">
                <a16:creationId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noProof="0" smtClean="0"/>
              <a:t>6/5/2022</a:t>
            </a:fld>
            <a:endParaRPr lang="en-US" noProof="0" dirty="0"/>
          </a:p>
        </p:txBody>
      </p:sp>
      <p:sp>
        <p:nvSpPr>
          <p:cNvPr id="5" name="Footer Placeholder 4">
            <a:extLst>
              <a:ext uri="{FF2B5EF4-FFF2-40B4-BE49-F238E27FC236}">
                <a16:creationId xmlns:a16="http://schemas.microsoft.com/office/drawing/2014/main" id="{44E7D103-1290-4592-B37C-19C9C9DBEAE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6/5/2022</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noProof="0" smtClean="0"/>
              <a:t>6/5/2022</a:t>
            </a:fld>
            <a:endParaRPr lang="en-US"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EF5-3FD9-4423-A9E8-B67B4E902E9B}"/>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noProof="0" smtClean="0"/>
              <a:t>6/5/2022</a:t>
            </a:fld>
            <a:endParaRPr lang="en-US" noProof="0" dirty="0"/>
          </a:p>
        </p:txBody>
      </p:sp>
      <p:sp>
        <p:nvSpPr>
          <p:cNvPr id="4" name="Footer Placeholder 3">
            <a:extLst>
              <a:ext uri="{FF2B5EF4-FFF2-40B4-BE49-F238E27FC236}">
                <a16:creationId xmlns:a16="http://schemas.microsoft.com/office/drawing/2014/main" id="{8EC85CB6-0880-4BF0-8E98-291E70C71377}"/>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noProof="0" smtClean="0"/>
              <a:t>6/5/2022</a:t>
            </a:fld>
            <a:endParaRPr lang="en-US" noProof="0" dirty="0"/>
          </a:p>
        </p:txBody>
      </p:sp>
      <p:sp>
        <p:nvSpPr>
          <p:cNvPr id="3" name="Footer Placeholder 2">
            <a:extLst>
              <a:ext uri="{FF2B5EF4-FFF2-40B4-BE49-F238E27FC236}">
                <a16:creationId xmlns:a16="http://schemas.microsoft.com/office/drawing/2014/main" id="{4543EBDF-D696-42F7-B962-56F5FEE120CC}"/>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Content Placeholder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noProof="0" smtClean="0"/>
              <a:t>6/5/2022</a:t>
            </a:fld>
            <a:endParaRPr lang="en-US" noProof="0" dirty="0"/>
          </a:p>
        </p:txBody>
      </p:sp>
      <p:sp>
        <p:nvSpPr>
          <p:cNvPr id="6" name="Footer Placeholder 5">
            <a:extLst>
              <a:ext uri="{FF2B5EF4-FFF2-40B4-BE49-F238E27FC236}">
                <a16:creationId xmlns:a16="http://schemas.microsoft.com/office/drawing/2014/main" id="{7B9E2482-2E7D-4868-95A7-4A55B40FECE1}"/>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noProof="0" smtClean="0"/>
              <a:t>6/5/2022</a:t>
            </a:fld>
            <a:endParaRPr lang="en-US"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6/5/2022</a:t>
            </a:fld>
            <a:endParaRPr lang="en-US" noProof="0" dirty="0"/>
          </a:p>
        </p:txBody>
      </p:sp>
      <p:sp>
        <p:nvSpPr>
          <p:cNvPr id="5" name="Footer Placeholder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6.sv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hyperlink" Target="mailto:lwright019@aol.com" TargetMode="External"/><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B238525-8279-44D5-B418-2DAD4AA07DE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B6C91D-4B22-49F1-9A0B-ABEB9E1F5A26}"/>
              </a:ext>
            </a:extLst>
          </p:cNvPr>
          <p:cNvSpPr>
            <a:spLocks noGrp="1"/>
          </p:cNvSpPr>
          <p:nvPr>
            <p:ph type="ctrTitle"/>
          </p:nvPr>
        </p:nvSpPr>
        <p:spPr bwMode="ltGray">
          <a:xfrm>
            <a:off x="1613209" y="865628"/>
            <a:ext cx="9144000" cy="2128049"/>
          </a:xfrm>
        </p:spPr>
        <p:txBody>
          <a:bodyPr>
            <a:normAutofit fontScale="90000"/>
          </a:bodyPr>
          <a:lstStyle/>
          <a:p>
            <a:pPr>
              <a:lnSpc>
                <a:spcPct val="125000"/>
              </a:lnSpc>
            </a:pPr>
            <a:r>
              <a:rPr lang="en-US" sz="5000" dirty="0">
                <a:solidFill>
                  <a:schemeClr val="tx1"/>
                </a:solidFill>
              </a:rPr>
              <a:t>African American Heritage Institute of Delaware</a:t>
            </a:r>
            <a:br>
              <a:rPr lang="en-US" sz="5000" dirty="0">
                <a:solidFill>
                  <a:schemeClr val="bg1"/>
                </a:solidFill>
              </a:rPr>
            </a:br>
            <a:endParaRPr lang="en-US" sz="5000" dirty="0">
              <a:solidFill>
                <a:schemeClr val="bg1"/>
              </a:solidFill>
            </a:endParaRPr>
          </a:p>
        </p:txBody>
      </p:sp>
      <p:sp>
        <p:nvSpPr>
          <p:cNvPr id="3" name="Subtitle 2">
            <a:extLst>
              <a:ext uri="{FF2B5EF4-FFF2-40B4-BE49-F238E27FC236}">
                <a16:creationId xmlns:a16="http://schemas.microsoft.com/office/drawing/2014/main" id="{2F8CF06A-B594-4BA2-8B1E-D649096D742F}"/>
              </a:ext>
            </a:extLst>
          </p:cNvPr>
          <p:cNvSpPr>
            <a:spLocks noGrp="1"/>
          </p:cNvSpPr>
          <p:nvPr>
            <p:ph type="subTitle" idx="1"/>
          </p:nvPr>
        </p:nvSpPr>
        <p:spPr bwMode="blackGray">
          <a:xfrm>
            <a:off x="3641124" y="3366235"/>
            <a:ext cx="7628559" cy="1442224"/>
          </a:xfrm>
          <a:solidFill>
            <a:srgbClr val="007E39">
              <a:alpha val="90000"/>
            </a:srgbClr>
          </a:solidFill>
        </p:spPr>
        <p:txBody>
          <a:bodyPr anchor="ctr" anchorCtr="0">
            <a:normAutofit fontScale="92500" lnSpcReduction="10000"/>
          </a:bodyPr>
          <a:lstStyle/>
          <a:p>
            <a:r>
              <a:rPr lang="en-US" sz="2500" b="1" i="1" spc="65" dirty="0">
                <a:solidFill>
                  <a:schemeClr val="bg1"/>
                </a:solidFill>
                <a:cs typeface="Arial"/>
              </a:rPr>
              <a:t>Wilmington City Council </a:t>
            </a:r>
          </a:p>
          <a:p>
            <a:r>
              <a:rPr lang="en-US" sz="2500" b="1" i="1" spc="65" dirty="0">
                <a:solidFill>
                  <a:schemeClr val="bg1"/>
                </a:solidFill>
                <a:cs typeface="Arial"/>
              </a:rPr>
              <a:t>Community Development and Urban Planning Committee </a:t>
            </a:r>
          </a:p>
          <a:p>
            <a:r>
              <a:rPr lang="en-US" sz="1800" dirty="0">
                <a:solidFill>
                  <a:schemeClr val="bg1"/>
                </a:solidFill>
              </a:rPr>
              <a:t>June 9, 2022</a:t>
            </a:r>
            <a:endParaRPr lang="en-US" sz="1800" b="1" i="1" spc="65" dirty="0">
              <a:solidFill>
                <a:schemeClr val="bg1"/>
              </a:solidFill>
              <a:cs typeface="Arial"/>
            </a:endParaRPr>
          </a:p>
        </p:txBody>
      </p:sp>
      <p:sp>
        <p:nvSpPr>
          <p:cNvPr id="6" name="object 7" descr="Beige rectangle">
            <a:extLst>
              <a:ext uri="{FF2B5EF4-FFF2-40B4-BE49-F238E27FC236}">
                <a16:creationId xmlns:a16="http://schemas.microsoft.com/office/drawing/2014/main" id="{B36975AA-C62E-46BE-9382-E2CF56FDF817}"/>
              </a:ext>
            </a:extLst>
          </p:cNvPr>
          <p:cNvSpPr/>
          <p:nvPr/>
        </p:nvSpPr>
        <p:spPr bwMode="white">
          <a:xfrm>
            <a:off x="4185249" y="2514599"/>
            <a:ext cx="4104000" cy="0"/>
          </a:xfrm>
          <a:custGeom>
            <a:avLst/>
            <a:gdLst/>
            <a:ahLst/>
            <a:cxnLst/>
            <a:rect l="l" t="t" r="r" b="b"/>
            <a:pathLst>
              <a:path w="3935729">
                <a:moveTo>
                  <a:pt x="0" y="0"/>
                </a:moveTo>
                <a:lnTo>
                  <a:pt x="3935349" y="0"/>
                </a:lnTo>
              </a:path>
            </a:pathLst>
          </a:custGeom>
          <a:ln w="54863">
            <a:solidFill>
              <a:schemeClr val="tx1"/>
            </a:solidFill>
          </a:ln>
        </p:spPr>
        <p:txBody>
          <a:bodyPr wrap="square" lIns="0" tIns="0" rIns="0" bIns="0" rtlCol="0"/>
          <a:lstStyle/>
          <a:p>
            <a:endParaRPr lang="en-US" dirty="0"/>
          </a:p>
        </p:txBody>
      </p:sp>
      <p:sp>
        <p:nvSpPr>
          <p:cNvPr id="8" name="TextBox 7">
            <a:extLst>
              <a:ext uri="{FF2B5EF4-FFF2-40B4-BE49-F238E27FC236}">
                <a16:creationId xmlns:a16="http://schemas.microsoft.com/office/drawing/2014/main" id="{23626F64-EE64-41F4-A19A-8FEB53FC390F}"/>
              </a:ext>
            </a:extLst>
          </p:cNvPr>
          <p:cNvSpPr txBox="1"/>
          <p:nvPr/>
        </p:nvSpPr>
        <p:spPr>
          <a:xfrm>
            <a:off x="624468" y="3366235"/>
            <a:ext cx="1471961" cy="1442224"/>
          </a:xfrm>
          <a:prstGeom prst="rect">
            <a:avLst/>
          </a:prstGeom>
          <a:noFill/>
        </p:spPr>
        <p:txBody>
          <a:bodyPr wrap="square" rtlCol="0">
            <a:spAutoFit/>
          </a:bodyPr>
          <a:lstStyle/>
          <a:p>
            <a:endParaRPr lang="en-US" dirty="0"/>
          </a:p>
        </p:txBody>
      </p:sp>
      <p:pic>
        <p:nvPicPr>
          <p:cNvPr id="11" name="Picture 10" descr="Logo&#10;&#10;Description automatically generated">
            <a:extLst>
              <a:ext uri="{FF2B5EF4-FFF2-40B4-BE49-F238E27FC236}">
                <a16:creationId xmlns:a16="http://schemas.microsoft.com/office/drawing/2014/main" id="{0646A014-F48E-46AB-8D0A-6D731CDFCB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91" y="1614474"/>
            <a:ext cx="2548128" cy="4194048"/>
          </a:xfrm>
          <a:prstGeom prst="rect">
            <a:avLst/>
          </a:prstGeom>
        </p:spPr>
      </p:pic>
    </p:spTree>
    <p:extLst>
      <p:ext uri="{BB962C8B-B14F-4D97-AF65-F5344CB8AC3E}">
        <p14:creationId xmlns:p14="http://schemas.microsoft.com/office/powerpoint/2010/main" val="1549433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3C28ED-689D-4386-9BA0-487695DD5FD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object 3" descr="Beige rectangle">
            <a:extLst>
              <a:ext uri="{FF2B5EF4-FFF2-40B4-BE49-F238E27FC236}">
                <a16:creationId xmlns:a16="http://schemas.microsoft.com/office/drawing/2014/main" id="{DCF29767-6635-4A46-AB77-672CC90C6FBE}"/>
              </a:ext>
            </a:extLst>
          </p:cNvPr>
          <p:cNvSpPr/>
          <p:nvPr/>
        </p:nvSpPr>
        <p:spPr>
          <a:xfrm>
            <a:off x="8181340" y="453483"/>
            <a:ext cx="4010660" cy="5721416"/>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tx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516637" y="683101"/>
            <a:ext cx="6689725" cy="5256782"/>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rgbClr val="007E39"/>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5828369" y="776869"/>
            <a:ext cx="6066263" cy="701686"/>
          </a:xfrm>
        </p:spPr>
        <p:txBody>
          <a:bodyPr>
            <a:normAutofit/>
          </a:bodyPr>
          <a:lstStyle/>
          <a:p>
            <a:pPr algn="ctr"/>
            <a:r>
              <a:rPr lang="en-US" dirty="0">
                <a:solidFill>
                  <a:schemeClr val="bg1"/>
                </a:solidFill>
              </a:rPr>
              <a:t>AAHI MISSION -  VISION</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10</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a:off x="7134382" y="1478555"/>
            <a:ext cx="2970000" cy="0"/>
          </a:xfrm>
          <a:custGeom>
            <a:avLst/>
            <a:gdLst/>
            <a:ahLst/>
            <a:cxnLst/>
            <a:rect l="l" t="t" r="r" b="b"/>
            <a:pathLst>
              <a:path w="2642870">
                <a:moveTo>
                  <a:pt x="0" y="0"/>
                </a:moveTo>
                <a:lnTo>
                  <a:pt x="2642616" y="0"/>
                </a:lnTo>
              </a:path>
            </a:pathLst>
          </a:custGeom>
          <a:ln w="54863">
            <a:solidFill>
              <a:schemeClr val="tx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5828369" y="1896136"/>
            <a:ext cx="5954749" cy="44613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b="0" i="0" u="none" strike="noStrike" baseline="0" dirty="0">
                <a:solidFill>
                  <a:schemeClr val="bg1"/>
                </a:solidFill>
              </a:rPr>
              <a:t>To establish and operate the African American Heritage Institute (AAHI), anchored in the African American Heritage Zone on the Eastside of Wilmington, Delaware. </a:t>
            </a:r>
          </a:p>
          <a:p>
            <a:pPr marL="0" indent="0" algn="l">
              <a:buNone/>
            </a:pPr>
            <a:endParaRPr lang="en-US" b="0" i="0" u="none" strike="noStrike" baseline="0" dirty="0">
              <a:solidFill>
                <a:schemeClr val="bg1"/>
              </a:solidFill>
            </a:endParaRPr>
          </a:p>
          <a:p>
            <a:pPr marL="0" indent="0" algn="l">
              <a:buNone/>
            </a:pPr>
            <a:r>
              <a:rPr lang="en-US" b="0" i="0" u="none" strike="noStrike" baseline="0" dirty="0">
                <a:solidFill>
                  <a:schemeClr val="bg1"/>
                </a:solidFill>
              </a:rPr>
              <a:t>Our youth take in information in more diverse ways in the 21</a:t>
            </a:r>
            <a:r>
              <a:rPr lang="en-US" b="0" i="0" u="none" strike="noStrike" baseline="30000" dirty="0">
                <a:solidFill>
                  <a:schemeClr val="bg1"/>
                </a:solidFill>
              </a:rPr>
              <a:t>st</a:t>
            </a:r>
            <a:r>
              <a:rPr lang="en-US" b="0" i="0" u="none" strike="noStrike" baseline="0" dirty="0">
                <a:solidFill>
                  <a:schemeClr val="bg1"/>
                </a:solidFill>
              </a:rPr>
              <a:t> century than ever. One thing has not changed. That is the need to draw inspiration and guidance from the past. Through that inspiration, they will find tools and paths that help them live their lives. </a:t>
            </a:r>
          </a:p>
          <a:p>
            <a:pPr marL="0" indent="0" algn="l">
              <a:buNone/>
            </a:pPr>
            <a:endParaRPr lang="en-US" b="0" i="0" u="none" strike="noStrike" baseline="0" dirty="0">
              <a:solidFill>
                <a:schemeClr val="bg1"/>
              </a:solidFill>
            </a:endParaRPr>
          </a:p>
          <a:p>
            <a:pPr marL="0" indent="0" algn="ctr">
              <a:buNone/>
            </a:pPr>
            <a:r>
              <a:rPr lang="en-US" b="0" i="1" u="none" strike="noStrike" baseline="0" dirty="0">
                <a:solidFill>
                  <a:schemeClr val="bg1"/>
                </a:solidFill>
              </a:rPr>
              <a:t>We seek to operationalize the on</a:t>
            </a:r>
            <a:r>
              <a:rPr lang="en-US" i="1" dirty="0">
                <a:solidFill>
                  <a:schemeClr val="bg1"/>
                </a:solidFill>
              </a:rPr>
              <a:t>ly designated African American Heritage Zone in Delaware.</a:t>
            </a:r>
            <a:endParaRPr lang="en-US" i="1" spc="-25" dirty="0">
              <a:solidFill>
                <a:schemeClr val="bg1"/>
              </a:solidFill>
              <a:cs typeface="Arial"/>
            </a:endParaRPr>
          </a:p>
        </p:txBody>
      </p:sp>
      <p:pic>
        <p:nvPicPr>
          <p:cNvPr id="13" name="Picture 12">
            <a:extLst>
              <a:ext uri="{FF2B5EF4-FFF2-40B4-BE49-F238E27FC236}">
                <a16:creationId xmlns:a16="http://schemas.microsoft.com/office/drawing/2014/main" id="{D6923FAC-C6A3-4B23-A2CC-8FC0458433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4467" y="2314832"/>
            <a:ext cx="2143125" cy="2143125"/>
          </a:xfrm>
          <a:prstGeom prst="rect">
            <a:avLst/>
          </a:prstGeom>
        </p:spPr>
      </p:pic>
      <p:sp>
        <p:nvSpPr>
          <p:cNvPr id="11" name="TextBox 10"/>
          <p:cNvSpPr txBox="1"/>
          <p:nvPr/>
        </p:nvSpPr>
        <p:spPr>
          <a:xfrm>
            <a:off x="1062681" y="1005016"/>
            <a:ext cx="3270421" cy="1077218"/>
          </a:xfrm>
          <a:prstGeom prst="rect">
            <a:avLst/>
          </a:prstGeom>
          <a:noFill/>
        </p:spPr>
        <p:txBody>
          <a:bodyPr wrap="square" rtlCol="0">
            <a:spAutoFit/>
          </a:bodyPr>
          <a:lstStyle/>
          <a:p>
            <a:pPr algn="ctr"/>
            <a:r>
              <a:rPr lang="en-US" sz="3200" b="1" dirty="0">
                <a:ln w="22225">
                  <a:solidFill>
                    <a:schemeClr val="accent2"/>
                  </a:solidFill>
                  <a:prstDash val="solid"/>
                </a:ln>
              </a:rPr>
              <a:t>The Power of Inspiration</a:t>
            </a:r>
          </a:p>
        </p:txBody>
      </p:sp>
      <p:sp>
        <p:nvSpPr>
          <p:cNvPr id="16" name="Left-Right Arrow 15"/>
          <p:cNvSpPr/>
          <p:nvPr/>
        </p:nvSpPr>
        <p:spPr>
          <a:xfrm>
            <a:off x="3836195" y="2314832"/>
            <a:ext cx="1605968" cy="484632"/>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36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693EF35-4F03-4CA5-8DA3-B82B2680B4C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object 3" descr="Beige rectangle">
            <a:extLst>
              <a:ext uri="{FF2B5EF4-FFF2-40B4-BE49-F238E27FC236}">
                <a16:creationId xmlns:a16="http://schemas.microsoft.com/office/drawing/2014/main" id="{DCF29767-6635-4A46-AB77-672CC90C6FBE}"/>
              </a:ext>
            </a:extLst>
          </p:cNvPr>
          <p:cNvSpPr/>
          <p:nvPr/>
        </p:nvSpPr>
        <p:spPr>
          <a:xfrm>
            <a:off x="6970817" y="453482"/>
            <a:ext cx="5221184" cy="5783011"/>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tx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456712" y="683101"/>
            <a:ext cx="6710510" cy="5256782"/>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rgbClr val="007E39"/>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6096000" y="683098"/>
            <a:ext cx="5729960" cy="997020"/>
          </a:xfrm>
        </p:spPr>
        <p:txBody>
          <a:bodyPr>
            <a:normAutofit/>
          </a:bodyPr>
          <a:lstStyle/>
          <a:p>
            <a:pPr algn="ctr"/>
            <a:r>
              <a:rPr lang="en-US">
                <a:solidFill>
                  <a:schemeClr val="bg1"/>
                </a:solidFill>
              </a:rPr>
              <a:t>2023-26 </a:t>
            </a:r>
            <a:r>
              <a:rPr lang="en-US" dirty="0">
                <a:solidFill>
                  <a:schemeClr val="bg1"/>
                </a:solidFill>
              </a:rPr>
              <a:t>STRATEGIC PLAN </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11</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a:off x="7475978" y="1774766"/>
            <a:ext cx="2970000" cy="45719"/>
          </a:xfrm>
          <a:custGeom>
            <a:avLst/>
            <a:gdLst/>
            <a:ahLst/>
            <a:cxnLst/>
            <a:rect l="l" t="t" r="r" b="b"/>
            <a:pathLst>
              <a:path w="2642870">
                <a:moveTo>
                  <a:pt x="0" y="0"/>
                </a:moveTo>
                <a:lnTo>
                  <a:pt x="2642616" y="0"/>
                </a:lnTo>
              </a:path>
            </a:pathLst>
          </a:custGeom>
          <a:ln w="54863">
            <a:solidFill>
              <a:schemeClr val="tx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6928625" y="1915134"/>
            <a:ext cx="4966007" cy="36902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US" sz="1800" i="1" spc="-25" dirty="0">
              <a:solidFill>
                <a:schemeClr val="bg1"/>
              </a:solidFill>
              <a:cs typeface="Arial"/>
            </a:endParaRPr>
          </a:p>
        </p:txBody>
      </p:sp>
      <p:pic>
        <p:nvPicPr>
          <p:cNvPr id="13" name="Picture 12">
            <a:extLst>
              <a:ext uri="{FF2B5EF4-FFF2-40B4-BE49-F238E27FC236}">
                <a16:creationId xmlns:a16="http://schemas.microsoft.com/office/drawing/2014/main" id="{5E2E59CB-045D-4F01-B78D-8636953A8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0515" y="1513381"/>
            <a:ext cx="4629150" cy="2893219"/>
          </a:xfrm>
          <a:prstGeom prst="rect">
            <a:avLst/>
          </a:prstGeom>
        </p:spPr>
      </p:pic>
      <p:sp>
        <p:nvSpPr>
          <p:cNvPr id="15" name="TextBox 14">
            <a:extLst>
              <a:ext uri="{FF2B5EF4-FFF2-40B4-BE49-F238E27FC236}">
                <a16:creationId xmlns:a16="http://schemas.microsoft.com/office/drawing/2014/main" id="{10FAA715-311B-43DD-87A5-57DEF4966B37}"/>
              </a:ext>
            </a:extLst>
          </p:cNvPr>
          <p:cNvSpPr txBox="1"/>
          <p:nvPr/>
        </p:nvSpPr>
        <p:spPr>
          <a:xfrm>
            <a:off x="5845124" y="2246564"/>
            <a:ext cx="6231709" cy="3970318"/>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chemeClr val="bg1"/>
                </a:solidFill>
                <a:effectLst/>
              </a:rPr>
              <a:t>DANA has been retained to consult in the process of creating a three-year Strategic Plan and an Annual Operational Plan, proje</a:t>
            </a:r>
            <a:r>
              <a:rPr lang="en-US" dirty="0">
                <a:solidFill>
                  <a:schemeClr val="bg1"/>
                </a:solidFill>
              </a:rPr>
              <a:t>cted for completion in December 2022.</a:t>
            </a:r>
            <a:r>
              <a:rPr lang="en-US" b="0" i="0" dirty="0">
                <a:solidFill>
                  <a:schemeClr val="bg1"/>
                </a:solidFill>
                <a:effectLst/>
              </a:rPr>
              <a:t>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b="0" i="0" dirty="0">
                <a:solidFill>
                  <a:schemeClr val="bg1"/>
                </a:solidFill>
                <a:effectLst/>
              </a:rPr>
              <a:t>Youth participation in the strategic planning process wil</a:t>
            </a:r>
            <a:r>
              <a:rPr lang="en-US" dirty="0">
                <a:solidFill>
                  <a:schemeClr val="bg1"/>
                </a:solidFill>
              </a:rPr>
              <a:t>l inform our </a:t>
            </a:r>
            <a:r>
              <a:rPr lang="en-US" b="0" i="0" dirty="0">
                <a:solidFill>
                  <a:schemeClr val="bg1"/>
                </a:solidFill>
                <a:effectLst/>
              </a:rPr>
              <a:t>detailed programmatic development, along with input from other stakeholder groups. </a:t>
            </a:r>
          </a:p>
          <a:p>
            <a:pPr marL="285750" indent="-285750">
              <a:buFont typeface="Arial" panose="020B0604020202020204" pitchFamily="34" charset="0"/>
              <a:buChar char="•"/>
            </a:pPr>
            <a:endParaRPr lang="en-US" b="0" i="0" dirty="0">
              <a:solidFill>
                <a:schemeClr val="bg1"/>
              </a:solidFill>
              <a:effectLst/>
            </a:endParaRPr>
          </a:p>
          <a:p>
            <a:pPr marL="285750" indent="-285750">
              <a:buFont typeface="Arial" panose="020B0604020202020204" pitchFamily="34" charset="0"/>
              <a:buChar char="•"/>
            </a:pPr>
            <a:r>
              <a:rPr lang="en-US" b="0" i="0" dirty="0">
                <a:solidFill>
                  <a:schemeClr val="bg1"/>
                </a:solidFill>
                <a:effectLst/>
              </a:rPr>
              <a:t>The Annual Operational Plan will document how we will attract youth and maintain their engagement with our programming.</a:t>
            </a:r>
          </a:p>
          <a:p>
            <a:endParaRPr lang="en-US" dirty="0">
              <a:solidFill>
                <a:schemeClr val="bg1"/>
              </a:solidFill>
            </a:endParaRPr>
          </a:p>
          <a:p>
            <a:r>
              <a:rPr lang="en-US" dirty="0">
                <a:solidFill>
                  <a:schemeClr val="bg1"/>
                </a:solidFill>
              </a:rPr>
              <a:t> </a:t>
            </a:r>
          </a:p>
        </p:txBody>
      </p:sp>
    </p:spTree>
    <p:extLst>
      <p:ext uri="{BB962C8B-B14F-4D97-AF65-F5344CB8AC3E}">
        <p14:creationId xmlns:p14="http://schemas.microsoft.com/office/powerpoint/2010/main" val="114690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693EF35-4F03-4CA5-8DA3-B82B2680B4C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object 3" descr="Beige rectangle">
            <a:extLst>
              <a:ext uri="{FF2B5EF4-FFF2-40B4-BE49-F238E27FC236}">
                <a16:creationId xmlns:a16="http://schemas.microsoft.com/office/drawing/2014/main" id="{DCF29767-6635-4A46-AB77-672CC90C6FBE}"/>
              </a:ext>
            </a:extLst>
          </p:cNvPr>
          <p:cNvSpPr/>
          <p:nvPr/>
        </p:nvSpPr>
        <p:spPr>
          <a:xfrm>
            <a:off x="6970817" y="453483"/>
            <a:ext cx="5221184" cy="5721416"/>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tx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456712" y="683101"/>
            <a:ext cx="6710510" cy="5256782"/>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rgbClr val="007E39"/>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6096000" y="683098"/>
            <a:ext cx="5729960" cy="997020"/>
          </a:xfrm>
        </p:spPr>
        <p:txBody>
          <a:bodyPr>
            <a:normAutofit fontScale="90000"/>
          </a:bodyPr>
          <a:lstStyle/>
          <a:p>
            <a:pPr algn="ctr"/>
            <a:r>
              <a:rPr lang="en-US" dirty="0">
                <a:solidFill>
                  <a:schemeClr val="bg1"/>
                </a:solidFill>
              </a:rPr>
              <a:t>SHORT-TERM SUSTAINABILITY EXAMPLE</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12</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a:off x="7541590" y="1758964"/>
            <a:ext cx="2970000" cy="45719"/>
          </a:xfrm>
          <a:custGeom>
            <a:avLst/>
            <a:gdLst/>
            <a:ahLst/>
            <a:cxnLst/>
            <a:rect l="l" t="t" r="r" b="b"/>
            <a:pathLst>
              <a:path w="2642870">
                <a:moveTo>
                  <a:pt x="0" y="0"/>
                </a:moveTo>
                <a:lnTo>
                  <a:pt x="2642616" y="0"/>
                </a:lnTo>
              </a:path>
            </a:pathLst>
          </a:custGeom>
          <a:ln w="54863">
            <a:solidFill>
              <a:schemeClr val="tx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6928625" y="1915134"/>
            <a:ext cx="4966007" cy="36902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US" sz="1800" i="1" spc="-25" dirty="0">
              <a:solidFill>
                <a:schemeClr val="bg1"/>
              </a:solidFill>
              <a:cs typeface="Arial"/>
            </a:endParaRPr>
          </a:p>
        </p:txBody>
      </p:sp>
      <p:pic>
        <p:nvPicPr>
          <p:cNvPr id="13" name="Picture 12">
            <a:extLst>
              <a:ext uri="{FF2B5EF4-FFF2-40B4-BE49-F238E27FC236}">
                <a16:creationId xmlns:a16="http://schemas.microsoft.com/office/drawing/2014/main" id="{5E2E59CB-045D-4F01-B78D-8636953A8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3415" y="2154631"/>
            <a:ext cx="4286250" cy="1971675"/>
          </a:xfrm>
          <a:prstGeom prst="rect">
            <a:avLst/>
          </a:prstGeom>
        </p:spPr>
      </p:pic>
      <p:sp>
        <p:nvSpPr>
          <p:cNvPr id="15" name="TextBox 14">
            <a:extLst>
              <a:ext uri="{FF2B5EF4-FFF2-40B4-BE49-F238E27FC236}">
                <a16:creationId xmlns:a16="http://schemas.microsoft.com/office/drawing/2014/main" id="{10FAA715-311B-43DD-87A5-57DEF4966B37}"/>
              </a:ext>
            </a:extLst>
          </p:cNvPr>
          <p:cNvSpPr txBox="1"/>
          <p:nvPr/>
        </p:nvSpPr>
        <p:spPr>
          <a:xfrm>
            <a:off x="5910736" y="2122408"/>
            <a:ext cx="6231709" cy="3139321"/>
          </a:xfrm>
          <a:prstGeom prst="rect">
            <a:avLst/>
          </a:prstGeom>
          <a:noFill/>
        </p:spPr>
        <p:txBody>
          <a:bodyPr wrap="square" rtlCol="0">
            <a:spAutoFit/>
          </a:bodyPr>
          <a:lstStyle/>
          <a:p>
            <a:pPr algn="ctr"/>
            <a:r>
              <a:rPr lang="en-US" b="1" i="0" dirty="0">
                <a:solidFill>
                  <a:schemeClr val="bg1"/>
                </a:solidFill>
                <a:effectLst/>
              </a:rPr>
              <a:t>INTERNSHIP PILOT </a:t>
            </a:r>
          </a:p>
          <a:p>
            <a:pPr algn="ctr"/>
            <a:endParaRPr lang="en-US" b="1" i="0" dirty="0">
              <a:solidFill>
                <a:schemeClr val="bg1"/>
              </a:solidFill>
              <a:effectLst/>
            </a:endParaRPr>
          </a:p>
          <a:p>
            <a:r>
              <a:rPr lang="en-US" b="0" i="0" dirty="0">
                <a:solidFill>
                  <a:schemeClr val="bg1"/>
                </a:solidFill>
                <a:effectLst/>
              </a:rPr>
              <a:t>College students wil</a:t>
            </a:r>
            <a:r>
              <a:rPr lang="en-US" dirty="0">
                <a:solidFill>
                  <a:schemeClr val="bg1"/>
                </a:solidFill>
              </a:rPr>
              <a:t>l work with faculty members and Oral History professionals to research, expand current histories, and develop the skills, knowledge and abilities necessary to produce and preserve oral histories of African Americans initially from the Eastside, then, across greater Wilmington and the State.</a:t>
            </a:r>
            <a:endParaRPr lang="en-US" b="0" i="0" dirty="0">
              <a:solidFill>
                <a:schemeClr val="bg1"/>
              </a:solidFill>
              <a:effectLst/>
            </a:endParaRPr>
          </a:p>
          <a:p>
            <a:endParaRPr lang="en-US" dirty="0">
              <a:solidFill>
                <a:schemeClr val="bg1"/>
              </a:solidFill>
            </a:endParaRPr>
          </a:p>
          <a:p>
            <a:endParaRPr lang="en-US" dirty="0">
              <a:solidFill>
                <a:schemeClr val="bg1"/>
              </a:solidFill>
            </a:endParaRPr>
          </a:p>
          <a:p>
            <a:r>
              <a:rPr lang="en-US" dirty="0">
                <a:solidFill>
                  <a:schemeClr val="bg1"/>
                </a:solidFill>
              </a:rPr>
              <a:t> </a:t>
            </a:r>
          </a:p>
        </p:txBody>
      </p:sp>
    </p:spTree>
    <p:extLst>
      <p:ext uri="{BB962C8B-B14F-4D97-AF65-F5344CB8AC3E}">
        <p14:creationId xmlns:p14="http://schemas.microsoft.com/office/powerpoint/2010/main" val="911704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693EF35-4F03-4CA5-8DA3-B82B2680B4C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object 3" descr="Beige rectangle">
            <a:extLst>
              <a:ext uri="{FF2B5EF4-FFF2-40B4-BE49-F238E27FC236}">
                <a16:creationId xmlns:a16="http://schemas.microsoft.com/office/drawing/2014/main" id="{DCF29767-6635-4A46-AB77-672CC90C6FBE}"/>
              </a:ext>
            </a:extLst>
          </p:cNvPr>
          <p:cNvSpPr/>
          <p:nvPr/>
        </p:nvSpPr>
        <p:spPr>
          <a:xfrm>
            <a:off x="6970817" y="453483"/>
            <a:ext cx="5221184" cy="5721416"/>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tx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456712" y="683101"/>
            <a:ext cx="6710510" cy="5256782"/>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rgbClr val="007E39"/>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6096000" y="683098"/>
            <a:ext cx="5729960" cy="997020"/>
          </a:xfrm>
        </p:spPr>
        <p:txBody>
          <a:bodyPr>
            <a:normAutofit fontScale="90000"/>
          </a:bodyPr>
          <a:lstStyle/>
          <a:p>
            <a:pPr algn="ctr"/>
            <a:r>
              <a:rPr lang="en-US" dirty="0">
                <a:solidFill>
                  <a:schemeClr val="bg1"/>
                </a:solidFill>
              </a:rPr>
              <a:t>LONG-TERM SUSTAINABILITY EXAMPLE</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13</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a:off x="7541590" y="1758964"/>
            <a:ext cx="2970000" cy="45719"/>
          </a:xfrm>
          <a:custGeom>
            <a:avLst/>
            <a:gdLst/>
            <a:ahLst/>
            <a:cxnLst/>
            <a:rect l="l" t="t" r="r" b="b"/>
            <a:pathLst>
              <a:path w="2642870">
                <a:moveTo>
                  <a:pt x="0" y="0"/>
                </a:moveTo>
                <a:lnTo>
                  <a:pt x="2642616" y="0"/>
                </a:lnTo>
              </a:path>
            </a:pathLst>
          </a:custGeom>
          <a:ln w="54863">
            <a:solidFill>
              <a:schemeClr val="tx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6928625" y="1915134"/>
            <a:ext cx="4966007" cy="36902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US" sz="1800" i="1" spc="-25" dirty="0">
              <a:solidFill>
                <a:schemeClr val="bg1"/>
              </a:solidFill>
              <a:cs typeface="Arial"/>
            </a:endParaRPr>
          </a:p>
        </p:txBody>
      </p:sp>
      <p:pic>
        <p:nvPicPr>
          <p:cNvPr id="13" name="Picture 12">
            <a:extLst>
              <a:ext uri="{FF2B5EF4-FFF2-40B4-BE49-F238E27FC236}">
                <a16:creationId xmlns:a16="http://schemas.microsoft.com/office/drawing/2014/main" id="{5E2E59CB-045D-4F01-B78D-8636953A8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3415" y="2154631"/>
            <a:ext cx="4286250" cy="1971675"/>
          </a:xfrm>
          <a:prstGeom prst="rect">
            <a:avLst/>
          </a:prstGeom>
        </p:spPr>
      </p:pic>
      <p:sp>
        <p:nvSpPr>
          <p:cNvPr id="15" name="TextBox 14">
            <a:extLst>
              <a:ext uri="{FF2B5EF4-FFF2-40B4-BE49-F238E27FC236}">
                <a16:creationId xmlns:a16="http://schemas.microsoft.com/office/drawing/2014/main" id="{10FAA715-311B-43DD-87A5-57DEF4966B37}"/>
              </a:ext>
            </a:extLst>
          </p:cNvPr>
          <p:cNvSpPr txBox="1"/>
          <p:nvPr/>
        </p:nvSpPr>
        <p:spPr>
          <a:xfrm>
            <a:off x="5910736" y="2122408"/>
            <a:ext cx="6231709" cy="3108543"/>
          </a:xfrm>
          <a:prstGeom prst="rect">
            <a:avLst/>
          </a:prstGeom>
          <a:noFill/>
        </p:spPr>
        <p:txBody>
          <a:bodyPr wrap="square" rtlCol="0">
            <a:spAutoFit/>
          </a:bodyPr>
          <a:lstStyle/>
          <a:p>
            <a:pPr algn="ctr"/>
            <a:r>
              <a:rPr lang="en-US" b="1" i="0" dirty="0">
                <a:solidFill>
                  <a:schemeClr val="bg1"/>
                </a:solidFill>
                <a:effectLst/>
              </a:rPr>
              <a:t>AAHI ORAL HISTORY PROFESSIONAL INSTITUTE</a:t>
            </a:r>
          </a:p>
          <a:p>
            <a:pPr algn="ctr"/>
            <a:endParaRPr lang="en-US" b="1" i="0" dirty="0">
              <a:solidFill>
                <a:schemeClr val="bg1"/>
              </a:solidFill>
              <a:effectLst/>
            </a:endParaRPr>
          </a:p>
          <a:p>
            <a:pPr marL="285750" indent="-285750">
              <a:buFont typeface="Arial" panose="020B0604020202020204" pitchFamily="34" charset="0"/>
              <a:buChar char="•"/>
            </a:pPr>
            <a:r>
              <a:rPr lang="en-US" b="0" i="0" dirty="0">
                <a:solidFill>
                  <a:schemeClr val="bg1"/>
                </a:solidFill>
                <a:effectLst/>
              </a:rPr>
              <a:t>Scaling programming into1043 Clifford Brown Walk, the AAHI Institute, will allow us  to maximize AAHI onsite </a:t>
            </a:r>
            <a:r>
              <a:rPr lang="en-US" dirty="0">
                <a:solidFill>
                  <a:schemeClr val="bg1"/>
                </a:solidFill>
              </a:rPr>
              <a:t>services.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A </a:t>
            </a:r>
            <a:r>
              <a:rPr lang="en-US" b="0" i="0" dirty="0">
                <a:solidFill>
                  <a:schemeClr val="bg1"/>
                </a:solidFill>
                <a:effectLst/>
              </a:rPr>
              <a:t>Certificate Program in Oral History will promote stronger i</a:t>
            </a:r>
            <a:r>
              <a:rPr lang="en-US" dirty="0">
                <a:solidFill>
                  <a:schemeClr val="bg1"/>
                </a:solidFill>
              </a:rPr>
              <a:t>ntegrated content </a:t>
            </a:r>
            <a:r>
              <a:rPr lang="en-US" b="0" i="0" dirty="0">
                <a:solidFill>
                  <a:schemeClr val="bg1"/>
                </a:solidFill>
                <a:effectLst/>
              </a:rPr>
              <a:t>across multiple disciplines of study. </a:t>
            </a:r>
          </a:p>
          <a:p>
            <a:pPr marL="285750" indent="-285750">
              <a:buFont typeface="Arial" panose="020B0604020202020204" pitchFamily="34" charset="0"/>
              <a:buChar char="•"/>
            </a:pPr>
            <a:endParaRPr lang="en-US" sz="1600" dirty="0">
              <a:solidFill>
                <a:schemeClr val="bg1"/>
              </a:solidFill>
            </a:endParaRPr>
          </a:p>
          <a:p>
            <a:r>
              <a:rPr lang="en-US" dirty="0">
                <a:solidFill>
                  <a:schemeClr val="bg1"/>
                </a:solidFill>
              </a:rPr>
              <a:t> </a:t>
            </a:r>
          </a:p>
        </p:txBody>
      </p:sp>
    </p:spTree>
    <p:extLst>
      <p:ext uri="{BB962C8B-B14F-4D97-AF65-F5344CB8AC3E}">
        <p14:creationId xmlns:p14="http://schemas.microsoft.com/office/powerpoint/2010/main" val="1545136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693EF35-4F03-4CA5-8DA3-B82B2680B4C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object 3" descr="Beige rectangle">
            <a:extLst>
              <a:ext uri="{FF2B5EF4-FFF2-40B4-BE49-F238E27FC236}">
                <a16:creationId xmlns:a16="http://schemas.microsoft.com/office/drawing/2014/main" id="{DCF29767-6635-4A46-AB77-672CC90C6FBE}"/>
              </a:ext>
            </a:extLst>
          </p:cNvPr>
          <p:cNvSpPr/>
          <p:nvPr/>
        </p:nvSpPr>
        <p:spPr>
          <a:xfrm>
            <a:off x="6970817" y="453483"/>
            <a:ext cx="5221184" cy="5721416"/>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tx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456712" y="683101"/>
            <a:ext cx="6710510" cy="5256782"/>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rgbClr val="007E39"/>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6096000" y="683098"/>
            <a:ext cx="5729960" cy="997020"/>
          </a:xfrm>
        </p:spPr>
        <p:txBody>
          <a:bodyPr>
            <a:normAutofit fontScale="90000"/>
          </a:bodyPr>
          <a:lstStyle/>
          <a:p>
            <a:pPr algn="ctr"/>
            <a:r>
              <a:rPr lang="en-US" dirty="0">
                <a:solidFill>
                  <a:schemeClr val="bg1"/>
                </a:solidFill>
              </a:rPr>
              <a:t>LONG-TERM SUSTAINABILITY EXAMPLE</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14</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a:off x="7541590" y="1758964"/>
            <a:ext cx="2970000" cy="45719"/>
          </a:xfrm>
          <a:custGeom>
            <a:avLst/>
            <a:gdLst/>
            <a:ahLst/>
            <a:cxnLst/>
            <a:rect l="l" t="t" r="r" b="b"/>
            <a:pathLst>
              <a:path w="2642870">
                <a:moveTo>
                  <a:pt x="0" y="0"/>
                </a:moveTo>
                <a:lnTo>
                  <a:pt x="2642616" y="0"/>
                </a:lnTo>
              </a:path>
            </a:pathLst>
          </a:custGeom>
          <a:ln w="54863">
            <a:solidFill>
              <a:schemeClr val="tx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6928625" y="1915134"/>
            <a:ext cx="4966007" cy="36902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US" sz="1800" i="1" spc="-25" dirty="0">
              <a:solidFill>
                <a:schemeClr val="bg1"/>
              </a:solidFill>
              <a:cs typeface="Arial"/>
            </a:endParaRPr>
          </a:p>
        </p:txBody>
      </p:sp>
      <p:pic>
        <p:nvPicPr>
          <p:cNvPr id="13" name="Picture 12">
            <a:extLst>
              <a:ext uri="{FF2B5EF4-FFF2-40B4-BE49-F238E27FC236}">
                <a16:creationId xmlns:a16="http://schemas.microsoft.com/office/drawing/2014/main" id="{5E2E59CB-045D-4F01-B78D-8636953A8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3415" y="2154631"/>
            <a:ext cx="4286250" cy="1971675"/>
          </a:xfrm>
          <a:prstGeom prst="rect">
            <a:avLst/>
          </a:prstGeom>
        </p:spPr>
      </p:pic>
      <p:sp>
        <p:nvSpPr>
          <p:cNvPr id="15" name="TextBox 14">
            <a:extLst>
              <a:ext uri="{FF2B5EF4-FFF2-40B4-BE49-F238E27FC236}">
                <a16:creationId xmlns:a16="http://schemas.microsoft.com/office/drawing/2014/main" id="{10FAA715-311B-43DD-87A5-57DEF4966B37}"/>
              </a:ext>
            </a:extLst>
          </p:cNvPr>
          <p:cNvSpPr txBox="1"/>
          <p:nvPr/>
        </p:nvSpPr>
        <p:spPr>
          <a:xfrm>
            <a:off x="5910736" y="2122408"/>
            <a:ext cx="6231709" cy="4247317"/>
          </a:xfrm>
          <a:prstGeom prst="rect">
            <a:avLst/>
          </a:prstGeom>
          <a:noFill/>
        </p:spPr>
        <p:txBody>
          <a:bodyPr wrap="square" rtlCol="0">
            <a:spAutoFit/>
          </a:bodyPr>
          <a:lstStyle/>
          <a:p>
            <a:pPr algn="ctr"/>
            <a:r>
              <a:rPr lang="en-US" b="1" i="0" dirty="0">
                <a:solidFill>
                  <a:schemeClr val="bg1"/>
                </a:solidFill>
                <a:effectLst/>
              </a:rPr>
              <a:t>AAHI ORAL HISTORY PROFESSIONAL INSTITUTE</a:t>
            </a:r>
          </a:p>
          <a:p>
            <a:pPr algn="ctr"/>
            <a:endParaRPr lang="en-US" b="1" i="0" dirty="0">
              <a:solidFill>
                <a:schemeClr val="bg1"/>
              </a:solidFill>
              <a:effectLst/>
            </a:endParaRPr>
          </a:p>
          <a:p>
            <a:pPr marL="285750" indent="-285750">
              <a:buFont typeface="Arial" panose="020B0604020202020204" pitchFamily="34" charset="0"/>
              <a:buChar char="•"/>
            </a:pPr>
            <a:r>
              <a:rPr lang="en-US" b="0" i="0" dirty="0">
                <a:solidFill>
                  <a:schemeClr val="bg1"/>
                </a:solidFill>
                <a:effectLst/>
              </a:rPr>
              <a:t>Institute coursework wil</a:t>
            </a:r>
            <a:r>
              <a:rPr lang="en-US" dirty="0">
                <a:solidFill>
                  <a:schemeClr val="bg1"/>
                </a:solidFill>
              </a:rPr>
              <a:t>l be delivered in a hybrid curriculum, onsite at the AAHI Institute and in a virtual setting. (Analogy: UD/Winterthur Museum Art Conservation Program.)</a:t>
            </a:r>
          </a:p>
          <a:p>
            <a:pPr marL="285750" indent="-285750">
              <a:buFont typeface="Arial" panose="020B0604020202020204" pitchFamily="34" charset="0"/>
              <a:buChar char="•"/>
            </a:pPr>
            <a:endParaRPr lang="en-US" b="0" i="0" dirty="0">
              <a:solidFill>
                <a:schemeClr val="bg1"/>
              </a:solidFill>
              <a:effectLst/>
            </a:endParaRPr>
          </a:p>
          <a:p>
            <a:pPr marL="285750" indent="-285750">
              <a:buFont typeface="Arial" panose="020B0604020202020204" pitchFamily="34" charset="0"/>
              <a:buChar char="•"/>
            </a:pPr>
            <a:r>
              <a:rPr lang="en-US" b="0" i="0" dirty="0">
                <a:solidFill>
                  <a:schemeClr val="bg1"/>
                </a:solidFill>
                <a:effectLst/>
              </a:rPr>
              <a:t>AAHI is working to partner with DSU and UD to create the physical and virtual “space” to support reflection, discussion, challenge, and reconciliation as we, together, re-imagination inclusive American History and culture through the lens of the African American experience and collectively work to build a brighter future.</a:t>
            </a:r>
            <a:endParaRPr lang="en-US" dirty="0">
              <a:solidFill>
                <a:schemeClr val="bg1"/>
              </a:solidFill>
            </a:endParaRPr>
          </a:p>
          <a:p>
            <a:endParaRPr lang="en-US" dirty="0">
              <a:solidFill>
                <a:schemeClr val="bg1"/>
              </a:solidFill>
            </a:endParaRPr>
          </a:p>
          <a:p>
            <a:r>
              <a:rPr lang="en-US" dirty="0">
                <a:solidFill>
                  <a:schemeClr val="bg1"/>
                </a:solidFill>
              </a:rPr>
              <a:t> </a:t>
            </a:r>
          </a:p>
        </p:txBody>
      </p:sp>
    </p:spTree>
    <p:extLst>
      <p:ext uri="{BB962C8B-B14F-4D97-AF65-F5344CB8AC3E}">
        <p14:creationId xmlns:p14="http://schemas.microsoft.com/office/powerpoint/2010/main" val="277836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E14B90-9594-4D6A-A36D-7DF154638ED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object 3" descr="Beige rectangle">
            <a:extLst>
              <a:ext uri="{FF2B5EF4-FFF2-40B4-BE49-F238E27FC236}">
                <a16:creationId xmlns:a16="http://schemas.microsoft.com/office/drawing/2014/main" id="{DCF29767-6635-4A46-AB77-672CC90C6FBE}"/>
              </a:ext>
            </a:extLst>
          </p:cNvPr>
          <p:cNvSpPr/>
          <p:nvPr/>
        </p:nvSpPr>
        <p:spPr>
          <a:xfrm>
            <a:off x="8016000" y="942974"/>
            <a:ext cx="4176000" cy="4662371"/>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tx1"/>
          </a:solidFill>
        </p:spPr>
        <p:txBody>
          <a:bodyPr wrap="square" lIns="0" tIns="0" rIns="0" bIns="0" rtlCol="0"/>
          <a:lstStyle/>
          <a:p>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15</a:t>
            </a:fld>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5939883" y="2203063"/>
            <a:ext cx="5954749" cy="34022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spc="-25" dirty="0">
              <a:solidFill>
                <a:schemeClr val="bg1"/>
              </a:solidFill>
              <a:cs typeface="Arial"/>
            </a:endParaRPr>
          </a:p>
        </p:txBody>
      </p:sp>
      <p:pic>
        <p:nvPicPr>
          <p:cNvPr id="4" name="Picture 3">
            <a:extLst>
              <a:ext uri="{FF2B5EF4-FFF2-40B4-BE49-F238E27FC236}">
                <a16:creationId xmlns:a16="http://schemas.microsoft.com/office/drawing/2014/main" id="{5271511C-41F8-4833-9AC7-734085730B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11729" y="1140902"/>
            <a:ext cx="2548128" cy="4194048"/>
          </a:xfrm>
          <a:prstGeom prst="rect">
            <a:avLst/>
          </a:prstGeom>
        </p:spPr>
      </p:pic>
      <p:sp>
        <p:nvSpPr>
          <p:cNvPr id="11" name="Content Placeholder 4">
            <a:extLst>
              <a:ext uri="{FF2B5EF4-FFF2-40B4-BE49-F238E27FC236}">
                <a16:creationId xmlns:a16="http://schemas.microsoft.com/office/drawing/2014/main" id="{3B318CCF-77C7-4F24-ACE3-1FF10E7E476D}"/>
              </a:ext>
            </a:extLst>
          </p:cNvPr>
          <p:cNvSpPr txBox="1">
            <a:spLocks/>
          </p:cNvSpPr>
          <p:nvPr/>
        </p:nvSpPr>
        <p:spPr>
          <a:xfrm>
            <a:off x="5939883" y="1169986"/>
            <a:ext cx="6252117" cy="4140200"/>
          </a:xfrm>
          <a:prstGeom prst="rect">
            <a:avLst/>
          </a:prstGeom>
          <a:solidFill>
            <a:srgbClr val="007E39"/>
          </a:solidFill>
        </p:spPr>
        <p:txBody>
          <a:bodyPr lIns="1548000" tIns="21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100"/>
              </a:spcBef>
              <a:buFont typeface="Arial" panose="020B0604020202020204" pitchFamily="34" charset="0"/>
              <a:buNone/>
            </a:pPr>
            <a:r>
              <a:rPr lang="en-US" sz="2500" b="1" i="1" spc="60" dirty="0">
                <a:solidFill>
                  <a:schemeClr val="bg1"/>
                </a:solidFill>
                <a:cs typeface="Arial"/>
              </a:rPr>
              <a:t>Rev. Lawrence Wright</a:t>
            </a:r>
            <a:endParaRPr lang="en-US" sz="2500" b="1" i="1" dirty="0">
              <a:solidFill>
                <a:schemeClr val="bg1"/>
              </a:solidFill>
              <a:cs typeface="Arial"/>
            </a:endParaRPr>
          </a:p>
          <a:p>
            <a:pPr marL="0" marR="5080" indent="0">
              <a:buFont typeface="Arial" panose="020B0604020202020204" pitchFamily="34" charset="0"/>
              <a:buNone/>
            </a:pPr>
            <a:r>
              <a:rPr lang="en-US" sz="2500" b="1" i="1" u="none" strike="noStrike"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lwright019@aol.com</a:t>
            </a:r>
            <a:endParaRPr lang="en-US" sz="2500" b="1" i="1" u="none" strike="noStrike" dirty="0">
              <a:solidFill>
                <a:schemeClr val="bg1"/>
              </a:solidFill>
              <a:effectLst/>
              <a:latin typeface="Arial" panose="020B0604020202020204" pitchFamily="34" charset="0"/>
              <a:cs typeface="Arial" panose="020B0604020202020204" pitchFamily="34" charset="0"/>
            </a:endParaRPr>
          </a:p>
          <a:p>
            <a:pPr marL="0" marR="5080" indent="0">
              <a:buFont typeface="Arial" panose="020B0604020202020204" pitchFamily="34" charset="0"/>
              <a:buNone/>
            </a:pPr>
            <a:r>
              <a:rPr lang="en-US" sz="2500" b="1" i="1" spc="45" dirty="0">
                <a:solidFill>
                  <a:schemeClr val="bg1"/>
                </a:solidFill>
                <a:cs typeface="Arial"/>
              </a:rPr>
              <a:t>302-528-7353</a:t>
            </a:r>
            <a:endParaRPr lang="en-US" sz="2500" b="1" i="1" dirty="0">
              <a:solidFill>
                <a:schemeClr val="bg1"/>
              </a:solidFill>
              <a:cs typeface="Arial"/>
            </a:endParaRPr>
          </a:p>
          <a:p>
            <a:pPr marL="0" indent="0">
              <a:lnSpc>
                <a:spcPct val="125000"/>
              </a:lnSpc>
              <a:buFont typeface="Arial" panose="020B0604020202020204" pitchFamily="34" charset="0"/>
              <a:buNone/>
            </a:pPr>
            <a:endParaRPr lang="en-US" sz="2500" b="1" dirty="0">
              <a:solidFill>
                <a:schemeClr val="bg2">
                  <a:alpha val="50000"/>
                </a:schemeClr>
              </a:solidFill>
            </a:endParaRPr>
          </a:p>
        </p:txBody>
      </p:sp>
      <p:pic>
        <p:nvPicPr>
          <p:cNvPr id="8" name="Picture 7">
            <a:extLst>
              <a:ext uri="{FF2B5EF4-FFF2-40B4-BE49-F238E27FC236}">
                <a16:creationId xmlns:a16="http://schemas.microsoft.com/office/drawing/2014/main" id="{3A703F60-F711-4A9F-BCFD-5CE48A67200F}"/>
              </a:ext>
            </a:extLst>
          </p:cNvPr>
          <p:cNvPicPr>
            <a:picLocks noChangeAspect="1"/>
          </p:cNvPicPr>
          <p:nvPr/>
        </p:nvPicPr>
        <p:blipFill>
          <a:blip r:embed="rId5"/>
          <a:stretch>
            <a:fillRect/>
          </a:stretch>
        </p:blipFill>
        <p:spPr>
          <a:xfrm>
            <a:off x="6674394" y="1169986"/>
            <a:ext cx="5151566" cy="1396105"/>
          </a:xfrm>
          <a:prstGeom prst="rect">
            <a:avLst/>
          </a:prstGeom>
        </p:spPr>
      </p:pic>
      <p:sp>
        <p:nvSpPr>
          <p:cNvPr id="12" name="object 6" descr="Beige rectangle">
            <a:extLst>
              <a:ext uri="{FF2B5EF4-FFF2-40B4-BE49-F238E27FC236}">
                <a16:creationId xmlns:a16="http://schemas.microsoft.com/office/drawing/2014/main" id="{3285C4F1-D23D-4D66-AAE2-D049464E3D5B}"/>
              </a:ext>
            </a:extLst>
          </p:cNvPr>
          <p:cNvSpPr/>
          <p:nvPr/>
        </p:nvSpPr>
        <p:spPr bwMode="ltGray">
          <a:xfrm>
            <a:off x="7089115" y="2444845"/>
            <a:ext cx="4176000" cy="0"/>
          </a:xfrm>
          <a:custGeom>
            <a:avLst/>
            <a:gdLst/>
            <a:ahLst/>
            <a:cxnLst/>
            <a:rect l="l" t="t" r="r" b="b"/>
            <a:pathLst>
              <a:path w="4206240">
                <a:moveTo>
                  <a:pt x="0" y="0"/>
                </a:moveTo>
                <a:lnTo>
                  <a:pt x="4206240" y="0"/>
                </a:lnTo>
              </a:path>
            </a:pathLst>
          </a:custGeom>
          <a:ln w="54863">
            <a:solidFill>
              <a:schemeClr val="tx1"/>
            </a:solidFill>
          </a:ln>
        </p:spPr>
        <p:txBody>
          <a:bodyPr wrap="square" lIns="0" tIns="0" rIns="0" bIns="0" rtlCol="0"/>
          <a:lstStyle/>
          <a:p>
            <a:endParaRPr lang="en-US" dirty="0"/>
          </a:p>
        </p:txBody>
      </p:sp>
      <p:pic>
        <p:nvPicPr>
          <p:cNvPr id="13" name="Graphic 12" descr="Person icon">
            <a:extLst>
              <a:ext uri="{FF2B5EF4-FFF2-40B4-BE49-F238E27FC236}">
                <a16:creationId xmlns:a16="http://schemas.microsoft.com/office/drawing/2014/main" id="{47F9E0B8-CC2C-40DA-A1AF-E8B27654E0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06492" y="3301710"/>
            <a:ext cx="342900" cy="352425"/>
          </a:xfrm>
          <a:prstGeom prst="rect">
            <a:avLst/>
          </a:prstGeom>
        </p:spPr>
      </p:pic>
      <p:pic>
        <p:nvPicPr>
          <p:cNvPr id="14" name="Graphic 13" descr="Mail icon">
            <a:extLst>
              <a:ext uri="{FF2B5EF4-FFF2-40B4-BE49-F238E27FC236}">
                <a16:creationId xmlns:a16="http://schemas.microsoft.com/office/drawing/2014/main" id="{7C11F502-5ACC-4032-A964-BECE4E270D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83087" y="3822829"/>
            <a:ext cx="342900" cy="342900"/>
          </a:xfrm>
          <a:prstGeom prst="rect">
            <a:avLst/>
          </a:prstGeom>
        </p:spPr>
      </p:pic>
      <p:pic>
        <p:nvPicPr>
          <p:cNvPr id="15" name="Graphic 14" descr="Phone icon">
            <a:extLst>
              <a:ext uri="{FF2B5EF4-FFF2-40B4-BE49-F238E27FC236}">
                <a16:creationId xmlns:a16="http://schemas.microsoft.com/office/drawing/2014/main" id="{5CF95B99-64F8-4589-930A-C10144910D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83087" y="4310710"/>
            <a:ext cx="342900" cy="342900"/>
          </a:xfrm>
          <a:prstGeom prst="rect">
            <a:avLst/>
          </a:prstGeom>
        </p:spPr>
      </p:pic>
    </p:spTree>
    <p:extLst>
      <p:ext uri="{BB962C8B-B14F-4D97-AF65-F5344CB8AC3E}">
        <p14:creationId xmlns:p14="http://schemas.microsoft.com/office/powerpoint/2010/main" val="240912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6464D1-A1C4-4105-84C3-A9B7F5684C9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Content Placeholder 7">
            <a:extLst>
              <a:ext uri="{FF2B5EF4-FFF2-40B4-BE49-F238E27FC236}">
                <a16:creationId xmlns:a16="http://schemas.microsoft.com/office/drawing/2014/main" id="{2894B736-0F24-454E-8A9D-717EB78697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9398" y="932342"/>
            <a:ext cx="3185160" cy="5242560"/>
          </a:xfrm>
          <a:prstGeom prst="rect">
            <a:avLst/>
          </a:prstGeom>
        </p:spPr>
      </p:pic>
      <p:sp>
        <p:nvSpPr>
          <p:cNvPr id="5" name="object 3" descr="Beige rectangle">
            <a:extLst>
              <a:ext uri="{FF2B5EF4-FFF2-40B4-BE49-F238E27FC236}">
                <a16:creationId xmlns:a16="http://schemas.microsoft.com/office/drawing/2014/main" id="{DCF29767-6635-4A46-AB77-672CC90C6FBE}"/>
              </a:ext>
            </a:extLst>
          </p:cNvPr>
          <p:cNvSpPr/>
          <p:nvPr/>
        </p:nvSpPr>
        <p:spPr>
          <a:xfrm>
            <a:off x="8181340" y="1359001"/>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tx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502275" y="1692008"/>
            <a:ext cx="6689725" cy="3528060"/>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rgbClr val="007E39"/>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5828370" y="1903141"/>
            <a:ext cx="6066263" cy="1261801"/>
          </a:xfrm>
        </p:spPr>
        <p:txBody>
          <a:bodyPr>
            <a:normAutofit/>
          </a:bodyPr>
          <a:lstStyle/>
          <a:p>
            <a:pPr algn="ctr"/>
            <a:r>
              <a:rPr lang="en-US" dirty="0">
                <a:solidFill>
                  <a:schemeClr val="bg1"/>
                </a:solidFill>
              </a:rPr>
              <a:t>AAHI HISTORY WITH THE CITY OF WILMINGTON</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2</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a:off x="7216670" y="3070999"/>
            <a:ext cx="2970000" cy="0"/>
          </a:xfrm>
          <a:custGeom>
            <a:avLst/>
            <a:gdLst/>
            <a:ahLst/>
            <a:cxnLst/>
            <a:rect l="l" t="t" r="r" b="b"/>
            <a:pathLst>
              <a:path w="2642870">
                <a:moveTo>
                  <a:pt x="0" y="0"/>
                </a:moveTo>
                <a:lnTo>
                  <a:pt x="2642616" y="0"/>
                </a:lnTo>
              </a:path>
            </a:pathLst>
          </a:custGeom>
          <a:ln w="54863">
            <a:solidFill>
              <a:schemeClr val="tx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5939883" y="3217631"/>
            <a:ext cx="5954749" cy="160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spc="-25" dirty="0">
                <a:solidFill>
                  <a:schemeClr val="bg2">
                    <a:lumMod val="20000"/>
                    <a:lumOff val="80000"/>
                  </a:schemeClr>
                </a:solidFill>
                <a:cs typeface="Arial"/>
              </a:rPr>
              <a:t>2016 Agreement, valid through December 31, 2021</a:t>
            </a:r>
          </a:p>
          <a:p>
            <a:r>
              <a:rPr lang="en-US" sz="1800" spc="-25" dirty="0">
                <a:solidFill>
                  <a:schemeClr val="bg2">
                    <a:lumMod val="20000"/>
                    <a:lumOff val="80000"/>
                  </a:schemeClr>
                </a:solidFill>
                <a:cs typeface="Arial"/>
              </a:rPr>
              <a:t>Financial obligations met by August, 2021</a:t>
            </a:r>
          </a:p>
          <a:p>
            <a:r>
              <a:rPr lang="en-US" sz="1800" spc="-25" dirty="0">
                <a:solidFill>
                  <a:schemeClr val="bg2">
                    <a:lumMod val="20000"/>
                    <a:lumOff val="80000"/>
                  </a:schemeClr>
                </a:solidFill>
                <a:cs typeface="Arial"/>
              </a:rPr>
              <a:t>$625,000 DNREC subsidy for participation in Brownfield Development Program, with Brightfields projected to complete remediation work</a:t>
            </a:r>
          </a:p>
        </p:txBody>
      </p:sp>
    </p:spTree>
    <p:extLst>
      <p:ext uri="{BB962C8B-B14F-4D97-AF65-F5344CB8AC3E}">
        <p14:creationId xmlns:p14="http://schemas.microsoft.com/office/powerpoint/2010/main" val="179394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6464D1-A1C4-4105-84C3-A9B7F5684C9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Content Placeholder 7">
            <a:extLst>
              <a:ext uri="{FF2B5EF4-FFF2-40B4-BE49-F238E27FC236}">
                <a16:creationId xmlns:a16="http://schemas.microsoft.com/office/drawing/2014/main" id="{2894B736-0F24-454E-8A9D-717EB78697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9398" y="932342"/>
            <a:ext cx="3185160" cy="5242560"/>
          </a:xfrm>
          <a:prstGeom prst="rect">
            <a:avLst/>
          </a:prstGeom>
        </p:spPr>
      </p:pic>
      <p:sp>
        <p:nvSpPr>
          <p:cNvPr id="5" name="object 3" descr="Beige rectangle">
            <a:extLst>
              <a:ext uri="{FF2B5EF4-FFF2-40B4-BE49-F238E27FC236}">
                <a16:creationId xmlns:a16="http://schemas.microsoft.com/office/drawing/2014/main" id="{DCF29767-6635-4A46-AB77-672CC90C6FBE}"/>
              </a:ext>
            </a:extLst>
          </p:cNvPr>
          <p:cNvSpPr/>
          <p:nvPr/>
        </p:nvSpPr>
        <p:spPr>
          <a:xfrm>
            <a:off x="8181340" y="1359001"/>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tx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516638" y="1664970"/>
            <a:ext cx="6689725" cy="3528060"/>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rgbClr val="007E39"/>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5828370" y="1903141"/>
            <a:ext cx="6066263" cy="1261801"/>
          </a:xfrm>
        </p:spPr>
        <p:txBody>
          <a:bodyPr>
            <a:normAutofit fontScale="90000"/>
          </a:bodyPr>
          <a:lstStyle/>
          <a:p>
            <a:pPr algn="ctr"/>
            <a:r>
              <a:rPr lang="en-US" dirty="0">
                <a:solidFill>
                  <a:schemeClr val="bg1"/>
                </a:solidFill>
              </a:rPr>
              <a:t>AAHI CURRENT  AGREEMENT WITH CITY OF WILMINGTON</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3</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a:off x="7216670" y="3063856"/>
            <a:ext cx="2970000" cy="0"/>
          </a:xfrm>
          <a:custGeom>
            <a:avLst/>
            <a:gdLst/>
            <a:ahLst/>
            <a:cxnLst/>
            <a:rect l="l" t="t" r="r" b="b"/>
            <a:pathLst>
              <a:path w="2642870">
                <a:moveTo>
                  <a:pt x="0" y="0"/>
                </a:moveTo>
                <a:lnTo>
                  <a:pt x="2642616" y="0"/>
                </a:lnTo>
              </a:path>
            </a:pathLst>
          </a:custGeom>
          <a:ln w="54863">
            <a:solidFill>
              <a:schemeClr val="tx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5939883" y="3217631"/>
            <a:ext cx="5954749" cy="160337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spc="-25" dirty="0">
                <a:solidFill>
                  <a:schemeClr val="bg2">
                    <a:lumMod val="20000"/>
                    <a:lumOff val="80000"/>
                  </a:schemeClr>
                </a:solidFill>
                <a:cs typeface="Arial"/>
              </a:rPr>
              <a:t>2022 Agreement projected to go to settlement in July, 2022</a:t>
            </a:r>
          </a:p>
          <a:p>
            <a:r>
              <a:rPr lang="en-US" sz="1800" spc="-25" dirty="0">
                <a:solidFill>
                  <a:schemeClr val="bg2">
                    <a:lumMod val="20000"/>
                    <a:lumOff val="80000"/>
                  </a:schemeClr>
                </a:solidFill>
                <a:cs typeface="Arial"/>
              </a:rPr>
              <a:t>Working with various Professional Services Providers</a:t>
            </a:r>
          </a:p>
          <a:p>
            <a:pPr lvl="1"/>
            <a:r>
              <a:rPr lang="en-US" sz="1800" spc="-25" dirty="0">
                <a:solidFill>
                  <a:schemeClr val="bg2">
                    <a:lumMod val="20000"/>
                    <a:lumOff val="80000"/>
                  </a:schemeClr>
                </a:solidFill>
                <a:cs typeface="Arial"/>
              </a:rPr>
              <a:t>Real Estate Attorney </a:t>
            </a:r>
          </a:p>
          <a:p>
            <a:pPr lvl="1"/>
            <a:r>
              <a:rPr lang="en-US" sz="1800" spc="-25" dirty="0">
                <a:solidFill>
                  <a:schemeClr val="bg2">
                    <a:lumMod val="20000"/>
                    <a:lumOff val="80000"/>
                  </a:schemeClr>
                </a:solidFill>
                <a:cs typeface="Arial"/>
              </a:rPr>
              <a:t>Architects </a:t>
            </a:r>
          </a:p>
          <a:p>
            <a:pPr lvl="1"/>
            <a:r>
              <a:rPr lang="en-US" sz="1800" spc="-25" dirty="0">
                <a:solidFill>
                  <a:schemeClr val="bg2">
                    <a:lumMod val="20000"/>
                    <a:lumOff val="80000"/>
                  </a:schemeClr>
                </a:solidFill>
                <a:cs typeface="Arial"/>
              </a:rPr>
              <a:t>Accountant</a:t>
            </a:r>
          </a:p>
          <a:p>
            <a:pPr lvl="1"/>
            <a:endParaRPr lang="en-US" sz="1800" spc="-25" dirty="0">
              <a:solidFill>
                <a:schemeClr val="bg2">
                  <a:lumMod val="20000"/>
                  <a:lumOff val="80000"/>
                </a:schemeClr>
              </a:solidFill>
              <a:cs typeface="Arial"/>
            </a:endParaRPr>
          </a:p>
        </p:txBody>
      </p:sp>
    </p:spTree>
    <p:extLst>
      <p:ext uri="{BB962C8B-B14F-4D97-AF65-F5344CB8AC3E}">
        <p14:creationId xmlns:p14="http://schemas.microsoft.com/office/powerpoint/2010/main" val="164914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6464D1-A1C4-4105-84C3-A9B7F5684C9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Content Placeholder 7">
            <a:extLst>
              <a:ext uri="{FF2B5EF4-FFF2-40B4-BE49-F238E27FC236}">
                <a16:creationId xmlns:a16="http://schemas.microsoft.com/office/drawing/2014/main" id="{2894B736-0F24-454E-8A9D-717EB78697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9398" y="932342"/>
            <a:ext cx="3185160" cy="5242560"/>
          </a:xfrm>
          <a:prstGeom prst="rect">
            <a:avLst/>
          </a:prstGeom>
        </p:spPr>
      </p:pic>
      <p:sp>
        <p:nvSpPr>
          <p:cNvPr id="5" name="object 3" descr="Beige rectangle">
            <a:extLst>
              <a:ext uri="{FF2B5EF4-FFF2-40B4-BE49-F238E27FC236}">
                <a16:creationId xmlns:a16="http://schemas.microsoft.com/office/drawing/2014/main" id="{DCF29767-6635-4A46-AB77-672CC90C6FBE}"/>
              </a:ext>
            </a:extLst>
          </p:cNvPr>
          <p:cNvSpPr/>
          <p:nvPr/>
        </p:nvSpPr>
        <p:spPr>
          <a:xfrm>
            <a:off x="8181340" y="1359001"/>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tx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572395" y="1789592"/>
            <a:ext cx="6689725" cy="3528060"/>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rgbClr val="007E39"/>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5828370" y="1903141"/>
            <a:ext cx="6066263" cy="1261801"/>
          </a:xfrm>
        </p:spPr>
        <p:txBody>
          <a:bodyPr>
            <a:normAutofit/>
          </a:bodyPr>
          <a:lstStyle/>
          <a:p>
            <a:pPr algn="ctr"/>
            <a:r>
              <a:rPr lang="en-US" dirty="0">
                <a:solidFill>
                  <a:schemeClr val="bg1"/>
                </a:solidFill>
              </a:rPr>
              <a:t>AAHI PAST CAPITAL FUNDRAISING SUCCESSES</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4</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a:off x="7216670" y="3085287"/>
            <a:ext cx="2970000" cy="0"/>
          </a:xfrm>
          <a:custGeom>
            <a:avLst/>
            <a:gdLst/>
            <a:ahLst/>
            <a:cxnLst/>
            <a:rect l="l" t="t" r="r" b="b"/>
            <a:pathLst>
              <a:path w="2642870">
                <a:moveTo>
                  <a:pt x="0" y="0"/>
                </a:moveTo>
                <a:lnTo>
                  <a:pt x="2642616" y="0"/>
                </a:lnTo>
              </a:path>
            </a:pathLst>
          </a:custGeom>
          <a:ln w="54863">
            <a:solidFill>
              <a:schemeClr val="tx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5939884" y="3314516"/>
            <a:ext cx="5954749" cy="160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1" spc="-25" dirty="0">
                <a:solidFill>
                  <a:schemeClr val="bg2">
                    <a:lumMod val="20000"/>
                    <a:lumOff val="80000"/>
                  </a:schemeClr>
                </a:solidFill>
                <a:cs typeface="Arial"/>
              </a:rPr>
              <a:t>State public funds (non-federal funds)</a:t>
            </a:r>
          </a:p>
          <a:p>
            <a:pPr marL="0" indent="0">
              <a:buNone/>
            </a:pPr>
            <a:r>
              <a:rPr lang="en-US" sz="1800" i="1" spc="-25" dirty="0">
                <a:solidFill>
                  <a:schemeClr val="bg2">
                    <a:lumMod val="20000"/>
                    <a:lumOff val="80000"/>
                  </a:schemeClr>
                </a:solidFill>
                <a:cs typeface="Arial"/>
              </a:rPr>
              <a:t> </a:t>
            </a:r>
          </a:p>
          <a:p>
            <a:r>
              <a:rPr lang="en-US" sz="1800" i="1" spc="-25" dirty="0">
                <a:solidFill>
                  <a:schemeClr val="bg2">
                    <a:lumMod val="20000"/>
                    <a:lumOff val="80000"/>
                  </a:schemeClr>
                </a:solidFill>
                <a:cs typeface="Arial"/>
              </a:rPr>
              <a:t>Private local foundation funds </a:t>
            </a:r>
          </a:p>
        </p:txBody>
      </p:sp>
    </p:spTree>
    <p:extLst>
      <p:ext uri="{BB962C8B-B14F-4D97-AF65-F5344CB8AC3E}">
        <p14:creationId xmlns:p14="http://schemas.microsoft.com/office/powerpoint/2010/main" val="407135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6464D1-A1C4-4105-84C3-A9B7F5684C9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object 3" descr="Beige rectangle">
            <a:extLst>
              <a:ext uri="{FF2B5EF4-FFF2-40B4-BE49-F238E27FC236}">
                <a16:creationId xmlns:a16="http://schemas.microsoft.com/office/drawing/2014/main" id="{DCF29767-6635-4A46-AB77-672CC90C6FBE}"/>
              </a:ext>
            </a:extLst>
          </p:cNvPr>
          <p:cNvSpPr/>
          <p:nvPr/>
        </p:nvSpPr>
        <p:spPr>
          <a:xfrm>
            <a:off x="8181340" y="1359001"/>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tx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572395" y="1789592"/>
            <a:ext cx="6689725" cy="3528060"/>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rgbClr val="007E39"/>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5828370" y="1903141"/>
            <a:ext cx="6066263" cy="1261801"/>
          </a:xfrm>
        </p:spPr>
        <p:txBody>
          <a:bodyPr>
            <a:normAutofit/>
          </a:bodyPr>
          <a:lstStyle/>
          <a:p>
            <a:pPr algn="ctr"/>
            <a:r>
              <a:rPr lang="en-US" dirty="0">
                <a:solidFill>
                  <a:schemeClr val="bg1"/>
                </a:solidFill>
              </a:rPr>
              <a:t>AAHI Prospective AAHI Investment Partners</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5</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a:off x="7216670" y="3085287"/>
            <a:ext cx="2970000" cy="0"/>
          </a:xfrm>
          <a:custGeom>
            <a:avLst/>
            <a:gdLst/>
            <a:ahLst/>
            <a:cxnLst/>
            <a:rect l="l" t="t" r="r" b="b"/>
            <a:pathLst>
              <a:path w="2642870">
                <a:moveTo>
                  <a:pt x="0" y="0"/>
                </a:moveTo>
                <a:lnTo>
                  <a:pt x="2642616" y="0"/>
                </a:lnTo>
              </a:path>
            </a:pathLst>
          </a:custGeom>
          <a:ln w="54863">
            <a:solidFill>
              <a:schemeClr val="tx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5939884" y="3314516"/>
            <a:ext cx="5954749" cy="160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1" spc="-25" dirty="0">
                <a:solidFill>
                  <a:schemeClr val="bg2">
                    <a:lumMod val="20000"/>
                    <a:lumOff val="80000"/>
                  </a:schemeClr>
                </a:solidFill>
                <a:cs typeface="Arial"/>
              </a:rPr>
              <a:t>Diverse constituents </a:t>
            </a:r>
          </a:p>
          <a:p>
            <a:r>
              <a:rPr lang="en-US" sz="1800" i="1" spc="-25" dirty="0">
                <a:solidFill>
                  <a:schemeClr val="bg2">
                    <a:lumMod val="20000"/>
                    <a:lumOff val="80000"/>
                  </a:schemeClr>
                </a:solidFill>
                <a:cs typeface="Arial"/>
              </a:rPr>
              <a:t>Multi-year grants </a:t>
            </a:r>
          </a:p>
          <a:p>
            <a:r>
              <a:rPr lang="en-US" sz="1800" i="1" spc="-25" dirty="0">
                <a:solidFill>
                  <a:schemeClr val="bg2">
                    <a:lumMod val="20000"/>
                    <a:lumOff val="80000"/>
                  </a:schemeClr>
                </a:solidFill>
                <a:cs typeface="Arial"/>
              </a:rPr>
              <a:t>Financial and in-kind support </a:t>
            </a:r>
          </a:p>
        </p:txBody>
      </p:sp>
      <p:pic>
        <p:nvPicPr>
          <p:cNvPr id="10" name="Picture 9">
            <a:extLst>
              <a:ext uri="{FF2B5EF4-FFF2-40B4-BE49-F238E27FC236}">
                <a16:creationId xmlns:a16="http://schemas.microsoft.com/office/drawing/2014/main" id="{31F37F97-9906-DD61-E515-47667D8AE63C}"/>
              </a:ext>
            </a:extLst>
          </p:cNvPr>
          <p:cNvPicPr>
            <a:picLocks noChangeAspect="1"/>
          </p:cNvPicPr>
          <p:nvPr/>
        </p:nvPicPr>
        <p:blipFill>
          <a:blip r:embed="rId3"/>
          <a:stretch>
            <a:fillRect/>
          </a:stretch>
        </p:blipFill>
        <p:spPr>
          <a:xfrm>
            <a:off x="457200" y="1709553"/>
            <a:ext cx="4499238" cy="4267570"/>
          </a:xfrm>
          <a:prstGeom prst="rect">
            <a:avLst/>
          </a:prstGeom>
        </p:spPr>
      </p:pic>
      <p:sp>
        <p:nvSpPr>
          <p:cNvPr id="11" name="object 7">
            <a:extLst>
              <a:ext uri="{FF2B5EF4-FFF2-40B4-BE49-F238E27FC236}">
                <a16:creationId xmlns:a16="http://schemas.microsoft.com/office/drawing/2014/main" id="{19D16F33-EDA5-E296-E9F8-2BE582C98C57}"/>
              </a:ext>
            </a:extLst>
          </p:cNvPr>
          <p:cNvSpPr txBox="1"/>
          <p:nvPr/>
        </p:nvSpPr>
        <p:spPr>
          <a:xfrm>
            <a:off x="1447395" y="2404518"/>
            <a:ext cx="2664675" cy="259045"/>
          </a:xfrm>
          <a:prstGeom prst="rect">
            <a:avLst/>
          </a:prstGeom>
        </p:spPr>
        <p:txBody>
          <a:bodyPr vert="horz" wrap="square" lIns="0" tIns="43180" rIns="0" bIns="0" rtlCol="0">
            <a:spAutoFit/>
          </a:bodyPr>
          <a:lstStyle/>
          <a:p>
            <a:pPr marL="12700" algn="ctr">
              <a:lnSpc>
                <a:spcPct val="100000"/>
              </a:lnSpc>
              <a:spcBef>
                <a:spcPts val="340"/>
              </a:spcBef>
            </a:pPr>
            <a:r>
              <a:rPr lang="en-US" sz="1400" b="1" i="1" spc="15" dirty="0">
                <a:cs typeface="Arial"/>
              </a:rPr>
              <a:t>DE Public Investment </a:t>
            </a:r>
            <a:endParaRPr lang="en-US" sz="2500" b="1" dirty="0">
              <a:latin typeface="+mj-lt"/>
              <a:cs typeface="Avenir Black"/>
            </a:endParaRPr>
          </a:p>
        </p:txBody>
      </p:sp>
      <p:pic>
        <p:nvPicPr>
          <p:cNvPr id="12" name="Picture 11">
            <a:extLst>
              <a:ext uri="{FF2B5EF4-FFF2-40B4-BE49-F238E27FC236}">
                <a16:creationId xmlns:a16="http://schemas.microsoft.com/office/drawing/2014/main" id="{8EC40549-3873-5F1D-5BDB-B98FCCBD5F04}"/>
              </a:ext>
            </a:extLst>
          </p:cNvPr>
          <p:cNvPicPr>
            <a:picLocks noChangeAspect="1"/>
          </p:cNvPicPr>
          <p:nvPr/>
        </p:nvPicPr>
        <p:blipFill>
          <a:blip r:embed="rId4"/>
          <a:stretch>
            <a:fillRect/>
          </a:stretch>
        </p:blipFill>
        <p:spPr>
          <a:xfrm>
            <a:off x="1195273" y="2896294"/>
            <a:ext cx="3072650" cy="377985"/>
          </a:xfrm>
          <a:prstGeom prst="rect">
            <a:avLst/>
          </a:prstGeom>
        </p:spPr>
      </p:pic>
      <p:pic>
        <p:nvPicPr>
          <p:cNvPr id="13" name="Picture 12">
            <a:extLst>
              <a:ext uri="{FF2B5EF4-FFF2-40B4-BE49-F238E27FC236}">
                <a16:creationId xmlns:a16="http://schemas.microsoft.com/office/drawing/2014/main" id="{6E24F0FF-4DCC-FF14-F247-3AEAB72FFDB5}"/>
              </a:ext>
            </a:extLst>
          </p:cNvPr>
          <p:cNvPicPr>
            <a:picLocks noChangeAspect="1"/>
          </p:cNvPicPr>
          <p:nvPr/>
        </p:nvPicPr>
        <p:blipFill>
          <a:blip r:embed="rId5"/>
          <a:stretch>
            <a:fillRect/>
          </a:stretch>
        </p:blipFill>
        <p:spPr>
          <a:xfrm>
            <a:off x="767877" y="3589601"/>
            <a:ext cx="4023709" cy="591363"/>
          </a:xfrm>
          <a:prstGeom prst="rect">
            <a:avLst/>
          </a:prstGeom>
        </p:spPr>
      </p:pic>
      <p:pic>
        <p:nvPicPr>
          <p:cNvPr id="14" name="Picture 13">
            <a:extLst>
              <a:ext uri="{FF2B5EF4-FFF2-40B4-BE49-F238E27FC236}">
                <a16:creationId xmlns:a16="http://schemas.microsoft.com/office/drawing/2014/main" id="{85403C12-7F4C-9621-8E4A-3F315A7ABFCF}"/>
              </a:ext>
            </a:extLst>
          </p:cNvPr>
          <p:cNvPicPr>
            <a:picLocks noChangeAspect="1"/>
          </p:cNvPicPr>
          <p:nvPr/>
        </p:nvPicPr>
        <p:blipFill>
          <a:blip r:embed="rId6"/>
          <a:stretch>
            <a:fillRect/>
          </a:stretch>
        </p:blipFill>
        <p:spPr>
          <a:xfrm>
            <a:off x="902639" y="4512066"/>
            <a:ext cx="3657917" cy="377985"/>
          </a:xfrm>
          <a:prstGeom prst="rect">
            <a:avLst/>
          </a:prstGeom>
        </p:spPr>
      </p:pic>
    </p:spTree>
    <p:extLst>
      <p:ext uri="{BB962C8B-B14F-4D97-AF65-F5344CB8AC3E}">
        <p14:creationId xmlns:p14="http://schemas.microsoft.com/office/powerpoint/2010/main" val="243339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F9D2797-3659-4688-A880-B9A37DD6BBE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object 3" descr="Beige rectangle">
            <a:extLst>
              <a:ext uri="{FF2B5EF4-FFF2-40B4-BE49-F238E27FC236}">
                <a16:creationId xmlns:a16="http://schemas.microsoft.com/office/drawing/2014/main" id="{DCF29767-6635-4A46-AB77-672CC90C6FBE}"/>
              </a:ext>
            </a:extLst>
          </p:cNvPr>
          <p:cNvSpPr/>
          <p:nvPr/>
        </p:nvSpPr>
        <p:spPr>
          <a:xfrm>
            <a:off x="8181340" y="453483"/>
            <a:ext cx="4010660" cy="5721416"/>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tx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6785406" y="683101"/>
            <a:ext cx="5381816" cy="5256782"/>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rgbClr val="007E39"/>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7262741" y="832738"/>
            <a:ext cx="4631471" cy="1044498"/>
          </a:xfrm>
        </p:spPr>
        <p:txBody>
          <a:bodyPr>
            <a:normAutofit/>
          </a:bodyPr>
          <a:lstStyle/>
          <a:p>
            <a:pPr algn="ctr"/>
            <a:r>
              <a:rPr lang="en-US" dirty="0">
                <a:solidFill>
                  <a:schemeClr val="bg1"/>
                </a:solidFill>
              </a:rPr>
              <a:t>THE 1039 WORKSHOP</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6</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a:off x="8093476" y="1932318"/>
            <a:ext cx="2970000" cy="0"/>
          </a:xfrm>
          <a:custGeom>
            <a:avLst/>
            <a:gdLst/>
            <a:ahLst/>
            <a:cxnLst/>
            <a:rect l="l" t="t" r="r" b="b"/>
            <a:pathLst>
              <a:path w="2642870">
                <a:moveTo>
                  <a:pt x="0" y="0"/>
                </a:moveTo>
                <a:lnTo>
                  <a:pt x="2642616" y="0"/>
                </a:lnTo>
              </a:path>
            </a:pathLst>
          </a:custGeom>
          <a:ln w="54863">
            <a:solidFill>
              <a:schemeClr val="tx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6928625" y="1915134"/>
            <a:ext cx="4966007" cy="36902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US" sz="1800" i="1" spc="-25" dirty="0">
              <a:solidFill>
                <a:schemeClr val="bg1"/>
              </a:solidFill>
              <a:cs typeface="Arial"/>
            </a:endParaRPr>
          </a:p>
        </p:txBody>
      </p:sp>
      <p:sp>
        <p:nvSpPr>
          <p:cNvPr id="15" name="TextBox 14">
            <a:extLst>
              <a:ext uri="{FF2B5EF4-FFF2-40B4-BE49-F238E27FC236}">
                <a16:creationId xmlns:a16="http://schemas.microsoft.com/office/drawing/2014/main" id="{10FAA715-311B-43DD-87A5-57DEF4966B37}"/>
              </a:ext>
            </a:extLst>
          </p:cNvPr>
          <p:cNvSpPr txBox="1"/>
          <p:nvPr/>
        </p:nvSpPr>
        <p:spPr>
          <a:xfrm>
            <a:off x="7037657" y="2096753"/>
            <a:ext cx="4869364" cy="3908762"/>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chemeClr val="bg1"/>
                </a:solidFill>
                <a:effectLst/>
              </a:rPr>
              <a:t>The structure at 1039 Clifford Brown Walk will undergo a major capital renovation: </a:t>
            </a:r>
          </a:p>
          <a:p>
            <a:pPr marL="285750" indent="-285750">
              <a:buFont typeface="Arial" panose="020B0604020202020204" pitchFamily="34" charset="0"/>
              <a:buChar char="•"/>
            </a:pPr>
            <a:endParaRPr lang="en-US" sz="1600" dirty="0">
              <a:solidFill>
                <a:schemeClr val="bg1"/>
              </a:solidFill>
            </a:endParaRPr>
          </a:p>
          <a:p>
            <a:pPr marL="742950" lvl="1" indent="-285750">
              <a:buFont typeface="Arial" panose="020B0604020202020204" pitchFamily="34" charset="0"/>
              <a:buChar char="•"/>
            </a:pPr>
            <a:r>
              <a:rPr lang="en-US" sz="1600" dirty="0">
                <a:solidFill>
                  <a:schemeClr val="bg1"/>
                </a:solidFill>
              </a:rPr>
              <a:t>Wired to support 21</a:t>
            </a:r>
            <a:r>
              <a:rPr lang="en-US" sz="1600" baseline="30000" dirty="0">
                <a:solidFill>
                  <a:schemeClr val="bg1"/>
                </a:solidFill>
              </a:rPr>
              <a:t>st</a:t>
            </a:r>
            <a:r>
              <a:rPr lang="en-US" sz="1600" dirty="0">
                <a:solidFill>
                  <a:schemeClr val="bg1"/>
                </a:solidFill>
              </a:rPr>
              <a:t> century technology (LEED-Certified)</a:t>
            </a:r>
          </a:p>
          <a:p>
            <a:pPr marL="742950" lvl="1" indent="-285750">
              <a:buFont typeface="Arial" panose="020B0604020202020204" pitchFamily="34" charset="0"/>
              <a:buChar char="•"/>
            </a:pPr>
            <a:endParaRPr lang="en-US" sz="1600" dirty="0">
              <a:solidFill>
                <a:schemeClr val="bg1"/>
              </a:solidFill>
            </a:endParaRPr>
          </a:p>
          <a:p>
            <a:pPr marL="742950" lvl="1" indent="-285750">
              <a:buFont typeface="Arial" panose="020B0604020202020204" pitchFamily="34" charset="0"/>
              <a:buChar char="•"/>
            </a:pPr>
            <a:r>
              <a:rPr lang="en-US" sz="1600" dirty="0">
                <a:solidFill>
                  <a:schemeClr val="bg1"/>
                </a:solidFill>
              </a:rPr>
              <a:t>ADA-compliant</a:t>
            </a:r>
          </a:p>
          <a:p>
            <a:endParaRPr lang="en-US" dirty="0">
              <a:solidFill>
                <a:schemeClr val="bg1"/>
              </a:solidFill>
            </a:endParaRPr>
          </a:p>
          <a:p>
            <a:pPr marL="285750" indent="-285750">
              <a:buFont typeface="Arial" panose="020B0604020202020204" pitchFamily="34" charset="0"/>
              <a:buChar char="•"/>
            </a:pPr>
            <a:r>
              <a:rPr lang="en-US" sz="1600" dirty="0">
                <a:solidFill>
                  <a:schemeClr val="bg1"/>
                </a:solidFill>
              </a:rPr>
              <a:t>The 1039 Workshop will house AAHI program </a:t>
            </a:r>
            <a:r>
              <a:rPr lang="en-US" sz="1600" i="0" u="none" strike="noStrike" baseline="0" dirty="0">
                <a:solidFill>
                  <a:schemeClr val="bg1"/>
                </a:solidFill>
              </a:rPr>
              <a:t>delivery of educational and cultural-based high-tech, high-touch services to youth and Eastside residents,</a:t>
            </a:r>
            <a:r>
              <a:rPr lang="en-US" sz="1600" i="0" u="none" strike="noStrike" dirty="0">
                <a:solidFill>
                  <a:schemeClr val="bg1"/>
                </a:solidFill>
              </a:rPr>
              <a:t> and to those journeying with us online around the county, state and country.</a:t>
            </a:r>
            <a:endParaRPr lang="en-US" sz="1600" dirty="0">
              <a:solidFill>
                <a:schemeClr val="bg1"/>
              </a:solidFill>
            </a:endParaRPr>
          </a:p>
          <a:p>
            <a:endParaRPr lang="en-US" dirty="0">
              <a:solidFill>
                <a:schemeClr val="bg1"/>
              </a:solidFill>
            </a:endParaRPr>
          </a:p>
          <a:p>
            <a:pPr marL="285750" indent="-285750">
              <a:buFont typeface="Arial" panose="020B0604020202020204" pitchFamily="34" charset="0"/>
              <a:buChar char="•"/>
            </a:pPr>
            <a:endParaRPr lang="en-US" sz="1600" dirty="0">
              <a:solidFill>
                <a:schemeClr val="bg1"/>
              </a:solidFill>
            </a:endParaRPr>
          </a:p>
        </p:txBody>
      </p:sp>
      <p:pic>
        <p:nvPicPr>
          <p:cNvPr id="13" name="Picture 12" descr="Diagram&#10;&#10;Description automatically generated">
            <a:extLst>
              <a:ext uri="{FF2B5EF4-FFF2-40B4-BE49-F238E27FC236}">
                <a16:creationId xmlns:a16="http://schemas.microsoft.com/office/drawing/2014/main" id="{11E58D68-C398-4615-9055-1F7BD3AAD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05456"/>
            <a:ext cx="1819275" cy="6086475"/>
          </a:xfrm>
          <a:prstGeom prst="rect">
            <a:avLst/>
          </a:prstGeom>
        </p:spPr>
      </p:pic>
      <p:sp>
        <p:nvSpPr>
          <p:cNvPr id="14" name="Arrow: Right 13">
            <a:extLst>
              <a:ext uri="{FF2B5EF4-FFF2-40B4-BE49-F238E27FC236}">
                <a16:creationId xmlns:a16="http://schemas.microsoft.com/office/drawing/2014/main" id="{67028628-7F20-4B43-8B7E-6589CDC03F43}"/>
              </a:ext>
            </a:extLst>
          </p:cNvPr>
          <p:cNvSpPr/>
          <p:nvPr/>
        </p:nvSpPr>
        <p:spPr>
          <a:xfrm>
            <a:off x="2394314" y="3579775"/>
            <a:ext cx="825335" cy="23750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Diagram&#10;&#10;Description automatically generated">
            <a:extLst>
              <a:ext uri="{FF2B5EF4-FFF2-40B4-BE49-F238E27FC236}">
                <a16:creationId xmlns:a16="http://schemas.microsoft.com/office/drawing/2014/main" id="{090BC64A-C604-498F-9C70-3118C0D58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900" y="-13029"/>
            <a:ext cx="1568571" cy="6805715"/>
          </a:xfrm>
          <a:prstGeom prst="rect">
            <a:avLst/>
          </a:prstGeom>
        </p:spPr>
      </p:pic>
      <p:sp>
        <p:nvSpPr>
          <p:cNvPr id="4" name="TextBox 3">
            <a:extLst>
              <a:ext uri="{FF2B5EF4-FFF2-40B4-BE49-F238E27FC236}">
                <a16:creationId xmlns:a16="http://schemas.microsoft.com/office/drawing/2014/main" id="{B47A538F-022B-1B35-B575-7A5B190D6022}"/>
              </a:ext>
            </a:extLst>
          </p:cNvPr>
          <p:cNvSpPr txBox="1"/>
          <p:nvPr/>
        </p:nvSpPr>
        <p:spPr>
          <a:xfrm>
            <a:off x="1580560" y="2975692"/>
            <a:ext cx="1896332" cy="646331"/>
          </a:xfrm>
          <a:prstGeom prst="rect">
            <a:avLst/>
          </a:prstGeom>
          <a:noFill/>
        </p:spPr>
        <p:txBody>
          <a:bodyPr wrap="square" rtlCol="0">
            <a:spAutoFit/>
          </a:bodyPr>
          <a:lstStyle/>
          <a:p>
            <a:pPr algn="ctr"/>
            <a:r>
              <a:rPr lang="en-US" dirty="0">
                <a:highlight>
                  <a:srgbClr val="FFFF00"/>
                </a:highlight>
              </a:rPr>
              <a:t>PRELIMINARY</a:t>
            </a:r>
          </a:p>
          <a:p>
            <a:pPr algn="ctr"/>
            <a:r>
              <a:rPr lang="en-US" dirty="0">
                <a:highlight>
                  <a:srgbClr val="FFFF00"/>
                </a:highlight>
              </a:rPr>
              <a:t>DESIGN</a:t>
            </a:r>
          </a:p>
        </p:txBody>
      </p:sp>
    </p:spTree>
    <p:extLst>
      <p:ext uri="{BB962C8B-B14F-4D97-AF65-F5344CB8AC3E}">
        <p14:creationId xmlns:p14="http://schemas.microsoft.com/office/powerpoint/2010/main" val="74896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39B668-0C4E-48C3-A625-637EE4BC0AB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object 3" descr="Beige rectangle">
            <a:extLst>
              <a:ext uri="{FF2B5EF4-FFF2-40B4-BE49-F238E27FC236}">
                <a16:creationId xmlns:a16="http://schemas.microsoft.com/office/drawing/2014/main" id="{DCF29767-6635-4A46-AB77-672CC90C6FBE}"/>
              </a:ext>
            </a:extLst>
          </p:cNvPr>
          <p:cNvSpPr/>
          <p:nvPr/>
        </p:nvSpPr>
        <p:spPr>
          <a:xfrm>
            <a:off x="8181340" y="207818"/>
            <a:ext cx="4010660" cy="5967081"/>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tx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6662057" y="439387"/>
            <a:ext cx="5505165" cy="5500496"/>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rgbClr val="007E39"/>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7262741" y="832738"/>
            <a:ext cx="4631471" cy="1044498"/>
          </a:xfrm>
        </p:spPr>
        <p:txBody>
          <a:bodyPr>
            <a:normAutofit/>
          </a:bodyPr>
          <a:lstStyle/>
          <a:p>
            <a:pPr algn="ctr"/>
            <a:r>
              <a:rPr lang="en-US" dirty="0">
                <a:solidFill>
                  <a:schemeClr val="bg1"/>
                </a:solidFill>
              </a:rPr>
              <a:t>THE AAHI INSTITUTE</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7</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a:off x="8093476" y="1877236"/>
            <a:ext cx="2970000" cy="0"/>
          </a:xfrm>
          <a:custGeom>
            <a:avLst/>
            <a:gdLst/>
            <a:ahLst/>
            <a:cxnLst/>
            <a:rect l="l" t="t" r="r" b="b"/>
            <a:pathLst>
              <a:path w="2642870">
                <a:moveTo>
                  <a:pt x="0" y="0"/>
                </a:moveTo>
                <a:lnTo>
                  <a:pt x="2642616" y="0"/>
                </a:lnTo>
              </a:path>
            </a:pathLst>
          </a:custGeom>
          <a:ln w="54863">
            <a:solidFill>
              <a:schemeClr val="tx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6928625" y="1915134"/>
            <a:ext cx="4966007" cy="36902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US" sz="1800" i="1" spc="-25" dirty="0">
              <a:solidFill>
                <a:schemeClr val="bg1"/>
              </a:solidFill>
              <a:cs typeface="Arial"/>
            </a:endParaRPr>
          </a:p>
        </p:txBody>
      </p:sp>
      <p:sp>
        <p:nvSpPr>
          <p:cNvPr id="15" name="TextBox 14">
            <a:extLst>
              <a:ext uri="{FF2B5EF4-FFF2-40B4-BE49-F238E27FC236}">
                <a16:creationId xmlns:a16="http://schemas.microsoft.com/office/drawing/2014/main" id="{10FAA715-311B-43DD-87A5-57DEF4966B37}"/>
              </a:ext>
            </a:extLst>
          </p:cNvPr>
          <p:cNvSpPr txBox="1"/>
          <p:nvPr/>
        </p:nvSpPr>
        <p:spPr>
          <a:xfrm>
            <a:off x="7143794" y="1927708"/>
            <a:ext cx="4869364" cy="2831544"/>
          </a:xfrm>
          <a:prstGeom prst="rect">
            <a:avLst/>
          </a:prstGeom>
          <a:noFill/>
        </p:spPr>
        <p:txBody>
          <a:bodyPr wrap="square" rtlCol="0">
            <a:spAutoFit/>
          </a:bodyPr>
          <a:lstStyle/>
          <a:p>
            <a:endParaRPr lang="en-US" sz="1600" dirty="0">
              <a:solidFill>
                <a:schemeClr val="bg1"/>
              </a:solidFill>
            </a:endParaRPr>
          </a:p>
          <a:p>
            <a:pPr marL="285750" indent="-285750">
              <a:buFont typeface="Arial" panose="020B0604020202020204" pitchFamily="34" charset="0"/>
              <a:buChar char="•"/>
            </a:pPr>
            <a:r>
              <a:rPr lang="en-US" sz="1600" b="0" i="0" dirty="0">
                <a:solidFill>
                  <a:schemeClr val="bg1"/>
                </a:solidFill>
                <a:effectLst/>
              </a:rPr>
              <a:t>Expanding programming into the former Allied Kid Building will allow AAHI to maximize its onsite </a:t>
            </a:r>
            <a:r>
              <a:rPr lang="en-US" sz="1600" dirty="0">
                <a:solidFill>
                  <a:schemeClr val="bg1"/>
                </a:solidFill>
              </a:rPr>
              <a:t>services. </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Leverage Federal or state tax credits—Allied Kid Building was added to the National Register of Historic Places in 1985 (National Register Information System ID 85003191)</a:t>
            </a:r>
          </a:p>
          <a:p>
            <a:pPr marL="285750" indent="-285750">
              <a:buFont typeface="Arial" panose="020B0604020202020204" pitchFamily="34" charset="0"/>
              <a:buChar char="•"/>
            </a:pPr>
            <a:endParaRPr lang="en-US" sz="1600" dirty="0">
              <a:solidFill>
                <a:schemeClr val="bg1"/>
              </a:solidFill>
            </a:endParaRPr>
          </a:p>
          <a:p>
            <a:endParaRPr lang="en-US" dirty="0">
              <a:solidFill>
                <a:schemeClr val="bg1"/>
              </a:solidFill>
            </a:endParaRPr>
          </a:p>
        </p:txBody>
      </p:sp>
      <p:sp>
        <p:nvSpPr>
          <p:cNvPr id="4" name="TextBox 3">
            <a:extLst>
              <a:ext uri="{FF2B5EF4-FFF2-40B4-BE49-F238E27FC236}">
                <a16:creationId xmlns:a16="http://schemas.microsoft.com/office/drawing/2014/main" id="{2AAB00DC-7FEA-48DA-95EB-BE8CED838D9C}"/>
              </a:ext>
            </a:extLst>
          </p:cNvPr>
          <p:cNvSpPr txBox="1"/>
          <p:nvPr/>
        </p:nvSpPr>
        <p:spPr>
          <a:xfrm>
            <a:off x="521289" y="1239253"/>
            <a:ext cx="5829300" cy="923330"/>
          </a:xfrm>
          <a:prstGeom prst="rect">
            <a:avLst/>
          </a:prstGeom>
          <a:noFill/>
        </p:spPr>
        <p:txBody>
          <a:bodyPr wrap="square" rtlCol="0">
            <a:spAutoFit/>
          </a:bodyPr>
          <a:lstStyle/>
          <a:p>
            <a:endParaRPr lang="en-US" dirty="0"/>
          </a:p>
          <a:p>
            <a:endParaRPr lang="en-US" dirty="0"/>
          </a:p>
          <a:p>
            <a:endParaRPr lang="en-US" dirty="0"/>
          </a:p>
        </p:txBody>
      </p:sp>
      <p:pic>
        <p:nvPicPr>
          <p:cNvPr id="10" name="Picture 9" descr="A building with graffiti on it&#10;&#10;Description automatically generated with low confidence">
            <a:extLst>
              <a:ext uri="{FF2B5EF4-FFF2-40B4-BE49-F238E27FC236}">
                <a16:creationId xmlns:a16="http://schemas.microsoft.com/office/drawing/2014/main" id="{F0C150F0-C2C0-4BEA-9B41-2EB9B12A8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89" y="1473929"/>
            <a:ext cx="5734050" cy="3675126"/>
          </a:xfrm>
          <a:prstGeom prst="rect">
            <a:avLst/>
          </a:prstGeom>
        </p:spPr>
      </p:pic>
      <p:pic>
        <p:nvPicPr>
          <p:cNvPr id="11" name="Picture 10" descr="A white building with a red truck parked in front of it&#10;&#10;Description automatically generated with low confidence">
            <a:extLst>
              <a:ext uri="{FF2B5EF4-FFF2-40B4-BE49-F238E27FC236}">
                <a16:creationId xmlns:a16="http://schemas.microsoft.com/office/drawing/2014/main" id="{0DFE3C4B-EF6C-4865-A1F2-0D9A0AD7C7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4449" y="4048117"/>
            <a:ext cx="1472184" cy="1100938"/>
          </a:xfrm>
          <a:prstGeom prst="rect">
            <a:avLst/>
          </a:prstGeom>
        </p:spPr>
      </p:pic>
    </p:spTree>
    <p:extLst>
      <p:ext uri="{BB962C8B-B14F-4D97-AF65-F5344CB8AC3E}">
        <p14:creationId xmlns:p14="http://schemas.microsoft.com/office/powerpoint/2010/main" val="297032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75201B1-7478-40F9-A82C-01299E2A247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object 3" descr="Beige rectangle">
            <a:extLst>
              <a:ext uri="{FF2B5EF4-FFF2-40B4-BE49-F238E27FC236}">
                <a16:creationId xmlns:a16="http://schemas.microsoft.com/office/drawing/2014/main" id="{DCF29767-6635-4A46-AB77-672CC90C6FBE}"/>
              </a:ext>
            </a:extLst>
          </p:cNvPr>
          <p:cNvSpPr/>
          <p:nvPr/>
        </p:nvSpPr>
        <p:spPr>
          <a:xfrm>
            <a:off x="6843712" y="453483"/>
            <a:ext cx="5348287" cy="5721416"/>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tx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300662" y="683101"/>
            <a:ext cx="6866559" cy="5256782"/>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rgbClr val="007E39"/>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6096000" y="683098"/>
            <a:ext cx="4631471" cy="689832"/>
          </a:xfrm>
        </p:spPr>
        <p:txBody>
          <a:bodyPr>
            <a:normAutofit/>
          </a:bodyPr>
          <a:lstStyle/>
          <a:p>
            <a:pPr algn="ctr"/>
            <a:r>
              <a:rPr lang="en-US" dirty="0">
                <a:solidFill>
                  <a:schemeClr val="bg1"/>
                </a:solidFill>
              </a:rPr>
              <a:t>THE NEED </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8</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flipV="1">
            <a:off x="6989481" y="1284783"/>
            <a:ext cx="2970000" cy="115330"/>
          </a:xfrm>
          <a:custGeom>
            <a:avLst/>
            <a:gdLst/>
            <a:ahLst/>
            <a:cxnLst/>
            <a:rect l="l" t="t" r="r" b="b"/>
            <a:pathLst>
              <a:path w="2642870">
                <a:moveTo>
                  <a:pt x="0" y="0"/>
                </a:moveTo>
                <a:lnTo>
                  <a:pt x="2642616" y="0"/>
                </a:lnTo>
              </a:path>
            </a:pathLst>
          </a:custGeom>
          <a:ln w="54863">
            <a:solidFill>
              <a:schemeClr val="tx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6928625" y="1915134"/>
            <a:ext cx="4966007" cy="36902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US" sz="1800" i="1" spc="-25" dirty="0">
              <a:solidFill>
                <a:schemeClr val="bg1"/>
              </a:solidFill>
              <a:cs typeface="Arial"/>
            </a:endParaRPr>
          </a:p>
        </p:txBody>
      </p:sp>
      <p:sp>
        <p:nvSpPr>
          <p:cNvPr id="15" name="TextBox 14">
            <a:extLst>
              <a:ext uri="{FF2B5EF4-FFF2-40B4-BE49-F238E27FC236}">
                <a16:creationId xmlns:a16="http://schemas.microsoft.com/office/drawing/2014/main" id="{10FAA715-311B-43DD-87A5-57DEF4966B37}"/>
              </a:ext>
            </a:extLst>
          </p:cNvPr>
          <p:cNvSpPr txBox="1"/>
          <p:nvPr/>
        </p:nvSpPr>
        <p:spPr>
          <a:xfrm>
            <a:off x="5445210" y="2117124"/>
            <a:ext cx="6554805" cy="1631216"/>
          </a:xfrm>
          <a:prstGeom prst="rect">
            <a:avLst/>
          </a:prstGeom>
          <a:noFill/>
        </p:spPr>
        <p:txBody>
          <a:bodyPr wrap="square" rtlCol="0">
            <a:spAutoFit/>
          </a:bodyPr>
          <a:lstStyle/>
          <a:p>
            <a:pPr algn="ctr"/>
            <a:r>
              <a:rPr lang="en-US" sz="2800" b="1" i="0" dirty="0">
                <a:solidFill>
                  <a:schemeClr val="bg1"/>
                </a:solidFill>
                <a:effectLst/>
              </a:rPr>
              <a:t>Youth programming to address a lack of positive identity, a missing sense of self-value.</a:t>
            </a:r>
          </a:p>
          <a:p>
            <a:pPr algn="ctr"/>
            <a:endParaRPr lang="en-US" sz="1600" b="1" i="0" dirty="0">
              <a:solidFill>
                <a:schemeClr val="bg1"/>
              </a:solidFill>
              <a:effectLst/>
            </a:endParaRPr>
          </a:p>
        </p:txBody>
      </p:sp>
      <p:pic>
        <p:nvPicPr>
          <p:cNvPr id="8" name="Picture 7">
            <a:extLst>
              <a:ext uri="{FF2B5EF4-FFF2-40B4-BE49-F238E27FC236}">
                <a16:creationId xmlns:a16="http://schemas.microsoft.com/office/drawing/2014/main" id="{D6923FAC-C6A3-4B23-A2CC-8FC0458433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4519" y="1472532"/>
            <a:ext cx="3677920" cy="3677920"/>
          </a:xfrm>
          <a:prstGeom prst="rect">
            <a:avLst/>
          </a:prstGeom>
        </p:spPr>
      </p:pic>
    </p:spTree>
    <p:extLst>
      <p:ext uri="{BB962C8B-B14F-4D97-AF65-F5344CB8AC3E}">
        <p14:creationId xmlns:p14="http://schemas.microsoft.com/office/powerpoint/2010/main" val="152974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75201B1-7478-40F9-A82C-01299E2A247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object 3" descr="Beige rectangle">
            <a:extLst>
              <a:ext uri="{FF2B5EF4-FFF2-40B4-BE49-F238E27FC236}">
                <a16:creationId xmlns:a16="http://schemas.microsoft.com/office/drawing/2014/main" id="{DCF29767-6635-4A46-AB77-672CC90C6FBE}"/>
              </a:ext>
            </a:extLst>
          </p:cNvPr>
          <p:cNvSpPr/>
          <p:nvPr/>
        </p:nvSpPr>
        <p:spPr>
          <a:xfrm>
            <a:off x="6843712" y="453483"/>
            <a:ext cx="5348287" cy="5721416"/>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tx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300662" y="683101"/>
            <a:ext cx="6866559" cy="5256782"/>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rgbClr val="007E39"/>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6096000" y="683098"/>
            <a:ext cx="4631471" cy="689832"/>
          </a:xfrm>
        </p:spPr>
        <p:txBody>
          <a:bodyPr>
            <a:normAutofit/>
          </a:bodyPr>
          <a:lstStyle/>
          <a:p>
            <a:pPr algn="ctr"/>
            <a:r>
              <a:rPr lang="en-US" dirty="0">
                <a:solidFill>
                  <a:schemeClr val="bg1"/>
                </a:solidFill>
              </a:rPr>
              <a:t>THE OPPORTUNITY </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9</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flipV="1">
            <a:off x="7004735" y="1296334"/>
            <a:ext cx="2970000" cy="115330"/>
          </a:xfrm>
          <a:custGeom>
            <a:avLst/>
            <a:gdLst/>
            <a:ahLst/>
            <a:cxnLst/>
            <a:rect l="l" t="t" r="r" b="b"/>
            <a:pathLst>
              <a:path w="2642870">
                <a:moveTo>
                  <a:pt x="0" y="0"/>
                </a:moveTo>
                <a:lnTo>
                  <a:pt x="2642616" y="0"/>
                </a:lnTo>
              </a:path>
            </a:pathLst>
          </a:custGeom>
          <a:ln w="54863">
            <a:solidFill>
              <a:schemeClr val="tx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6928625" y="1915134"/>
            <a:ext cx="4966007" cy="36902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en-US" sz="1800" i="1" spc="-25" dirty="0">
              <a:solidFill>
                <a:schemeClr val="bg1"/>
              </a:solidFill>
              <a:cs typeface="Arial"/>
            </a:endParaRPr>
          </a:p>
        </p:txBody>
      </p:sp>
      <p:sp>
        <p:nvSpPr>
          <p:cNvPr id="15" name="TextBox 14">
            <a:extLst>
              <a:ext uri="{FF2B5EF4-FFF2-40B4-BE49-F238E27FC236}">
                <a16:creationId xmlns:a16="http://schemas.microsoft.com/office/drawing/2014/main" id="{10FAA715-311B-43DD-87A5-57DEF4966B37}"/>
              </a:ext>
            </a:extLst>
          </p:cNvPr>
          <p:cNvSpPr txBox="1"/>
          <p:nvPr/>
        </p:nvSpPr>
        <p:spPr>
          <a:xfrm>
            <a:off x="5445210" y="2117124"/>
            <a:ext cx="6554805" cy="2431435"/>
          </a:xfrm>
          <a:prstGeom prst="rect">
            <a:avLst/>
          </a:prstGeom>
          <a:noFill/>
        </p:spPr>
        <p:txBody>
          <a:bodyPr wrap="square" rtlCol="0">
            <a:spAutoFit/>
          </a:bodyPr>
          <a:lstStyle/>
          <a:p>
            <a:pPr algn="ctr"/>
            <a:r>
              <a:rPr lang="en-US" sz="2800" b="1" i="0" dirty="0">
                <a:solidFill>
                  <a:schemeClr val="bg1"/>
                </a:solidFill>
                <a:effectLst/>
              </a:rPr>
              <a:t>Our American Story: Knowing the Past Opens Doors to the Future </a:t>
            </a:r>
          </a:p>
          <a:p>
            <a:pPr algn="ctr"/>
            <a:endParaRPr lang="en-US" sz="1600" b="1" i="0" dirty="0">
              <a:solidFill>
                <a:schemeClr val="bg1"/>
              </a:solidFill>
              <a:effectLst/>
            </a:endParaRPr>
          </a:p>
          <a:p>
            <a:r>
              <a:rPr lang="en-US" sz="1600" b="1" i="0" dirty="0">
                <a:solidFill>
                  <a:schemeClr val="bg1"/>
                </a:solidFill>
                <a:effectLst/>
              </a:rPr>
              <a:t>BUILDING POSITIVE IDENTITY in African American youth (particularly ages 16-21) through education of </a:t>
            </a:r>
            <a:r>
              <a:rPr lang="en-US" sz="1600" b="1" i="1" dirty="0">
                <a:solidFill>
                  <a:schemeClr val="bg1"/>
                </a:solidFill>
                <a:effectLst/>
              </a:rPr>
              <a:t>our</a:t>
            </a:r>
            <a:r>
              <a:rPr lang="en-US" sz="1600" b="1" i="0" dirty="0">
                <a:solidFill>
                  <a:schemeClr val="bg1"/>
                </a:solidFill>
                <a:effectLst/>
              </a:rPr>
              <a:t> history and its power to inspire; the power to affect the head, heart, ideals and ideas, to reveal the truth, to change lives. </a:t>
            </a:r>
          </a:p>
          <a:p>
            <a:pPr algn="ctr"/>
            <a:endParaRPr lang="en-US" sz="1600" b="1" i="0" dirty="0">
              <a:solidFill>
                <a:schemeClr val="bg1"/>
              </a:solidFill>
              <a:effectLst/>
            </a:endParaRPr>
          </a:p>
        </p:txBody>
      </p:sp>
      <p:pic>
        <p:nvPicPr>
          <p:cNvPr id="8" name="Picture 7">
            <a:extLst>
              <a:ext uri="{FF2B5EF4-FFF2-40B4-BE49-F238E27FC236}">
                <a16:creationId xmlns:a16="http://schemas.microsoft.com/office/drawing/2014/main" id="{D6923FAC-C6A3-4B23-A2CC-8FC0458433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4519" y="1472532"/>
            <a:ext cx="3677920" cy="3677920"/>
          </a:xfrm>
          <a:prstGeom prst="rect">
            <a:avLst/>
          </a:prstGeom>
        </p:spPr>
      </p:pic>
    </p:spTree>
    <p:extLst>
      <p:ext uri="{BB962C8B-B14F-4D97-AF65-F5344CB8AC3E}">
        <p14:creationId xmlns:p14="http://schemas.microsoft.com/office/powerpoint/2010/main" val="3498628148"/>
      </p:ext>
    </p:extLst>
  </p:cSld>
  <p:clrMapOvr>
    <a:masterClrMapping/>
  </p:clrMapOvr>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23188392_Professional services pitch deck_SL_V1.potx" id="{A16A60D7-542B-43C6-BB27-7BA8168B4019}" vid="{8C6CFC53-4DED-4518-8264-5814B6A371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2DAF9E5-DED4-4A50-A81B-4CC218A03F2B}">
  <ds:schemaRefs>
    <ds:schemaRef ds:uri="http://schemas.microsoft.com/sharepoint/v3/contenttype/forms"/>
  </ds:schemaRefs>
</ds:datastoreItem>
</file>

<file path=customXml/itemProps2.xml><?xml version="1.0" encoding="utf-8"?>
<ds:datastoreItem xmlns:ds="http://schemas.openxmlformats.org/officeDocument/2006/customXml" ds:itemID="{FFDD087A-3273-4D74-8700-4C8E2BE5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1946EF-A3EA-4ECB-8D9A-56C36FFF4075}">
  <ds:schemaRefs>
    <ds:schemaRef ds:uri="http://schemas.openxmlformats.org/package/2006/metadata/core-properties"/>
    <ds:schemaRef ds:uri="http://www.w3.org/XML/1998/namespace"/>
    <ds:schemaRef ds:uri="http://purl.org/dc/elements/1.1/"/>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Professional services pitch deck</Template>
  <TotalTime>4028</TotalTime>
  <Words>727</Words>
  <Application>Microsoft Office PowerPoint</Application>
  <PresentationFormat>Widescreen</PresentationFormat>
  <Paragraphs>115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vt:lpstr>
      <vt:lpstr>Calibri</vt:lpstr>
      <vt:lpstr>Gill Sans MT</vt:lpstr>
      <vt:lpstr>Office Theme</vt:lpstr>
      <vt:lpstr>African American Heritage Institute of Delaware </vt:lpstr>
      <vt:lpstr>AAHI HISTORY WITH THE CITY OF WILMINGTON</vt:lpstr>
      <vt:lpstr>AAHI CURRENT  AGREEMENT WITH CITY OF WILMINGTON</vt:lpstr>
      <vt:lpstr>AAHI PAST CAPITAL FUNDRAISING SUCCESSES</vt:lpstr>
      <vt:lpstr>AAHI Prospective AAHI Investment Partners</vt:lpstr>
      <vt:lpstr>THE 1039 WORKSHOP</vt:lpstr>
      <vt:lpstr>THE AAHI INSTITUTE</vt:lpstr>
      <vt:lpstr>THE NEED </vt:lpstr>
      <vt:lpstr>THE OPPORTUNITY </vt:lpstr>
      <vt:lpstr>AAHI MISSION -  VISION</vt:lpstr>
      <vt:lpstr>2023-26 STRATEGIC PLAN </vt:lpstr>
      <vt:lpstr>SHORT-TERM SUSTAINABILITY EXAMPLE</vt:lpstr>
      <vt:lpstr>LONG-TERM SUSTAINABILITY EXAMPLE</vt:lpstr>
      <vt:lpstr>LONG-TERM SUSTAINABILITY 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SERVICES PITCH DECK</dc:title>
  <dc:creator>Helen Foster</dc:creator>
  <cp:lastModifiedBy>Helen Foster</cp:lastModifiedBy>
  <cp:revision>62</cp:revision>
  <cp:lastPrinted>2022-06-06T02:20:00Z</cp:lastPrinted>
  <dcterms:created xsi:type="dcterms:W3CDTF">2022-01-21T22:48:52Z</dcterms:created>
  <dcterms:modified xsi:type="dcterms:W3CDTF">2022-06-06T02:35:11Z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