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7A5CCD54-EA70-4713-BD2D-BEEC528941B8}">
  <a:tblStyle styleId="{7A5CCD54-EA70-4713-BD2D-BEEC528941B8}"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142a47287e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142a47287e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latin typeface="Calibri"/>
                <a:ea typeface="Calibri"/>
                <a:cs typeface="Calibri"/>
                <a:sym typeface="Calibri"/>
              </a:rPr>
              <a:t>Leap is a non-profit advocacy organization with a cadre of over 250 law enforcement, judges, and prosecutor speakers that travel the country advocating for intelligent criminal justice reform. Most germane to today’s discussion is our advocacy of the community responder model. </a:t>
            </a:r>
            <a:endParaRPr>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a:latin typeface="Calibri"/>
                <a:ea typeface="Calibri"/>
                <a:cs typeface="Calibri"/>
                <a:sym typeface="Calibri"/>
              </a:rPr>
              <a:t>LEAP has been at the forefront of intelligent criminal justice reform for 20 years. One of our major focuses is restoring trust between the police and the community because as you know, law enforcement can’t be as effective if people won’t talk to the police. Another focus is dealing with the fact that police are asked to wear 40 different hats, and every year they put another one on the police’s head. We want to identify the issues that don’t need to be on the police’s shoulders so that police can focus on public safety priorities. As many of you may know, police departments are already overwhelmed with short staffs and expanded responsibilities. We see community responder programs as a way of relieving some of the pressure from the police and allowing them to focus on more serious crimes.</a:t>
            </a:r>
            <a:endParaRPr>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a:latin typeface="Calibri"/>
              <a:ea typeface="Calibri"/>
              <a:cs typeface="Calibri"/>
              <a:sym typeface="Calibri"/>
            </a:endParaRPr>
          </a:p>
          <a:p>
            <a:pPr indent="0" lvl="0" marL="0" rtl="0" algn="l">
              <a:spcBef>
                <a:spcPts val="0"/>
              </a:spcBef>
              <a:spcAft>
                <a:spcPts val="0"/>
              </a:spcAft>
              <a:buNone/>
            </a:pPr>
            <a:r>
              <a:t/>
            </a:r>
            <a:endParaRPr>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13e94474f89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13e94474f89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Calibri"/>
                <a:ea typeface="Calibri"/>
                <a:cs typeface="Calibri"/>
                <a:sym typeface="Calibri"/>
              </a:rPr>
              <a:t>LEAP has worked with cities </a:t>
            </a:r>
            <a:r>
              <a:rPr lang="en">
                <a:latin typeface="Calibri"/>
                <a:ea typeface="Calibri"/>
                <a:cs typeface="Calibri"/>
                <a:sym typeface="Calibri"/>
              </a:rPr>
              <a:t>across</a:t>
            </a:r>
            <a:r>
              <a:rPr lang="en">
                <a:latin typeface="Calibri"/>
                <a:ea typeface="Calibri"/>
                <a:cs typeface="Calibri"/>
                <a:sym typeface="Calibri"/>
              </a:rPr>
              <a:t> the country to implement community responder </a:t>
            </a:r>
            <a:r>
              <a:rPr lang="en">
                <a:latin typeface="Calibri"/>
                <a:ea typeface="Calibri"/>
                <a:cs typeface="Calibri"/>
                <a:sym typeface="Calibri"/>
              </a:rPr>
              <a:t>programs</a:t>
            </a:r>
            <a:r>
              <a:rPr lang="en">
                <a:latin typeface="Calibri"/>
                <a:ea typeface="Calibri"/>
                <a:cs typeface="Calibri"/>
                <a:sym typeface="Calibri"/>
              </a:rPr>
              <a:t>. These programs involve sending well trained unarmed civilians to handle low-level calls for services including many mental/b</a:t>
            </a:r>
            <a:r>
              <a:rPr lang="en">
                <a:latin typeface="Calibri"/>
                <a:ea typeface="Calibri"/>
                <a:cs typeface="Calibri"/>
                <a:sym typeface="Calibri"/>
              </a:rPr>
              <a:t>ehavioral</a:t>
            </a:r>
            <a:r>
              <a:rPr lang="en">
                <a:latin typeface="Calibri"/>
                <a:ea typeface="Calibri"/>
                <a:cs typeface="Calibri"/>
                <a:sym typeface="Calibri"/>
              </a:rPr>
              <a:t> health calls and other calls such as wellness/safety checks, unwanted person, civil matters, escorts, loud music, and trespassing. There are three </a:t>
            </a:r>
            <a:r>
              <a:rPr lang="en">
                <a:latin typeface="Calibri"/>
                <a:ea typeface="Calibri"/>
                <a:cs typeface="Calibri"/>
                <a:sym typeface="Calibri"/>
              </a:rPr>
              <a:t>characteristics</a:t>
            </a:r>
            <a:r>
              <a:rPr lang="en">
                <a:latin typeface="Calibri"/>
                <a:ea typeface="Calibri"/>
                <a:cs typeface="Calibri"/>
                <a:sym typeface="Calibri"/>
              </a:rPr>
              <a:t> of community responder programs. 1. The community responders act as true first responders and don’t just show up after the police have “cleared” a scene, 2. The public can reach community responders by calling 911; they don’t have to call a hard-to-remember 10-digit number. 3. Community responder teams do not include police. If a team has an officer on it, we call that a co-responder team. This diagram shows how calls are divided between police and community responders. </a:t>
            </a:r>
            <a:r>
              <a:rPr lang="en">
                <a:latin typeface="Calibri"/>
                <a:ea typeface="Calibri"/>
                <a:cs typeface="Calibri"/>
                <a:sym typeface="Calibri"/>
              </a:rPr>
              <a:t>Traditionally</a:t>
            </a:r>
            <a:r>
              <a:rPr lang="en">
                <a:latin typeface="Calibri"/>
                <a:ea typeface="Calibri"/>
                <a:cs typeface="Calibri"/>
                <a:sym typeface="Calibri"/>
              </a:rPr>
              <a:t>, when someone calls 911, if it isn’t a fire or medical emergency, the dispatcher sends </a:t>
            </a:r>
            <a:r>
              <a:rPr lang="en">
                <a:latin typeface="Calibri"/>
                <a:ea typeface="Calibri"/>
                <a:cs typeface="Calibri"/>
                <a:sym typeface="Calibri"/>
              </a:rPr>
              <a:t>police </a:t>
            </a:r>
            <a:r>
              <a:rPr lang="en">
                <a:latin typeface="Calibri"/>
                <a:ea typeface="Calibri"/>
                <a:cs typeface="Calibri"/>
                <a:sym typeface="Calibri"/>
              </a:rPr>
              <a:t>to the scene</a:t>
            </a:r>
            <a:r>
              <a:rPr lang="en">
                <a:latin typeface="Calibri"/>
                <a:ea typeface="Calibri"/>
                <a:cs typeface="Calibri"/>
                <a:sym typeface="Calibri"/>
              </a:rPr>
              <a:t>, and police handle the incident. However, in the community responder sequence, the calls are triaged by the call taker based on call type and other information. If the call does not meet community responder </a:t>
            </a:r>
            <a:r>
              <a:rPr lang="en">
                <a:latin typeface="Calibri"/>
                <a:ea typeface="Calibri"/>
                <a:cs typeface="Calibri"/>
                <a:sym typeface="Calibri"/>
              </a:rPr>
              <a:t>eligibility</a:t>
            </a:r>
            <a:r>
              <a:rPr lang="en">
                <a:latin typeface="Calibri"/>
                <a:ea typeface="Calibri"/>
                <a:cs typeface="Calibri"/>
                <a:sym typeface="Calibri"/>
              </a:rPr>
              <a:t>, the traditional model is followed and police are dispatched. If the call is community responder </a:t>
            </a:r>
            <a:r>
              <a:rPr lang="en">
                <a:latin typeface="Calibri"/>
                <a:ea typeface="Calibri"/>
                <a:cs typeface="Calibri"/>
                <a:sym typeface="Calibri"/>
              </a:rPr>
              <a:t>eligible, the call is dispatched to the community responders.</a:t>
            </a:r>
            <a:endParaRPr>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13e94474f89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13e94474f89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Calibri"/>
                <a:ea typeface="Calibri"/>
                <a:cs typeface="Calibri"/>
                <a:sym typeface="Calibri"/>
              </a:rPr>
              <a:t>Here are a few cities with community responder programs. Many other cities have some form of expanded response, </a:t>
            </a:r>
            <a:r>
              <a:rPr lang="en">
                <a:latin typeface="Calibri"/>
                <a:ea typeface="Calibri"/>
                <a:cs typeface="Calibri"/>
                <a:sym typeface="Calibri"/>
              </a:rPr>
              <a:t>while many others are currently developing programs. It is important to note that, CAHOOTS has been around for 30 years and inspired many of the models. In fact, a police officer left Eugene and became chief in Olympia. He was so impressed with the CAHOOTS program that he started the CRU Team. This shows police have supported the idea of a community response  since the inception of the idea. </a:t>
            </a:r>
            <a:endParaRPr>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13e94474f89_0_1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13e94474f89_0_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latin typeface="Calibri"/>
                <a:ea typeface="Calibri"/>
                <a:cs typeface="Calibri"/>
                <a:sym typeface="Calibri"/>
              </a:rPr>
              <a:t>While LEAP has  not reviewed any calls for service data from Wilmington we have reviewed calls from other cities. In order to give a range of examples here are results from cities with ranging from around 20 thousand to 750 thousand residents. These numbers show the ranking of how common these call types are in several cities we’ve worked in, for example “check well being” is the 2nd most common reason people call 911 and get a police response in Evanston, and it’s 4th in Amherst, 3rd in Dayton, and 1st in Brooklyn Center. Every community is different, and looking at the call data allows us to see why the public  is requesting assistance and where that would be appropriate for community responders. </a:t>
            </a:r>
            <a:endParaRPr>
              <a:solidFill>
                <a:schemeClr val="dk1"/>
              </a:solidFill>
              <a:latin typeface="Calibri"/>
              <a:ea typeface="Calibri"/>
              <a:cs typeface="Calibri"/>
              <a:sym typeface="Calibri"/>
            </a:endParaRPr>
          </a:p>
          <a:p>
            <a:pPr indent="0" lvl="0" marL="0" rtl="0" algn="l">
              <a:spcBef>
                <a:spcPts val="0"/>
              </a:spcBef>
              <a:spcAft>
                <a:spcPts val="0"/>
              </a:spcAft>
              <a:buNone/>
            </a:pPr>
            <a:r>
              <a:t/>
            </a:r>
            <a:endParaRPr>
              <a:solidFill>
                <a:schemeClr val="dk1"/>
              </a:solidFill>
              <a:latin typeface="Calibri"/>
              <a:ea typeface="Calibri"/>
              <a:cs typeface="Calibri"/>
              <a:sym typeface="Calibri"/>
            </a:endParaRPr>
          </a:p>
          <a:p>
            <a:pPr indent="0" lvl="0" marL="0" rtl="0" algn="l">
              <a:spcBef>
                <a:spcPts val="0"/>
              </a:spcBef>
              <a:spcAft>
                <a:spcPts val="0"/>
              </a:spcAft>
              <a:buNone/>
            </a:pPr>
            <a:r>
              <a:rPr lang="en">
                <a:solidFill>
                  <a:schemeClr val="dk1"/>
                </a:solidFill>
                <a:latin typeface="Calibri"/>
                <a:ea typeface="Calibri"/>
                <a:cs typeface="Calibri"/>
                <a:sym typeface="Calibri"/>
              </a:rPr>
              <a:t>Currently, Wilmington and New Castle County already has the Mobile Crisis Intervention which provides 24 hour emergency and in-person services as needed for mental health crises which might include depression, suicide or substance abuse. These services are accessed through a hotline. Like many other cities, we believe that Wilmington has CIT officers also. These officers are specially trained to respond to mental health crisis calls. </a:t>
            </a:r>
            <a:endParaRPr>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a:solidFill>
                <a:schemeClr val="dk1"/>
              </a:solidFill>
              <a:latin typeface="Calibri"/>
              <a:ea typeface="Calibri"/>
              <a:cs typeface="Calibri"/>
              <a:sym typeface="Calibri"/>
            </a:endParaRPr>
          </a:p>
          <a:p>
            <a:pPr indent="0" lvl="0" marL="0" rtl="0" algn="l">
              <a:spcBef>
                <a:spcPts val="0"/>
              </a:spcBef>
              <a:spcAft>
                <a:spcPts val="0"/>
              </a:spcAft>
              <a:buNone/>
            </a:pPr>
            <a:r>
              <a:rPr lang="en">
                <a:solidFill>
                  <a:schemeClr val="dk1"/>
                </a:solidFill>
                <a:latin typeface="Calibri"/>
                <a:ea typeface="Calibri"/>
                <a:cs typeface="Calibri"/>
                <a:sym typeface="Calibri"/>
              </a:rPr>
              <a:t>Unfortunately, under the current system, the Mobile Crisis team and CIT officers are not the same  as community responders. Firstly, community responder handle a wider range of low level calls far beyond mental health. Secondly, the mobile crisis team is not accessed through 911. Finally, sending a CIT trained officer to a mental health call is still taking an officer away from high </a:t>
            </a:r>
            <a:r>
              <a:rPr lang="en">
                <a:solidFill>
                  <a:schemeClr val="dk1"/>
                </a:solidFill>
                <a:latin typeface="Calibri"/>
                <a:ea typeface="Calibri"/>
                <a:cs typeface="Calibri"/>
                <a:sym typeface="Calibri"/>
              </a:rPr>
              <a:t>priority</a:t>
            </a:r>
            <a:r>
              <a:rPr lang="en">
                <a:solidFill>
                  <a:schemeClr val="dk1"/>
                </a:solidFill>
                <a:latin typeface="Calibri"/>
                <a:ea typeface="Calibri"/>
                <a:cs typeface="Calibri"/>
                <a:sym typeface="Calibri"/>
              </a:rPr>
              <a:t> calls. </a:t>
            </a:r>
            <a:endParaRPr>
              <a:solidFill>
                <a:schemeClr val="dk1"/>
              </a:solidFill>
              <a:latin typeface="Calibri"/>
              <a:ea typeface="Calibri"/>
              <a:cs typeface="Calibri"/>
              <a:sym typeface="Calibri"/>
            </a:endParaRPr>
          </a:p>
          <a:p>
            <a:pPr indent="0" lvl="0" marL="0" rtl="0" algn="l">
              <a:spcBef>
                <a:spcPts val="0"/>
              </a:spcBef>
              <a:spcAft>
                <a:spcPts val="0"/>
              </a:spcAft>
              <a:buNone/>
            </a:pPr>
            <a:r>
              <a:t/>
            </a:r>
            <a:endParaRPr>
              <a:solidFill>
                <a:schemeClr val="dk1"/>
              </a:solidFill>
              <a:latin typeface="Calibri"/>
              <a:ea typeface="Calibri"/>
              <a:cs typeface="Calibri"/>
              <a:sym typeface="Calibri"/>
            </a:endParaRPr>
          </a:p>
          <a:p>
            <a:pPr indent="0" lvl="0" marL="0" rtl="0" algn="l">
              <a:spcBef>
                <a:spcPts val="0"/>
              </a:spcBef>
              <a:spcAft>
                <a:spcPts val="0"/>
              </a:spcAft>
              <a:buNone/>
            </a:pPr>
            <a:r>
              <a:t/>
            </a:r>
            <a:endParaRPr>
              <a:solidFill>
                <a:schemeClr val="dk1"/>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13e94474f89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13e94474f89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latin typeface="Gill Sans"/>
                <a:ea typeface="Gill Sans"/>
                <a:cs typeface="Gill Sans"/>
                <a:sym typeface="Gill Sans"/>
              </a:rPr>
              <a:t>LEAP provides expert advice to assist cities as they explore, conceptualize, and implement community responders programs. In Phase 1, the needs assessment,  LEAP conducts qualitative and quantitative examinations of 911 call narrative data to determine which call type and the percentage of calls would likely be eligible for community responders.  This two-pronged approach starts with identifying eligible calls based on the call narrative  and not just the categorized descriptions of the calls. The call narratives are the notes taken by 911 dispatch operators once a call for service is received.  The narratives contain more detailed information regarding the circumstances surrounding the call for service. Based on the information recorded by the 911 dispatch in the call narrative, calls for services are categorized into types. Call types are the way dispatch codes 911 calls. These categories are often broad and often don’t capture the essence of the call for service. For example, LEAP analyzed calls for service in Atlanta. Many of the calls were coded as “fight in progress,” which would indicate a physical altercation. However, our examination of the call narratives found that often the calls that were coded “fight in progress” were actually for incidents such as a homeless person in the parking lot of a fast food restaurant or an individual playing their car stereo loudly and disturbing their neighbors. These incidents were not actual fights at all but “fight in progress” was a catchall term for many different incidents. This is why LEAP finds it imperative to conduct narrative analysis. Also, in phase one, LEAP conducts conversations with police, dispatch, and other system stakeholders to gain a detailed understanding of existing city processes and programs. Finally, in phase one LEAP researches existing community responder programs. LEAP has created a repository of data on community responder programs including: the way programs are designed, the type of responders, budgets, cost savings, types of calls responders handle, hours of operation, chain of command including which departments the programs are housed, and the type of training responders receive. </a:t>
            </a:r>
            <a:endParaRPr>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en">
                <a:solidFill>
                  <a:schemeClr val="dk1"/>
                </a:solidFill>
                <a:latin typeface="Gill Sans"/>
                <a:ea typeface="Gill Sans"/>
                <a:cs typeface="Gill Sans"/>
                <a:sym typeface="Gill Sans"/>
              </a:rPr>
              <a:t>In Phase 2, LEAP works with community members and stakeholders to help them make informed decisions about program design. LEAP will provided detailed information via meeting agendas to cover keep topic such as call types, 911 dispatch process, hours, budget, referral services, and timeline. Also, LEAP will engage police and dispatch to ensure that their voices are heard throughout the entire process. LEAP will address the concerns of safety from the perspective of the police and our in-house law expert, Lisa, is able to address the concerns over liability from a legal perspective. </a:t>
            </a:r>
            <a:endParaRPr>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en">
                <a:solidFill>
                  <a:schemeClr val="dk1"/>
                </a:solidFill>
                <a:latin typeface="Gill Sans"/>
                <a:ea typeface="Gill Sans"/>
                <a:cs typeface="Gill Sans"/>
                <a:sym typeface="Gill Sans"/>
              </a:rPr>
              <a:t>Based on that community-led process</a:t>
            </a:r>
            <a:r>
              <a:rPr lang="en">
                <a:solidFill>
                  <a:schemeClr val="dk1"/>
                </a:solidFill>
                <a:latin typeface="Gill Sans"/>
                <a:ea typeface="Gill Sans"/>
                <a:cs typeface="Gill Sans"/>
                <a:sym typeface="Gill Sans"/>
              </a:rPr>
              <a:t>, LEAP produces an in-depth, detailed, bespoke preliminary report that outline the structure of a program including the number of responders, type of responders, responder qualifications, types of training, possible training organizations, hours of operation, types of calls that responders would handle, budget, and program placement. This report becomes a blueprint for implementation. In Amherst, the program manager of the CRESS program called the preliminary report for Amherst “his Bible” as it relates to the program.</a:t>
            </a:r>
            <a:endParaRPr>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en">
                <a:solidFill>
                  <a:schemeClr val="dk1"/>
                </a:solidFill>
                <a:latin typeface="Gill Sans"/>
                <a:ea typeface="Gill Sans"/>
                <a:cs typeface="Gill Sans"/>
                <a:sym typeface="Gill Sans"/>
              </a:rPr>
              <a:t>Once the city has committed to implementing a community responder model and hired a program manager, in Phase 3 LEAP </a:t>
            </a:r>
            <a:r>
              <a:rPr lang="en">
                <a:solidFill>
                  <a:schemeClr val="dk1"/>
                </a:solidFill>
                <a:latin typeface="Gill Sans"/>
                <a:ea typeface="Gill Sans"/>
                <a:cs typeface="Gill Sans"/>
                <a:sym typeface="Gill Sans"/>
              </a:rPr>
              <a:t>continues</a:t>
            </a:r>
            <a:r>
              <a:rPr lang="en">
                <a:solidFill>
                  <a:schemeClr val="dk1"/>
                </a:solidFill>
                <a:latin typeface="Gill Sans"/>
                <a:ea typeface="Gill Sans"/>
                <a:cs typeface="Gill Sans"/>
                <a:sym typeface="Gill Sans"/>
              </a:rPr>
              <a:t> to provide advice and guidance to assist the program manager in understanding the recommendations all the way through program </a:t>
            </a:r>
            <a:r>
              <a:rPr lang="en">
                <a:solidFill>
                  <a:schemeClr val="dk1"/>
                </a:solidFill>
                <a:latin typeface="Gill Sans"/>
                <a:ea typeface="Gill Sans"/>
                <a:cs typeface="Gill Sans"/>
                <a:sym typeface="Gill Sans"/>
              </a:rPr>
              <a:t>launch</a:t>
            </a:r>
            <a:r>
              <a:rPr lang="en">
                <a:solidFill>
                  <a:schemeClr val="dk1"/>
                </a:solidFill>
                <a:latin typeface="Gill Sans"/>
                <a:ea typeface="Gill Sans"/>
                <a:cs typeface="Gill Sans"/>
                <a:sym typeface="Gill Sans"/>
              </a:rPr>
              <a:t>. </a:t>
            </a:r>
            <a:endParaRPr>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a:solidFill>
                <a:schemeClr val="dk1"/>
              </a:solidFill>
              <a:latin typeface="Gill Sans"/>
              <a:ea typeface="Gill Sans"/>
              <a:cs typeface="Gill Sans"/>
              <a:sym typeface="Gill Sans"/>
            </a:endParaRPr>
          </a:p>
          <a:p>
            <a:pPr indent="0" lvl="0" marL="0" rtl="0" algn="l">
              <a:spcBef>
                <a:spcPts val="0"/>
              </a:spcBef>
              <a:spcAft>
                <a:spcPts val="0"/>
              </a:spcAft>
              <a:buNone/>
            </a:pPr>
            <a:r>
              <a:t/>
            </a:r>
            <a:endParaRPr>
              <a:solidFill>
                <a:schemeClr val="dk1"/>
              </a:solidFill>
              <a:latin typeface="Gill Sans"/>
              <a:ea typeface="Gill Sans"/>
              <a:cs typeface="Gill Sans"/>
              <a:sym typeface="Gill San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142560e2df2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142560e2df2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LEAP will work with community stakeholders including police, dispatch, fire, and  community members to understand current city dynamics and keep stakeholders involved and informed throughout the process.  LEAP will use the information gathered from community stakeholders and our </a:t>
            </a:r>
            <a:r>
              <a:rPr lang="en"/>
              <a:t>repository</a:t>
            </a:r>
            <a:r>
              <a:rPr lang="en"/>
              <a:t> of information on programs across the country to formulate a detailed needs assessment specifically for Wilmington.</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14453cde5e4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14453cde5e4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050">
                <a:solidFill>
                  <a:schemeClr val="dk1"/>
                </a:solidFill>
                <a:highlight>
                  <a:srgbClr val="FFFFFF"/>
                </a:highlight>
                <a:latin typeface="Roboto"/>
                <a:ea typeface="Roboto"/>
                <a:cs typeface="Roboto"/>
                <a:sym typeface="Roboto"/>
              </a:rPr>
              <a:t>In other communities</a:t>
            </a:r>
            <a:r>
              <a:rPr lang="en" sz="1050">
                <a:solidFill>
                  <a:schemeClr val="dk1"/>
                </a:solidFill>
                <a:highlight>
                  <a:srgbClr val="FFFFFF"/>
                </a:highlight>
                <a:latin typeface="Roboto"/>
                <a:ea typeface="Roboto"/>
                <a:cs typeface="Roboto"/>
                <a:sym typeface="Roboto"/>
              </a:rPr>
              <a:t>, city officials often ask community members "do you want a program? Yes?" and then they go into a back room and come out a few months later with a program design. It’s hard to figure out how to bring real community input into the design of the program, since it requires We want the community and city stakeholders to be in the driver's seat, making informed decisions on meaningful aspects of the program so that it can truly be tailored to Wilmington. </a:t>
            </a:r>
            <a:r>
              <a:rPr lang="en"/>
              <a:t>In the second phase of the scope, LEAP </a:t>
            </a:r>
            <a:r>
              <a:rPr lang="en"/>
              <a:t>will</a:t>
            </a:r>
            <a:r>
              <a:rPr lang="en"/>
              <a:t> act as the project </a:t>
            </a:r>
            <a:r>
              <a:rPr lang="en"/>
              <a:t>management</a:t>
            </a:r>
            <a:r>
              <a:rPr lang="en"/>
              <a:t> team organizing agendas, meeting with the stakeholder group chairs, present key content, manage the timeline, correspond with stakeholders, and shape community led recommendations into </a:t>
            </a:r>
            <a:r>
              <a:rPr lang="en"/>
              <a:t>implementable</a:t>
            </a:r>
            <a:r>
              <a:rPr lang="en"/>
              <a:t> action steps.</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13757afc860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1" name="Google Shape;141;g13757afc860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grpSp>
        <p:nvGrpSpPr>
          <p:cNvPr id="10" name="Google Shape;10;p2"/>
          <p:cNvGrpSpPr/>
          <p:nvPr/>
        </p:nvGrpSpPr>
        <p:grpSpPr>
          <a:xfrm>
            <a:off x="6098378" y="5"/>
            <a:ext cx="3045625" cy="2030570"/>
            <a:chOff x="6098378" y="5"/>
            <a:chExt cx="3045625" cy="2030570"/>
          </a:xfrm>
        </p:grpSpPr>
        <p:sp>
          <p:nvSpPr>
            <p:cNvPr id="11" name="Google Shape;11;p2"/>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598100" y="1775222"/>
            <a:ext cx="8222100" cy="838800"/>
          </a:xfrm>
          <a:prstGeom prst="rect">
            <a:avLst/>
          </a:prstGeom>
        </p:spPr>
        <p:txBody>
          <a:bodyPr anchorCtr="0" anchor="b" bIns="91425" lIns="91425" spcFirstLastPara="1" rIns="91425" wrap="square" tIns="91425">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17" name="Google Shape;17;p2"/>
          <p:cNvSpPr txBox="1"/>
          <p:nvPr>
            <p:ph idx="1" type="subTitle"/>
          </p:nvPr>
        </p:nvSpPr>
        <p:spPr>
          <a:xfrm>
            <a:off x="598088" y="2715913"/>
            <a:ext cx="8222100" cy="4329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p:txBody>
      </p:sp>
      <p:sp>
        <p:nvSpPr>
          <p:cNvPr id="18" name="Google Shape;18;p2"/>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69" name="Shape 69"/>
        <p:cNvGrpSpPr/>
        <p:nvPr/>
      </p:nvGrpSpPr>
      <p:grpSpPr>
        <a:xfrm>
          <a:off x="0" y="0"/>
          <a:ext cx="0" cy="0"/>
          <a:chOff x="0" y="0"/>
          <a:chExt cx="0" cy="0"/>
        </a:xfrm>
      </p:grpSpPr>
      <p:grpSp>
        <p:nvGrpSpPr>
          <p:cNvPr id="70" name="Google Shape;70;p11"/>
          <p:cNvGrpSpPr/>
          <p:nvPr/>
        </p:nvGrpSpPr>
        <p:grpSpPr>
          <a:xfrm>
            <a:off x="6098378" y="5"/>
            <a:ext cx="3045625" cy="2030570"/>
            <a:chOff x="6098378" y="5"/>
            <a:chExt cx="3045625" cy="2030570"/>
          </a:xfrm>
        </p:grpSpPr>
        <p:sp>
          <p:nvSpPr>
            <p:cNvPr id="71" name="Google Shape;71;p11"/>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1"/>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1"/>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1"/>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11"/>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6" name="Google Shape;76;p11"/>
          <p:cNvSpPr txBox="1"/>
          <p:nvPr>
            <p:ph hasCustomPrompt="1" type="title"/>
          </p:nvPr>
        </p:nvSpPr>
        <p:spPr>
          <a:xfrm>
            <a:off x="311700" y="1256050"/>
            <a:ext cx="8520600" cy="20307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1"/>
              </a:buClr>
              <a:buSzPts val="12000"/>
              <a:buNone/>
              <a:defRPr sz="12000">
                <a:solidFill>
                  <a:schemeClr val="lt1"/>
                </a:solidFill>
              </a:defRPr>
            </a:lvl1pPr>
            <a:lvl2pPr lvl="1" algn="ctr">
              <a:spcBef>
                <a:spcPts val="0"/>
              </a:spcBef>
              <a:spcAft>
                <a:spcPts val="0"/>
              </a:spcAft>
              <a:buClr>
                <a:schemeClr val="lt1"/>
              </a:buClr>
              <a:buSzPts val="12000"/>
              <a:buNone/>
              <a:defRPr sz="12000">
                <a:solidFill>
                  <a:schemeClr val="lt1"/>
                </a:solidFill>
              </a:defRPr>
            </a:lvl2pPr>
            <a:lvl3pPr lvl="2" algn="ctr">
              <a:spcBef>
                <a:spcPts val="0"/>
              </a:spcBef>
              <a:spcAft>
                <a:spcPts val="0"/>
              </a:spcAft>
              <a:buClr>
                <a:schemeClr val="lt1"/>
              </a:buClr>
              <a:buSzPts val="12000"/>
              <a:buNone/>
              <a:defRPr sz="12000">
                <a:solidFill>
                  <a:schemeClr val="lt1"/>
                </a:solidFill>
              </a:defRPr>
            </a:lvl3pPr>
            <a:lvl4pPr lvl="3" algn="ctr">
              <a:spcBef>
                <a:spcPts val="0"/>
              </a:spcBef>
              <a:spcAft>
                <a:spcPts val="0"/>
              </a:spcAft>
              <a:buClr>
                <a:schemeClr val="lt1"/>
              </a:buClr>
              <a:buSzPts val="12000"/>
              <a:buNone/>
              <a:defRPr sz="12000">
                <a:solidFill>
                  <a:schemeClr val="lt1"/>
                </a:solidFill>
              </a:defRPr>
            </a:lvl4pPr>
            <a:lvl5pPr lvl="4" algn="ctr">
              <a:spcBef>
                <a:spcPts val="0"/>
              </a:spcBef>
              <a:spcAft>
                <a:spcPts val="0"/>
              </a:spcAft>
              <a:buClr>
                <a:schemeClr val="lt1"/>
              </a:buClr>
              <a:buSzPts val="12000"/>
              <a:buNone/>
              <a:defRPr sz="12000">
                <a:solidFill>
                  <a:schemeClr val="lt1"/>
                </a:solidFill>
              </a:defRPr>
            </a:lvl5pPr>
            <a:lvl6pPr lvl="5" algn="ctr">
              <a:spcBef>
                <a:spcPts val="0"/>
              </a:spcBef>
              <a:spcAft>
                <a:spcPts val="0"/>
              </a:spcAft>
              <a:buClr>
                <a:schemeClr val="lt1"/>
              </a:buClr>
              <a:buSzPts val="12000"/>
              <a:buNone/>
              <a:defRPr sz="12000">
                <a:solidFill>
                  <a:schemeClr val="lt1"/>
                </a:solidFill>
              </a:defRPr>
            </a:lvl6pPr>
            <a:lvl7pPr lvl="6" algn="ctr">
              <a:spcBef>
                <a:spcPts val="0"/>
              </a:spcBef>
              <a:spcAft>
                <a:spcPts val="0"/>
              </a:spcAft>
              <a:buClr>
                <a:schemeClr val="lt1"/>
              </a:buClr>
              <a:buSzPts val="12000"/>
              <a:buNone/>
              <a:defRPr sz="12000">
                <a:solidFill>
                  <a:schemeClr val="lt1"/>
                </a:solidFill>
              </a:defRPr>
            </a:lvl7pPr>
            <a:lvl8pPr lvl="7" algn="ctr">
              <a:spcBef>
                <a:spcPts val="0"/>
              </a:spcBef>
              <a:spcAft>
                <a:spcPts val="0"/>
              </a:spcAft>
              <a:buClr>
                <a:schemeClr val="lt1"/>
              </a:buClr>
              <a:buSzPts val="12000"/>
              <a:buNone/>
              <a:defRPr sz="12000">
                <a:solidFill>
                  <a:schemeClr val="lt1"/>
                </a:solidFill>
              </a:defRPr>
            </a:lvl8pPr>
            <a:lvl9pPr lvl="8" algn="ctr">
              <a:spcBef>
                <a:spcPts val="0"/>
              </a:spcBef>
              <a:spcAft>
                <a:spcPts val="0"/>
              </a:spcAft>
              <a:buClr>
                <a:schemeClr val="lt1"/>
              </a:buClr>
              <a:buSzPts val="12000"/>
              <a:buNone/>
              <a:defRPr sz="12000">
                <a:solidFill>
                  <a:schemeClr val="lt1"/>
                </a:solidFill>
              </a:defRPr>
            </a:lvl9pPr>
          </a:lstStyle>
          <a:p>
            <a:r>
              <a:t>xx%</a:t>
            </a:r>
          </a:p>
        </p:txBody>
      </p:sp>
      <p:sp>
        <p:nvSpPr>
          <p:cNvPr id="77" name="Google Shape;77;p11"/>
          <p:cNvSpPr txBox="1"/>
          <p:nvPr>
            <p:ph idx="1" type="body"/>
          </p:nvPr>
        </p:nvSpPr>
        <p:spPr>
          <a:xfrm>
            <a:off x="311700" y="3369225"/>
            <a:ext cx="8520600" cy="1281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Clr>
                <a:schemeClr val="lt1"/>
              </a:buClr>
              <a:buSzPts val="1800"/>
              <a:buChar char="●"/>
              <a:defRPr>
                <a:solidFill>
                  <a:schemeClr val="lt1"/>
                </a:solidFill>
              </a:defRPr>
            </a:lvl1pPr>
            <a:lvl2pPr indent="-317500" lvl="1" marL="914400" algn="ctr">
              <a:spcBef>
                <a:spcPts val="0"/>
              </a:spcBef>
              <a:spcAft>
                <a:spcPts val="0"/>
              </a:spcAft>
              <a:buClr>
                <a:schemeClr val="lt1"/>
              </a:buClr>
              <a:buSzPts val="1400"/>
              <a:buChar char="○"/>
              <a:defRPr>
                <a:solidFill>
                  <a:schemeClr val="lt1"/>
                </a:solidFill>
              </a:defRPr>
            </a:lvl2pPr>
            <a:lvl3pPr indent="-317500" lvl="2" marL="1371600" algn="ctr">
              <a:spcBef>
                <a:spcPts val="0"/>
              </a:spcBef>
              <a:spcAft>
                <a:spcPts val="0"/>
              </a:spcAft>
              <a:buClr>
                <a:schemeClr val="lt1"/>
              </a:buClr>
              <a:buSzPts val="1400"/>
              <a:buChar char="■"/>
              <a:defRPr>
                <a:solidFill>
                  <a:schemeClr val="lt1"/>
                </a:solidFill>
              </a:defRPr>
            </a:lvl3pPr>
            <a:lvl4pPr indent="-317500" lvl="3" marL="1828800" algn="ctr">
              <a:spcBef>
                <a:spcPts val="0"/>
              </a:spcBef>
              <a:spcAft>
                <a:spcPts val="0"/>
              </a:spcAft>
              <a:buClr>
                <a:schemeClr val="lt1"/>
              </a:buClr>
              <a:buSzPts val="1400"/>
              <a:buChar char="●"/>
              <a:defRPr>
                <a:solidFill>
                  <a:schemeClr val="lt1"/>
                </a:solidFill>
              </a:defRPr>
            </a:lvl4pPr>
            <a:lvl5pPr indent="-317500" lvl="4" marL="2286000" algn="ctr">
              <a:spcBef>
                <a:spcPts val="0"/>
              </a:spcBef>
              <a:spcAft>
                <a:spcPts val="0"/>
              </a:spcAft>
              <a:buClr>
                <a:schemeClr val="lt1"/>
              </a:buClr>
              <a:buSzPts val="1400"/>
              <a:buChar char="○"/>
              <a:defRPr>
                <a:solidFill>
                  <a:schemeClr val="lt1"/>
                </a:solidFill>
              </a:defRPr>
            </a:lvl5pPr>
            <a:lvl6pPr indent="-317500" lvl="5" marL="2743200" algn="ctr">
              <a:spcBef>
                <a:spcPts val="0"/>
              </a:spcBef>
              <a:spcAft>
                <a:spcPts val="0"/>
              </a:spcAft>
              <a:buClr>
                <a:schemeClr val="lt1"/>
              </a:buClr>
              <a:buSzPts val="1400"/>
              <a:buChar char="■"/>
              <a:defRPr>
                <a:solidFill>
                  <a:schemeClr val="lt1"/>
                </a:solidFill>
              </a:defRPr>
            </a:lvl6pPr>
            <a:lvl7pPr indent="-317500" lvl="6" marL="3200400" algn="ctr">
              <a:spcBef>
                <a:spcPts val="0"/>
              </a:spcBef>
              <a:spcAft>
                <a:spcPts val="0"/>
              </a:spcAft>
              <a:buClr>
                <a:schemeClr val="lt1"/>
              </a:buClr>
              <a:buSzPts val="1400"/>
              <a:buChar char="●"/>
              <a:defRPr>
                <a:solidFill>
                  <a:schemeClr val="lt1"/>
                </a:solidFill>
              </a:defRPr>
            </a:lvl7pPr>
            <a:lvl8pPr indent="-317500" lvl="7" marL="3657600" algn="ctr">
              <a:spcBef>
                <a:spcPts val="0"/>
              </a:spcBef>
              <a:spcAft>
                <a:spcPts val="0"/>
              </a:spcAft>
              <a:buClr>
                <a:schemeClr val="lt1"/>
              </a:buClr>
              <a:buSzPts val="1400"/>
              <a:buChar char="○"/>
              <a:defRPr>
                <a:solidFill>
                  <a:schemeClr val="lt1"/>
                </a:solidFill>
              </a:defRPr>
            </a:lvl8pPr>
            <a:lvl9pPr indent="-317500" lvl="8" marL="4114800" algn="ctr">
              <a:spcBef>
                <a:spcPts val="0"/>
              </a:spcBef>
              <a:spcAft>
                <a:spcPts val="0"/>
              </a:spcAft>
              <a:buClr>
                <a:schemeClr val="lt1"/>
              </a:buClr>
              <a:buSzPts val="1400"/>
              <a:buChar char="■"/>
              <a:defRPr>
                <a:solidFill>
                  <a:schemeClr val="lt1"/>
                </a:solidFill>
              </a:defRPr>
            </a:lvl9pPr>
          </a:lstStyle>
          <a:p/>
        </p:txBody>
      </p:sp>
      <p:sp>
        <p:nvSpPr>
          <p:cNvPr id="78" name="Google Shape;78;p11"/>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9" name="Shape 79"/>
        <p:cNvGrpSpPr/>
        <p:nvPr/>
      </p:nvGrpSpPr>
      <p:grpSpPr>
        <a:xfrm>
          <a:off x="0" y="0"/>
          <a:ext cx="0" cy="0"/>
          <a:chOff x="0" y="0"/>
          <a:chExt cx="0" cy="0"/>
        </a:xfrm>
      </p:grpSpPr>
      <p:sp>
        <p:nvSpPr>
          <p:cNvPr id="80" name="Google Shape;80;p12"/>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81" name="Shape 81"/>
        <p:cNvGrpSpPr/>
        <p:nvPr/>
      </p:nvGrpSpPr>
      <p:grpSpPr>
        <a:xfrm>
          <a:off x="0" y="0"/>
          <a:ext cx="0" cy="0"/>
          <a:chOff x="0" y="0"/>
          <a:chExt cx="0" cy="0"/>
        </a:xfrm>
      </p:grpSpPr>
      <p:sp>
        <p:nvSpPr>
          <p:cNvPr id="82" name="Google Shape;82;p13"/>
          <p:cNvSpPr txBox="1"/>
          <p:nvPr>
            <p:ph type="title"/>
          </p:nvPr>
        </p:nvSpPr>
        <p:spPr>
          <a:xfrm>
            <a:off x="782690" y="267208"/>
            <a:ext cx="7651500" cy="857400"/>
          </a:xfrm>
          <a:prstGeom prst="rect">
            <a:avLst/>
          </a:prstGeom>
          <a:noFill/>
          <a:ln>
            <a:noFill/>
          </a:ln>
        </p:spPr>
        <p:txBody>
          <a:bodyPr anchorCtr="0" anchor="ctr" bIns="45700" lIns="91425" spcFirstLastPara="1" rIns="91425" wrap="square" tIns="45700">
            <a:normAutofit/>
          </a:bodyPr>
          <a:lstStyle>
            <a:lvl1pPr lvl="0" rtl="0" algn="l">
              <a:spcBef>
                <a:spcPts val="0"/>
              </a:spcBef>
              <a:spcAft>
                <a:spcPts val="0"/>
              </a:spcAft>
              <a:buClr>
                <a:srgbClr val="032A4D"/>
              </a:buClr>
              <a:buSzPts val="3300"/>
              <a:buFont typeface="Calibri"/>
              <a:buNone/>
              <a:defRPr b="1">
                <a:solidFill>
                  <a:srgbClr val="032A4D"/>
                </a:solidFill>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83" name="Google Shape;83;p13"/>
          <p:cNvSpPr txBox="1"/>
          <p:nvPr>
            <p:ph idx="1" type="body"/>
          </p:nvPr>
        </p:nvSpPr>
        <p:spPr>
          <a:xfrm>
            <a:off x="782690" y="1261380"/>
            <a:ext cx="7651500" cy="2809200"/>
          </a:xfrm>
          <a:prstGeom prst="rect">
            <a:avLst/>
          </a:prstGeom>
          <a:noFill/>
          <a:ln>
            <a:noFill/>
          </a:ln>
        </p:spPr>
        <p:txBody>
          <a:bodyPr anchorCtr="0" anchor="t" bIns="45700" lIns="91425" spcFirstLastPara="1" rIns="91425" wrap="square" tIns="45700">
            <a:normAutofit/>
          </a:bodyPr>
          <a:lstStyle>
            <a:lvl1pPr indent="-381000" lvl="0" marL="457200" rtl="0" algn="l">
              <a:spcBef>
                <a:spcPts val="480"/>
              </a:spcBef>
              <a:spcAft>
                <a:spcPts val="0"/>
              </a:spcAft>
              <a:buClr>
                <a:schemeClr val="dk2"/>
              </a:buClr>
              <a:buSzPts val="2400"/>
              <a:buFont typeface="Noto Sans Symbols"/>
              <a:buChar char="▪"/>
              <a:defRPr>
                <a:solidFill>
                  <a:schemeClr val="dk1"/>
                </a:solidFill>
              </a:defRPr>
            </a:lvl1pPr>
            <a:lvl2pPr indent="-361950" lvl="1" marL="914400" rtl="0" algn="l">
              <a:spcBef>
                <a:spcPts val="1200"/>
              </a:spcBef>
              <a:spcAft>
                <a:spcPts val="0"/>
              </a:spcAft>
              <a:buClr>
                <a:schemeClr val="dk2"/>
              </a:buClr>
              <a:buSzPts val="2100"/>
              <a:buFont typeface="Noto Sans Symbols"/>
              <a:buChar char="▪"/>
              <a:defRPr>
                <a:solidFill>
                  <a:schemeClr val="dk1"/>
                </a:solidFill>
              </a:defRPr>
            </a:lvl2pPr>
            <a:lvl3pPr indent="-342900" lvl="2" marL="1371600" rtl="0" algn="l">
              <a:spcBef>
                <a:spcPts val="1200"/>
              </a:spcBef>
              <a:spcAft>
                <a:spcPts val="0"/>
              </a:spcAft>
              <a:buClr>
                <a:schemeClr val="dk2"/>
              </a:buClr>
              <a:buSzPts val="1800"/>
              <a:buFont typeface="Noto Sans Symbols"/>
              <a:buChar char="▪"/>
              <a:defRPr>
                <a:solidFill>
                  <a:schemeClr val="dk1"/>
                </a:solidFill>
              </a:defRPr>
            </a:lvl3pPr>
            <a:lvl4pPr indent="-323850" lvl="3" marL="1828800" rtl="0" algn="l">
              <a:spcBef>
                <a:spcPts val="1200"/>
              </a:spcBef>
              <a:spcAft>
                <a:spcPts val="0"/>
              </a:spcAft>
              <a:buClr>
                <a:schemeClr val="dk2"/>
              </a:buClr>
              <a:buSzPts val="1500"/>
              <a:buFont typeface="Noto Sans Symbols"/>
              <a:buChar char="▪"/>
              <a:defRPr>
                <a:solidFill>
                  <a:schemeClr val="dk1"/>
                </a:solidFill>
              </a:defRPr>
            </a:lvl4pPr>
            <a:lvl5pPr indent="-323850" lvl="4" marL="2286000" rtl="0" algn="l">
              <a:spcBef>
                <a:spcPts val="1200"/>
              </a:spcBef>
              <a:spcAft>
                <a:spcPts val="0"/>
              </a:spcAft>
              <a:buClr>
                <a:schemeClr val="dk2"/>
              </a:buClr>
              <a:buSzPts val="1500"/>
              <a:buFont typeface="Noto Sans Symbols"/>
              <a:buChar char="▪"/>
              <a:defRPr>
                <a:solidFill>
                  <a:schemeClr val="dk1"/>
                </a:solidFill>
              </a:defRPr>
            </a:lvl5pPr>
            <a:lvl6pPr indent="-342900" lvl="5" marL="2743200" rtl="0" algn="l">
              <a:spcBef>
                <a:spcPts val="1200"/>
              </a:spcBef>
              <a:spcAft>
                <a:spcPts val="0"/>
              </a:spcAft>
              <a:buClr>
                <a:schemeClr val="dk1"/>
              </a:buClr>
              <a:buSzPts val="1800"/>
              <a:buChar char="■"/>
              <a:defRPr/>
            </a:lvl6pPr>
            <a:lvl7pPr indent="-342900" lvl="6" marL="3200400" rtl="0" algn="l">
              <a:spcBef>
                <a:spcPts val="1200"/>
              </a:spcBef>
              <a:spcAft>
                <a:spcPts val="0"/>
              </a:spcAft>
              <a:buClr>
                <a:schemeClr val="dk1"/>
              </a:buClr>
              <a:buSzPts val="1800"/>
              <a:buChar char="●"/>
              <a:defRPr/>
            </a:lvl7pPr>
            <a:lvl8pPr indent="-342900" lvl="7" marL="3657600" rtl="0" algn="l">
              <a:spcBef>
                <a:spcPts val="1200"/>
              </a:spcBef>
              <a:spcAft>
                <a:spcPts val="0"/>
              </a:spcAft>
              <a:buClr>
                <a:schemeClr val="dk1"/>
              </a:buClr>
              <a:buSzPts val="1800"/>
              <a:buChar char="○"/>
              <a:defRPr/>
            </a:lvl8pPr>
            <a:lvl9pPr indent="-342900" lvl="8" marL="4114800" rtl="0" algn="l">
              <a:spcBef>
                <a:spcPts val="1200"/>
              </a:spcBef>
              <a:spcAft>
                <a:spcPts val="1200"/>
              </a:spcAft>
              <a:buClr>
                <a:schemeClr val="dk1"/>
              </a:buClr>
              <a:buSzPts val="1800"/>
              <a:buChar char="■"/>
              <a:defRPr/>
            </a:lvl9pPr>
          </a:lstStyle>
          <a:p/>
        </p:txBody>
      </p:sp>
      <p:sp>
        <p:nvSpPr>
          <p:cNvPr id="84" name="Google Shape;84;p13"/>
          <p:cNvSpPr/>
          <p:nvPr/>
        </p:nvSpPr>
        <p:spPr>
          <a:xfrm>
            <a:off x="0" y="4346407"/>
            <a:ext cx="9144000" cy="6210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85" name="Google Shape;85;p13"/>
          <p:cNvPicPr preferRelativeResize="0"/>
          <p:nvPr/>
        </p:nvPicPr>
        <p:blipFill rotWithShape="1">
          <a:blip r:embed="rId2">
            <a:alphaModFix/>
          </a:blip>
          <a:srcRect b="0" l="0" r="0" t="0"/>
          <a:stretch/>
        </p:blipFill>
        <p:spPr>
          <a:xfrm>
            <a:off x="478482" y="4499940"/>
            <a:ext cx="1463039" cy="322444"/>
          </a:xfrm>
          <a:prstGeom prst="rect">
            <a:avLst/>
          </a:prstGeom>
          <a:noFill/>
          <a:ln>
            <a:noFill/>
          </a:ln>
        </p:spPr>
      </p:pic>
      <p:pic>
        <p:nvPicPr>
          <p:cNvPr id="86" name="Google Shape;86;p13"/>
          <p:cNvPicPr preferRelativeResize="0"/>
          <p:nvPr/>
        </p:nvPicPr>
        <p:blipFill rotWithShape="1">
          <a:blip r:embed="rId3">
            <a:alphaModFix/>
          </a:blip>
          <a:srcRect b="0" l="0" r="0" t="0"/>
          <a:stretch/>
        </p:blipFill>
        <p:spPr>
          <a:xfrm>
            <a:off x="5649518" y="4600185"/>
            <a:ext cx="3063240" cy="113453"/>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9" name="Shape 19"/>
        <p:cNvGrpSpPr/>
        <p:nvPr/>
      </p:nvGrpSpPr>
      <p:grpSpPr>
        <a:xfrm>
          <a:off x="0" y="0"/>
          <a:ext cx="0" cy="0"/>
          <a:chOff x="0" y="0"/>
          <a:chExt cx="0" cy="0"/>
        </a:xfrm>
      </p:grpSpPr>
      <p:grpSp>
        <p:nvGrpSpPr>
          <p:cNvPr id="20" name="Google Shape;20;p3"/>
          <p:cNvGrpSpPr/>
          <p:nvPr/>
        </p:nvGrpSpPr>
        <p:grpSpPr>
          <a:xfrm>
            <a:off x="6098378" y="5"/>
            <a:ext cx="3045625" cy="2030570"/>
            <a:chOff x="6098378" y="5"/>
            <a:chExt cx="3045625" cy="2030570"/>
          </a:xfrm>
        </p:grpSpPr>
        <p:sp>
          <p:nvSpPr>
            <p:cNvPr id="21" name="Google Shape;21;p3"/>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6" name="Google Shape;26;p3"/>
          <p:cNvSpPr txBox="1"/>
          <p:nvPr>
            <p:ph type="title"/>
          </p:nvPr>
        </p:nvSpPr>
        <p:spPr>
          <a:xfrm>
            <a:off x="598100" y="2152347"/>
            <a:ext cx="8222100" cy="838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27" name="Google Shape;27;p3"/>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8" name="Shape 28"/>
        <p:cNvGrpSpPr/>
        <p:nvPr/>
      </p:nvGrpSpPr>
      <p:grpSpPr>
        <a:xfrm>
          <a:off x="0" y="0"/>
          <a:ext cx="0" cy="0"/>
          <a:chOff x="0" y="0"/>
          <a:chExt cx="0" cy="0"/>
        </a:xfrm>
      </p:grpSpPr>
      <p:grpSp>
        <p:nvGrpSpPr>
          <p:cNvPr id="29" name="Google Shape;29;p4"/>
          <p:cNvGrpSpPr/>
          <p:nvPr/>
        </p:nvGrpSpPr>
        <p:grpSpPr>
          <a:xfrm>
            <a:off x="0" y="3903669"/>
            <a:ext cx="9144000" cy="1239925"/>
            <a:chOff x="0" y="3903669"/>
            <a:chExt cx="9144000" cy="1239925"/>
          </a:xfrm>
        </p:grpSpPr>
        <p:sp>
          <p:nvSpPr>
            <p:cNvPr id="30" name="Google Shape;30;p4"/>
            <p:cNvSpPr/>
            <p:nvPr/>
          </p:nvSpPr>
          <p:spPr>
            <a:xfrm>
              <a:off x="8154895"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4"/>
            <p:cNvSpPr/>
            <p:nvPr/>
          </p:nvSpPr>
          <p:spPr>
            <a:xfrm flipH="1">
              <a:off x="6181163"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4"/>
            <p:cNvSpPr/>
            <p:nvPr/>
          </p:nvSpPr>
          <p:spPr>
            <a:xfrm>
              <a:off x="7170274" y="3903669"/>
              <a:ext cx="989100" cy="987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4"/>
            <p:cNvSpPr/>
            <p:nvPr/>
          </p:nvSpPr>
          <p:spPr>
            <a:xfrm rot="10800000">
              <a:off x="8154757" y="3903682"/>
              <a:ext cx="989100" cy="9879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4"/>
            <p:cNvSpPr/>
            <p:nvPr/>
          </p:nvSpPr>
          <p:spPr>
            <a:xfrm>
              <a:off x="0" y="4891594"/>
              <a:ext cx="9144000" cy="2520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5" name="Google Shape;35;p4"/>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6" name="Google Shape;36;p4"/>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37" name="Google Shape;37;p4"/>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8" name="Shape 38"/>
        <p:cNvGrpSpPr/>
        <p:nvPr/>
      </p:nvGrpSpPr>
      <p:grpSpPr>
        <a:xfrm>
          <a:off x="0" y="0"/>
          <a:ext cx="0" cy="0"/>
          <a:chOff x="0" y="0"/>
          <a:chExt cx="0" cy="0"/>
        </a:xfrm>
      </p:grpSpPr>
      <p:sp>
        <p:nvSpPr>
          <p:cNvPr id="39" name="Google Shape;39;p5"/>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0" name="Google Shape;40;p5"/>
          <p:cNvSpPr txBox="1"/>
          <p:nvPr>
            <p:ph idx="1" type="body"/>
          </p:nvPr>
        </p:nvSpPr>
        <p:spPr>
          <a:xfrm>
            <a:off x="311700" y="1229975"/>
            <a:ext cx="3999900" cy="3339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1" name="Google Shape;41;p5"/>
          <p:cNvSpPr txBox="1"/>
          <p:nvPr>
            <p:ph idx="2" type="body"/>
          </p:nvPr>
        </p:nvSpPr>
        <p:spPr>
          <a:xfrm>
            <a:off x="4832400" y="1229975"/>
            <a:ext cx="3999900" cy="3339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2" name="Google Shape;42;p5"/>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3" name="Shape 43"/>
        <p:cNvGrpSpPr/>
        <p:nvPr/>
      </p:nvGrpSpPr>
      <p:grpSpPr>
        <a:xfrm>
          <a:off x="0" y="0"/>
          <a:ext cx="0" cy="0"/>
          <a:chOff x="0" y="0"/>
          <a:chExt cx="0" cy="0"/>
        </a:xfrm>
      </p:grpSpPr>
      <p:sp>
        <p:nvSpPr>
          <p:cNvPr id="44" name="Google Shape;44;p6"/>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5" name="Google Shape;45;p6"/>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6" name="Shape 46"/>
        <p:cNvGrpSpPr/>
        <p:nvPr/>
      </p:nvGrpSpPr>
      <p:grpSpPr>
        <a:xfrm>
          <a:off x="0" y="0"/>
          <a:ext cx="0" cy="0"/>
          <a:chOff x="0" y="0"/>
          <a:chExt cx="0" cy="0"/>
        </a:xfrm>
      </p:grpSpPr>
      <p:sp>
        <p:nvSpPr>
          <p:cNvPr id="47" name="Google Shape;47;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8" name="Google Shape;48;p7"/>
          <p:cNvSpPr txBox="1"/>
          <p:nvPr>
            <p:ph idx="1" type="body"/>
          </p:nvPr>
        </p:nvSpPr>
        <p:spPr>
          <a:xfrm>
            <a:off x="311700" y="1465804"/>
            <a:ext cx="2808000" cy="31032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9" name="Google Shape;49;p7"/>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4"/>
        </a:solidFill>
      </p:bgPr>
    </p:bg>
    <p:spTree>
      <p:nvGrpSpPr>
        <p:cNvPr id="50" name="Shape 50"/>
        <p:cNvGrpSpPr/>
        <p:nvPr/>
      </p:nvGrpSpPr>
      <p:grpSpPr>
        <a:xfrm>
          <a:off x="0" y="0"/>
          <a:ext cx="0" cy="0"/>
          <a:chOff x="0" y="0"/>
          <a:chExt cx="0" cy="0"/>
        </a:xfrm>
      </p:grpSpPr>
      <p:grpSp>
        <p:nvGrpSpPr>
          <p:cNvPr id="51" name="Google Shape;51;p8"/>
          <p:cNvGrpSpPr/>
          <p:nvPr/>
        </p:nvGrpSpPr>
        <p:grpSpPr>
          <a:xfrm>
            <a:off x="6098378" y="5"/>
            <a:ext cx="3045625" cy="2030570"/>
            <a:chOff x="6098378" y="5"/>
            <a:chExt cx="3045625" cy="2030570"/>
          </a:xfrm>
        </p:grpSpPr>
        <p:sp>
          <p:nvSpPr>
            <p:cNvPr id="52" name="Google Shape;52;p8"/>
            <p:cNvSpPr/>
            <p:nvPr/>
          </p:nvSpPr>
          <p:spPr>
            <a:xfrm>
              <a:off x="8128803" y="16"/>
              <a:ext cx="1015200" cy="1015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8"/>
            <p:cNvSpPr/>
            <p:nvPr/>
          </p:nvSpPr>
          <p:spPr>
            <a:xfrm flipH="1">
              <a:off x="7113463" y="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8"/>
            <p:cNvSpPr/>
            <p:nvPr/>
          </p:nvSpPr>
          <p:spPr>
            <a:xfrm flipH="1" rot="10800000">
              <a:off x="7113588" y="107"/>
              <a:ext cx="1015200" cy="10152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8"/>
            <p:cNvSpPr/>
            <p:nvPr/>
          </p:nvSpPr>
          <p:spPr>
            <a:xfrm rot="10800000">
              <a:off x="6098378" y="97"/>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8"/>
            <p:cNvSpPr/>
            <p:nvPr/>
          </p:nvSpPr>
          <p:spPr>
            <a:xfrm rot="10800000">
              <a:off x="8128789" y="101537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7" name="Google Shape;57;p8"/>
          <p:cNvSpPr txBox="1"/>
          <p:nvPr>
            <p:ph type="title"/>
          </p:nvPr>
        </p:nvSpPr>
        <p:spPr>
          <a:xfrm>
            <a:off x="490250" y="526350"/>
            <a:ext cx="56187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58" name="Google Shape;58;p8"/>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59" name="Shape 59"/>
        <p:cNvGrpSpPr/>
        <p:nvPr/>
      </p:nvGrpSpPr>
      <p:grpSpPr>
        <a:xfrm>
          <a:off x="0" y="0"/>
          <a:ext cx="0" cy="0"/>
          <a:chOff x="0" y="0"/>
          <a:chExt cx="0" cy="0"/>
        </a:xfrm>
      </p:grpSpPr>
      <p:sp>
        <p:nvSpPr>
          <p:cNvPr id="60" name="Google Shape;60;p9"/>
          <p:cNvSpPr/>
          <p:nvPr/>
        </p:nvSpPr>
        <p:spPr>
          <a:xfrm>
            <a:off x="4572000" y="-17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61" name="Google Shape;6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62" name="Google Shape;62;p9"/>
          <p:cNvSpPr txBox="1"/>
          <p:nvPr>
            <p:ph type="title"/>
          </p:nvPr>
        </p:nvSpPr>
        <p:spPr>
          <a:xfrm>
            <a:off x="265500" y="1151100"/>
            <a:ext cx="4045200" cy="15645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63" name="Google Shape;63;p9"/>
          <p:cNvSpPr txBox="1"/>
          <p:nvPr>
            <p:ph idx="1" type="subTitle"/>
          </p:nvPr>
        </p:nvSpPr>
        <p:spPr>
          <a:xfrm>
            <a:off x="265500" y="2769001"/>
            <a:ext cx="4045200" cy="1269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64" name="Google Shape;64;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65" name="Google Shape;65;p9"/>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66" name="Shape 66"/>
        <p:cNvGrpSpPr/>
        <p:nvPr/>
      </p:nvGrpSpPr>
      <p:grpSpPr>
        <a:xfrm>
          <a:off x="0" y="0"/>
          <a:ext cx="0" cy="0"/>
          <a:chOff x="0" y="0"/>
          <a:chExt cx="0" cy="0"/>
        </a:xfrm>
      </p:grpSpPr>
      <p:sp>
        <p:nvSpPr>
          <p:cNvPr id="67" name="Google Shape;67;p10"/>
          <p:cNvSpPr txBox="1"/>
          <p:nvPr>
            <p:ph idx="1" type="body"/>
          </p:nvPr>
        </p:nvSpPr>
        <p:spPr>
          <a:xfrm>
            <a:off x="319500" y="423057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68" name="Google Shape;68;p10"/>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geometr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10000"/>
            <a:ext cx="8520600" cy="6078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p:txBody>
      </p:sp>
      <p:sp>
        <p:nvSpPr>
          <p:cNvPr id="7" name="Google Shape;7;p1"/>
          <p:cNvSpPr txBox="1"/>
          <p:nvPr>
            <p:ph idx="1" type="body"/>
          </p:nvPr>
        </p:nvSpPr>
        <p:spPr>
          <a:xfrm>
            <a:off x="311700" y="1229875"/>
            <a:ext cx="8520600" cy="3339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indent="-317500" lvl="1" marL="9144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2pPr>
            <a:lvl3pPr indent="-317500" lvl="2" marL="13716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3pPr>
            <a:lvl4pPr indent="-317500" lvl="3" marL="18288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4pPr>
            <a:lvl5pPr indent="-317500" lvl="4" marL="22860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5pPr>
            <a:lvl6pPr indent="-317500" lvl="5" marL="27432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6pPr>
            <a:lvl7pPr indent="-317500" lvl="6" marL="32004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7pPr>
            <a:lvl8pPr indent="-317500" lvl="7" marL="36576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8pPr>
            <a:lvl9pPr indent="-317500" lvl="8" marL="41148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9pPr>
          </a:lstStyle>
          <a:p/>
        </p:txBody>
      </p:sp>
      <p:sp>
        <p:nvSpPr>
          <p:cNvPr id="8" name="Google Shape;8;p1"/>
          <p:cNvSpPr txBox="1"/>
          <p:nvPr>
            <p:ph idx="12" type="sldNum"/>
          </p:nvPr>
        </p:nvSpPr>
        <p:spPr>
          <a:xfrm>
            <a:off x="8460431" y="4651190"/>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Roboto"/>
                <a:ea typeface="Roboto"/>
                <a:cs typeface="Roboto"/>
                <a:sym typeface="Roboto"/>
              </a:defRPr>
            </a:lvl1pPr>
            <a:lvl2pPr lvl="1" algn="r">
              <a:buNone/>
              <a:defRPr sz="1000">
                <a:solidFill>
                  <a:schemeClr val="lt1"/>
                </a:solidFill>
                <a:latin typeface="Roboto"/>
                <a:ea typeface="Roboto"/>
                <a:cs typeface="Roboto"/>
                <a:sym typeface="Roboto"/>
              </a:defRPr>
            </a:lvl2pPr>
            <a:lvl3pPr lvl="2" algn="r">
              <a:buNone/>
              <a:defRPr sz="1000">
                <a:solidFill>
                  <a:schemeClr val="lt1"/>
                </a:solidFill>
                <a:latin typeface="Roboto"/>
                <a:ea typeface="Roboto"/>
                <a:cs typeface="Roboto"/>
                <a:sym typeface="Roboto"/>
              </a:defRPr>
            </a:lvl3pPr>
            <a:lvl4pPr lvl="3" algn="r">
              <a:buNone/>
              <a:defRPr sz="1000">
                <a:solidFill>
                  <a:schemeClr val="lt1"/>
                </a:solidFill>
                <a:latin typeface="Roboto"/>
                <a:ea typeface="Roboto"/>
                <a:cs typeface="Roboto"/>
                <a:sym typeface="Roboto"/>
              </a:defRPr>
            </a:lvl4pPr>
            <a:lvl5pPr lvl="4" algn="r">
              <a:buNone/>
              <a:defRPr sz="1000">
                <a:solidFill>
                  <a:schemeClr val="lt1"/>
                </a:solidFill>
                <a:latin typeface="Roboto"/>
                <a:ea typeface="Roboto"/>
                <a:cs typeface="Roboto"/>
                <a:sym typeface="Roboto"/>
              </a:defRPr>
            </a:lvl5pPr>
            <a:lvl6pPr lvl="5" algn="r">
              <a:buNone/>
              <a:defRPr sz="1000">
                <a:solidFill>
                  <a:schemeClr val="lt1"/>
                </a:solidFill>
                <a:latin typeface="Roboto"/>
                <a:ea typeface="Roboto"/>
                <a:cs typeface="Roboto"/>
                <a:sym typeface="Roboto"/>
              </a:defRPr>
            </a:lvl6pPr>
            <a:lvl7pPr lvl="6" algn="r">
              <a:buNone/>
              <a:defRPr sz="1000">
                <a:solidFill>
                  <a:schemeClr val="lt1"/>
                </a:solidFill>
                <a:latin typeface="Roboto"/>
                <a:ea typeface="Roboto"/>
                <a:cs typeface="Roboto"/>
                <a:sym typeface="Roboto"/>
              </a:defRPr>
            </a:lvl7pPr>
            <a:lvl8pPr lvl="7" algn="r">
              <a:buNone/>
              <a:defRPr sz="1000">
                <a:solidFill>
                  <a:schemeClr val="lt1"/>
                </a:solidFill>
                <a:latin typeface="Roboto"/>
                <a:ea typeface="Roboto"/>
                <a:cs typeface="Roboto"/>
                <a:sym typeface="Roboto"/>
              </a:defRPr>
            </a:lvl8pPr>
            <a:lvl9pPr lvl="8" algn="r">
              <a:buNone/>
              <a:defRPr sz="1000">
                <a:solidFill>
                  <a:schemeClr val="lt1"/>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5.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4.jpg"/><Relationship Id="rId4" Type="http://schemas.openxmlformats.org/officeDocument/2006/relationships/image" Target="../media/image7.jpg"/><Relationship Id="rId5" Type="http://schemas.openxmlformats.org/officeDocument/2006/relationships/image" Target="../media/image6.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4"/>
          <p:cNvSpPr txBox="1"/>
          <p:nvPr>
            <p:ph type="ctrTitle"/>
          </p:nvPr>
        </p:nvSpPr>
        <p:spPr>
          <a:xfrm>
            <a:off x="598100" y="1775222"/>
            <a:ext cx="8222100" cy="8388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Introductory Presentation</a:t>
            </a:r>
            <a:endParaRPr/>
          </a:p>
        </p:txBody>
      </p:sp>
      <p:sp>
        <p:nvSpPr>
          <p:cNvPr id="92" name="Google Shape;92;p14"/>
          <p:cNvSpPr txBox="1"/>
          <p:nvPr>
            <p:ph idx="1" type="subTitle"/>
          </p:nvPr>
        </p:nvSpPr>
        <p:spPr>
          <a:xfrm>
            <a:off x="598088" y="2715913"/>
            <a:ext cx="8222100" cy="432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Law Enforcement Action Partnership: City of Wilmington</a:t>
            </a:r>
            <a:endParaRPr sz="2400"/>
          </a:p>
          <a:p>
            <a:pPr indent="0" lvl="0" marL="0" rtl="0" algn="l">
              <a:spcBef>
                <a:spcPts val="0"/>
              </a:spcBef>
              <a:spcAft>
                <a:spcPts val="0"/>
              </a:spcAft>
              <a:buNone/>
            </a:pPr>
            <a:r>
              <a:t/>
            </a:r>
            <a:endParaRPr sz="2400"/>
          </a:p>
          <a:p>
            <a:pPr indent="0" lvl="0" marL="0" rtl="0" algn="l">
              <a:spcBef>
                <a:spcPts val="0"/>
              </a:spcBef>
              <a:spcAft>
                <a:spcPts val="0"/>
              </a:spcAft>
              <a:buNone/>
            </a:pPr>
            <a:r>
              <a:rPr lang="en" sz="2400"/>
              <a:t>Major Mike Hilliard (Ret.)</a:t>
            </a:r>
            <a:endParaRPr sz="2400"/>
          </a:p>
          <a:p>
            <a:pPr indent="0" lvl="0" marL="0" rtl="0" algn="l">
              <a:spcBef>
                <a:spcPts val="0"/>
              </a:spcBef>
              <a:spcAft>
                <a:spcPts val="0"/>
              </a:spcAft>
              <a:buNone/>
            </a:pPr>
            <a:r>
              <a:rPr lang="en" sz="2400"/>
              <a:t>Lionel King, Ph.D.</a:t>
            </a:r>
            <a:endParaRPr sz="2400"/>
          </a:p>
          <a:p>
            <a:pPr indent="0" lvl="0" marL="0" rtl="0" algn="l">
              <a:spcBef>
                <a:spcPts val="0"/>
              </a:spcBef>
              <a:spcAft>
                <a:spcPts val="0"/>
              </a:spcAft>
              <a:buNone/>
            </a:pPr>
            <a:r>
              <a:t/>
            </a:r>
            <a:endParaRPr sz="2400"/>
          </a:p>
          <a:p>
            <a:pPr indent="0" lvl="0" marL="0" rtl="0" algn="l">
              <a:spcBef>
                <a:spcPts val="0"/>
              </a:spcBef>
              <a:spcAft>
                <a:spcPts val="0"/>
              </a:spcAft>
              <a:buNone/>
            </a:pPr>
            <a:r>
              <a:t/>
            </a:r>
            <a:endParaRPr sz="2400"/>
          </a:p>
          <a:p>
            <a:pPr indent="0" lvl="0" marL="0" rtl="0" algn="l">
              <a:spcBef>
                <a:spcPts val="0"/>
              </a:spcBef>
              <a:spcAft>
                <a:spcPts val="0"/>
              </a:spcAft>
              <a:buNone/>
            </a:pPr>
            <a:r>
              <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5"/>
          <p:cNvSpPr txBox="1"/>
          <p:nvPr>
            <p:ph type="title"/>
          </p:nvPr>
        </p:nvSpPr>
        <p:spPr>
          <a:xfrm>
            <a:off x="433750" y="0"/>
            <a:ext cx="87102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47142"/>
              <a:buFont typeface="Arial"/>
              <a:buNone/>
            </a:pPr>
            <a:r>
              <a:rPr lang="en" sz="2333"/>
              <a:t>Who is LEAP?</a:t>
            </a:r>
            <a:endParaRPr sz="2333"/>
          </a:p>
          <a:p>
            <a:pPr indent="0" lvl="0" marL="0" rtl="0" algn="l">
              <a:spcBef>
                <a:spcPts val="0"/>
              </a:spcBef>
              <a:spcAft>
                <a:spcPts val="0"/>
              </a:spcAft>
              <a:buClr>
                <a:schemeClr val="dk1"/>
              </a:buClr>
              <a:buSzPct val="47142"/>
              <a:buFont typeface="Arial"/>
              <a:buNone/>
            </a:pPr>
            <a:r>
              <a:rPr lang="en" sz="2333"/>
              <a:t> </a:t>
            </a:r>
            <a:endParaRPr sz="2333"/>
          </a:p>
          <a:p>
            <a:pPr indent="0" lvl="0" marL="0" rtl="0" algn="l">
              <a:spcBef>
                <a:spcPts val="0"/>
              </a:spcBef>
              <a:spcAft>
                <a:spcPts val="0"/>
              </a:spcAft>
              <a:buNone/>
            </a:pPr>
            <a:r>
              <a:t/>
            </a:r>
            <a:endParaRPr/>
          </a:p>
        </p:txBody>
      </p:sp>
      <p:pic>
        <p:nvPicPr>
          <p:cNvPr id="98" name="Google Shape;98;p15"/>
          <p:cNvPicPr preferRelativeResize="0"/>
          <p:nvPr/>
        </p:nvPicPr>
        <p:blipFill>
          <a:blip r:embed="rId3">
            <a:alphaModFix/>
          </a:blip>
          <a:stretch>
            <a:fillRect/>
          </a:stretch>
        </p:blipFill>
        <p:spPr>
          <a:xfrm>
            <a:off x="152400" y="760200"/>
            <a:ext cx="8839204" cy="195515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6"/>
          <p:cNvSpPr txBox="1"/>
          <p:nvPr>
            <p:ph type="title"/>
          </p:nvPr>
        </p:nvSpPr>
        <p:spPr>
          <a:xfrm>
            <a:off x="311700" y="19515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is a </a:t>
            </a:r>
            <a:r>
              <a:rPr lang="en"/>
              <a:t>community responder program</a:t>
            </a:r>
            <a:r>
              <a:rPr lang="en"/>
              <a:t>?</a:t>
            </a:r>
            <a:endParaRPr/>
          </a:p>
        </p:txBody>
      </p:sp>
      <p:pic>
        <p:nvPicPr>
          <p:cNvPr id="104" name="Google Shape;104;p16"/>
          <p:cNvPicPr preferRelativeResize="0"/>
          <p:nvPr/>
        </p:nvPicPr>
        <p:blipFill>
          <a:blip r:embed="rId3">
            <a:alphaModFix/>
          </a:blip>
          <a:stretch>
            <a:fillRect/>
          </a:stretch>
        </p:blipFill>
        <p:spPr>
          <a:xfrm>
            <a:off x="1487150" y="854275"/>
            <a:ext cx="5385925" cy="38209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7"/>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Where is it being done already?</a:t>
            </a:r>
            <a:endParaRPr/>
          </a:p>
        </p:txBody>
      </p:sp>
      <p:sp>
        <p:nvSpPr>
          <p:cNvPr id="110" name="Google Shape;110;p17"/>
          <p:cNvSpPr txBox="1"/>
          <p:nvPr>
            <p:ph idx="1" type="body"/>
          </p:nvPr>
        </p:nvSpPr>
        <p:spPr>
          <a:xfrm>
            <a:off x="311700" y="1229875"/>
            <a:ext cx="4260300" cy="33390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CAHOOTS- Eugene</a:t>
            </a:r>
            <a:endParaRPr/>
          </a:p>
          <a:p>
            <a:pPr indent="-342900" lvl="0" marL="457200" rtl="0" algn="l">
              <a:spcBef>
                <a:spcPts val="0"/>
              </a:spcBef>
              <a:spcAft>
                <a:spcPts val="0"/>
              </a:spcAft>
              <a:buSzPts val="1800"/>
              <a:buChar char="❖"/>
            </a:pPr>
            <a:r>
              <a:rPr lang="en"/>
              <a:t>CRU- Olympia</a:t>
            </a:r>
            <a:endParaRPr/>
          </a:p>
          <a:p>
            <a:pPr indent="-342900" lvl="0" marL="457200" rtl="0" algn="l">
              <a:spcBef>
                <a:spcPts val="0"/>
              </a:spcBef>
              <a:spcAft>
                <a:spcPts val="0"/>
              </a:spcAft>
              <a:buSzPts val="1800"/>
              <a:buChar char="❖"/>
            </a:pPr>
            <a:r>
              <a:rPr lang="en"/>
              <a:t>STAR- </a:t>
            </a:r>
            <a:r>
              <a:rPr lang="en"/>
              <a:t>Denver</a:t>
            </a:r>
            <a:endParaRPr/>
          </a:p>
          <a:p>
            <a:pPr indent="-342900" lvl="0" marL="457200" rtl="0" algn="l">
              <a:spcBef>
                <a:spcPts val="0"/>
              </a:spcBef>
              <a:spcAft>
                <a:spcPts val="0"/>
              </a:spcAft>
              <a:buSzPts val="1800"/>
              <a:buChar char="❖"/>
            </a:pPr>
            <a:r>
              <a:rPr lang="en"/>
              <a:t>ACS- Albuquerque</a:t>
            </a:r>
            <a:endParaRPr/>
          </a:p>
          <a:p>
            <a:pPr indent="-342900" lvl="0" marL="457200" rtl="0" algn="l">
              <a:spcBef>
                <a:spcPts val="0"/>
              </a:spcBef>
              <a:spcAft>
                <a:spcPts val="0"/>
              </a:spcAft>
              <a:buSzPts val="1800"/>
              <a:buChar char="❖"/>
            </a:pPr>
            <a:r>
              <a:rPr lang="en"/>
              <a:t>SCRT</a:t>
            </a:r>
            <a:r>
              <a:rPr lang="en"/>
              <a:t>- San Francisco</a:t>
            </a:r>
            <a:endParaRPr/>
          </a:p>
          <a:p>
            <a:pPr indent="-342900" lvl="0" marL="457200" rtl="0" algn="l">
              <a:spcBef>
                <a:spcPts val="0"/>
              </a:spcBef>
              <a:spcAft>
                <a:spcPts val="0"/>
              </a:spcAft>
              <a:buSzPts val="1800"/>
              <a:buChar char="❖"/>
            </a:pPr>
            <a:r>
              <a:rPr lang="en"/>
              <a:t>EMCOT- </a:t>
            </a:r>
            <a:r>
              <a:rPr lang="en"/>
              <a:t>Austin</a:t>
            </a:r>
            <a:endParaRPr/>
          </a:p>
          <a:p>
            <a:pPr indent="0" lvl="0" marL="457200" rtl="0" algn="l">
              <a:spcBef>
                <a:spcPts val="1200"/>
              </a:spcBef>
              <a:spcAft>
                <a:spcPts val="1200"/>
              </a:spcAft>
              <a:buNone/>
            </a:pPr>
            <a:r>
              <a:t/>
            </a:r>
            <a:endParaRPr/>
          </a:p>
        </p:txBody>
      </p:sp>
      <p:sp>
        <p:nvSpPr>
          <p:cNvPr id="111" name="Google Shape;111;p17"/>
          <p:cNvSpPr txBox="1"/>
          <p:nvPr>
            <p:ph idx="1" type="body"/>
          </p:nvPr>
        </p:nvSpPr>
        <p:spPr>
          <a:xfrm>
            <a:off x="4685050" y="1229875"/>
            <a:ext cx="4260300" cy="33390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PIC- Rochester</a:t>
            </a:r>
            <a:endParaRPr/>
          </a:p>
          <a:p>
            <a:pPr indent="-342900" lvl="0" marL="457200" rtl="0" algn="l">
              <a:spcBef>
                <a:spcPts val="0"/>
              </a:spcBef>
              <a:spcAft>
                <a:spcPts val="0"/>
              </a:spcAft>
              <a:buSzPts val="1800"/>
              <a:buChar char="❖"/>
            </a:pPr>
            <a:r>
              <a:rPr lang="en"/>
              <a:t>CRESS- Amherst</a:t>
            </a:r>
            <a:endParaRPr/>
          </a:p>
          <a:p>
            <a:pPr indent="-342900" lvl="0" marL="457200" rtl="0" algn="l">
              <a:spcBef>
                <a:spcPts val="0"/>
              </a:spcBef>
              <a:spcAft>
                <a:spcPts val="0"/>
              </a:spcAft>
              <a:buSzPts val="1800"/>
              <a:buChar char="❖"/>
            </a:pPr>
            <a:r>
              <a:rPr lang="en"/>
              <a:t>MRU- Dayton</a:t>
            </a:r>
            <a:endParaRPr/>
          </a:p>
          <a:p>
            <a:pPr indent="-342900" lvl="0" marL="457200" rtl="0" algn="l">
              <a:spcBef>
                <a:spcPts val="0"/>
              </a:spcBef>
              <a:spcAft>
                <a:spcPts val="0"/>
              </a:spcAft>
              <a:buSzPts val="1800"/>
              <a:buChar char="❖"/>
            </a:pPr>
            <a:r>
              <a:rPr lang="en"/>
              <a:t>CCD- Durham</a:t>
            </a:r>
            <a:endParaRPr/>
          </a:p>
          <a:p>
            <a:pPr indent="-342900" lvl="0" marL="457200" rtl="0" algn="l">
              <a:spcBef>
                <a:spcPts val="0"/>
              </a:spcBef>
              <a:spcAft>
                <a:spcPts val="0"/>
              </a:spcAft>
              <a:buSzPts val="1800"/>
              <a:buChar char="❖"/>
            </a:pPr>
            <a:r>
              <a:rPr lang="en"/>
              <a:t>911 Diversion- Louisville</a:t>
            </a:r>
            <a:endParaRPr/>
          </a:p>
          <a:p>
            <a:pPr indent="-342900" lvl="0" marL="457200" rtl="0" algn="l">
              <a:spcBef>
                <a:spcPts val="0"/>
              </a:spcBef>
              <a:spcAft>
                <a:spcPts val="0"/>
              </a:spcAft>
              <a:buSzPts val="1800"/>
              <a:buChar char="❖"/>
            </a:pPr>
            <a:r>
              <a:rPr lang="en"/>
              <a:t>B-HEARD- New York City</a:t>
            </a:r>
            <a:endParaRPr/>
          </a:p>
          <a:p>
            <a:pPr indent="0" lvl="0" marL="457200" rtl="0" algn="l">
              <a:spcBef>
                <a:spcPts val="1200"/>
              </a:spcBef>
              <a:spcAft>
                <a:spcPts val="1200"/>
              </a:spcAft>
              <a:buNone/>
            </a:pPr>
            <a:r>
              <a:t/>
            </a:r>
            <a:endParaRPr/>
          </a:p>
        </p:txBody>
      </p:sp>
      <p:pic>
        <p:nvPicPr>
          <p:cNvPr id="112" name="Google Shape;112;p17"/>
          <p:cNvPicPr preferRelativeResize="0"/>
          <p:nvPr/>
        </p:nvPicPr>
        <p:blipFill>
          <a:blip r:embed="rId3">
            <a:alphaModFix/>
          </a:blip>
          <a:stretch>
            <a:fillRect/>
          </a:stretch>
        </p:blipFill>
        <p:spPr>
          <a:xfrm>
            <a:off x="206000" y="3194013"/>
            <a:ext cx="2647950" cy="1724025"/>
          </a:xfrm>
          <a:prstGeom prst="rect">
            <a:avLst/>
          </a:prstGeom>
          <a:noFill/>
          <a:ln>
            <a:noFill/>
          </a:ln>
        </p:spPr>
      </p:pic>
      <p:pic>
        <p:nvPicPr>
          <p:cNvPr id="113" name="Google Shape;113;p17"/>
          <p:cNvPicPr preferRelativeResize="0"/>
          <p:nvPr/>
        </p:nvPicPr>
        <p:blipFill>
          <a:blip r:embed="rId4">
            <a:alphaModFix/>
          </a:blip>
          <a:stretch>
            <a:fillRect/>
          </a:stretch>
        </p:blipFill>
        <p:spPr>
          <a:xfrm>
            <a:off x="3056588" y="3184488"/>
            <a:ext cx="2619375" cy="1743075"/>
          </a:xfrm>
          <a:prstGeom prst="rect">
            <a:avLst/>
          </a:prstGeom>
          <a:noFill/>
          <a:ln>
            <a:noFill/>
          </a:ln>
        </p:spPr>
      </p:pic>
      <p:pic>
        <p:nvPicPr>
          <p:cNvPr id="114" name="Google Shape;114;p17"/>
          <p:cNvPicPr preferRelativeResize="0"/>
          <p:nvPr/>
        </p:nvPicPr>
        <p:blipFill>
          <a:blip r:embed="rId5">
            <a:alphaModFix/>
          </a:blip>
          <a:stretch>
            <a:fillRect/>
          </a:stretch>
        </p:blipFill>
        <p:spPr>
          <a:xfrm>
            <a:off x="5811625" y="3194027"/>
            <a:ext cx="3133725" cy="17430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18"/>
          <p:cNvSpPr txBox="1"/>
          <p:nvPr>
            <p:ph type="title"/>
          </p:nvPr>
        </p:nvSpPr>
        <p:spPr>
          <a:xfrm>
            <a:off x="1037150" y="153775"/>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000"/>
              <a:t> Call </a:t>
            </a:r>
            <a:r>
              <a:rPr lang="en" sz="2000"/>
              <a:t>Analysis</a:t>
            </a:r>
            <a:r>
              <a:rPr lang="en" sz="2000"/>
              <a:t> Comparison </a:t>
            </a:r>
            <a:endParaRPr sz="2000"/>
          </a:p>
        </p:txBody>
      </p:sp>
      <p:graphicFrame>
        <p:nvGraphicFramePr>
          <p:cNvPr id="120" name="Google Shape;120;p18"/>
          <p:cNvGraphicFramePr/>
          <p:nvPr/>
        </p:nvGraphicFramePr>
        <p:xfrm>
          <a:off x="0" y="814750"/>
          <a:ext cx="3000000" cy="3000000"/>
        </p:xfrm>
        <a:graphic>
          <a:graphicData uri="http://schemas.openxmlformats.org/drawingml/2006/table">
            <a:tbl>
              <a:tblPr>
                <a:noFill/>
                <a:tableStyleId>{7A5CCD54-EA70-4713-BD2D-BEEC528941B8}</a:tableStyleId>
              </a:tblPr>
              <a:tblGrid>
                <a:gridCol w="3287500"/>
                <a:gridCol w="1463175"/>
                <a:gridCol w="1491100"/>
                <a:gridCol w="1309050"/>
                <a:gridCol w="1529425"/>
              </a:tblGrid>
              <a:tr h="791850">
                <a:tc>
                  <a:txBody>
                    <a:bodyPr/>
                    <a:lstStyle/>
                    <a:p>
                      <a:pPr indent="0" lvl="0" marL="0" rtl="0" algn="l">
                        <a:spcBef>
                          <a:spcPts val="0"/>
                        </a:spcBef>
                        <a:spcAft>
                          <a:spcPts val="0"/>
                        </a:spcAft>
                        <a:buNone/>
                      </a:pPr>
                      <a:r>
                        <a:rPr b="1" lang="en" sz="2000">
                          <a:latin typeface="Gill Sans"/>
                          <a:ea typeface="Gill Sans"/>
                          <a:cs typeface="Gill Sans"/>
                          <a:sym typeface="Gill Sans"/>
                        </a:rPr>
                        <a:t>Common Citizen-Initiated Call Types</a:t>
                      </a:r>
                      <a:endParaRPr b="1" sz="2000">
                        <a:latin typeface="Gill Sans"/>
                        <a:ea typeface="Gill Sans"/>
                        <a:cs typeface="Gill Sans"/>
                        <a:sym typeface="Gill Sans"/>
                      </a:endParaRPr>
                    </a:p>
                  </a:txBody>
                  <a:tcPr marT="91425" marB="91425" marR="28575" marL="28575">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E599"/>
                    </a:solidFill>
                  </a:tcPr>
                </a:tc>
                <a:tc>
                  <a:txBody>
                    <a:bodyPr/>
                    <a:lstStyle/>
                    <a:p>
                      <a:pPr indent="0" lvl="0" marL="0" rtl="0" algn="ctr">
                        <a:lnSpc>
                          <a:spcPct val="115000"/>
                        </a:lnSpc>
                        <a:spcBef>
                          <a:spcPts val="0"/>
                        </a:spcBef>
                        <a:spcAft>
                          <a:spcPts val="0"/>
                        </a:spcAft>
                        <a:buNone/>
                      </a:pPr>
                      <a:r>
                        <a:rPr b="1" lang="en" sz="2000">
                          <a:latin typeface="Gill Sans"/>
                          <a:ea typeface="Gill Sans"/>
                          <a:cs typeface="Gill Sans"/>
                          <a:sym typeface="Gill Sans"/>
                        </a:rPr>
                        <a:t>Evanston</a:t>
                      </a:r>
                      <a:endParaRPr b="1" sz="2000">
                        <a:latin typeface="Gill Sans"/>
                        <a:ea typeface="Gill Sans"/>
                        <a:cs typeface="Gill Sans"/>
                        <a:sym typeface="Gill Sans"/>
                      </a:endParaRPr>
                    </a:p>
                  </a:txBody>
                  <a:tcPr marT="91425" marB="91425" marR="28575" marL="28575">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E599"/>
                    </a:solidFill>
                  </a:tcPr>
                </a:tc>
                <a:tc>
                  <a:txBody>
                    <a:bodyPr/>
                    <a:lstStyle/>
                    <a:p>
                      <a:pPr indent="0" lvl="0" marL="0" rtl="0" algn="ctr">
                        <a:lnSpc>
                          <a:spcPct val="115000"/>
                        </a:lnSpc>
                        <a:spcBef>
                          <a:spcPts val="0"/>
                        </a:spcBef>
                        <a:spcAft>
                          <a:spcPts val="0"/>
                        </a:spcAft>
                        <a:buNone/>
                      </a:pPr>
                      <a:r>
                        <a:rPr b="1" lang="en" sz="2000">
                          <a:latin typeface="Gill Sans"/>
                          <a:ea typeface="Gill Sans"/>
                          <a:cs typeface="Gill Sans"/>
                          <a:sym typeface="Gill Sans"/>
                        </a:rPr>
                        <a:t>Amherst</a:t>
                      </a:r>
                      <a:endParaRPr b="1" sz="2000">
                        <a:latin typeface="Gill Sans"/>
                        <a:ea typeface="Gill Sans"/>
                        <a:cs typeface="Gill Sans"/>
                        <a:sym typeface="Gill Sans"/>
                      </a:endParaRPr>
                    </a:p>
                  </a:txBody>
                  <a:tcPr marT="91425" marB="91425" marR="28575" marL="28575">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E599"/>
                    </a:solidFill>
                  </a:tcPr>
                </a:tc>
                <a:tc>
                  <a:txBody>
                    <a:bodyPr/>
                    <a:lstStyle/>
                    <a:p>
                      <a:pPr indent="0" lvl="0" marL="0" rtl="0" algn="ctr">
                        <a:spcBef>
                          <a:spcPts val="0"/>
                        </a:spcBef>
                        <a:spcAft>
                          <a:spcPts val="0"/>
                        </a:spcAft>
                        <a:buNone/>
                      </a:pPr>
                      <a:r>
                        <a:rPr b="1" lang="en" sz="2000">
                          <a:latin typeface="Gill Sans"/>
                          <a:ea typeface="Gill Sans"/>
                          <a:cs typeface="Gill Sans"/>
                          <a:sym typeface="Gill Sans"/>
                        </a:rPr>
                        <a:t>Dayton</a:t>
                      </a:r>
                      <a:endParaRPr sz="2000">
                        <a:latin typeface="Gill Sans"/>
                        <a:ea typeface="Gill Sans"/>
                        <a:cs typeface="Gill Sans"/>
                        <a:sym typeface="Gill Sans"/>
                      </a:endParaRPr>
                    </a:p>
                  </a:txBody>
                  <a:tcPr marT="91425" marB="91425" marR="28575" marL="28575">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E599"/>
                    </a:solidFill>
                  </a:tcPr>
                </a:tc>
                <a:tc>
                  <a:txBody>
                    <a:bodyPr/>
                    <a:lstStyle/>
                    <a:p>
                      <a:pPr indent="0" lvl="0" marL="0" rtl="0" algn="ctr">
                        <a:spcBef>
                          <a:spcPts val="0"/>
                        </a:spcBef>
                        <a:spcAft>
                          <a:spcPts val="0"/>
                        </a:spcAft>
                        <a:buNone/>
                      </a:pPr>
                      <a:r>
                        <a:rPr b="1" lang="en" sz="2000">
                          <a:latin typeface="Gill Sans"/>
                          <a:ea typeface="Gill Sans"/>
                          <a:cs typeface="Gill Sans"/>
                          <a:sym typeface="Gill Sans"/>
                        </a:rPr>
                        <a:t>Brooklyn Center</a:t>
                      </a:r>
                      <a:endParaRPr b="1" sz="2000">
                        <a:latin typeface="Gill Sans"/>
                        <a:ea typeface="Gill Sans"/>
                        <a:cs typeface="Gill Sans"/>
                        <a:sym typeface="Gill Sans"/>
                      </a:endParaRPr>
                    </a:p>
                  </a:txBody>
                  <a:tcPr marT="91425" marB="91425" marR="28575" marL="28575">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E599"/>
                    </a:solidFill>
                  </a:tcPr>
                </a:tc>
              </a:tr>
              <a:tr h="386300">
                <a:tc>
                  <a:txBody>
                    <a:bodyPr/>
                    <a:lstStyle/>
                    <a:p>
                      <a:pPr indent="0" lvl="0" marL="0" rtl="0" algn="l">
                        <a:lnSpc>
                          <a:spcPct val="115000"/>
                        </a:lnSpc>
                        <a:spcBef>
                          <a:spcPts val="0"/>
                        </a:spcBef>
                        <a:spcAft>
                          <a:spcPts val="0"/>
                        </a:spcAft>
                        <a:buNone/>
                      </a:pPr>
                      <a:r>
                        <a:rPr lang="en" sz="2000">
                          <a:latin typeface="Gill Sans"/>
                          <a:ea typeface="Gill Sans"/>
                          <a:cs typeface="Gill Sans"/>
                          <a:sym typeface="Gill Sans"/>
                        </a:rPr>
                        <a:t>Check Well Being</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rPr lang="en" sz="2000">
                          <a:latin typeface="Gill Sans"/>
                          <a:ea typeface="Gill Sans"/>
                          <a:cs typeface="Gill Sans"/>
                          <a:sym typeface="Gill Sans"/>
                        </a:rPr>
                        <a:t>2</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rPr lang="en" sz="2000">
                          <a:latin typeface="Gill Sans"/>
                          <a:ea typeface="Gill Sans"/>
                          <a:cs typeface="Gill Sans"/>
                          <a:sym typeface="Gill Sans"/>
                        </a:rPr>
                        <a:t>4</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rPr lang="en" sz="2000">
                          <a:latin typeface="Gill Sans"/>
                          <a:ea typeface="Gill Sans"/>
                          <a:cs typeface="Gill Sans"/>
                          <a:sym typeface="Gill Sans"/>
                        </a:rPr>
                        <a:t>3</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rPr lang="en" sz="2000">
                          <a:latin typeface="Gill Sans"/>
                          <a:ea typeface="Gill Sans"/>
                          <a:cs typeface="Gill Sans"/>
                          <a:sym typeface="Gill Sans"/>
                        </a:rPr>
                        <a:t>1</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r>
              <a:tr h="640625">
                <a:tc>
                  <a:txBody>
                    <a:bodyPr/>
                    <a:lstStyle/>
                    <a:p>
                      <a:pPr indent="0" lvl="0" marL="0" rtl="0" algn="l">
                        <a:lnSpc>
                          <a:spcPct val="115000"/>
                        </a:lnSpc>
                        <a:spcBef>
                          <a:spcPts val="0"/>
                        </a:spcBef>
                        <a:spcAft>
                          <a:spcPts val="0"/>
                        </a:spcAft>
                        <a:buNone/>
                      </a:pPr>
                      <a:r>
                        <a:rPr lang="en" sz="2000">
                          <a:latin typeface="Gill Sans"/>
                          <a:ea typeface="Gill Sans"/>
                          <a:cs typeface="Gill Sans"/>
                          <a:sym typeface="Gill Sans"/>
                        </a:rPr>
                        <a:t>Nuisance/Noise Complaint</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rPr lang="en" sz="2000">
                          <a:latin typeface="Gill Sans"/>
                          <a:ea typeface="Gill Sans"/>
                          <a:cs typeface="Gill Sans"/>
                          <a:sym typeface="Gill Sans"/>
                        </a:rPr>
                        <a:t>3</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rPr lang="en" sz="2000">
                          <a:latin typeface="Gill Sans"/>
                          <a:ea typeface="Gill Sans"/>
                          <a:cs typeface="Gill Sans"/>
                          <a:sym typeface="Gill Sans"/>
                        </a:rPr>
                        <a:t>5</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rPr lang="en" sz="2000">
                          <a:latin typeface="Gill Sans"/>
                          <a:ea typeface="Gill Sans"/>
                          <a:cs typeface="Gill Sans"/>
                          <a:sym typeface="Gill Sans"/>
                        </a:rPr>
                        <a:t>22</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rPr lang="en" sz="2000">
                          <a:latin typeface="Gill Sans"/>
                          <a:ea typeface="Gill Sans"/>
                          <a:cs typeface="Gill Sans"/>
                          <a:sym typeface="Gill Sans"/>
                        </a:rPr>
                        <a:t>38</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r>
              <a:tr h="640625">
                <a:tc>
                  <a:txBody>
                    <a:bodyPr/>
                    <a:lstStyle/>
                    <a:p>
                      <a:pPr indent="0" lvl="0" marL="0" rtl="0" algn="l">
                        <a:lnSpc>
                          <a:spcPct val="115000"/>
                        </a:lnSpc>
                        <a:spcBef>
                          <a:spcPts val="0"/>
                        </a:spcBef>
                        <a:spcAft>
                          <a:spcPts val="0"/>
                        </a:spcAft>
                        <a:buNone/>
                      </a:pPr>
                      <a:r>
                        <a:rPr lang="en" sz="2000">
                          <a:latin typeface="Gill Sans"/>
                          <a:ea typeface="Gill Sans"/>
                          <a:cs typeface="Gill Sans"/>
                          <a:sym typeface="Gill Sans"/>
                        </a:rPr>
                        <a:t>Disturbance/Disorderly Conduct</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rPr lang="en" sz="2000">
                          <a:latin typeface="Gill Sans"/>
                          <a:ea typeface="Gill Sans"/>
                          <a:cs typeface="Gill Sans"/>
                          <a:sym typeface="Gill Sans"/>
                        </a:rPr>
                        <a:t>7</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rPr lang="en" sz="2000">
                          <a:latin typeface="Gill Sans"/>
                          <a:ea typeface="Gill Sans"/>
                          <a:cs typeface="Gill Sans"/>
                          <a:sym typeface="Gill Sans"/>
                        </a:rPr>
                        <a:t>8</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rPr lang="en" sz="2000">
                          <a:latin typeface="Gill Sans"/>
                          <a:ea typeface="Gill Sans"/>
                          <a:cs typeface="Gill Sans"/>
                          <a:sym typeface="Gill Sans"/>
                        </a:rPr>
                        <a:t>4</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rPr lang="en" sz="2000">
                          <a:latin typeface="Gill Sans"/>
                          <a:ea typeface="Gill Sans"/>
                          <a:cs typeface="Gill Sans"/>
                          <a:sym typeface="Gill Sans"/>
                        </a:rPr>
                        <a:t>13</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r>
              <a:tr h="640625">
                <a:tc>
                  <a:txBody>
                    <a:bodyPr/>
                    <a:lstStyle/>
                    <a:p>
                      <a:pPr indent="0" lvl="0" marL="0" rtl="0" algn="l">
                        <a:lnSpc>
                          <a:spcPct val="115000"/>
                        </a:lnSpc>
                        <a:spcBef>
                          <a:spcPts val="0"/>
                        </a:spcBef>
                        <a:spcAft>
                          <a:spcPts val="0"/>
                        </a:spcAft>
                        <a:buNone/>
                      </a:pPr>
                      <a:r>
                        <a:rPr lang="en" sz="2000">
                          <a:latin typeface="Gill Sans"/>
                          <a:ea typeface="Gill Sans"/>
                          <a:cs typeface="Gill Sans"/>
                          <a:sym typeface="Gill Sans"/>
                        </a:rPr>
                        <a:t>Suspicious Incident/Person/Vehicle</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rPr lang="en" sz="2000">
                          <a:latin typeface="Gill Sans"/>
                          <a:ea typeface="Gill Sans"/>
                          <a:cs typeface="Gill Sans"/>
                          <a:sym typeface="Gill Sans"/>
                        </a:rPr>
                        <a:t>9</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rPr lang="en" sz="2000">
                          <a:latin typeface="Gill Sans"/>
                          <a:ea typeface="Gill Sans"/>
                          <a:cs typeface="Gill Sans"/>
                          <a:sym typeface="Gill Sans"/>
                        </a:rPr>
                        <a:t>2</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rPr lang="en" sz="2000">
                          <a:latin typeface="Gill Sans"/>
                          <a:ea typeface="Gill Sans"/>
                          <a:cs typeface="Gill Sans"/>
                          <a:sym typeface="Gill Sans"/>
                        </a:rPr>
                        <a:t>1</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rPr lang="en" sz="2000">
                          <a:latin typeface="Gill Sans"/>
                          <a:ea typeface="Gill Sans"/>
                          <a:cs typeface="Gill Sans"/>
                          <a:sym typeface="Gill Sans"/>
                        </a:rPr>
                        <a:t>6</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r>
              <a:tr h="386300">
                <a:tc>
                  <a:txBody>
                    <a:bodyPr/>
                    <a:lstStyle/>
                    <a:p>
                      <a:pPr indent="0" lvl="0" marL="0" rtl="0" algn="l">
                        <a:lnSpc>
                          <a:spcPct val="115000"/>
                        </a:lnSpc>
                        <a:spcBef>
                          <a:spcPts val="0"/>
                        </a:spcBef>
                        <a:spcAft>
                          <a:spcPts val="0"/>
                        </a:spcAft>
                        <a:buNone/>
                      </a:pPr>
                      <a:r>
                        <a:rPr lang="en" sz="2000">
                          <a:latin typeface="Gill Sans"/>
                          <a:ea typeface="Gill Sans"/>
                          <a:cs typeface="Gill Sans"/>
                          <a:sym typeface="Gill Sans"/>
                        </a:rPr>
                        <a:t>Animal Complaint</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rPr lang="en" sz="2000">
                          <a:latin typeface="Gill Sans"/>
                          <a:ea typeface="Gill Sans"/>
                          <a:cs typeface="Gill Sans"/>
                          <a:sym typeface="Gill Sans"/>
                        </a:rPr>
                        <a:t>10</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rPr lang="en" sz="2000">
                          <a:latin typeface="Gill Sans"/>
                          <a:ea typeface="Gill Sans"/>
                          <a:cs typeface="Gill Sans"/>
                          <a:sym typeface="Gill Sans"/>
                        </a:rPr>
                        <a:t>11</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rPr lang="en" sz="2000">
                          <a:latin typeface="Gill Sans"/>
                          <a:ea typeface="Gill Sans"/>
                          <a:cs typeface="Gill Sans"/>
                          <a:sym typeface="Gill Sans"/>
                        </a:rPr>
                        <a:t>21</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rPr lang="en" sz="2000">
                          <a:latin typeface="Gill Sans"/>
                          <a:ea typeface="Gill Sans"/>
                          <a:cs typeface="Gill Sans"/>
                          <a:sym typeface="Gill Sans"/>
                        </a:rPr>
                        <a:t>9</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r>
              <a:tr h="386300">
                <a:tc>
                  <a:txBody>
                    <a:bodyPr/>
                    <a:lstStyle/>
                    <a:p>
                      <a:pPr indent="0" lvl="0" marL="0" rtl="0" algn="l">
                        <a:lnSpc>
                          <a:spcPct val="115000"/>
                        </a:lnSpc>
                        <a:spcBef>
                          <a:spcPts val="0"/>
                        </a:spcBef>
                        <a:spcAft>
                          <a:spcPts val="0"/>
                        </a:spcAft>
                        <a:buNone/>
                      </a:pPr>
                      <a:r>
                        <a:rPr lang="en" sz="2000">
                          <a:latin typeface="Gill Sans"/>
                          <a:ea typeface="Gill Sans"/>
                          <a:cs typeface="Gill Sans"/>
                          <a:sym typeface="Gill Sans"/>
                        </a:rPr>
                        <a:t>Unwanted Person</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rPr lang="en" sz="2000">
                          <a:latin typeface="Gill Sans"/>
                          <a:ea typeface="Gill Sans"/>
                          <a:cs typeface="Gill Sans"/>
                          <a:sym typeface="Gill Sans"/>
                        </a:rPr>
                        <a:t>13</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c>
                  <a:txBody>
                    <a:bodyPr/>
                    <a:lstStyle/>
                    <a:p>
                      <a:pPr indent="0" lvl="0" marL="0" rtl="0" algn="r">
                        <a:lnSpc>
                          <a:spcPct val="115000"/>
                        </a:lnSpc>
                        <a:spcBef>
                          <a:spcPts val="0"/>
                        </a:spcBef>
                        <a:spcAft>
                          <a:spcPts val="0"/>
                        </a:spcAft>
                        <a:buNone/>
                      </a:pPr>
                      <a:r>
                        <a:rPr lang="en" sz="2000">
                          <a:latin typeface="Gill Sans"/>
                          <a:ea typeface="Gill Sans"/>
                          <a:cs typeface="Gill Sans"/>
                          <a:sym typeface="Gill Sans"/>
                        </a:rPr>
                        <a:t>8</a:t>
                      </a:r>
                      <a:endParaRPr sz="2000">
                        <a:latin typeface="Gill Sans"/>
                        <a:ea typeface="Gill Sans"/>
                        <a:cs typeface="Gill Sans"/>
                        <a:sym typeface="Gill Sans"/>
                      </a:endParaRPr>
                    </a:p>
                  </a:txBody>
                  <a:tcPr marT="91425" marB="91425" marR="28575" marL="28575" anchor="b">
                    <a:lnL cap="flat" cmpd="sng" w="9525">
                      <a:solidFill>
                        <a:srgbClr val="FFF2CC"/>
                      </a:solidFill>
                      <a:prstDash val="solid"/>
                      <a:round/>
                      <a:headEnd len="sm" w="sm" type="none"/>
                      <a:tailEnd len="sm" w="sm" type="none"/>
                    </a:lnL>
                    <a:lnR cap="flat" cmpd="sng" w="9525">
                      <a:solidFill>
                        <a:srgbClr val="FFF2CC"/>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2CC"/>
                      </a:solidFill>
                      <a:prstDash val="solid"/>
                      <a:round/>
                      <a:headEnd len="sm" w="sm" type="none"/>
                      <a:tailEnd len="sm" w="sm" type="none"/>
                    </a:lnB>
                    <a:solidFill>
                      <a:srgbClr val="FFF2CC"/>
                    </a:solidFill>
                  </a:tcPr>
                </a:tc>
              </a:tr>
              <a:tr h="457175">
                <a:tc>
                  <a:txBody>
                    <a:bodyPr/>
                    <a:lstStyle/>
                    <a:p>
                      <a:pPr indent="0" lvl="0" marL="0" rtl="0" algn="l">
                        <a:lnSpc>
                          <a:spcPct val="115000"/>
                        </a:lnSpc>
                        <a:spcBef>
                          <a:spcPts val="0"/>
                        </a:spcBef>
                        <a:spcAft>
                          <a:spcPts val="0"/>
                        </a:spcAft>
                        <a:buNone/>
                      </a:pPr>
                      <a:r>
                        <a:t/>
                      </a:r>
                      <a:endParaRPr sz="1800">
                        <a:latin typeface="Gill Sans"/>
                        <a:ea typeface="Gill Sans"/>
                        <a:cs typeface="Gill Sans"/>
                        <a:sym typeface="Gill Sans"/>
                      </a:endParaRPr>
                    </a:p>
                  </a:txBody>
                  <a:tcPr marT="91425" marB="91425" marR="28575" marL="28575" anchor="b">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FFF"/>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t/>
                      </a:r>
                      <a:endParaRPr sz="1800">
                        <a:latin typeface="Gill Sans"/>
                        <a:ea typeface="Gill Sans"/>
                        <a:cs typeface="Gill Sans"/>
                        <a:sym typeface="Gill Sans"/>
                      </a:endParaRPr>
                    </a:p>
                  </a:txBody>
                  <a:tcPr marT="91425" marB="91425" marR="28575" marL="28575" anchor="b">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FFF"/>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t/>
                      </a:r>
                      <a:endParaRPr sz="1800">
                        <a:latin typeface="Gill Sans"/>
                        <a:ea typeface="Gill Sans"/>
                        <a:cs typeface="Gill Sans"/>
                        <a:sym typeface="Gill Sans"/>
                      </a:endParaRPr>
                    </a:p>
                  </a:txBody>
                  <a:tcPr marT="91425" marB="91425" marR="28575" marL="28575" anchor="b">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FFF"/>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t/>
                      </a:r>
                      <a:endParaRPr sz="1800">
                        <a:latin typeface="Gill Sans"/>
                        <a:ea typeface="Gill Sans"/>
                        <a:cs typeface="Gill Sans"/>
                        <a:sym typeface="Gill Sans"/>
                      </a:endParaRPr>
                    </a:p>
                  </a:txBody>
                  <a:tcPr marT="91425" marB="91425" marR="28575" marL="28575" anchor="b">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FFF"/>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t/>
                      </a:r>
                      <a:endParaRPr sz="1800">
                        <a:latin typeface="Gill Sans"/>
                        <a:ea typeface="Gill Sans"/>
                        <a:cs typeface="Gill Sans"/>
                        <a:sym typeface="Gill Sans"/>
                      </a:endParaRPr>
                    </a:p>
                  </a:txBody>
                  <a:tcPr marT="91425" marB="91425" marR="28575" marL="28575" anchor="b">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9525">
                      <a:solidFill>
                        <a:srgbClr val="FFF2CC"/>
                      </a:solidFill>
                      <a:prstDash val="solid"/>
                      <a:round/>
                      <a:headEnd len="sm" w="sm" type="none"/>
                      <a:tailEnd len="sm" w="sm" type="none"/>
                    </a:lnT>
                    <a:lnB cap="flat" cmpd="sng" w="9525">
                      <a:solidFill>
                        <a:srgbClr val="FFFFFF"/>
                      </a:solidFill>
                      <a:prstDash val="solid"/>
                      <a:round/>
                      <a:headEnd len="sm" w="sm" type="none"/>
                      <a:tailEnd len="sm" w="sm" type="none"/>
                    </a:lnB>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9"/>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exactly does LEAP do?</a:t>
            </a:r>
            <a:endParaRPr/>
          </a:p>
        </p:txBody>
      </p:sp>
      <p:sp>
        <p:nvSpPr>
          <p:cNvPr id="126" name="Google Shape;126;p19"/>
          <p:cNvSpPr txBox="1"/>
          <p:nvPr>
            <p:ph idx="1" type="body"/>
          </p:nvPr>
        </p:nvSpPr>
        <p:spPr>
          <a:xfrm>
            <a:off x="723475" y="1017800"/>
            <a:ext cx="7986000" cy="3473700"/>
          </a:xfrm>
          <a:prstGeom prst="rect">
            <a:avLst/>
          </a:prstGeom>
        </p:spPr>
        <p:txBody>
          <a:bodyPr anchorCtr="0" anchor="t" bIns="91425" lIns="91425" spcFirstLastPara="1" rIns="91425" wrap="square" tIns="91425">
            <a:normAutofit fontScale="25000" lnSpcReduction="20000"/>
          </a:bodyPr>
          <a:lstStyle/>
          <a:p>
            <a:pPr indent="-342900" lvl="0" marL="457200" rtl="0" algn="l">
              <a:spcBef>
                <a:spcPts val="0"/>
              </a:spcBef>
              <a:spcAft>
                <a:spcPts val="0"/>
              </a:spcAft>
              <a:buSzPct val="100000"/>
              <a:buChar char="❖"/>
            </a:pPr>
            <a:r>
              <a:rPr b="1" lang="en" sz="7200"/>
              <a:t>Phase 1: Needs assessment</a:t>
            </a:r>
            <a:endParaRPr b="1" sz="7200"/>
          </a:p>
          <a:p>
            <a:pPr indent="-342900" lvl="1" marL="914400" rtl="0" algn="l">
              <a:spcBef>
                <a:spcPts val="0"/>
              </a:spcBef>
              <a:spcAft>
                <a:spcPts val="0"/>
              </a:spcAft>
              <a:buSzPct val="100000"/>
              <a:buChar char="➢"/>
            </a:pPr>
            <a:r>
              <a:rPr lang="en" sz="7200"/>
              <a:t>Analyze</a:t>
            </a:r>
            <a:r>
              <a:rPr lang="en" sz="7200"/>
              <a:t> 911 call data</a:t>
            </a:r>
            <a:endParaRPr sz="7200"/>
          </a:p>
          <a:p>
            <a:pPr indent="-342900" lvl="1" marL="914400" rtl="0" algn="l">
              <a:spcBef>
                <a:spcPts val="0"/>
              </a:spcBef>
              <a:spcAft>
                <a:spcPts val="0"/>
              </a:spcAft>
              <a:buSzPct val="100000"/>
              <a:buChar char="➢"/>
            </a:pPr>
            <a:r>
              <a:rPr lang="en" sz="7200"/>
              <a:t>Learn about existing city processes, programs</a:t>
            </a:r>
            <a:endParaRPr sz="7200"/>
          </a:p>
          <a:p>
            <a:pPr indent="-342900" lvl="1" marL="914400" rtl="0" algn="l">
              <a:spcBef>
                <a:spcPts val="0"/>
              </a:spcBef>
              <a:spcAft>
                <a:spcPts val="0"/>
              </a:spcAft>
              <a:buSzPct val="100000"/>
              <a:buChar char="➢"/>
            </a:pPr>
            <a:r>
              <a:rPr lang="en" sz="7200"/>
              <a:t>Compare to other cities with community responder programs</a:t>
            </a:r>
            <a:endParaRPr sz="7200"/>
          </a:p>
          <a:p>
            <a:pPr indent="-342900" lvl="0" marL="457200" rtl="0" algn="l">
              <a:spcBef>
                <a:spcPts val="0"/>
              </a:spcBef>
              <a:spcAft>
                <a:spcPts val="0"/>
              </a:spcAft>
              <a:buSzPct val="100000"/>
              <a:buChar char="❖"/>
            </a:pPr>
            <a:r>
              <a:rPr b="1" lang="en" sz="7200"/>
              <a:t>Phase 2: Community- and stakeholder-led design </a:t>
            </a:r>
            <a:endParaRPr b="1" sz="7200"/>
          </a:p>
          <a:p>
            <a:pPr indent="-342900" lvl="1" marL="914400" rtl="0" algn="l">
              <a:spcBef>
                <a:spcPts val="0"/>
              </a:spcBef>
              <a:spcAft>
                <a:spcPts val="0"/>
              </a:spcAft>
              <a:buSzPct val="100000"/>
              <a:buChar char="➢"/>
            </a:pPr>
            <a:r>
              <a:rPr lang="en" sz="7200"/>
              <a:t>Equip community members and stakeholders to make informed decisions about program design</a:t>
            </a:r>
            <a:endParaRPr sz="7200"/>
          </a:p>
          <a:p>
            <a:pPr indent="-342900" lvl="2" marL="1371600" rtl="0" algn="l">
              <a:spcBef>
                <a:spcPts val="0"/>
              </a:spcBef>
              <a:spcAft>
                <a:spcPts val="0"/>
              </a:spcAft>
              <a:buSzPct val="100000"/>
              <a:buChar char="■"/>
            </a:pPr>
            <a:r>
              <a:rPr lang="en" sz="7200"/>
              <a:t>Plan agendas on key topics: call types, 911 dispatch process, hours, budget, referral services, implementation timeline</a:t>
            </a:r>
            <a:endParaRPr sz="7200"/>
          </a:p>
          <a:p>
            <a:pPr indent="-342900" lvl="2" marL="1371600" rtl="0" algn="l">
              <a:spcBef>
                <a:spcPts val="0"/>
              </a:spcBef>
              <a:spcAft>
                <a:spcPts val="0"/>
              </a:spcAft>
              <a:buSzPct val="100000"/>
              <a:buChar char="■"/>
            </a:pPr>
            <a:r>
              <a:rPr lang="en" sz="7200"/>
              <a:t>Provide materials e.g. call samples to review</a:t>
            </a:r>
            <a:endParaRPr sz="7200"/>
          </a:p>
          <a:p>
            <a:pPr indent="-342900" lvl="0" marL="457200" rtl="0" algn="l">
              <a:spcBef>
                <a:spcPts val="0"/>
              </a:spcBef>
              <a:spcAft>
                <a:spcPts val="0"/>
              </a:spcAft>
              <a:buSzPct val="100000"/>
              <a:buChar char="❖"/>
            </a:pPr>
            <a:r>
              <a:rPr b="1" lang="en" sz="7200"/>
              <a:t>Phase 3: Implementation</a:t>
            </a:r>
            <a:endParaRPr b="1" sz="7200"/>
          </a:p>
          <a:p>
            <a:pPr indent="-342900" lvl="1" marL="914400" rtl="0" algn="l">
              <a:spcBef>
                <a:spcPts val="0"/>
              </a:spcBef>
              <a:spcAft>
                <a:spcPts val="0"/>
              </a:spcAft>
              <a:buSzPct val="100000"/>
              <a:buChar char="➢"/>
            </a:pPr>
            <a:r>
              <a:rPr lang="en" sz="7200"/>
              <a:t>Provide ongoing advice as program manager leads</a:t>
            </a:r>
            <a:br>
              <a:rPr lang="en" sz="7200"/>
            </a:br>
            <a:r>
              <a:rPr lang="en" sz="7200"/>
              <a:t>implementation </a:t>
            </a:r>
            <a:endParaRPr sz="7200"/>
          </a:p>
          <a:p>
            <a:pPr indent="0" lvl="0" marL="457200" rtl="0" algn="l">
              <a:spcBef>
                <a:spcPts val="1200"/>
              </a:spcBef>
              <a:spcAft>
                <a:spcPts val="0"/>
              </a:spcAft>
              <a:buNone/>
            </a:pPr>
            <a:r>
              <a:t/>
            </a:r>
            <a:endParaRPr b="1" sz="7200"/>
          </a:p>
          <a:p>
            <a:pPr indent="0" lvl="0" marL="457200" rtl="0" algn="l">
              <a:spcBef>
                <a:spcPts val="1200"/>
              </a:spcBef>
              <a:spcAft>
                <a:spcPts val="0"/>
              </a:spcAft>
              <a:buNone/>
            </a:pPr>
            <a:r>
              <a:t/>
            </a:r>
            <a:endParaRPr b="1" sz="7200"/>
          </a:p>
          <a:p>
            <a:pPr indent="0" lvl="0" marL="457200" rtl="0" algn="l">
              <a:spcBef>
                <a:spcPts val="1200"/>
              </a:spcBef>
              <a:spcAft>
                <a:spcPts val="0"/>
              </a:spcAft>
              <a:buNone/>
            </a:pPr>
            <a:r>
              <a:t/>
            </a:r>
            <a:endParaRPr/>
          </a:p>
          <a:p>
            <a:pPr indent="0" lvl="0" marL="4572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0"/>
          <p:cNvSpPr txBox="1"/>
          <p:nvPr>
            <p:ph type="title"/>
          </p:nvPr>
        </p:nvSpPr>
        <p:spPr>
          <a:xfrm>
            <a:off x="570225" y="2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Phase 1: Needs Assessment in Wilmington</a:t>
            </a:r>
            <a:endParaRPr/>
          </a:p>
        </p:txBody>
      </p:sp>
      <p:sp>
        <p:nvSpPr>
          <p:cNvPr id="132" name="Google Shape;132;p20"/>
          <p:cNvSpPr txBox="1"/>
          <p:nvPr/>
        </p:nvSpPr>
        <p:spPr>
          <a:xfrm>
            <a:off x="758250" y="960450"/>
            <a:ext cx="7279200" cy="27705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SzPts val="1400"/>
              <a:buFont typeface="Roboto"/>
              <a:buChar char="❖"/>
            </a:pPr>
            <a:r>
              <a:rPr lang="en">
                <a:latin typeface="Roboto"/>
                <a:ea typeface="Roboto"/>
                <a:cs typeface="Roboto"/>
                <a:sym typeface="Roboto"/>
              </a:rPr>
              <a:t>Conduct a calls-for-service data analysis.</a:t>
            </a:r>
            <a:endParaRPr>
              <a:latin typeface="Roboto"/>
              <a:ea typeface="Roboto"/>
              <a:cs typeface="Roboto"/>
              <a:sym typeface="Roboto"/>
            </a:endParaRPr>
          </a:p>
          <a:p>
            <a:pPr indent="0" lvl="0" marL="457200" rtl="0" algn="l">
              <a:spcBef>
                <a:spcPts val="0"/>
              </a:spcBef>
              <a:spcAft>
                <a:spcPts val="0"/>
              </a:spcAft>
              <a:buNone/>
            </a:pPr>
            <a:r>
              <a:t/>
            </a:r>
            <a:endParaRPr>
              <a:latin typeface="Roboto"/>
              <a:ea typeface="Roboto"/>
              <a:cs typeface="Roboto"/>
              <a:sym typeface="Roboto"/>
            </a:endParaRPr>
          </a:p>
          <a:p>
            <a:pPr indent="-317500" lvl="0" marL="457200" rtl="0" algn="l">
              <a:spcBef>
                <a:spcPts val="0"/>
              </a:spcBef>
              <a:spcAft>
                <a:spcPts val="0"/>
              </a:spcAft>
              <a:buSzPts val="1400"/>
              <a:buFont typeface="Roboto"/>
              <a:buChar char="❖"/>
            </a:pPr>
            <a:r>
              <a:rPr lang="en">
                <a:latin typeface="Roboto"/>
                <a:ea typeface="Roboto"/>
                <a:cs typeface="Roboto"/>
                <a:sym typeface="Roboto"/>
              </a:rPr>
              <a:t>Meet with police, dispatch, fire, Mobile Crisis Team, community members, and other stakeholders to understand current city practices, needs, and concerns.</a:t>
            </a:r>
            <a:endParaRPr>
              <a:latin typeface="Roboto"/>
              <a:ea typeface="Roboto"/>
              <a:cs typeface="Roboto"/>
              <a:sym typeface="Roboto"/>
            </a:endParaRPr>
          </a:p>
          <a:p>
            <a:pPr indent="0" lvl="0" marL="457200" rtl="0" algn="l">
              <a:spcBef>
                <a:spcPts val="0"/>
              </a:spcBef>
              <a:spcAft>
                <a:spcPts val="0"/>
              </a:spcAft>
              <a:buNone/>
            </a:pPr>
            <a:r>
              <a:rPr lang="en">
                <a:latin typeface="Roboto"/>
                <a:ea typeface="Roboto"/>
                <a:cs typeface="Roboto"/>
                <a:sym typeface="Roboto"/>
              </a:rPr>
              <a:t> </a:t>
            </a:r>
            <a:endParaRPr>
              <a:latin typeface="Roboto"/>
              <a:ea typeface="Roboto"/>
              <a:cs typeface="Roboto"/>
              <a:sym typeface="Roboto"/>
            </a:endParaRPr>
          </a:p>
          <a:p>
            <a:pPr indent="-317500" lvl="0" marL="457200" rtl="0" algn="l">
              <a:spcBef>
                <a:spcPts val="0"/>
              </a:spcBef>
              <a:spcAft>
                <a:spcPts val="0"/>
              </a:spcAft>
              <a:buSzPts val="1400"/>
              <a:buFont typeface="Roboto"/>
              <a:buChar char="❖"/>
            </a:pPr>
            <a:r>
              <a:rPr lang="en">
                <a:latin typeface="Roboto"/>
                <a:ea typeface="Roboto"/>
                <a:cs typeface="Roboto"/>
                <a:sym typeface="Roboto"/>
              </a:rPr>
              <a:t>Brief stakeholders on expanded response programs and community-led design processes in other jurisdictions.</a:t>
            </a:r>
            <a:endParaRPr>
              <a:latin typeface="Roboto"/>
              <a:ea typeface="Roboto"/>
              <a:cs typeface="Roboto"/>
              <a:sym typeface="Roboto"/>
            </a:endParaRPr>
          </a:p>
          <a:p>
            <a:pPr indent="0" lvl="0" marL="457200" rtl="0" algn="l">
              <a:spcBef>
                <a:spcPts val="0"/>
              </a:spcBef>
              <a:spcAft>
                <a:spcPts val="0"/>
              </a:spcAft>
              <a:buNone/>
            </a:pPr>
            <a:r>
              <a:t/>
            </a:r>
            <a:endParaRPr>
              <a:latin typeface="Roboto"/>
              <a:ea typeface="Roboto"/>
              <a:cs typeface="Roboto"/>
              <a:sym typeface="Roboto"/>
            </a:endParaRPr>
          </a:p>
          <a:p>
            <a:pPr indent="-317500" lvl="0" marL="457200" rtl="0" algn="l">
              <a:spcBef>
                <a:spcPts val="0"/>
              </a:spcBef>
              <a:spcAft>
                <a:spcPts val="0"/>
              </a:spcAft>
              <a:buSzPts val="1400"/>
              <a:buFont typeface="Roboto"/>
              <a:buChar char="❖"/>
            </a:pPr>
            <a:r>
              <a:rPr lang="en">
                <a:latin typeface="Roboto"/>
                <a:ea typeface="Roboto"/>
                <a:cs typeface="Roboto"/>
                <a:sym typeface="Roboto"/>
              </a:rPr>
              <a:t>Use the latest information on existing expanded response programs across the country to identify key process and design choices relevant to Wilmington.</a:t>
            </a:r>
            <a:endParaRPr>
              <a:latin typeface="Roboto"/>
              <a:ea typeface="Roboto"/>
              <a:cs typeface="Roboto"/>
              <a:sym typeface="Roboto"/>
            </a:endParaRPr>
          </a:p>
          <a:p>
            <a:pPr indent="0" lvl="0" marL="457200" rtl="0" algn="l">
              <a:spcBef>
                <a:spcPts val="0"/>
              </a:spcBef>
              <a:spcAft>
                <a:spcPts val="0"/>
              </a:spcAft>
              <a:buNone/>
            </a:pPr>
            <a:r>
              <a:t/>
            </a:r>
            <a:endParaRPr>
              <a:latin typeface="Roboto"/>
              <a:ea typeface="Roboto"/>
              <a:cs typeface="Roboto"/>
              <a:sym typeface="Roboto"/>
            </a:endParaRPr>
          </a:p>
          <a:p>
            <a:pPr indent="-317500" lvl="0" marL="457200" rtl="0" algn="l">
              <a:spcBef>
                <a:spcPts val="0"/>
              </a:spcBef>
              <a:spcAft>
                <a:spcPts val="0"/>
              </a:spcAft>
              <a:buSzPts val="1400"/>
              <a:buFont typeface="Roboto"/>
              <a:buChar char="❖"/>
            </a:pPr>
            <a:r>
              <a:rPr lang="en">
                <a:latin typeface="Roboto"/>
                <a:ea typeface="Roboto"/>
                <a:cs typeface="Roboto"/>
                <a:sym typeface="Roboto"/>
              </a:rPr>
              <a:t>Present needs assessment</a:t>
            </a:r>
            <a:r>
              <a:rPr lang="en">
                <a:latin typeface="Roboto"/>
                <a:ea typeface="Roboto"/>
                <a:cs typeface="Roboto"/>
                <a:sym typeface="Roboto"/>
              </a:rPr>
              <a:t> related to expanded response options </a:t>
            </a:r>
            <a:endParaRPr>
              <a:latin typeface="Roboto"/>
              <a:ea typeface="Roboto"/>
              <a:cs typeface="Roboto"/>
              <a:sym typeface="Robot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1"/>
          <p:cNvSpPr txBox="1"/>
          <p:nvPr>
            <p:ph type="title"/>
          </p:nvPr>
        </p:nvSpPr>
        <p:spPr>
          <a:xfrm>
            <a:off x="623400" y="35265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Phase 2: Community-led design in Wilmington</a:t>
            </a:r>
            <a:endParaRPr/>
          </a:p>
        </p:txBody>
      </p:sp>
      <p:sp>
        <p:nvSpPr>
          <p:cNvPr id="138" name="Google Shape;138;p21"/>
          <p:cNvSpPr txBox="1"/>
          <p:nvPr/>
        </p:nvSpPr>
        <p:spPr>
          <a:xfrm>
            <a:off x="758250" y="960450"/>
            <a:ext cx="7279200" cy="3201600"/>
          </a:xfrm>
          <a:prstGeom prst="rect">
            <a:avLst/>
          </a:prstGeom>
          <a:noFill/>
          <a:ln>
            <a:noFill/>
          </a:ln>
        </p:spPr>
        <p:txBody>
          <a:bodyPr anchorCtr="0" anchor="t" bIns="91425" lIns="91425" spcFirstLastPara="1" rIns="91425" wrap="square" tIns="91425">
            <a:spAutoFit/>
          </a:bodyPr>
          <a:lstStyle/>
          <a:p>
            <a:pPr indent="0" lvl="0" marL="457200" rtl="0" algn="l">
              <a:spcBef>
                <a:spcPts val="0"/>
              </a:spcBef>
              <a:spcAft>
                <a:spcPts val="0"/>
              </a:spcAft>
              <a:buNone/>
            </a:pPr>
            <a:r>
              <a:t/>
            </a:r>
            <a:endParaRPr>
              <a:latin typeface="Roboto"/>
              <a:ea typeface="Roboto"/>
              <a:cs typeface="Roboto"/>
              <a:sym typeface="Roboto"/>
            </a:endParaRPr>
          </a:p>
          <a:p>
            <a:pPr indent="-317500" lvl="0" marL="457200" rtl="0" algn="l">
              <a:spcBef>
                <a:spcPts val="0"/>
              </a:spcBef>
              <a:spcAft>
                <a:spcPts val="0"/>
              </a:spcAft>
              <a:buSzPts val="1400"/>
              <a:buFont typeface="Roboto"/>
              <a:buChar char="❖"/>
            </a:pPr>
            <a:r>
              <a:rPr lang="en">
                <a:latin typeface="Roboto"/>
                <a:ea typeface="Roboto"/>
                <a:cs typeface="Roboto"/>
                <a:sym typeface="Roboto"/>
              </a:rPr>
              <a:t>Provide detailed agendas and practical materials for stakeholder meetings, meet with stakeholder group chairs to prepare them to facilitate meetings, and present key content virtually at meetings.</a:t>
            </a:r>
            <a:endParaRPr>
              <a:latin typeface="Roboto"/>
              <a:ea typeface="Roboto"/>
              <a:cs typeface="Roboto"/>
              <a:sym typeface="Roboto"/>
            </a:endParaRPr>
          </a:p>
          <a:p>
            <a:pPr indent="0" lvl="0" marL="457200" rtl="0" algn="l">
              <a:spcBef>
                <a:spcPts val="0"/>
              </a:spcBef>
              <a:spcAft>
                <a:spcPts val="0"/>
              </a:spcAft>
              <a:buNone/>
            </a:pPr>
            <a:r>
              <a:t/>
            </a:r>
            <a:endParaRPr>
              <a:latin typeface="Roboto"/>
              <a:ea typeface="Roboto"/>
              <a:cs typeface="Roboto"/>
              <a:sym typeface="Roboto"/>
            </a:endParaRPr>
          </a:p>
          <a:p>
            <a:pPr indent="-317500" lvl="0" marL="457200" rtl="0" algn="l">
              <a:spcBef>
                <a:spcPts val="0"/>
              </a:spcBef>
              <a:spcAft>
                <a:spcPts val="0"/>
              </a:spcAft>
              <a:buSzPts val="1400"/>
              <a:buFont typeface="Roboto"/>
              <a:buChar char="❖"/>
            </a:pPr>
            <a:r>
              <a:rPr lang="en">
                <a:latin typeface="Roboto"/>
                <a:ea typeface="Roboto"/>
                <a:cs typeface="Roboto"/>
                <a:sym typeface="Roboto"/>
              </a:rPr>
              <a:t>Answer questions for and incorporate feedback from community and city stakeholders. </a:t>
            </a:r>
            <a:endParaRPr>
              <a:latin typeface="Roboto"/>
              <a:ea typeface="Roboto"/>
              <a:cs typeface="Roboto"/>
              <a:sym typeface="Roboto"/>
            </a:endParaRPr>
          </a:p>
          <a:p>
            <a:pPr indent="0" lvl="0" marL="457200" rtl="0" algn="l">
              <a:spcBef>
                <a:spcPts val="0"/>
              </a:spcBef>
              <a:spcAft>
                <a:spcPts val="0"/>
              </a:spcAft>
              <a:buNone/>
            </a:pPr>
            <a:r>
              <a:rPr lang="en">
                <a:latin typeface="Roboto"/>
                <a:ea typeface="Roboto"/>
                <a:cs typeface="Roboto"/>
                <a:sym typeface="Roboto"/>
              </a:rPr>
              <a:t> </a:t>
            </a:r>
            <a:endParaRPr>
              <a:latin typeface="Roboto"/>
              <a:ea typeface="Roboto"/>
              <a:cs typeface="Roboto"/>
              <a:sym typeface="Roboto"/>
            </a:endParaRPr>
          </a:p>
          <a:p>
            <a:pPr indent="-317500" lvl="0" marL="457200" rtl="0" algn="l">
              <a:spcBef>
                <a:spcPts val="0"/>
              </a:spcBef>
              <a:spcAft>
                <a:spcPts val="0"/>
              </a:spcAft>
              <a:buSzPts val="1400"/>
              <a:buFont typeface="Roboto"/>
              <a:buChar char="❖"/>
            </a:pPr>
            <a:r>
              <a:rPr lang="en">
                <a:latin typeface="Roboto"/>
                <a:ea typeface="Roboto"/>
                <a:cs typeface="Roboto"/>
                <a:sym typeface="Roboto"/>
              </a:rPr>
              <a:t>Help shape community- and stakeholder-led recommendations into detailed, implementable action steps for consideration by the council</a:t>
            </a:r>
            <a:endParaRPr>
              <a:latin typeface="Roboto"/>
              <a:ea typeface="Roboto"/>
              <a:cs typeface="Roboto"/>
              <a:sym typeface="Roboto"/>
            </a:endParaRPr>
          </a:p>
          <a:p>
            <a:pPr indent="0" lvl="0" marL="457200" rtl="0" algn="l">
              <a:spcBef>
                <a:spcPts val="0"/>
              </a:spcBef>
              <a:spcAft>
                <a:spcPts val="0"/>
              </a:spcAft>
              <a:buNone/>
            </a:pPr>
            <a:r>
              <a:t/>
            </a:r>
            <a:endParaRPr>
              <a:latin typeface="Roboto"/>
              <a:ea typeface="Roboto"/>
              <a:cs typeface="Roboto"/>
              <a:sym typeface="Roboto"/>
            </a:endParaRPr>
          </a:p>
          <a:p>
            <a:pPr indent="0" lvl="0" marL="457200" rtl="0" algn="l">
              <a:spcBef>
                <a:spcPts val="0"/>
              </a:spcBef>
              <a:spcAft>
                <a:spcPts val="0"/>
              </a:spcAft>
              <a:buNone/>
            </a:pPr>
            <a:r>
              <a:t/>
            </a:r>
            <a:endParaRPr>
              <a:latin typeface="Roboto"/>
              <a:ea typeface="Roboto"/>
              <a:cs typeface="Roboto"/>
              <a:sym typeface="Roboto"/>
            </a:endParaRPr>
          </a:p>
          <a:p>
            <a:pPr indent="0" lvl="0" marL="0" rtl="0" algn="l">
              <a:spcBef>
                <a:spcPts val="0"/>
              </a:spcBef>
              <a:spcAft>
                <a:spcPts val="0"/>
              </a:spcAft>
              <a:buNone/>
            </a:pPr>
            <a:r>
              <a:t/>
            </a:r>
            <a:endParaRPr>
              <a:latin typeface="Roboto"/>
              <a:ea typeface="Roboto"/>
              <a:cs typeface="Roboto"/>
              <a:sym typeface="Roboto"/>
            </a:endParaRPr>
          </a:p>
          <a:p>
            <a:pPr indent="0" lvl="0" marL="0" rtl="0" algn="l">
              <a:spcBef>
                <a:spcPts val="0"/>
              </a:spcBef>
              <a:spcAft>
                <a:spcPts val="0"/>
              </a:spcAft>
              <a:buNone/>
            </a:pPr>
            <a:r>
              <a:t/>
            </a:r>
            <a:endParaRPr>
              <a:latin typeface="Roboto"/>
              <a:ea typeface="Roboto"/>
              <a:cs typeface="Roboto"/>
              <a:sym typeface="Robot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22"/>
          <p:cNvSpPr txBox="1"/>
          <p:nvPr>
            <p:ph type="title"/>
          </p:nvPr>
        </p:nvSpPr>
        <p:spPr>
          <a:xfrm>
            <a:off x="623400" y="35265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Questions?</a:t>
            </a:r>
            <a:endParaRPr/>
          </a:p>
        </p:txBody>
      </p:sp>
      <p:sp>
        <p:nvSpPr>
          <p:cNvPr id="144" name="Google Shape;144;p22"/>
          <p:cNvSpPr txBox="1"/>
          <p:nvPr/>
        </p:nvSpPr>
        <p:spPr>
          <a:xfrm>
            <a:off x="758250" y="960450"/>
            <a:ext cx="7279200" cy="1693200"/>
          </a:xfrm>
          <a:prstGeom prst="rect">
            <a:avLst/>
          </a:prstGeom>
          <a:noFill/>
          <a:ln>
            <a:noFill/>
          </a:ln>
        </p:spPr>
        <p:txBody>
          <a:bodyPr anchorCtr="0" anchor="t" bIns="91425" lIns="91425" spcFirstLastPara="1" rIns="91425" wrap="square" tIns="91425">
            <a:spAutoFit/>
          </a:bodyPr>
          <a:lstStyle/>
          <a:p>
            <a:pPr indent="0" lvl="0" marL="457200" rtl="0" algn="l">
              <a:spcBef>
                <a:spcPts val="0"/>
              </a:spcBef>
              <a:spcAft>
                <a:spcPts val="0"/>
              </a:spcAft>
              <a:buNone/>
            </a:pPr>
            <a:r>
              <a:t/>
            </a:r>
            <a:endParaRPr>
              <a:latin typeface="Roboto"/>
              <a:ea typeface="Roboto"/>
              <a:cs typeface="Roboto"/>
              <a:sym typeface="Roboto"/>
            </a:endParaRPr>
          </a:p>
          <a:p>
            <a:pPr indent="0" lvl="0" marL="457200" rtl="0" algn="l">
              <a:spcBef>
                <a:spcPts val="0"/>
              </a:spcBef>
              <a:spcAft>
                <a:spcPts val="0"/>
              </a:spcAft>
              <a:buNone/>
            </a:pPr>
            <a:r>
              <a:rPr lang="en">
                <a:latin typeface="Roboto"/>
                <a:ea typeface="Roboto"/>
                <a:cs typeface="Roboto"/>
                <a:sym typeface="Roboto"/>
              </a:rPr>
              <a:t>Maj.Mike Hilliard (Ret.) -Mike.Hilliard@lawenforcementaction.org </a:t>
            </a:r>
            <a:endParaRPr>
              <a:latin typeface="Roboto"/>
              <a:ea typeface="Roboto"/>
              <a:cs typeface="Roboto"/>
              <a:sym typeface="Roboto"/>
            </a:endParaRPr>
          </a:p>
          <a:p>
            <a:pPr indent="0" lvl="0" marL="457200" rtl="0" algn="l">
              <a:spcBef>
                <a:spcPts val="0"/>
              </a:spcBef>
              <a:spcAft>
                <a:spcPts val="0"/>
              </a:spcAft>
              <a:buNone/>
            </a:pPr>
            <a:r>
              <a:rPr lang="en">
                <a:latin typeface="Roboto"/>
                <a:ea typeface="Roboto"/>
                <a:cs typeface="Roboto"/>
                <a:sym typeface="Roboto"/>
              </a:rPr>
              <a:t>Lionel King, Ph.D.- Lionel@lawenforcementaction.org</a:t>
            </a:r>
            <a:endParaRPr>
              <a:latin typeface="Roboto"/>
              <a:ea typeface="Roboto"/>
              <a:cs typeface="Roboto"/>
              <a:sym typeface="Roboto"/>
            </a:endParaRPr>
          </a:p>
          <a:p>
            <a:pPr indent="0" lvl="0" marL="457200" rtl="0" algn="l">
              <a:spcBef>
                <a:spcPts val="0"/>
              </a:spcBef>
              <a:spcAft>
                <a:spcPts val="0"/>
              </a:spcAft>
              <a:buNone/>
            </a:pPr>
            <a:r>
              <a:t/>
            </a:r>
            <a:endParaRPr>
              <a:latin typeface="Roboto"/>
              <a:ea typeface="Roboto"/>
              <a:cs typeface="Roboto"/>
              <a:sym typeface="Roboto"/>
            </a:endParaRPr>
          </a:p>
          <a:p>
            <a:pPr indent="0" lvl="0" marL="457200" rtl="0" algn="l">
              <a:spcBef>
                <a:spcPts val="0"/>
              </a:spcBef>
              <a:spcAft>
                <a:spcPts val="0"/>
              </a:spcAft>
              <a:buNone/>
            </a:pPr>
            <a:r>
              <a:t/>
            </a:r>
            <a:endParaRPr>
              <a:latin typeface="Roboto"/>
              <a:ea typeface="Roboto"/>
              <a:cs typeface="Roboto"/>
              <a:sym typeface="Roboto"/>
            </a:endParaRPr>
          </a:p>
          <a:p>
            <a:pPr indent="0" lvl="0" marL="0" rtl="0" algn="l">
              <a:spcBef>
                <a:spcPts val="0"/>
              </a:spcBef>
              <a:spcAft>
                <a:spcPts val="0"/>
              </a:spcAft>
              <a:buNone/>
            </a:pPr>
            <a:r>
              <a:t/>
            </a:r>
            <a:endParaRPr>
              <a:latin typeface="Roboto"/>
              <a:ea typeface="Roboto"/>
              <a:cs typeface="Roboto"/>
              <a:sym typeface="Roboto"/>
            </a:endParaRPr>
          </a:p>
          <a:p>
            <a:pPr indent="0" lvl="0" marL="0" rtl="0" algn="l">
              <a:spcBef>
                <a:spcPts val="0"/>
              </a:spcBef>
              <a:spcAft>
                <a:spcPts val="0"/>
              </a:spcAft>
              <a:buNone/>
            </a:pPr>
            <a:r>
              <a:t/>
            </a:r>
            <a:endParaRPr>
              <a:latin typeface="Roboto"/>
              <a:ea typeface="Roboto"/>
              <a:cs typeface="Roboto"/>
              <a:sym typeface="Roboto"/>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