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96" r:id="rId1"/>
  </p:sldMasterIdLst>
  <p:notesMasterIdLst>
    <p:notesMasterId r:id="rId11"/>
  </p:notesMasterIdLst>
  <p:sldIdLst>
    <p:sldId id="256" r:id="rId2"/>
    <p:sldId id="257" r:id="rId3"/>
    <p:sldId id="258" r:id="rId4"/>
    <p:sldId id="259" r:id="rId5"/>
    <p:sldId id="266" r:id="rId6"/>
    <p:sldId id="263" r:id="rId7"/>
    <p:sldId id="265" r:id="rId8"/>
    <p:sldId id="267" r:id="rId9"/>
    <p:sldId id="264" r:id="rId10"/>
  </p:sldIdLst>
  <p:sldSz cx="12192000" cy="6858000"/>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016" autoAdjust="0"/>
    <p:restoredTop sz="58831" autoAdjust="0"/>
  </p:normalViewPr>
  <p:slideViewPr>
    <p:cSldViewPr snapToGrid="0">
      <p:cViewPr varScale="1">
        <p:scale>
          <a:sx n="68" d="100"/>
          <a:sy n="68" d="100"/>
        </p:scale>
        <p:origin x="1944"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1A45F0C5-B971-402D-B328-44D809B5F512}" type="datetimeFigureOut">
              <a:rPr lang="en-US" smtClean="0"/>
              <a:t>2/11/2022</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371CE1A6-CCC6-40EA-8B4C-5139CEF6BDD3}" type="slidenum">
              <a:rPr lang="en-US" smtClean="0"/>
              <a:t>‹#›</a:t>
            </a:fld>
            <a:endParaRPr lang="en-US"/>
          </a:p>
        </p:txBody>
      </p:sp>
    </p:spTree>
    <p:extLst>
      <p:ext uri="{BB962C8B-B14F-4D97-AF65-F5344CB8AC3E}">
        <p14:creationId xmlns:p14="http://schemas.microsoft.com/office/powerpoint/2010/main" val="2644456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71CE1A6-CCC6-40EA-8B4C-5139CEF6BDD3}" type="slidenum">
              <a:rPr lang="en-US" smtClean="0"/>
              <a:t>1</a:t>
            </a:fld>
            <a:endParaRPr lang="en-US"/>
          </a:p>
        </p:txBody>
      </p:sp>
    </p:spTree>
    <p:extLst>
      <p:ext uri="{BB962C8B-B14F-4D97-AF65-F5344CB8AC3E}">
        <p14:creationId xmlns:p14="http://schemas.microsoft.com/office/powerpoint/2010/main" val="38709921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71CE1A6-CCC6-40EA-8B4C-5139CEF6BDD3}" type="slidenum">
              <a:rPr lang="en-US" smtClean="0"/>
              <a:t>2</a:t>
            </a:fld>
            <a:endParaRPr lang="en-US"/>
          </a:p>
        </p:txBody>
      </p:sp>
    </p:spTree>
    <p:extLst>
      <p:ext uri="{BB962C8B-B14F-4D97-AF65-F5344CB8AC3E}">
        <p14:creationId xmlns:p14="http://schemas.microsoft.com/office/powerpoint/2010/main" val="363099364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71CE1A6-CCC6-40EA-8B4C-5139CEF6BDD3}" type="slidenum">
              <a:rPr lang="en-US" smtClean="0"/>
              <a:t>3</a:t>
            </a:fld>
            <a:endParaRPr lang="en-US"/>
          </a:p>
        </p:txBody>
      </p:sp>
    </p:spTree>
    <p:extLst>
      <p:ext uri="{BB962C8B-B14F-4D97-AF65-F5344CB8AC3E}">
        <p14:creationId xmlns:p14="http://schemas.microsoft.com/office/powerpoint/2010/main" val="8032599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71CE1A6-CCC6-40EA-8B4C-5139CEF6BDD3}" type="slidenum">
              <a:rPr lang="en-US" smtClean="0"/>
              <a:t>4</a:t>
            </a:fld>
            <a:endParaRPr lang="en-US"/>
          </a:p>
        </p:txBody>
      </p:sp>
    </p:spTree>
    <p:extLst>
      <p:ext uri="{BB962C8B-B14F-4D97-AF65-F5344CB8AC3E}">
        <p14:creationId xmlns:p14="http://schemas.microsoft.com/office/powerpoint/2010/main" val="42294598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71CE1A6-CCC6-40EA-8B4C-5139CEF6BDD3}" type="slidenum">
              <a:rPr lang="en-US" smtClean="0"/>
              <a:t>5</a:t>
            </a:fld>
            <a:endParaRPr lang="en-US"/>
          </a:p>
        </p:txBody>
      </p:sp>
    </p:spTree>
    <p:extLst>
      <p:ext uri="{BB962C8B-B14F-4D97-AF65-F5344CB8AC3E}">
        <p14:creationId xmlns:p14="http://schemas.microsoft.com/office/powerpoint/2010/main" val="408456156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71CE1A6-CCC6-40EA-8B4C-5139CEF6BDD3}" type="slidenum">
              <a:rPr lang="en-US" smtClean="0"/>
              <a:t>6</a:t>
            </a:fld>
            <a:endParaRPr lang="en-US"/>
          </a:p>
        </p:txBody>
      </p:sp>
    </p:spTree>
    <p:extLst>
      <p:ext uri="{BB962C8B-B14F-4D97-AF65-F5344CB8AC3E}">
        <p14:creationId xmlns:p14="http://schemas.microsoft.com/office/powerpoint/2010/main" val="400931419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71CE1A6-CCC6-40EA-8B4C-5139CEF6BDD3}" type="slidenum">
              <a:rPr lang="en-US" smtClean="0"/>
              <a:t>7</a:t>
            </a:fld>
            <a:endParaRPr lang="en-US"/>
          </a:p>
        </p:txBody>
      </p:sp>
    </p:spTree>
    <p:extLst>
      <p:ext uri="{BB962C8B-B14F-4D97-AF65-F5344CB8AC3E}">
        <p14:creationId xmlns:p14="http://schemas.microsoft.com/office/powerpoint/2010/main" val="29291726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71CE1A6-CCC6-40EA-8B4C-5139CEF6BDD3}" type="slidenum">
              <a:rPr lang="en-US" smtClean="0"/>
              <a:t>8</a:t>
            </a:fld>
            <a:endParaRPr lang="en-US"/>
          </a:p>
        </p:txBody>
      </p:sp>
    </p:spTree>
    <p:extLst>
      <p:ext uri="{BB962C8B-B14F-4D97-AF65-F5344CB8AC3E}">
        <p14:creationId xmlns:p14="http://schemas.microsoft.com/office/powerpoint/2010/main" val="57554361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71CE1A6-CCC6-40EA-8B4C-5139CEF6BDD3}" type="slidenum">
              <a:rPr lang="en-US" smtClean="0"/>
              <a:t>9</a:t>
            </a:fld>
            <a:endParaRPr lang="en-US"/>
          </a:p>
        </p:txBody>
      </p:sp>
    </p:spTree>
    <p:extLst>
      <p:ext uri="{BB962C8B-B14F-4D97-AF65-F5344CB8AC3E}">
        <p14:creationId xmlns:p14="http://schemas.microsoft.com/office/powerpoint/2010/main" val="63638560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7" name="Date Placeholder 6"/>
          <p:cNvSpPr>
            <a:spLocks noGrp="1"/>
          </p:cNvSpPr>
          <p:nvPr>
            <p:ph type="dt" sz="half" idx="10"/>
          </p:nvPr>
        </p:nvSpPr>
        <p:spPr/>
        <p:txBody>
          <a:bodyPr/>
          <a:lstStyle/>
          <a:p>
            <a:fld id="{1160EA64-D806-43AC-9DF2-F8C432F32B4C}" type="datetimeFigureOut">
              <a:rPr lang="en-US" dirty="0"/>
              <a:t>2/11/2022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9F9C37B-1D36-470B-8223-D6C91242EC14}" type="datetimeFigureOut">
              <a:rPr lang="en-US" dirty="0"/>
              <a:t>2/11/2022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67C6F52A-A82B-47A2-A83A-8C4C91F2D59F}" type="datetimeFigureOut">
              <a:rPr lang="en-US" dirty="0"/>
              <a:t>2/11/2022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F070A7B3-6521-4DCA-87E5-044747A908C1}" type="datetimeFigureOut">
              <a:rPr lang="en-US" dirty="0"/>
              <a:t>2/11/2022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7" name="Date Placeholder 6"/>
          <p:cNvSpPr>
            <a:spLocks noGrp="1"/>
          </p:cNvSpPr>
          <p:nvPr>
            <p:ph type="dt" sz="half" idx="10"/>
          </p:nvPr>
        </p:nvSpPr>
        <p:spPr/>
        <p:txBody>
          <a:bodyPr/>
          <a:lstStyle/>
          <a:p>
            <a:fld id="{1160EA64-D806-43AC-9DF2-F8C432F32B4C}" type="datetimeFigureOut">
              <a:rPr lang="en-US" dirty="0"/>
              <a:t>2/11/2022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581912" y="2638044"/>
            <a:ext cx="4271771" cy="310198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338315" y="2638044"/>
            <a:ext cx="4270247" cy="310198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8" name="Date Placeholder 7"/>
          <p:cNvSpPr>
            <a:spLocks noGrp="1"/>
          </p:cNvSpPr>
          <p:nvPr>
            <p:ph type="dt" sz="half" idx="10"/>
          </p:nvPr>
        </p:nvSpPr>
        <p:spPr/>
        <p:txBody>
          <a:bodyPr/>
          <a:lstStyle/>
          <a:p>
            <a:fld id="{AB134690-1557-4C89-A502-4959FE7FAD70}" type="datetimeFigureOut">
              <a:rPr lang="en-US" dirty="0"/>
              <a:t>2/11/2022</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583436" y="3143250"/>
            <a:ext cx="4270248" cy="2596776"/>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7" name="Date Placeholder 6"/>
          <p:cNvSpPr>
            <a:spLocks noGrp="1"/>
          </p:cNvSpPr>
          <p:nvPr>
            <p:ph type="dt" sz="half" idx="10"/>
          </p:nvPr>
        </p:nvSpPr>
        <p:spPr/>
        <p:txBody>
          <a:bodyPr/>
          <a:lstStyle/>
          <a:p>
            <a:fld id="{4F7D4976-E339-4826-83B7-FBD03F55ECF8}" type="datetimeFigureOut">
              <a:rPr lang="en-US" dirty="0"/>
              <a:t>2/11/2022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t>‹#›</a:t>
            </a:fld>
            <a:endParaRPr lang="en-US" dirty="0"/>
          </a:p>
        </p:txBody>
      </p:sp>
      <p:sp>
        <p:nvSpPr>
          <p:cNvPr id="10" name="Title 9"/>
          <p:cNvSpPr>
            <a:spLocks noGrp="1"/>
          </p:cNvSpPr>
          <p:nvPr>
            <p:ph type="title"/>
          </p:nvPr>
        </p:nvSpPr>
        <p:spPr/>
        <p:txBody>
          <a:bodyPr/>
          <a:lstStyle/>
          <a:p>
            <a:r>
              <a:rPr lang="en-US" smtClean="0"/>
              <a:t>Click to edit Master title style</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E1037C31-9E7A-4F99-8774-A0E530DE1A42}" type="datetimeFigureOut">
              <a:rPr lang="en-US" dirty="0"/>
              <a:t>2/11/2022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278504F-A551-4DE0-9316-4DCD1D8CC752}" type="datetimeFigureOut">
              <a:rPr lang="en-US" dirty="0"/>
              <a:t>2/11/2022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9" name="Date Placeholder 8"/>
          <p:cNvSpPr>
            <a:spLocks noGrp="1"/>
          </p:cNvSpPr>
          <p:nvPr>
            <p:ph type="dt" sz="half" idx="10"/>
          </p:nvPr>
        </p:nvSpPr>
        <p:spPr/>
        <p:txBody>
          <a:bodyPr/>
          <a:lstStyle/>
          <a:p>
            <a:fld id="{D1BE4249-C0D0-4B06-8692-E8BB871AF643}" type="datetimeFigureOut">
              <a:rPr lang="en-US" dirty="0"/>
              <a:t>2/11/2022</a:t>
            </a:fld>
            <a:endParaRPr lang="en-US" dirty="0"/>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1" name="Slide Number Placeholder 10"/>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042B0DB6-F5C7-45FB-8CF3-31B45F9C2DAC}" type="datetimeFigureOut">
              <a:rPr lang="en-US" dirty="0"/>
              <a:t>2/11/2022</a:t>
            </a:fld>
            <a:endParaRPr lang="en-US" dirty="0"/>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0" name="Slide Number Placeholder 9"/>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2231136" y="2638044"/>
            <a:ext cx="7729728" cy="310198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1160EA64-D806-43AC-9DF2-F8C432F32B4C}" type="datetimeFigureOut">
              <a:rPr lang="en-US" dirty="0"/>
              <a:t>2/11/2022</a:t>
            </a:fld>
            <a:endParaRPr lang="en-US" dirty="0"/>
          </a:p>
        </p:txBody>
      </p:sp>
      <p:sp>
        <p:nvSpPr>
          <p:cNvPr id="5" name="Footer Placeholder 4"/>
          <p:cNvSpPr>
            <a:spLocks noGrp="1"/>
          </p:cNvSpPr>
          <p:nvPr>
            <p:ph type="ftr" sz="quarter" idx="3"/>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n-US" dirty="0"/>
          </a:p>
        </p:txBody>
      </p:sp>
      <p:sp>
        <p:nvSpPr>
          <p:cNvPr id="6" name="Slide Number Placeholder 5"/>
          <p:cNvSpPr>
            <a:spLocks noGrp="1"/>
          </p:cNvSpPr>
          <p:nvPr>
            <p:ph type="sldNum" sz="quarter" idx="4"/>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8A7A6979-0714-4377-B894-6BE4C2D6E202}"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sldNum="0" hdr="0" ftr="0" dt="0"/>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12192000" cy="1645920"/>
          </a:xfrm>
        </p:spPr>
        <p:txBody>
          <a:bodyPr>
            <a:normAutofit fontScale="90000"/>
          </a:bodyPr>
          <a:lstStyle/>
          <a:p>
            <a:r>
              <a:rPr lang="en-US" dirty="0" smtClean="0">
                <a:latin typeface="Calibri" panose="020F0502020204030204" pitchFamily="34" charset="0"/>
                <a:cs typeface="Calibri" panose="020F0502020204030204" pitchFamily="34" charset="0"/>
              </a:rPr>
              <a:t>Wilmington Police</a:t>
            </a:r>
            <a:br>
              <a:rPr lang="en-US" dirty="0" smtClean="0">
                <a:latin typeface="Calibri" panose="020F0502020204030204" pitchFamily="34" charset="0"/>
                <a:cs typeface="Calibri" panose="020F0502020204030204" pitchFamily="34" charset="0"/>
              </a:rPr>
            </a:br>
            <a:r>
              <a:rPr lang="en-US" dirty="0" smtClean="0">
                <a:latin typeface="Calibri" panose="020F0502020204030204" pitchFamily="34" charset="0"/>
                <a:cs typeface="Calibri" panose="020F0502020204030204" pitchFamily="34" charset="0"/>
              </a:rPr>
              <a:t>Critical incident stress management</a:t>
            </a:r>
            <a:br>
              <a:rPr lang="en-US" dirty="0" smtClean="0">
                <a:latin typeface="Calibri" panose="020F0502020204030204" pitchFamily="34" charset="0"/>
                <a:cs typeface="Calibri" panose="020F0502020204030204" pitchFamily="34" charset="0"/>
              </a:rPr>
            </a:br>
            <a:r>
              <a:rPr lang="en-US" dirty="0" smtClean="0">
                <a:latin typeface="Calibri" panose="020F0502020204030204" pitchFamily="34" charset="0"/>
                <a:cs typeface="Calibri" panose="020F0502020204030204" pitchFamily="34" charset="0"/>
              </a:rPr>
              <a:t>and peer support team</a:t>
            </a:r>
            <a:endParaRPr lang="en-US" dirty="0">
              <a:latin typeface="Calibri" panose="020F0502020204030204" pitchFamily="34" charset="0"/>
              <a:cs typeface="Calibri" panose="020F0502020204030204" pitchFamily="34" charset="0"/>
            </a:endParaRPr>
          </a:p>
        </p:txBody>
      </p:sp>
      <p:sp>
        <p:nvSpPr>
          <p:cNvPr id="3" name="Subtitle 2"/>
          <p:cNvSpPr>
            <a:spLocks noGrp="1"/>
          </p:cNvSpPr>
          <p:nvPr>
            <p:ph type="subTitle" idx="1"/>
          </p:nvPr>
        </p:nvSpPr>
        <p:spPr>
          <a:xfrm>
            <a:off x="2166747" y="1790700"/>
            <a:ext cx="7858506" cy="4902200"/>
          </a:xfrm>
        </p:spPr>
        <p:txBody>
          <a:bodyPr>
            <a:normAutofit lnSpcReduction="10000"/>
          </a:bodyPr>
          <a:lstStyle/>
          <a:p>
            <a:r>
              <a:rPr lang="en-US" sz="2800" b="1" dirty="0" smtClean="0">
                <a:solidFill>
                  <a:schemeClr val="bg1"/>
                </a:solidFill>
                <a:latin typeface="Calibri" panose="020F0502020204030204" pitchFamily="34" charset="0"/>
                <a:cs typeface="Calibri" panose="020F0502020204030204" pitchFamily="34" charset="0"/>
              </a:rPr>
              <a:t>Lt. Harold Bozeman</a:t>
            </a:r>
          </a:p>
          <a:p>
            <a:r>
              <a:rPr lang="en-US" b="1" dirty="0" smtClean="0">
                <a:solidFill>
                  <a:schemeClr val="bg1"/>
                </a:solidFill>
                <a:latin typeface="Calibri" panose="020F0502020204030204" pitchFamily="34" charset="0"/>
                <a:cs typeface="Calibri" panose="020F0502020204030204" pitchFamily="34" charset="0"/>
              </a:rPr>
              <a:t>ICISF Certified Law Enforcement CISM Specialist</a:t>
            </a:r>
          </a:p>
          <a:p>
            <a:r>
              <a:rPr lang="en-US" b="1" dirty="0" smtClean="0">
                <a:solidFill>
                  <a:schemeClr val="bg1"/>
                </a:solidFill>
                <a:latin typeface="Calibri" panose="020F0502020204030204" pitchFamily="34" charset="0"/>
                <a:cs typeface="Calibri" panose="020F0502020204030204" pitchFamily="34" charset="0"/>
              </a:rPr>
              <a:t>Advisory Board – National Alliance on Mental Illness, Delaware</a:t>
            </a:r>
          </a:p>
          <a:p>
            <a:endParaRPr lang="en-US" sz="2800" b="1" dirty="0" smtClean="0">
              <a:solidFill>
                <a:schemeClr val="bg1"/>
              </a:solidFill>
              <a:latin typeface="Calibri" panose="020F0502020204030204" pitchFamily="34" charset="0"/>
              <a:cs typeface="Calibri" panose="020F0502020204030204" pitchFamily="34" charset="0"/>
            </a:endParaRPr>
          </a:p>
          <a:p>
            <a:r>
              <a:rPr lang="en-US" sz="2800" b="1" dirty="0" smtClean="0">
                <a:solidFill>
                  <a:schemeClr val="bg1"/>
                </a:solidFill>
                <a:latin typeface="Calibri" panose="020F0502020204030204" pitchFamily="34" charset="0"/>
                <a:cs typeface="Calibri" panose="020F0502020204030204" pitchFamily="34" charset="0"/>
              </a:rPr>
              <a:t>Dennis Carradin, LPCMH</a:t>
            </a:r>
          </a:p>
          <a:p>
            <a:r>
              <a:rPr lang="en-US" b="1" dirty="0" smtClean="0">
                <a:solidFill>
                  <a:schemeClr val="bg1"/>
                </a:solidFill>
                <a:latin typeface="Calibri" panose="020F0502020204030204" pitchFamily="34" charset="0"/>
                <a:cs typeface="Calibri" panose="020F0502020204030204" pitchFamily="34" charset="0"/>
              </a:rPr>
              <a:t>Board Certified Expert in Traumatic Stress</a:t>
            </a:r>
          </a:p>
          <a:p>
            <a:r>
              <a:rPr lang="en-US" b="1" dirty="0" smtClean="0">
                <a:solidFill>
                  <a:schemeClr val="bg1"/>
                </a:solidFill>
                <a:latin typeface="Calibri" panose="020F0502020204030204" pitchFamily="34" charset="0"/>
                <a:cs typeface="Calibri" panose="020F0502020204030204" pitchFamily="34" charset="0"/>
              </a:rPr>
              <a:t>President &amp; CEO - The Trauma Survivors Foundation</a:t>
            </a:r>
          </a:p>
          <a:p>
            <a:pPr algn="l"/>
            <a:endParaRPr lang="en-US" b="1" dirty="0" smtClean="0">
              <a:solidFill>
                <a:schemeClr val="bg1"/>
              </a:solidFill>
              <a:latin typeface="Calibri" panose="020F0502020204030204" pitchFamily="34" charset="0"/>
              <a:cs typeface="Calibri" panose="020F0502020204030204" pitchFamily="34" charset="0"/>
            </a:endParaRPr>
          </a:p>
          <a:p>
            <a:r>
              <a:rPr lang="en-US" b="1" dirty="0" smtClean="0">
                <a:solidFill>
                  <a:schemeClr val="bg1"/>
                </a:solidFill>
                <a:latin typeface="Calibri" panose="020F0502020204030204" pitchFamily="34" charset="0"/>
                <a:cs typeface="Calibri" panose="020F0502020204030204" pitchFamily="34" charset="0"/>
              </a:rPr>
              <a:t>Members of: </a:t>
            </a:r>
            <a:endParaRPr lang="en-US" b="1" dirty="0">
              <a:solidFill>
                <a:schemeClr val="bg1"/>
              </a:solidFill>
              <a:latin typeface="Calibri" panose="020F0502020204030204" pitchFamily="34" charset="0"/>
              <a:cs typeface="Calibri" panose="020F0502020204030204" pitchFamily="34" charset="0"/>
            </a:endParaRPr>
          </a:p>
          <a:p>
            <a:r>
              <a:rPr lang="en-US" b="1" dirty="0">
                <a:solidFill>
                  <a:schemeClr val="bg1"/>
                </a:solidFill>
                <a:latin typeface="Calibri" panose="020F0502020204030204" pitchFamily="34" charset="0"/>
                <a:cs typeface="Calibri" panose="020F0502020204030204" pitchFamily="34" charset="0"/>
              </a:rPr>
              <a:t>American Academy </a:t>
            </a:r>
            <a:r>
              <a:rPr lang="en-US" b="1" dirty="0" smtClean="0">
                <a:solidFill>
                  <a:schemeClr val="bg1"/>
                </a:solidFill>
                <a:latin typeface="Calibri" panose="020F0502020204030204" pitchFamily="34" charset="0"/>
                <a:cs typeface="Calibri" panose="020F0502020204030204" pitchFamily="34" charset="0"/>
              </a:rPr>
              <a:t>of </a:t>
            </a:r>
            <a:r>
              <a:rPr lang="en-US" b="1" dirty="0">
                <a:solidFill>
                  <a:schemeClr val="bg1"/>
                </a:solidFill>
                <a:latin typeface="Calibri" panose="020F0502020204030204" pitchFamily="34" charset="0"/>
                <a:cs typeface="Calibri" panose="020F0502020204030204" pitchFamily="34" charset="0"/>
              </a:rPr>
              <a:t>Experts in Traumatic Stress</a:t>
            </a:r>
          </a:p>
          <a:p>
            <a:r>
              <a:rPr lang="en-US" b="1" dirty="0">
                <a:solidFill>
                  <a:schemeClr val="bg1"/>
                </a:solidFill>
                <a:latin typeface="Calibri" panose="020F0502020204030204" pitchFamily="34" charset="0"/>
                <a:cs typeface="Calibri" panose="020F0502020204030204" pitchFamily="34" charset="0"/>
              </a:rPr>
              <a:t>Green Cross Academy of Traumatology</a:t>
            </a:r>
          </a:p>
          <a:p>
            <a:pPr algn="l"/>
            <a:endParaRPr lang="en-US" dirty="0"/>
          </a:p>
          <a:p>
            <a:endParaRPr lang="en-US" dirty="0"/>
          </a:p>
        </p:txBody>
      </p:sp>
    </p:spTree>
    <p:extLst>
      <p:ext uri="{BB962C8B-B14F-4D97-AF65-F5344CB8AC3E}">
        <p14:creationId xmlns:p14="http://schemas.microsoft.com/office/powerpoint/2010/main" val="92969992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600200" y="367444"/>
            <a:ext cx="8991600" cy="1645920"/>
          </a:xfrm>
        </p:spPr>
        <p:txBody>
          <a:bodyPr/>
          <a:lstStyle/>
          <a:p>
            <a:r>
              <a:rPr lang="en-US" dirty="0" smtClean="0">
                <a:latin typeface="Calibri" panose="020F0502020204030204" pitchFamily="34" charset="0"/>
                <a:cs typeface="Calibri" panose="020F0502020204030204" pitchFamily="34" charset="0"/>
              </a:rPr>
              <a:t>Introduction &amp; Background</a:t>
            </a:r>
            <a:endParaRPr lang="en-US" dirty="0">
              <a:latin typeface="Calibri" panose="020F0502020204030204" pitchFamily="34" charset="0"/>
              <a:cs typeface="Calibri" panose="020F0502020204030204" pitchFamily="34" charset="0"/>
            </a:endParaRPr>
          </a:p>
        </p:txBody>
      </p:sp>
      <p:sp>
        <p:nvSpPr>
          <p:cNvPr id="3" name="Subtitle 2"/>
          <p:cNvSpPr>
            <a:spLocks noGrp="1"/>
          </p:cNvSpPr>
          <p:nvPr>
            <p:ph type="subTitle" idx="1"/>
          </p:nvPr>
        </p:nvSpPr>
        <p:spPr>
          <a:xfrm>
            <a:off x="2695194" y="2311400"/>
            <a:ext cx="6801612" cy="3281038"/>
          </a:xfrm>
        </p:spPr>
        <p:txBody>
          <a:bodyPr>
            <a:noAutofit/>
          </a:bodyPr>
          <a:lstStyle/>
          <a:p>
            <a:pPr algn="l"/>
            <a:endParaRPr lang="en-US" sz="2400" dirty="0" smtClean="0">
              <a:solidFill>
                <a:schemeClr val="bg1"/>
              </a:solidFill>
              <a:latin typeface="Calibri" panose="020F0502020204030204" pitchFamily="34" charset="0"/>
              <a:cs typeface="Calibri" panose="020F0502020204030204" pitchFamily="34" charset="0"/>
            </a:endParaRPr>
          </a:p>
          <a:p>
            <a:pPr algn="l"/>
            <a:r>
              <a:rPr lang="en-US" sz="2400" dirty="0" smtClean="0">
                <a:solidFill>
                  <a:schemeClr val="bg1"/>
                </a:solidFill>
                <a:latin typeface="Calibri" panose="020F0502020204030204" pitchFamily="34" charset="0"/>
                <a:cs typeface="Calibri" panose="020F0502020204030204" pitchFamily="34" charset="0"/>
              </a:rPr>
              <a:t>Harold </a:t>
            </a:r>
            <a:r>
              <a:rPr lang="en-US" sz="2400" dirty="0">
                <a:solidFill>
                  <a:schemeClr val="bg1"/>
                </a:solidFill>
                <a:latin typeface="Calibri" panose="020F0502020204030204" pitchFamily="34" charset="0"/>
                <a:cs typeface="Calibri" panose="020F0502020204030204" pitchFamily="34" charset="0"/>
              </a:rPr>
              <a:t>Bozeman</a:t>
            </a:r>
          </a:p>
          <a:p>
            <a:pPr algn="l"/>
            <a:endParaRPr lang="en-US" sz="2400" dirty="0" smtClean="0">
              <a:solidFill>
                <a:schemeClr val="bg1"/>
              </a:solidFill>
              <a:latin typeface="Calibri" panose="020F0502020204030204" pitchFamily="34" charset="0"/>
              <a:cs typeface="Calibri" panose="020F0502020204030204" pitchFamily="34" charset="0"/>
            </a:endParaRPr>
          </a:p>
          <a:p>
            <a:pPr algn="l"/>
            <a:r>
              <a:rPr lang="en-US" sz="2400" dirty="0" smtClean="0">
                <a:solidFill>
                  <a:schemeClr val="bg1"/>
                </a:solidFill>
                <a:latin typeface="Calibri" panose="020F0502020204030204" pitchFamily="34" charset="0"/>
                <a:cs typeface="Calibri" panose="020F0502020204030204" pitchFamily="34" charset="0"/>
              </a:rPr>
              <a:t>Dennis Carradin</a:t>
            </a:r>
          </a:p>
          <a:p>
            <a:pPr algn="l"/>
            <a:endParaRPr lang="en-US" sz="2400" dirty="0" smtClean="0">
              <a:solidFill>
                <a:schemeClr val="bg1"/>
              </a:solidFill>
              <a:latin typeface="Calibri" panose="020F0502020204030204" pitchFamily="34" charset="0"/>
              <a:cs typeface="Calibri" panose="020F0502020204030204" pitchFamily="34" charset="0"/>
            </a:endParaRPr>
          </a:p>
          <a:p>
            <a:pPr algn="l"/>
            <a:r>
              <a:rPr lang="en-US" sz="2400" dirty="0" smtClean="0">
                <a:solidFill>
                  <a:schemeClr val="bg1"/>
                </a:solidFill>
                <a:latin typeface="Calibri" panose="020F0502020204030204" pitchFamily="34" charset="0"/>
                <a:cs typeface="Calibri" panose="020F0502020204030204" pitchFamily="34" charset="0"/>
              </a:rPr>
              <a:t>Stress Management and Peer Support at WPD</a:t>
            </a:r>
            <a:endParaRPr lang="en-US" sz="2400" dirty="0">
              <a:solidFill>
                <a:schemeClr val="bg1"/>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69071514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600200" y="367444"/>
            <a:ext cx="8991600" cy="1645920"/>
          </a:xfrm>
        </p:spPr>
        <p:txBody>
          <a:bodyPr/>
          <a:lstStyle/>
          <a:p>
            <a:r>
              <a:rPr lang="en-US" dirty="0" err="1" smtClean="0">
                <a:latin typeface="Calibri" panose="020F0502020204030204" pitchFamily="34" charset="0"/>
                <a:cs typeface="Calibri" panose="020F0502020204030204" pitchFamily="34" charset="0"/>
              </a:rPr>
              <a:t>WPd</a:t>
            </a:r>
            <a:r>
              <a:rPr lang="en-US" dirty="0" smtClean="0">
                <a:latin typeface="Calibri" panose="020F0502020204030204" pitchFamily="34" charset="0"/>
                <a:cs typeface="Calibri" panose="020F0502020204030204" pitchFamily="34" charset="0"/>
              </a:rPr>
              <a:t> Peer Support Team</a:t>
            </a:r>
            <a:endParaRPr lang="en-US" dirty="0">
              <a:latin typeface="Calibri" panose="020F0502020204030204" pitchFamily="34" charset="0"/>
              <a:cs typeface="Calibri" panose="020F0502020204030204" pitchFamily="34" charset="0"/>
            </a:endParaRPr>
          </a:p>
        </p:txBody>
      </p:sp>
      <p:sp>
        <p:nvSpPr>
          <p:cNvPr id="3" name="Subtitle 2"/>
          <p:cNvSpPr>
            <a:spLocks noGrp="1"/>
          </p:cNvSpPr>
          <p:nvPr>
            <p:ph type="subTitle" idx="1"/>
          </p:nvPr>
        </p:nvSpPr>
        <p:spPr>
          <a:xfrm>
            <a:off x="2695194" y="2311400"/>
            <a:ext cx="6801612" cy="3281038"/>
          </a:xfrm>
        </p:spPr>
        <p:txBody>
          <a:bodyPr>
            <a:normAutofit/>
          </a:bodyPr>
          <a:lstStyle/>
          <a:p>
            <a:pPr algn="l">
              <a:lnSpc>
                <a:spcPct val="150000"/>
              </a:lnSpc>
            </a:pPr>
            <a:r>
              <a:rPr lang="en-US" sz="2800" dirty="0" smtClean="0">
                <a:solidFill>
                  <a:schemeClr val="bg1"/>
                </a:solidFill>
                <a:latin typeface="Calibri" panose="020F0502020204030204" pitchFamily="34" charset="0"/>
                <a:cs typeface="Calibri" panose="020F0502020204030204" pitchFamily="34" charset="0"/>
              </a:rPr>
              <a:t>19 Sworn Officers</a:t>
            </a:r>
          </a:p>
          <a:p>
            <a:pPr algn="l">
              <a:lnSpc>
                <a:spcPct val="150000"/>
              </a:lnSpc>
            </a:pPr>
            <a:r>
              <a:rPr lang="en-US" sz="2800" dirty="0" smtClean="0">
                <a:solidFill>
                  <a:schemeClr val="bg1"/>
                </a:solidFill>
                <a:latin typeface="Calibri" panose="020F0502020204030204" pitchFamily="34" charset="0"/>
                <a:cs typeface="Calibri" panose="020F0502020204030204" pitchFamily="34" charset="0"/>
              </a:rPr>
              <a:t>1 civilian communications employee</a:t>
            </a:r>
          </a:p>
          <a:p>
            <a:pPr algn="l">
              <a:lnSpc>
                <a:spcPct val="150000"/>
              </a:lnSpc>
            </a:pPr>
            <a:r>
              <a:rPr lang="en-US" sz="2800" dirty="0" smtClean="0">
                <a:solidFill>
                  <a:schemeClr val="bg1"/>
                </a:solidFill>
                <a:latin typeface="Calibri" panose="020F0502020204030204" pitchFamily="34" charset="0"/>
                <a:cs typeface="Calibri" panose="020F0502020204030204" pitchFamily="34" charset="0"/>
              </a:rPr>
              <a:t>Police Chaplain Sheryl Allston</a:t>
            </a:r>
          </a:p>
          <a:p>
            <a:pPr algn="l">
              <a:lnSpc>
                <a:spcPct val="150000"/>
              </a:lnSpc>
            </a:pPr>
            <a:r>
              <a:rPr lang="en-US" sz="2800" dirty="0" smtClean="0">
                <a:solidFill>
                  <a:schemeClr val="bg1"/>
                </a:solidFill>
                <a:latin typeface="Calibri" panose="020F0502020204030204" pitchFamily="34" charset="0"/>
                <a:cs typeface="Calibri" panose="020F0502020204030204" pitchFamily="34" charset="0"/>
              </a:rPr>
              <a:t>Clinical Director Dennis Carradin</a:t>
            </a:r>
            <a:endParaRPr lang="en-US" sz="2800" dirty="0">
              <a:solidFill>
                <a:schemeClr val="bg1"/>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12115264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600200" y="367444"/>
            <a:ext cx="8991600" cy="1645920"/>
          </a:xfrm>
        </p:spPr>
        <p:txBody>
          <a:bodyPr/>
          <a:lstStyle/>
          <a:p>
            <a:r>
              <a:rPr lang="en-US" dirty="0" err="1" smtClean="0">
                <a:latin typeface="Calibri" panose="020F0502020204030204" pitchFamily="34" charset="0"/>
                <a:cs typeface="Calibri" panose="020F0502020204030204" pitchFamily="34" charset="0"/>
              </a:rPr>
              <a:t>WPd</a:t>
            </a:r>
            <a:r>
              <a:rPr lang="en-US" dirty="0" smtClean="0">
                <a:latin typeface="Calibri" panose="020F0502020204030204" pitchFamily="34" charset="0"/>
                <a:cs typeface="Calibri" panose="020F0502020204030204" pitchFamily="34" charset="0"/>
              </a:rPr>
              <a:t> Peer Support Team</a:t>
            </a:r>
            <a:endParaRPr lang="en-US" dirty="0">
              <a:latin typeface="Calibri" panose="020F0502020204030204" pitchFamily="34" charset="0"/>
              <a:cs typeface="Calibri" panose="020F0502020204030204" pitchFamily="34" charset="0"/>
            </a:endParaRPr>
          </a:p>
        </p:txBody>
      </p:sp>
      <p:sp>
        <p:nvSpPr>
          <p:cNvPr id="3" name="Subtitle 2"/>
          <p:cNvSpPr>
            <a:spLocks noGrp="1"/>
          </p:cNvSpPr>
          <p:nvPr>
            <p:ph type="subTitle" idx="1"/>
          </p:nvPr>
        </p:nvSpPr>
        <p:spPr>
          <a:xfrm>
            <a:off x="2695194" y="2013364"/>
            <a:ext cx="6801612" cy="4844636"/>
          </a:xfrm>
        </p:spPr>
        <p:txBody>
          <a:bodyPr>
            <a:normAutofit/>
          </a:bodyPr>
          <a:lstStyle/>
          <a:p>
            <a:pPr algn="l">
              <a:lnSpc>
                <a:spcPct val="160000"/>
              </a:lnSpc>
            </a:pPr>
            <a:r>
              <a:rPr lang="en-US" sz="2800" dirty="0" smtClean="0">
                <a:solidFill>
                  <a:schemeClr val="bg1"/>
                </a:solidFill>
                <a:latin typeface="Calibri" panose="020F0502020204030204" pitchFamily="34" charset="0"/>
                <a:cs typeface="Calibri" panose="020F0502020204030204" pitchFamily="34" charset="0"/>
              </a:rPr>
              <a:t>All 4 Patrol </a:t>
            </a:r>
            <a:r>
              <a:rPr lang="en-US" sz="2800" dirty="0">
                <a:solidFill>
                  <a:schemeClr val="bg1"/>
                </a:solidFill>
                <a:latin typeface="Calibri" panose="020F0502020204030204" pitchFamily="34" charset="0"/>
                <a:cs typeface="Calibri" panose="020F0502020204030204" pitchFamily="34" charset="0"/>
              </a:rPr>
              <a:t>P</a:t>
            </a:r>
            <a:r>
              <a:rPr lang="en-US" sz="2800" dirty="0" smtClean="0">
                <a:solidFill>
                  <a:schemeClr val="bg1"/>
                </a:solidFill>
                <a:latin typeface="Calibri" panose="020F0502020204030204" pitchFamily="34" charset="0"/>
                <a:cs typeface="Calibri" panose="020F0502020204030204" pitchFamily="34" charset="0"/>
              </a:rPr>
              <a:t>latoons</a:t>
            </a:r>
          </a:p>
          <a:p>
            <a:pPr algn="l">
              <a:lnSpc>
                <a:spcPct val="160000"/>
              </a:lnSpc>
            </a:pPr>
            <a:r>
              <a:rPr lang="en-US" sz="2800" dirty="0" smtClean="0">
                <a:solidFill>
                  <a:schemeClr val="bg1"/>
                </a:solidFill>
                <a:latin typeface="Calibri" panose="020F0502020204030204" pitchFamily="34" charset="0"/>
                <a:cs typeface="Calibri" panose="020F0502020204030204" pitchFamily="34" charset="0"/>
              </a:rPr>
              <a:t>Criminal Investigations</a:t>
            </a:r>
          </a:p>
          <a:p>
            <a:pPr algn="l">
              <a:lnSpc>
                <a:spcPct val="160000"/>
              </a:lnSpc>
            </a:pPr>
            <a:r>
              <a:rPr lang="en-US" sz="2800" dirty="0" smtClean="0">
                <a:solidFill>
                  <a:schemeClr val="bg1"/>
                </a:solidFill>
                <a:latin typeface="Calibri" panose="020F0502020204030204" pitchFamily="34" charset="0"/>
                <a:cs typeface="Calibri" panose="020F0502020204030204" pitchFamily="34" charset="0"/>
              </a:rPr>
              <a:t>K9</a:t>
            </a:r>
          </a:p>
          <a:p>
            <a:pPr algn="l">
              <a:lnSpc>
                <a:spcPct val="160000"/>
              </a:lnSpc>
            </a:pPr>
            <a:r>
              <a:rPr lang="en-US" sz="2800" dirty="0" smtClean="0">
                <a:solidFill>
                  <a:schemeClr val="bg1"/>
                </a:solidFill>
                <a:latin typeface="Calibri" panose="020F0502020204030204" pitchFamily="34" charset="0"/>
                <a:cs typeface="Calibri" panose="020F0502020204030204" pitchFamily="34" charset="0"/>
              </a:rPr>
              <a:t>Drugs, Organized Crime, &amp; Vice</a:t>
            </a:r>
          </a:p>
          <a:p>
            <a:pPr algn="l">
              <a:lnSpc>
                <a:spcPct val="160000"/>
              </a:lnSpc>
            </a:pPr>
            <a:r>
              <a:rPr lang="en-US" sz="2800" dirty="0" smtClean="0">
                <a:solidFill>
                  <a:schemeClr val="bg1"/>
                </a:solidFill>
                <a:latin typeface="Calibri" panose="020F0502020204030204" pitchFamily="34" charset="0"/>
                <a:cs typeface="Calibri" panose="020F0502020204030204" pitchFamily="34" charset="0"/>
              </a:rPr>
              <a:t>Administrative Assignments</a:t>
            </a:r>
          </a:p>
          <a:p>
            <a:pPr algn="l">
              <a:lnSpc>
                <a:spcPct val="160000"/>
              </a:lnSpc>
            </a:pPr>
            <a:r>
              <a:rPr lang="en-US" sz="2800" dirty="0" smtClean="0">
                <a:solidFill>
                  <a:schemeClr val="bg1"/>
                </a:solidFill>
                <a:latin typeface="Calibri" panose="020F0502020204030204" pitchFamily="34" charset="0"/>
                <a:cs typeface="Calibri" panose="020F0502020204030204" pitchFamily="34" charset="0"/>
              </a:rPr>
              <a:t>WILCOM</a:t>
            </a:r>
            <a:endParaRPr lang="en-US" sz="2800" dirty="0">
              <a:solidFill>
                <a:schemeClr val="bg1"/>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17633629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600200" y="367444"/>
            <a:ext cx="8991600" cy="1645920"/>
          </a:xfrm>
        </p:spPr>
        <p:txBody>
          <a:bodyPr/>
          <a:lstStyle/>
          <a:p>
            <a:r>
              <a:rPr lang="en-US" dirty="0" smtClean="0">
                <a:latin typeface="Calibri" panose="020F0502020204030204" pitchFamily="34" charset="0"/>
                <a:cs typeface="Calibri" panose="020F0502020204030204" pitchFamily="34" charset="0"/>
              </a:rPr>
              <a:t>Activation / access to the team</a:t>
            </a:r>
            <a:endParaRPr lang="en-US" dirty="0">
              <a:latin typeface="Calibri" panose="020F0502020204030204" pitchFamily="34" charset="0"/>
              <a:cs typeface="Calibri" panose="020F0502020204030204" pitchFamily="34" charset="0"/>
            </a:endParaRPr>
          </a:p>
        </p:txBody>
      </p:sp>
      <p:sp>
        <p:nvSpPr>
          <p:cNvPr id="3" name="Subtitle 2"/>
          <p:cNvSpPr>
            <a:spLocks noGrp="1"/>
          </p:cNvSpPr>
          <p:nvPr>
            <p:ph type="subTitle" idx="1"/>
          </p:nvPr>
        </p:nvSpPr>
        <p:spPr>
          <a:xfrm>
            <a:off x="1600200" y="2013364"/>
            <a:ext cx="8991600" cy="4844636"/>
          </a:xfrm>
        </p:spPr>
        <p:txBody>
          <a:bodyPr>
            <a:normAutofit/>
          </a:bodyPr>
          <a:lstStyle/>
          <a:p>
            <a:pPr algn="l"/>
            <a:endParaRPr lang="en-US" sz="2800" dirty="0" smtClean="0">
              <a:solidFill>
                <a:schemeClr val="bg1"/>
              </a:solidFill>
              <a:latin typeface="Calibri" panose="020F0502020204030204" pitchFamily="34" charset="0"/>
              <a:cs typeface="Calibri" panose="020F0502020204030204" pitchFamily="34" charset="0"/>
            </a:endParaRPr>
          </a:p>
          <a:p>
            <a:pPr algn="l"/>
            <a:r>
              <a:rPr lang="en-US" sz="2800" dirty="0" smtClean="0">
                <a:solidFill>
                  <a:schemeClr val="bg1"/>
                </a:solidFill>
                <a:latin typeface="Calibri" panose="020F0502020204030204" pitchFamily="34" charset="0"/>
                <a:cs typeface="Calibri" panose="020F0502020204030204" pitchFamily="34" charset="0"/>
              </a:rPr>
              <a:t>There </a:t>
            </a:r>
            <a:r>
              <a:rPr lang="en-US" sz="2800" dirty="0">
                <a:solidFill>
                  <a:schemeClr val="bg1"/>
                </a:solidFill>
                <a:latin typeface="Calibri" panose="020F0502020204030204" pitchFamily="34" charset="0"/>
                <a:cs typeface="Calibri" panose="020F0502020204030204" pitchFamily="34" charset="0"/>
              </a:rPr>
              <a:t>is a general list of incident types requiring the immediate supervisors or commanders to contact the peer support team with the details. </a:t>
            </a:r>
          </a:p>
          <a:p>
            <a:pPr algn="l"/>
            <a:r>
              <a:rPr lang="en-US" sz="2800" dirty="0">
                <a:solidFill>
                  <a:schemeClr val="bg1"/>
                </a:solidFill>
                <a:latin typeface="Calibri" panose="020F0502020204030204" pitchFamily="34" charset="0"/>
                <a:cs typeface="Calibri" panose="020F0502020204030204" pitchFamily="34" charset="0"/>
              </a:rPr>
              <a:t>Because of the nature of the emergency services, this list is not exhaustive, and events outside the established list are left to the supervisors who know the personnel and their needs.</a:t>
            </a:r>
          </a:p>
        </p:txBody>
      </p:sp>
    </p:spTree>
    <p:extLst>
      <p:ext uri="{BB962C8B-B14F-4D97-AF65-F5344CB8AC3E}">
        <p14:creationId xmlns:p14="http://schemas.microsoft.com/office/powerpoint/2010/main" val="167764943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600200" y="367444"/>
            <a:ext cx="8991600" cy="1645920"/>
          </a:xfrm>
        </p:spPr>
        <p:txBody>
          <a:bodyPr/>
          <a:lstStyle/>
          <a:p>
            <a:r>
              <a:rPr lang="en-US" dirty="0" smtClean="0">
                <a:latin typeface="Calibri" panose="020F0502020204030204" pitchFamily="34" charset="0"/>
                <a:cs typeface="Calibri" panose="020F0502020204030204" pitchFamily="34" charset="0"/>
              </a:rPr>
              <a:t>Services offered</a:t>
            </a:r>
            <a:endParaRPr lang="en-US" dirty="0">
              <a:latin typeface="Calibri" panose="020F0502020204030204" pitchFamily="34" charset="0"/>
              <a:cs typeface="Calibri" panose="020F0502020204030204" pitchFamily="34" charset="0"/>
            </a:endParaRPr>
          </a:p>
        </p:txBody>
      </p:sp>
      <p:sp>
        <p:nvSpPr>
          <p:cNvPr id="3" name="Subtitle 2"/>
          <p:cNvSpPr>
            <a:spLocks noGrp="1"/>
          </p:cNvSpPr>
          <p:nvPr>
            <p:ph type="subTitle" idx="1"/>
          </p:nvPr>
        </p:nvSpPr>
        <p:spPr>
          <a:xfrm>
            <a:off x="1441450" y="2013364"/>
            <a:ext cx="9309100" cy="4546600"/>
          </a:xfrm>
        </p:spPr>
        <p:txBody>
          <a:bodyPr>
            <a:normAutofit/>
          </a:bodyPr>
          <a:lstStyle/>
          <a:p>
            <a:r>
              <a:rPr lang="en-US" sz="2800" dirty="0" smtClean="0">
                <a:solidFill>
                  <a:schemeClr val="bg1"/>
                </a:solidFill>
                <a:latin typeface="Calibri" panose="020F0502020204030204" pitchFamily="34" charset="0"/>
                <a:cs typeface="Calibri" panose="020F0502020204030204" pitchFamily="34" charset="0"/>
              </a:rPr>
              <a:t>Critical Incident Debriefings</a:t>
            </a:r>
          </a:p>
          <a:p>
            <a:pPr algn="l"/>
            <a:r>
              <a:rPr lang="en-US" sz="2800" dirty="0">
                <a:solidFill>
                  <a:schemeClr val="bg1"/>
                </a:solidFill>
                <a:latin typeface="Calibri" panose="020F0502020204030204" pitchFamily="34" charset="0"/>
                <a:cs typeface="Calibri" panose="020F0502020204030204" pitchFamily="34" charset="0"/>
              </a:rPr>
              <a:t>When the Peer Support Team leadership and/or our clinical director determine that a formal debriefing is warranted, the affected officers are mandated to attend.</a:t>
            </a:r>
          </a:p>
          <a:p>
            <a:pPr algn="l"/>
            <a:r>
              <a:rPr lang="en-US" sz="2800" dirty="0" smtClean="0">
                <a:solidFill>
                  <a:schemeClr val="bg1"/>
                </a:solidFill>
                <a:latin typeface="Calibri" panose="020F0502020204030204" pitchFamily="34" charset="0"/>
                <a:cs typeface="Calibri" panose="020F0502020204030204" pitchFamily="34" charset="0"/>
              </a:rPr>
              <a:t>Within 72-96 hours after a critical incident, a formal group debriefing is convened. </a:t>
            </a:r>
          </a:p>
          <a:p>
            <a:pPr algn="l"/>
            <a:r>
              <a:rPr lang="en-US" sz="2800" dirty="0" smtClean="0">
                <a:solidFill>
                  <a:schemeClr val="bg1"/>
                </a:solidFill>
                <a:latin typeface="Calibri" panose="020F0502020204030204" pitchFamily="34" charset="0"/>
                <a:cs typeface="Calibri" panose="020F0502020204030204" pitchFamily="34" charset="0"/>
              </a:rPr>
              <a:t>The mandate is a way to ensure that involved officers receive attention and support and to overcome some of the officers’ resistance and stigma concerns.</a:t>
            </a:r>
          </a:p>
        </p:txBody>
      </p:sp>
    </p:spTree>
    <p:extLst>
      <p:ext uri="{BB962C8B-B14F-4D97-AF65-F5344CB8AC3E}">
        <p14:creationId xmlns:p14="http://schemas.microsoft.com/office/powerpoint/2010/main" val="334943272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600200" y="367444"/>
            <a:ext cx="8991600" cy="1645920"/>
          </a:xfrm>
        </p:spPr>
        <p:txBody>
          <a:bodyPr/>
          <a:lstStyle/>
          <a:p>
            <a:r>
              <a:rPr lang="en-US" dirty="0" smtClean="0">
                <a:latin typeface="Calibri" panose="020F0502020204030204" pitchFamily="34" charset="0"/>
                <a:cs typeface="Calibri" panose="020F0502020204030204" pitchFamily="34" charset="0"/>
              </a:rPr>
              <a:t>Services offered</a:t>
            </a:r>
            <a:endParaRPr lang="en-US" dirty="0">
              <a:latin typeface="Calibri" panose="020F0502020204030204" pitchFamily="34" charset="0"/>
              <a:cs typeface="Calibri" panose="020F0502020204030204" pitchFamily="34" charset="0"/>
            </a:endParaRPr>
          </a:p>
        </p:txBody>
      </p:sp>
      <p:sp>
        <p:nvSpPr>
          <p:cNvPr id="3" name="Subtitle 2"/>
          <p:cNvSpPr>
            <a:spLocks noGrp="1"/>
          </p:cNvSpPr>
          <p:nvPr>
            <p:ph type="subTitle" idx="1"/>
          </p:nvPr>
        </p:nvSpPr>
        <p:spPr>
          <a:xfrm>
            <a:off x="1441450" y="2013364"/>
            <a:ext cx="9309100" cy="4546600"/>
          </a:xfrm>
        </p:spPr>
        <p:txBody>
          <a:bodyPr>
            <a:normAutofit/>
          </a:bodyPr>
          <a:lstStyle/>
          <a:p>
            <a:r>
              <a:rPr lang="en-US" sz="2800" dirty="0" smtClean="0">
                <a:solidFill>
                  <a:schemeClr val="bg1"/>
                </a:solidFill>
                <a:latin typeface="Calibri" panose="020F0502020204030204" pitchFamily="34" charset="0"/>
                <a:cs typeface="Calibri" panose="020F0502020204030204" pitchFamily="34" charset="0"/>
              </a:rPr>
              <a:t>Non-Critical Services</a:t>
            </a:r>
          </a:p>
          <a:p>
            <a:pPr algn="l"/>
            <a:r>
              <a:rPr lang="en-US" sz="2800" dirty="0" smtClean="0">
                <a:solidFill>
                  <a:schemeClr val="bg1"/>
                </a:solidFill>
                <a:latin typeface="Calibri" panose="020F0502020204030204" pitchFamily="34" charset="0"/>
                <a:cs typeface="Calibri" panose="020F0502020204030204" pitchFamily="34" charset="0"/>
              </a:rPr>
              <a:t>Peer Support and 1:1 Access For:</a:t>
            </a:r>
          </a:p>
          <a:p>
            <a:pPr algn="l"/>
            <a:r>
              <a:rPr lang="en-US" sz="2800" dirty="0">
                <a:solidFill>
                  <a:schemeClr val="bg1"/>
                </a:solidFill>
                <a:latin typeface="Calibri" panose="020F0502020204030204" pitchFamily="34" charset="0"/>
                <a:cs typeface="Calibri" panose="020F0502020204030204" pitchFamily="34" charset="0"/>
              </a:rPr>
              <a:t>	</a:t>
            </a:r>
            <a:r>
              <a:rPr lang="en-US" sz="2800" dirty="0" smtClean="0">
                <a:solidFill>
                  <a:schemeClr val="bg1"/>
                </a:solidFill>
                <a:latin typeface="Calibri" panose="020F0502020204030204" pitchFamily="34" charset="0"/>
                <a:cs typeface="Calibri" panose="020F0502020204030204" pitchFamily="34" charset="0"/>
              </a:rPr>
              <a:t> Non-Traumatic Incidents</a:t>
            </a:r>
          </a:p>
          <a:p>
            <a:pPr algn="l"/>
            <a:r>
              <a:rPr lang="en-US" sz="2800" dirty="0" smtClean="0">
                <a:solidFill>
                  <a:schemeClr val="bg1"/>
                </a:solidFill>
                <a:latin typeface="Calibri" panose="020F0502020204030204" pitchFamily="34" charset="0"/>
                <a:cs typeface="Calibri" panose="020F0502020204030204" pitchFamily="34" charset="0"/>
              </a:rPr>
              <a:t>	Cumulative Career Stress</a:t>
            </a:r>
          </a:p>
          <a:p>
            <a:pPr algn="l"/>
            <a:r>
              <a:rPr lang="en-US" sz="2800" dirty="0" smtClean="0">
                <a:solidFill>
                  <a:schemeClr val="bg1"/>
                </a:solidFill>
                <a:latin typeface="Calibri" panose="020F0502020204030204" pitchFamily="34" charset="0"/>
                <a:cs typeface="Calibri" panose="020F0502020204030204" pitchFamily="34" charset="0"/>
              </a:rPr>
              <a:t>	Personal Challenges</a:t>
            </a:r>
          </a:p>
          <a:p>
            <a:pPr algn="l"/>
            <a:r>
              <a:rPr lang="en-US" sz="2800" dirty="0" smtClean="0">
                <a:solidFill>
                  <a:schemeClr val="bg1"/>
                </a:solidFill>
                <a:latin typeface="Calibri" panose="020F0502020204030204" pitchFamily="34" charset="0"/>
                <a:cs typeface="Calibri" panose="020F0502020204030204" pitchFamily="34" charset="0"/>
              </a:rPr>
              <a:t>	Other Non-Critical Stressors</a:t>
            </a:r>
          </a:p>
          <a:p>
            <a:pPr algn="l"/>
            <a:r>
              <a:rPr lang="en-US" sz="2800" dirty="0" smtClean="0">
                <a:solidFill>
                  <a:schemeClr val="bg1"/>
                </a:solidFill>
                <a:latin typeface="Calibri" panose="020F0502020204030204" pitchFamily="34" charset="0"/>
                <a:cs typeface="Calibri" panose="020F0502020204030204" pitchFamily="34" charset="0"/>
              </a:rPr>
              <a:t>Clinical Referrals</a:t>
            </a:r>
          </a:p>
        </p:txBody>
      </p:sp>
    </p:spTree>
    <p:extLst>
      <p:ext uri="{BB962C8B-B14F-4D97-AF65-F5344CB8AC3E}">
        <p14:creationId xmlns:p14="http://schemas.microsoft.com/office/powerpoint/2010/main" val="371817566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600200" y="367444"/>
            <a:ext cx="8991600" cy="1645920"/>
          </a:xfrm>
        </p:spPr>
        <p:txBody>
          <a:bodyPr/>
          <a:lstStyle/>
          <a:p>
            <a:r>
              <a:rPr lang="en-US" dirty="0" smtClean="0">
                <a:latin typeface="Calibri" panose="020F0502020204030204" pitchFamily="34" charset="0"/>
                <a:cs typeface="Calibri" panose="020F0502020204030204" pitchFamily="34" charset="0"/>
              </a:rPr>
              <a:t>Some obstacles</a:t>
            </a:r>
            <a:endParaRPr lang="en-US" dirty="0">
              <a:latin typeface="Calibri" panose="020F0502020204030204" pitchFamily="34" charset="0"/>
              <a:cs typeface="Calibri" panose="020F0502020204030204" pitchFamily="34" charset="0"/>
            </a:endParaRPr>
          </a:p>
        </p:txBody>
      </p:sp>
      <p:sp>
        <p:nvSpPr>
          <p:cNvPr id="3" name="Subtitle 2"/>
          <p:cNvSpPr>
            <a:spLocks noGrp="1"/>
          </p:cNvSpPr>
          <p:nvPr>
            <p:ph type="subTitle" idx="1"/>
          </p:nvPr>
        </p:nvSpPr>
        <p:spPr>
          <a:xfrm>
            <a:off x="1441450" y="2013364"/>
            <a:ext cx="9309100" cy="4546600"/>
          </a:xfrm>
        </p:spPr>
        <p:txBody>
          <a:bodyPr>
            <a:normAutofit/>
          </a:bodyPr>
          <a:lstStyle/>
          <a:p>
            <a:r>
              <a:rPr lang="en-US" sz="2800" dirty="0">
                <a:solidFill>
                  <a:schemeClr val="bg1"/>
                </a:solidFill>
                <a:latin typeface="Calibri" panose="020F0502020204030204" pitchFamily="34" charset="0"/>
                <a:cs typeface="Calibri" panose="020F0502020204030204" pitchFamily="34" charset="0"/>
              </a:rPr>
              <a:t>Barriers to Seeking Services</a:t>
            </a:r>
          </a:p>
          <a:p>
            <a:pPr algn="l"/>
            <a:endParaRPr lang="en-US" sz="2800" dirty="0">
              <a:solidFill>
                <a:schemeClr val="bg1"/>
              </a:solidFill>
              <a:latin typeface="Calibri" panose="020F0502020204030204" pitchFamily="34" charset="0"/>
              <a:cs typeface="Calibri" panose="020F0502020204030204" pitchFamily="34" charset="0"/>
            </a:endParaRPr>
          </a:p>
          <a:p>
            <a:pPr algn="l"/>
            <a:r>
              <a:rPr lang="en-US" sz="2800" dirty="0">
                <a:solidFill>
                  <a:schemeClr val="bg1"/>
                </a:solidFill>
                <a:latin typeface="Calibri" panose="020F0502020204030204" pitchFamily="34" charset="0"/>
                <a:cs typeface="Calibri" panose="020F0502020204030204" pitchFamily="34" charset="0"/>
              </a:rPr>
              <a:t>Stigma</a:t>
            </a:r>
          </a:p>
          <a:p>
            <a:pPr algn="l"/>
            <a:r>
              <a:rPr lang="en-US" sz="2800" dirty="0">
                <a:solidFill>
                  <a:schemeClr val="bg1"/>
                </a:solidFill>
                <a:latin typeface="Calibri" panose="020F0502020204030204" pitchFamily="34" charset="0"/>
                <a:cs typeface="Calibri" panose="020F0502020204030204" pitchFamily="34" charset="0"/>
              </a:rPr>
              <a:t>Confidentiality / Anonymity Concerns</a:t>
            </a:r>
          </a:p>
          <a:p>
            <a:pPr algn="l"/>
            <a:r>
              <a:rPr lang="en-US" sz="2800" dirty="0">
                <a:solidFill>
                  <a:schemeClr val="bg1"/>
                </a:solidFill>
                <a:latin typeface="Calibri" panose="020F0502020204030204" pitchFamily="34" charset="0"/>
                <a:cs typeface="Calibri" panose="020F0502020204030204" pitchFamily="34" charset="0"/>
              </a:rPr>
              <a:t>Fear of Negative Career Impact</a:t>
            </a:r>
          </a:p>
          <a:p>
            <a:pPr algn="l"/>
            <a:r>
              <a:rPr lang="en-US" sz="2800" dirty="0">
                <a:solidFill>
                  <a:schemeClr val="bg1"/>
                </a:solidFill>
                <a:latin typeface="Calibri" panose="020F0502020204030204" pitchFamily="34" charset="0"/>
                <a:cs typeface="Calibri" panose="020F0502020204030204" pitchFamily="34" charset="0"/>
              </a:rPr>
              <a:t>Belief That Services Are Difficult to Access</a:t>
            </a:r>
          </a:p>
          <a:p>
            <a:pPr algn="l"/>
            <a:endParaRPr lang="en-US" sz="2800" dirty="0">
              <a:solidFill>
                <a:schemeClr val="bg1"/>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62112524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600200" y="367444"/>
            <a:ext cx="8991600" cy="1645920"/>
          </a:xfrm>
        </p:spPr>
        <p:txBody>
          <a:bodyPr/>
          <a:lstStyle/>
          <a:p>
            <a:r>
              <a:rPr lang="en-US" dirty="0" smtClean="0">
                <a:latin typeface="Calibri" panose="020F0502020204030204" pitchFamily="34" charset="0"/>
                <a:cs typeface="Calibri" panose="020F0502020204030204" pitchFamily="34" charset="0"/>
              </a:rPr>
              <a:t>The Need for </a:t>
            </a:r>
            <a:r>
              <a:rPr lang="en-US" dirty="0" err="1" smtClean="0">
                <a:latin typeface="Calibri" panose="020F0502020204030204" pitchFamily="34" charset="0"/>
                <a:cs typeface="Calibri" panose="020F0502020204030204" pitchFamily="34" charset="0"/>
              </a:rPr>
              <a:t>cism</a:t>
            </a:r>
            <a:r>
              <a:rPr lang="en-US" dirty="0" smtClean="0">
                <a:latin typeface="Calibri" panose="020F0502020204030204" pitchFamily="34" charset="0"/>
                <a:cs typeface="Calibri" panose="020F0502020204030204" pitchFamily="34" charset="0"/>
              </a:rPr>
              <a:t> / peer support</a:t>
            </a:r>
            <a:endParaRPr lang="en-US" dirty="0">
              <a:latin typeface="Calibri" panose="020F0502020204030204" pitchFamily="34" charset="0"/>
              <a:cs typeface="Calibri" panose="020F0502020204030204" pitchFamily="34" charset="0"/>
            </a:endParaRPr>
          </a:p>
        </p:txBody>
      </p:sp>
      <p:sp>
        <p:nvSpPr>
          <p:cNvPr id="3" name="Subtitle 2"/>
          <p:cNvSpPr>
            <a:spLocks noGrp="1"/>
          </p:cNvSpPr>
          <p:nvPr>
            <p:ph type="subTitle" idx="1"/>
          </p:nvPr>
        </p:nvSpPr>
        <p:spPr>
          <a:xfrm>
            <a:off x="1441450" y="2311400"/>
            <a:ext cx="9309100" cy="4546600"/>
          </a:xfrm>
        </p:spPr>
        <p:txBody>
          <a:bodyPr>
            <a:normAutofit/>
          </a:bodyPr>
          <a:lstStyle/>
          <a:p>
            <a:r>
              <a:rPr lang="en-US" sz="2800" dirty="0" smtClean="0">
                <a:solidFill>
                  <a:schemeClr val="bg1"/>
                </a:solidFill>
                <a:latin typeface="Calibri" panose="020F0502020204030204" pitchFamily="34" charset="0"/>
                <a:cs typeface="Calibri" panose="020F0502020204030204" pitchFamily="34" charset="0"/>
              </a:rPr>
              <a:t>Unresolved traumatic and / or cumulative stress may lead to:</a:t>
            </a:r>
          </a:p>
          <a:p>
            <a:pPr algn="l"/>
            <a:endParaRPr lang="en-US" sz="2800" dirty="0" smtClean="0">
              <a:solidFill>
                <a:schemeClr val="bg1"/>
              </a:solidFill>
              <a:latin typeface="Calibri" panose="020F0502020204030204" pitchFamily="34" charset="0"/>
              <a:cs typeface="Calibri" panose="020F0502020204030204" pitchFamily="34" charset="0"/>
            </a:endParaRPr>
          </a:p>
        </p:txBody>
      </p:sp>
      <p:sp>
        <p:nvSpPr>
          <p:cNvPr id="4" name="Rectangle 3"/>
          <p:cNvSpPr txBox="1">
            <a:spLocks noChangeArrowheads="1"/>
          </p:cNvSpPr>
          <p:nvPr/>
        </p:nvSpPr>
        <p:spPr>
          <a:xfrm>
            <a:off x="1600200" y="3233738"/>
            <a:ext cx="4038600" cy="4068762"/>
          </a:xfrm>
          <a:prstGeom prst="rect">
            <a:avLst/>
          </a:prstGeom>
          <a:noFill/>
        </p:spPr>
        <p:txBody>
          <a:bodyPr vert="horz" lIns="91440" tIns="45720" rIns="91440" bIns="45720" rtlCol="0">
            <a:normAutofit/>
          </a:bodyPr>
          <a:lstStyle>
            <a:lvl1pPr marL="0" indent="0" algn="ctr" defTabSz="914400" rtl="0" eaLnBrk="1" latinLnBrk="0" hangingPunct="1">
              <a:lnSpc>
                <a:spcPct val="100000"/>
              </a:lnSpc>
              <a:spcBef>
                <a:spcPts val="1000"/>
              </a:spcBef>
              <a:buClr>
                <a:schemeClr val="accent2"/>
              </a:buClr>
              <a:buFont typeface="Arial" panose="020B0604020202020204" pitchFamily="34" charset="0"/>
              <a:buNone/>
              <a:defRPr sz="2000" kern="1200">
                <a:solidFill>
                  <a:schemeClr val="tx1">
                    <a:lumMod val="75000"/>
                    <a:lumOff val="25000"/>
                  </a:schemeClr>
                </a:solidFill>
                <a:latin typeface="+mn-lt"/>
                <a:ea typeface="+mn-ea"/>
                <a:cs typeface="+mn-cs"/>
              </a:defRPr>
            </a:lvl1pPr>
            <a:lvl2pPr marL="457200" indent="0" algn="ctr" defTabSz="914400" rtl="0" eaLnBrk="1" latinLnBrk="0" hangingPunct="1">
              <a:lnSpc>
                <a:spcPct val="100000"/>
              </a:lnSpc>
              <a:spcBef>
                <a:spcPts val="1000"/>
              </a:spcBef>
              <a:buClr>
                <a:schemeClr val="accent2"/>
              </a:buClr>
              <a:buFont typeface="Arial" panose="020B0604020202020204" pitchFamily="34" charset="0"/>
              <a:buNone/>
              <a:defRPr sz="2000" kern="1200">
                <a:solidFill>
                  <a:schemeClr val="tx1">
                    <a:lumMod val="85000"/>
                    <a:lumOff val="15000"/>
                  </a:schemeClr>
                </a:solidFill>
                <a:latin typeface="+mn-lt"/>
                <a:ea typeface="+mn-ea"/>
                <a:cs typeface="+mn-cs"/>
              </a:defRPr>
            </a:lvl2pPr>
            <a:lvl3pPr marL="914400" indent="0" algn="ctr" defTabSz="914400" rtl="0" eaLnBrk="1" latinLnBrk="0" hangingPunct="1">
              <a:lnSpc>
                <a:spcPct val="100000"/>
              </a:lnSpc>
              <a:spcBef>
                <a:spcPts val="1000"/>
              </a:spcBef>
              <a:buClr>
                <a:schemeClr val="accent2"/>
              </a:buClr>
              <a:buFont typeface="Arial" panose="020B0604020202020204" pitchFamily="34" charset="0"/>
              <a:buNone/>
              <a:defRPr sz="1800" kern="1200">
                <a:solidFill>
                  <a:schemeClr val="tx1">
                    <a:lumMod val="85000"/>
                    <a:lumOff val="15000"/>
                  </a:schemeClr>
                </a:solidFill>
                <a:latin typeface="+mn-lt"/>
                <a:ea typeface="+mn-ea"/>
                <a:cs typeface="+mn-cs"/>
              </a:defRPr>
            </a:lvl3pPr>
            <a:lvl4pPr marL="1371600" indent="0" algn="ctr" defTabSz="914400" rtl="0" eaLnBrk="1" latinLnBrk="0" hangingPunct="1">
              <a:lnSpc>
                <a:spcPct val="100000"/>
              </a:lnSpc>
              <a:spcBef>
                <a:spcPts val="1000"/>
              </a:spcBef>
              <a:buClr>
                <a:schemeClr val="accent2"/>
              </a:buClr>
              <a:buFont typeface="Arial" panose="020B0604020202020204" pitchFamily="34" charset="0"/>
              <a:buNone/>
              <a:defRPr sz="1600" kern="1200">
                <a:solidFill>
                  <a:schemeClr val="tx1">
                    <a:lumMod val="85000"/>
                    <a:lumOff val="15000"/>
                  </a:schemeClr>
                </a:solidFill>
                <a:latin typeface="+mn-lt"/>
                <a:ea typeface="+mn-ea"/>
                <a:cs typeface="+mn-cs"/>
              </a:defRPr>
            </a:lvl4pPr>
            <a:lvl5pPr marL="1828800" indent="0" algn="ctr" defTabSz="914400" rtl="0" eaLnBrk="1" latinLnBrk="0" hangingPunct="1">
              <a:lnSpc>
                <a:spcPct val="100000"/>
              </a:lnSpc>
              <a:spcBef>
                <a:spcPts val="1000"/>
              </a:spcBef>
              <a:buClr>
                <a:schemeClr val="accent2"/>
              </a:buClr>
              <a:buFont typeface="Arial" panose="020B0604020202020204" pitchFamily="34" charset="0"/>
              <a:buNone/>
              <a:defRPr sz="1600" kern="1200">
                <a:solidFill>
                  <a:schemeClr val="tx1">
                    <a:lumMod val="85000"/>
                    <a:lumOff val="15000"/>
                  </a:schemeClr>
                </a:solidFill>
                <a:latin typeface="+mn-lt"/>
                <a:ea typeface="+mn-ea"/>
                <a:cs typeface="+mn-cs"/>
              </a:defRPr>
            </a:lvl5pPr>
            <a:lvl6pPr marL="2286000" indent="0" algn="ctr" defTabSz="914400" rtl="0" eaLnBrk="1" latinLnBrk="0" hangingPunct="1">
              <a:lnSpc>
                <a:spcPct val="100000"/>
              </a:lnSpc>
              <a:spcBef>
                <a:spcPts val="1000"/>
              </a:spcBef>
              <a:buClr>
                <a:schemeClr val="accent2"/>
              </a:buClr>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100000"/>
              </a:lnSpc>
              <a:spcBef>
                <a:spcPts val="1000"/>
              </a:spcBef>
              <a:buClr>
                <a:schemeClr val="accent2"/>
              </a:buClr>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100000"/>
              </a:lnSpc>
              <a:spcBef>
                <a:spcPts val="1000"/>
              </a:spcBef>
              <a:buClr>
                <a:schemeClr val="accent2"/>
              </a:buClr>
              <a:buFont typeface="Arial" panose="020B0604020202020204" pitchFamily="34" charset="0"/>
              <a:buNone/>
              <a:defRPr sz="1600" kern="1200" baseline="0">
                <a:solidFill>
                  <a:schemeClr val="tx1"/>
                </a:solidFill>
                <a:latin typeface="+mn-lt"/>
                <a:ea typeface="+mn-ea"/>
                <a:cs typeface="+mn-cs"/>
              </a:defRPr>
            </a:lvl8pPr>
            <a:lvl9pPr marL="3657600" indent="0" algn="ctr" defTabSz="914400" rtl="0" eaLnBrk="1" latinLnBrk="0" hangingPunct="1">
              <a:lnSpc>
                <a:spcPct val="100000"/>
              </a:lnSpc>
              <a:spcBef>
                <a:spcPts val="1000"/>
              </a:spcBef>
              <a:buClr>
                <a:schemeClr val="accent2"/>
              </a:buClr>
              <a:buFont typeface="Arial" panose="020B0604020202020204" pitchFamily="34" charset="0"/>
              <a:buNone/>
              <a:defRPr sz="1600" kern="1200" baseline="0">
                <a:solidFill>
                  <a:schemeClr val="tx1"/>
                </a:solidFill>
                <a:latin typeface="+mn-lt"/>
                <a:ea typeface="+mn-ea"/>
                <a:cs typeface="+mn-cs"/>
              </a:defRPr>
            </a:lvl9pPr>
          </a:lstStyle>
          <a:p>
            <a:r>
              <a:rPr lang="en-GB" altLang="en-US" sz="2800" b="1" smtClean="0">
                <a:solidFill>
                  <a:schemeClr val="accent4">
                    <a:lumMod val="10000"/>
                  </a:schemeClr>
                </a:solidFill>
                <a:latin typeface="Calibri" panose="020F0502020204030204" pitchFamily="34" charset="0"/>
                <a:cs typeface="Calibri" panose="020F0502020204030204" pitchFamily="34" charset="0"/>
              </a:rPr>
              <a:t>Officer Perspective</a:t>
            </a:r>
          </a:p>
          <a:p>
            <a:endParaRPr lang="en-GB" altLang="en-US" sz="2400" dirty="0" smtClean="0">
              <a:solidFill>
                <a:schemeClr val="accent4">
                  <a:lumMod val="10000"/>
                </a:schemeClr>
              </a:solidFill>
              <a:latin typeface="Calibri" panose="020F0502020204030204" pitchFamily="34" charset="0"/>
              <a:cs typeface="Calibri" panose="020F0502020204030204" pitchFamily="34" charset="0"/>
            </a:endParaRPr>
          </a:p>
          <a:p>
            <a:pPr algn="l"/>
            <a:r>
              <a:rPr lang="en-GB" altLang="en-US" sz="2400" dirty="0" smtClean="0">
                <a:solidFill>
                  <a:schemeClr val="accent4">
                    <a:lumMod val="10000"/>
                  </a:schemeClr>
                </a:solidFill>
                <a:latin typeface="Calibri" panose="020F0502020204030204" pitchFamily="34" charset="0"/>
                <a:cs typeface="Calibri" panose="020F0502020204030204" pitchFamily="34" charset="0"/>
              </a:rPr>
              <a:t>Increased Discipline</a:t>
            </a:r>
          </a:p>
          <a:p>
            <a:pPr algn="l"/>
            <a:r>
              <a:rPr lang="en-US" altLang="en-US" sz="2400" smtClean="0">
                <a:solidFill>
                  <a:schemeClr val="accent4">
                    <a:lumMod val="10000"/>
                  </a:schemeClr>
                </a:solidFill>
                <a:latin typeface="Calibri" panose="020F0502020204030204" pitchFamily="34" charset="0"/>
                <a:cs typeface="Calibri" panose="020F0502020204030204" pitchFamily="34" charset="0"/>
              </a:rPr>
              <a:t>Alcohol / Substance Abuse</a:t>
            </a:r>
          </a:p>
          <a:p>
            <a:pPr algn="l"/>
            <a:r>
              <a:rPr lang="en-US" altLang="en-US" sz="2400" dirty="0" smtClean="0">
                <a:solidFill>
                  <a:schemeClr val="accent4">
                    <a:lumMod val="10000"/>
                  </a:schemeClr>
                </a:solidFill>
                <a:latin typeface="Calibri" panose="020F0502020204030204" pitchFamily="34" charset="0"/>
                <a:cs typeface="Calibri" panose="020F0502020204030204" pitchFamily="34" charset="0"/>
              </a:rPr>
              <a:t>Health Issues</a:t>
            </a:r>
          </a:p>
          <a:p>
            <a:pPr algn="l"/>
            <a:r>
              <a:rPr lang="en-US" altLang="en-US" sz="2400" dirty="0" smtClean="0">
                <a:solidFill>
                  <a:schemeClr val="accent4">
                    <a:lumMod val="10000"/>
                  </a:schemeClr>
                </a:solidFill>
                <a:latin typeface="Calibri" panose="020F0502020204030204" pitchFamily="34" charset="0"/>
                <a:cs typeface="Calibri" panose="020F0502020204030204" pitchFamily="34" charset="0"/>
              </a:rPr>
              <a:t>Suicide</a:t>
            </a:r>
            <a:endParaRPr lang="en-US" altLang="en-US" sz="2400" dirty="0">
              <a:solidFill>
                <a:schemeClr val="accent4">
                  <a:lumMod val="10000"/>
                </a:schemeClr>
              </a:solidFill>
              <a:latin typeface="Calibri" panose="020F0502020204030204" pitchFamily="34" charset="0"/>
              <a:cs typeface="Calibri" panose="020F0502020204030204" pitchFamily="34" charset="0"/>
            </a:endParaRPr>
          </a:p>
        </p:txBody>
      </p:sp>
      <p:sp>
        <p:nvSpPr>
          <p:cNvPr id="5" name="Rectangle 4"/>
          <p:cNvSpPr txBox="1">
            <a:spLocks noChangeArrowheads="1"/>
          </p:cNvSpPr>
          <p:nvPr/>
        </p:nvSpPr>
        <p:spPr>
          <a:xfrm>
            <a:off x="6449691" y="3233738"/>
            <a:ext cx="4142109" cy="4068762"/>
          </a:xfrm>
          <a:prstGeom prst="rect">
            <a:avLst/>
          </a:prstGeom>
        </p:spPr>
        <p:txBody>
          <a:bodyPr/>
          <a:lst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a:lstStyle>
          <a:p>
            <a:r>
              <a:rPr lang="en-GB" altLang="en-US" sz="2800" b="1" smtClean="0">
                <a:solidFill>
                  <a:schemeClr val="accent4">
                    <a:lumMod val="10000"/>
                  </a:schemeClr>
                </a:solidFill>
                <a:latin typeface="Calibri" panose="020F0502020204030204" pitchFamily="34" charset="0"/>
                <a:cs typeface="Calibri" panose="020F0502020204030204" pitchFamily="34" charset="0"/>
              </a:rPr>
              <a:t>Agency Perspective</a:t>
            </a:r>
          </a:p>
          <a:p>
            <a:endParaRPr lang="en-GB" altLang="en-US" sz="2400" dirty="0" smtClean="0">
              <a:solidFill>
                <a:schemeClr val="accent4">
                  <a:lumMod val="10000"/>
                </a:schemeClr>
              </a:solidFill>
              <a:latin typeface="Calibri" panose="020F0502020204030204" pitchFamily="34" charset="0"/>
              <a:cs typeface="Calibri" panose="020F0502020204030204" pitchFamily="34" charset="0"/>
            </a:endParaRPr>
          </a:p>
          <a:p>
            <a:r>
              <a:rPr lang="en-US" altLang="en-US" sz="2400" smtClean="0">
                <a:solidFill>
                  <a:schemeClr val="accent4">
                    <a:lumMod val="10000"/>
                  </a:schemeClr>
                </a:solidFill>
                <a:latin typeface="Calibri" panose="020F0502020204030204" pitchFamily="34" charset="0"/>
                <a:cs typeface="Calibri" panose="020F0502020204030204" pitchFamily="34" charset="0"/>
              </a:rPr>
              <a:t>Increased Citizen Complaints</a:t>
            </a:r>
          </a:p>
          <a:p>
            <a:r>
              <a:rPr lang="en-US" altLang="en-US" sz="2400" dirty="0" smtClean="0">
                <a:solidFill>
                  <a:schemeClr val="accent4">
                    <a:lumMod val="10000"/>
                  </a:schemeClr>
                </a:solidFill>
                <a:latin typeface="Calibri" panose="020F0502020204030204" pitchFamily="34" charset="0"/>
                <a:cs typeface="Calibri" panose="020F0502020204030204" pitchFamily="34" charset="0"/>
              </a:rPr>
              <a:t>More Uses of Force</a:t>
            </a:r>
          </a:p>
          <a:p>
            <a:r>
              <a:rPr lang="en-US" altLang="en-US" sz="2400" dirty="0" smtClean="0">
                <a:solidFill>
                  <a:schemeClr val="accent4">
                    <a:lumMod val="10000"/>
                  </a:schemeClr>
                </a:solidFill>
                <a:latin typeface="Calibri" panose="020F0502020204030204" pitchFamily="34" charset="0"/>
                <a:cs typeface="Calibri" panose="020F0502020204030204" pitchFamily="34" charset="0"/>
              </a:rPr>
              <a:t>Lost Time / Workers Comp</a:t>
            </a:r>
          </a:p>
          <a:p>
            <a:r>
              <a:rPr lang="en-US" altLang="en-US" sz="2400" dirty="0" smtClean="0">
                <a:solidFill>
                  <a:schemeClr val="accent4">
                    <a:lumMod val="10000"/>
                  </a:schemeClr>
                </a:solidFill>
                <a:latin typeface="Calibri" panose="020F0502020204030204" pitchFamily="34" charset="0"/>
                <a:cs typeface="Calibri" panose="020F0502020204030204" pitchFamily="34" charset="0"/>
              </a:rPr>
              <a:t>Potential Liability</a:t>
            </a:r>
          </a:p>
          <a:p>
            <a:r>
              <a:rPr lang="en-US" altLang="en-US" sz="2400" dirty="0" smtClean="0">
                <a:solidFill>
                  <a:schemeClr val="accent4">
                    <a:lumMod val="10000"/>
                  </a:schemeClr>
                </a:solidFill>
                <a:latin typeface="Calibri" panose="020F0502020204030204" pitchFamily="34" charset="0"/>
                <a:cs typeface="Calibri" panose="020F0502020204030204" pitchFamily="34" charset="0"/>
              </a:rPr>
              <a:t>Suicide</a:t>
            </a:r>
            <a:endParaRPr lang="en-US" altLang="en-US" sz="2400" dirty="0">
              <a:solidFill>
                <a:schemeClr val="accent4">
                  <a:lumMod val="10000"/>
                </a:schemeClr>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384378825"/>
      </p:ext>
    </p:extLst>
  </p:cSld>
  <p:clrMapOvr>
    <a:masterClrMapping/>
  </p:clrMapOvr>
  <p:timing>
    <p:tnLst>
      <p:par>
        <p:cTn id="1" dur="indefinite" restart="never" nodeType="tmRoot"/>
      </p:par>
    </p:tnLst>
  </p:timing>
</p:sld>
</file>

<file path=ppt/theme/theme1.xml><?xml version="1.0" encoding="utf-8"?>
<a:theme xmlns:a="http://schemas.openxmlformats.org/drawingml/2006/main" name="Parcel">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TM10001115[[fn=Parcel]]</Template>
  <TotalTime>330</TotalTime>
  <Words>362</Words>
  <Application>Microsoft Office PowerPoint</Application>
  <PresentationFormat>Widescreen</PresentationFormat>
  <Paragraphs>79</Paragraphs>
  <Slides>9</Slides>
  <Notes>9</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Arial</vt:lpstr>
      <vt:lpstr>Calibri</vt:lpstr>
      <vt:lpstr>Gill Sans MT</vt:lpstr>
      <vt:lpstr>Parcel</vt:lpstr>
      <vt:lpstr>Wilmington Police Critical incident stress management and peer support team</vt:lpstr>
      <vt:lpstr>Introduction &amp; Background</vt:lpstr>
      <vt:lpstr>WPd Peer Support Team</vt:lpstr>
      <vt:lpstr>WPd Peer Support Team</vt:lpstr>
      <vt:lpstr>Activation / access to the team</vt:lpstr>
      <vt:lpstr>Services offered</vt:lpstr>
      <vt:lpstr>Services offered</vt:lpstr>
      <vt:lpstr>Some obstacles</vt:lpstr>
      <vt:lpstr>The Need for cism / peer support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Wilmington Police Critical incident stress management and peer support team</dc:title>
  <dc:creator>Bozeman Harold (Wilmington PD)</dc:creator>
  <cp:lastModifiedBy>Karas David (Wilmington PD)</cp:lastModifiedBy>
  <cp:revision>30</cp:revision>
  <cp:lastPrinted>2022-02-11T16:24:08Z</cp:lastPrinted>
  <dcterms:created xsi:type="dcterms:W3CDTF">2022-02-10T22:10:51Z</dcterms:created>
  <dcterms:modified xsi:type="dcterms:W3CDTF">2022-02-11T17:48:25Z</dcterms:modified>
</cp:coreProperties>
</file>