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57" r:id="rId3"/>
    <p:sldId id="260" r:id="rId4"/>
    <p:sldId id="325" r:id="rId5"/>
    <p:sldId id="326" r:id="rId6"/>
    <p:sldId id="324" r:id="rId7"/>
    <p:sldId id="273" r:id="rId8"/>
    <p:sldId id="328" r:id="rId9"/>
    <p:sldId id="270" r:id="rId10"/>
    <p:sldId id="308" r:id="rId11"/>
    <p:sldId id="309" r:id="rId12"/>
    <p:sldId id="310" r:id="rId13"/>
    <p:sldId id="311" r:id="rId14"/>
    <p:sldId id="312" r:id="rId15"/>
    <p:sldId id="313" r:id="rId16"/>
    <p:sldId id="315" r:id="rId17"/>
    <p:sldId id="320" r:id="rId18"/>
    <p:sldId id="316" r:id="rId19"/>
    <p:sldId id="319" r:id="rId20"/>
    <p:sldId id="276" r:id="rId21"/>
    <p:sldId id="322" r:id="rId22"/>
    <p:sldId id="32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R. Adams" initials="NR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0" d="100"/>
          <a:sy n="100" d="100"/>
        </p:scale>
        <p:origin x="96"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48B1F-AD96-4D8E-AEE3-6EE24257E8A1}"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A87D9-C083-45B0-BFB3-C17B42EDFA79}" type="slidenum">
              <a:rPr lang="en-US" smtClean="0"/>
              <a:t>‹#›</a:t>
            </a:fld>
            <a:endParaRPr lang="en-US"/>
          </a:p>
        </p:txBody>
      </p:sp>
    </p:spTree>
    <p:extLst>
      <p:ext uri="{BB962C8B-B14F-4D97-AF65-F5344CB8AC3E}">
        <p14:creationId xmlns:p14="http://schemas.microsoft.com/office/powerpoint/2010/main" val="32039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Tx/>
              <a:buChar char="-"/>
            </a:pPr>
            <a:r>
              <a:rPr lang="en-US" dirty="0"/>
              <a:t>In existence for over 50 years</a:t>
            </a:r>
          </a:p>
          <a:p>
            <a:endParaRPr lang="en-US" dirty="0"/>
          </a:p>
          <a:p>
            <a:pPr marL="171441" indent="-171441">
              <a:buFontTx/>
              <a:buChar char="-"/>
            </a:pPr>
            <a:r>
              <a:rPr lang="en-US" dirty="0"/>
              <a:t>Open to all income levels with a focus on lower-income households</a:t>
            </a:r>
          </a:p>
          <a:p>
            <a:pPr marL="171441" indent="-171441">
              <a:buFontTx/>
              <a:buChar char="-"/>
            </a:pPr>
            <a:endParaRPr lang="en-US" dirty="0"/>
          </a:p>
          <a:p>
            <a:pPr marL="171441" indent="-171441">
              <a:buFontTx/>
              <a:buChar char="-"/>
            </a:pPr>
            <a:r>
              <a:rPr lang="en-US" dirty="0"/>
              <a:t>The program promotes work readiness, career exploration and financial literacy</a:t>
            </a:r>
          </a:p>
          <a:p>
            <a:endParaRPr lang="en-US" dirty="0"/>
          </a:p>
          <a:p>
            <a:pPr marL="171441" indent="-171441">
              <a:buFontTx/>
              <a:buChar char="-"/>
            </a:pPr>
            <a:r>
              <a:rPr lang="en-US" dirty="0"/>
              <a:t>And finally, YCD helps to prepare young people for the adult workforce.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753C52-0353-4E91-839A-A37F8D84A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493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Started out as the City’s Summer Youth Employment program</a:t>
            </a:r>
          </a:p>
          <a:p>
            <a:endParaRPr lang="en-US" dirty="0">
              <a:latin typeface="Times New Roman" panose="02020603050405020304" pitchFamily="18" charset="0"/>
              <a:cs typeface="Times New Roman" panose="02020603050405020304" pitchFamily="18" charset="0"/>
            </a:endParaRPr>
          </a:p>
          <a:p>
            <a:pPr marL="228588" indent="-22858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2 years ago, we changed the name to Youth Career Development (YCD) after realizing we wanted to do more than just place kids in jobs.  </a:t>
            </a:r>
          </a:p>
          <a:p>
            <a:pPr marL="228588" indent="-22858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588" indent="-22858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wanted to provide workforce training in addition to providing a paycheck. So we rebranded and split the summer program into two tracks. </a:t>
            </a:r>
          </a:p>
          <a:p>
            <a:pPr marL="228588" indent="-22858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588" indent="-22858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year, for the first time in the programs existence, we are a year-round youth employment program.</a:t>
            </a:r>
          </a:p>
          <a:p>
            <a:pPr marL="228588" indent="-228588">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28588" indent="-228588">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fall and winter program places emphasis on placing youth, as best we can, in jobs that correspond to their career pathway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753C52-0353-4E91-839A-A37F8D84A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6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753C52-0353-4E91-839A-A37F8D84AB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4009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6/8/2022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6/8/2022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nrp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DC6E48-A2B9-416A-9BA2-AE78CBD2696B}"/>
              </a:ext>
            </a:extLst>
          </p:cNvPr>
          <p:cNvSpPr>
            <a:spLocks noGrp="1"/>
          </p:cNvSpPr>
          <p:nvPr>
            <p:ph type="ctrTitle"/>
          </p:nvPr>
        </p:nvSpPr>
        <p:spPr>
          <a:xfrm>
            <a:off x="3854450" y="965200"/>
            <a:ext cx="7372350" cy="3404680"/>
          </a:xfrm>
        </p:spPr>
        <p:txBody>
          <a:bodyPr>
            <a:normAutofit/>
          </a:bodyPr>
          <a:lstStyle/>
          <a:p>
            <a:r>
              <a:rPr lang="en-US" dirty="0"/>
              <a:t>Department of parks and recreation </a:t>
            </a:r>
          </a:p>
        </p:txBody>
      </p:sp>
      <p:sp>
        <p:nvSpPr>
          <p:cNvPr id="3" name="Subtitle 2">
            <a:extLst>
              <a:ext uri="{FF2B5EF4-FFF2-40B4-BE49-F238E27FC236}">
                <a16:creationId xmlns:a16="http://schemas.microsoft.com/office/drawing/2014/main" id="{AA7F4739-BA18-4866-9439-25188340D1CC}"/>
              </a:ext>
            </a:extLst>
          </p:cNvPr>
          <p:cNvSpPr>
            <a:spLocks noGrp="1"/>
          </p:cNvSpPr>
          <p:nvPr>
            <p:ph type="subTitle" idx="1"/>
          </p:nvPr>
        </p:nvSpPr>
        <p:spPr>
          <a:xfrm>
            <a:off x="3854450" y="4503906"/>
            <a:ext cx="7372350" cy="1388892"/>
          </a:xfrm>
        </p:spPr>
        <p:txBody>
          <a:bodyPr>
            <a:normAutofit fontScale="92500" lnSpcReduction="20000"/>
          </a:bodyPr>
          <a:lstStyle/>
          <a:p>
            <a:r>
              <a:rPr lang="en-US" dirty="0"/>
              <a:t>Youth &amp; Families Division</a:t>
            </a:r>
          </a:p>
          <a:p>
            <a:r>
              <a:rPr lang="en-US" dirty="0"/>
              <a:t>Recreation</a:t>
            </a:r>
          </a:p>
          <a:p>
            <a:r>
              <a:rPr lang="en-US" dirty="0"/>
              <a:t>Hicks </a:t>
            </a:r>
          </a:p>
          <a:p>
            <a:r>
              <a:rPr lang="en-US" dirty="0"/>
              <a:t>NRPA  </a:t>
            </a:r>
          </a:p>
        </p:txBody>
      </p:sp>
      <p:sp>
        <p:nvSpPr>
          <p:cNvPr id="10" name="Rectangle 9">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CD0D7273-5B64-4961-B265-440B9FB9E6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50"/>
          <a:stretch/>
        </p:blipFill>
        <p:spPr>
          <a:xfrm rot="16200000">
            <a:off x="-1264032" y="2187574"/>
            <a:ext cx="6857999" cy="2482850"/>
          </a:xfrm>
          <a:prstGeom prst="rect">
            <a:avLst/>
          </a:prstGeom>
        </p:spPr>
      </p:pic>
      <p:pic>
        <p:nvPicPr>
          <p:cNvPr id="7" name="Picture Placeholder 10">
            <a:extLst>
              <a:ext uri="{FF2B5EF4-FFF2-40B4-BE49-F238E27FC236}">
                <a16:creationId xmlns:a16="http://schemas.microsoft.com/office/drawing/2014/main" id="{43E14B77-BC0F-7F2D-B5A0-58587B97ABF5}"/>
              </a:ext>
            </a:extLst>
          </p:cNvPr>
          <p:cNvPicPr>
            <a:picLocks noChangeAspect="1"/>
          </p:cNvPicPr>
          <p:nvPr/>
        </p:nvPicPr>
        <p:blipFill rotWithShape="1">
          <a:blip r:embed="rId3">
            <a:extLst>
              <a:ext uri="{28A0092B-C50C-407E-A947-70E740481C1C}">
                <a14:useLocalDpi xmlns:a14="http://schemas.microsoft.com/office/drawing/2010/main" val="0"/>
              </a:ext>
            </a:extLst>
          </a:blip>
          <a:srcRect l="2163" r="3251" b="-4"/>
          <a:stretch/>
        </p:blipFill>
        <p:spPr>
          <a:xfrm>
            <a:off x="10967" y="0"/>
            <a:ext cx="3395425" cy="2540704"/>
          </a:xfrm>
          <a:prstGeom prst="rect">
            <a:avLst/>
          </a:prstGeom>
        </p:spPr>
      </p:pic>
    </p:spTree>
    <p:extLst>
      <p:ext uri="{BB962C8B-B14F-4D97-AF65-F5344CB8AC3E}">
        <p14:creationId xmlns:p14="http://schemas.microsoft.com/office/powerpoint/2010/main" val="769065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7A931-A869-42C6-A0EF-49D73F37D4AF}"/>
              </a:ext>
            </a:extLst>
          </p:cNvPr>
          <p:cNvSpPr>
            <a:spLocks noGrp="1"/>
          </p:cNvSpPr>
          <p:nvPr>
            <p:ph type="title"/>
          </p:nvPr>
        </p:nvSpPr>
        <p:spPr>
          <a:xfrm>
            <a:off x="1790700" y="1636827"/>
            <a:ext cx="8610600" cy="1293028"/>
          </a:xfrm>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YOUTH CAREER DEVELOPMENT </a:t>
            </a:r>
            <a:r>
              <a:rPr lang="en-US" sz="2000" dirty="0">
                <a:solidFill>
                  <a:schemeClr val="tx1"/>
                </a:solidFill>
                <a:latin typeface="Times New Roman" panose="02020603050405020304" pitchFamily="18" charset="0"/>
                <a:cs typeface="Times New Roman" panose="02020603050405020304" pitchFamily="18" charset="0"/>
              </a:rPr>
              <a:t>formally summer youth employment program </a:t>
            </a:r>
          </a:p>
        </p:txBody>
      </p:sp>
      <p:pic>
        <p:nvPicPr>
          <p:cNvPr id="4" name="Picture 3">
            <a:extLst>
              <a:ext uri="{FF2B5EF4-FFF2-40B4-BE49-F238E27FC236}">
                <a16:creationId xmlns:a16="http://schemas.microsoft.com/office/drawing/2014/main" id="{2A7F79C3-64CB-45D1-9E7C-47F2DB0BDD86}"/>
              </a:ext>
            </a:extLst>
          </p:cNvPr>
          <p:cNvPicPr>
            <a:picLocks noChangeAspect="1"/>
          </p:cNvPicPr>
          <p:nvPr/>
        </p:nvPicPr>
        <p:blipFill>
          <a:blip r:embed="rId2"/>
          <a:stretch>
            <a:fillRect/>
          </a:stretch>
        </p:blipFill>
        <p:spPr>
          <a:xfrm>
            <a:off x="4123482" y="3304522"/>
            <a:ext cx="3945036" cy="2559383"/>
          </a:xfrm>
          <a:prstGeom prst="rect">
            <a:avLst/>
          </a:prstGeom>
        </p:spPr>
      </p:pic>
    </p:spTree>
    <p:extLst>
      <p:ext uri="{BB962C8B-B14F-4D97-AF65-F5344CB8AC3E}">
        <p14:creationId xmlns:p14="http://schemas.microsoft.com/office/powerpoint/2010/main" val="1949479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F2E0-6ACC-49D5-96DF-A8F24CACEDA6}"/>
              </a:ext>
            </a:extLst>
          </p:cNvPr>
          <p:cNvSpPr>
            <a:spLocks noGrp="1"/>
          </p:cNvSpPr>
          <p:nvPr>
            <p:ph type="title"/>
          </p:nvPr>
        </p:nvSpPr>
        <p:spPr>
          <a:xfrm>
            <a:off x="5486665" y="2574236"/>
            <a:ext cx="4514701" cy="1388165"/>
          </a:xfrm>
        </p:spPr>
        <p:txBody>
          <a:bodyPr vert="horz" lIns="91440" tIns="45720" rIns="91440" bIns="45720" rtlCol="0" anchor="b">
            <a:normAutofit/>
          </a:bodyPr>
          <a:lstStyle/>
          <a:p>
            <a:pPr algn="ctr" defTabSz="914400">
              <a:lnSpc>
                <a:spcPct val="85000"/>
              </a:lnSpc>
            </a:pPr>
            <a:r>
              <a:rPr lang="en-US" sz="4500" b="1" cap="all" dirty="0">
                <a:solidFill>
                  <a:srgbClr val="FFFFFF"/>
                </a:solidFill>
              </a:rPr>
              <a:t>Youth Career Development</a:t>
            </a:r>
          </a:p>
        </p:txBody>
      </p:sp>
      <p:sp>
        <p:nvSpPr>
          <p:cNvPr id="5" name="Subtitle 2">
            <a:extLst>
              <a:ext uri="{FF2B5EF4-FFF2-40B4-BE49-F238E27FC236}">
                <a16:creationId xmlns:a16="http://schemas.microsoft.com/office/drawing/2014/main" id="{EB5F8FAE-0AB0-4FDD-A12D-E6497F54E757}"/>
              </a:ext>
            </a:extLst>
          </p:cNvPr>
          <p:cNvSpPr>
            <a:spLocks noGrp="1"/>
          </p:cNvSpPr>
          <p:nvPr>
            <p:ph type="subTitle" idx="4294967295"/>
          </p:nvPr>
        </p:nvSpPr>
        <p:spPr>
          <a:xfrm>
            <a:off x="4104161" y="457200"/>
            <a:ext cx="6187132" cy="6019800"/>
          </a:xfrm>
          <a:ln w="38100">
            <a:noFill/>
          </a:ln>
        </p:spPr>
        <p:txBody>
          <a:bodyPr vert="horz" lIns="91440" tIns="45720" rIns="91440" bIns="45720" rtlCol="0">
            <a:noAutofit/>
          </a:bodyPr>
          <a:lstStyle/>
          <a:p>
            <a:pPr marL="0" indent="0" algn="just" defTabSz="914400">
              <a:lnSpc>
                <a:spcPct val="150000"/>
              </a:lnSpc>
              <a:spcBef>
                <a:spcPts val="1400"/>
              </a:spcBef>
              <a:buNone/>
            </a:pPr>
            <a:r>
              <a:rPr lang="en-US" sz="2800" dirty="0">
                <a:solidFill>
                  <a:schemeClr val="tx1"/>
                </a:solidFill>
                <a:latin typeface="Times New Roman" panose="02020603050405020304" pitchFamily="18" charset="0"/>
                <a:cs typeface="Times New Roman" panose="02020603050405020304" pitchFamily="18" charset="0"/>
              </a:rPr>
              <a:t>The City of Wilmington has been providing employment and internship opportunities for youth for over 50 years. The program is open to all household income levels with a focus on youth from lower-income households. By promoting work readiness, career exploration and financial literacy, YCD helps to prepare young people for the adult workforce.</a:t>
            </a:r>
          </a:p>
        </p:txBody>
      </p:sp>
      <p:pic>
        <p:nvPicPr>
          <p:cNvPr id="4" name="Picture 3">
            <a:extLst>
              <a:ext uri="{FF2B5EF4-FFF2-40B4-BE49-F238E27FC236}">
                <a16:creationId xmlns:a16="http://schemas.microsoft.com/office/drawing/2014/main" id="{181D1763-7CDA-42A8-9860-AD771634B28A}"/>
              </a:ext>
            </a:extLst>
          </p:cNvPr>
          <p:cNvPicPr>
            <a:picLocks noChangeAspect="1"/>
          </p:cNvPicPr>
          <p:nvPr/>
        </p:nvPicPr>
        <p:blipFill>
          <a:blip r:embed="rId3"/>
          <a:stretch>
            <a:fillRect/>
          </a:stretch>
        </p:blipFill>
        <p:spPr>
          <a:xfrm>
            <a:off x="574020" y="1434516"/>
            <a:ext cx="3199616" cy="5373149"/>
          </a:xfrm>
          <a:prstGeom prst="rect">
            <a:avLst/>
          </a:prstGeom>
        </p:spPr>
      </p:pic>
    </p:spTree>
    <p:extLst>
      <p:ext uri="{BB962C8B-B14F-4D97-AF65-F5344CB8AC3E}">
        <p14:creationId xmlns:p14="http://schemas.microsoft.com/office/powerpoint/2010/main" val="2422339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6D78B-2C3A-42CA-8167-2DB42C5DB8FF}"/>
              </a:ext>
            </a:extLst>
          </p:cNvPr>
          <p:cNvSpPr>
            <a:spLocks noGrp="1"/>
          </p:cNvSpPr>
          <p:nvPr>
            <p:ph type="title"/>
          </p:nvPr>
        </p:nvSpPr>
        <p:spPr>
          <a:xfrm>
            <a:off x="1323975" y="790522"/>
            <a:ext cx="9875520" cy="1356360"/>
          </a:xfrm>
        </p:spPr>
        <p:txBody>
          <a:bodyPr>
            <a:normAutofit/>
          </a:bodyPr>
          <a:lstStyle/>
          <a:p>
            <a:pPr algn="ctr"/>
            <a:r>
              <a:rPr lang="en-US" sz="4800" dirty="0">
                <a:ln w="0"/>
                <a:solidFill>
                  <a:schemeClr val="tx1"/>
                </a:solidFill>
                <a:effectLst>
                  <a:outerShdw blurRad="38100" dist="19050" dir="2700000" algn="tl" rotWithShape="0">
                    <a:schemeClr val="dk1">
                      <a:alpha val="40000"/>
                    </a:schemeClr>
                  </a:outerShdw>
                </a:effectLst>
              </a:rPr>
              <a:t>About the YCD Program</a:t>
            </a:r>
          </a:p>
        </p:txBody>
      </p:sp>
      <p:sp>
        <p:nvSpPr>
          <p:cNvPr id="3" name="Content Placeholder 2">
            <a:extLst>
              <a:ext uri="{FF2B5EF4-FFF2-40B4-BE49-F238E27FC236}">
                <a16:creationId xmlns:a16="http://schemas.microsoft.com/office/drawing/2014/main" id="{0B3DA639-67F8-4254-A6C4-5674170EE04A}"/>
              </a:ext>
            </a:extLst>
          </p:cNvPr>
          <p:cNvSpPr>
            <a:spLocks noGrp="1"/>
          </p:cNvSpPr>
          <p:nvPr>
            <p:ph idx="1"/>
          </p:nvPr>
        </p:nvSpPr>
        <p:spPr>
          <a:xfrm>
            <a:off x="2152650" y="1716946"/>
            <a:ext cx="7886700" cy="4850236"/>
          </a:xfrm>
        </p:spPr>
        <p:txBody>
          <a:bodyPr>
            <a:normAutofit fontScale="92500" lnSpcReduction="10000"/>
          </a:bodyPr>
          <a:lstStyle/>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Career Pathway Track </a:t>
            </a:r>
          </a:p>
          <a:p>
            <a:pPr marL="0" indent="0" algn="ctr">
              <a:buNone/>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(Oct – Apr)</a:t>
            </a: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indent="0" algn="ctr">
              <a:buNone/>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Workforce Track   			   Internship Track </a:t>
            </a:r>
          </a:p>
          <a:p>
            <a:pPr marL="0" indent="0" algn="ctr">
              <a:buNone/>
            </a:pP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(June-Aug) </a:t>
            </a:r>
          </a:p>
          <a:p>
            <a:pPr marL="0" indent="0" algn="ctr">
              <a:buNone/>
            </a:pP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Isosceles Triangle 16">
            <a:extLst>
              <a:ext uri="{FF2B5EF4-FFF2-40B4-BE49-F238E27FC236}">
                <a16:creationId xmlns:a16="http://schemas.microsoft.com/office/drawing/2014/main" id="{C136F37C-B92E-43BA-B921-2129380C9BF8}"/>
              </a:ext>
            </a:extLst>
          </p:cNvPr>
          <p:cNvSpPr/>
          <p:nvPr/>
        </p:nvSpPr>
        <p:spPr>
          <a:xfrm>
            <a:off x="4438650" y="3162300"/>
            <a:ext cx="3314699" cy="2157717"/>
          </a:xfrm>
          <a:prstGeom prst="triangle">
            <a:avLst>
              <a:gd name="adj" fmla="val 50197"/>
            </a:avLst>
          </a:prstGeom>
          <a:solidFill>
            <a:srgbClr val="FFFF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ln w="0"/>
              <a:solidFill>
                <a:prstClr val="black"/>
              </a:solidFill>
              <a:effectLst>
                <a:outerShdw blurRad="38100" dist="19050" dir="2700000" algn="tl" rotWithShape="0">
                  <a:prstClr val="black">
                    <a:alpha val="40000"/>
                  </a:prstClr>
                </a:outerShdw>
              </a:effectLst>
              <a:latin typeface="Corbel" panose="020B0503020204020204"/>
            </a:endParaRPr>
          </a:p>
        </p:txBody>
      </p:sp>
    </p:spTree>
    <p:extLst>
      <p:ext uri="{BB962C8B-B14F-4D97-AF65-F5344CB8AC3E}">
        <p14:creationId xmlns:p14="http://schemas.microsoft.com/office/powerpoint/2010/main" val="762673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634A-CE91-4D60-A62E-FE3823550FC4}"/>
              </a:ext>
            </a:extLst>
          </p:cNvPr>
          <p:cNvSpPr>
            <a:spLocks noGrp="1"/>
          </p:cNvSpPr>
          <p:nvPr>
            <p:ph type="title"/>
          </p:nvPr>
        </p:nvSpPr>
        <p:spPr/>
        <p:txBody>
          <a:bodyPr/>
          <a:lstStyle/>
          <a:p>
            <a:pPr algn="ctr"/>
            <a:r>
              <a:rPr lang="en-US" dirty="0">
                <a:solidFill>
                  <a:schemeClr val="tx1"/>
                </a:solidFill>
                <a:latin typeface="Times New Roman" panose="02020603050405020304" pitchFamily="18" charset="0"/>
                <a:cs typeface="Times New Roman" panose="02020603050405020304" pitchFamily="18" charset="0"/>
              </a:rPr>
              <a:t>Workforce Training</a:t>
            </a:r>
          </a:p>
        </p:txBody>
      </p:sp>
      <p:sp>
        <p:nvSpPr>
          <p:cNvPr id="3" name="Content Placeholder 2">
            <a:extLst>
              <a:ext uri="{FF2B5EF4-FFF2-40B4-BE49-F238E27FC236}">
                <a16:creationId xmlns:a16="http://schemas.microsoft.com/office/drawing/2014/main" id="{F73F7814-D56E-48F1-8033-877BA9ED9C36}"/>
              </a:ext>
            </a:extLst>
          </p:cNvPr>
          <p:cNvSpPr>
            <a:spLocks noGrp="1"/>
          </p:cNvSpPr>
          <p:nvPr>
            <p:ph idx="1"/>
          </p:nvPr>
        </p:nvSpPr>
        <p:spPr/>
        <p:txBody>
          <a:bodyPr>
            <a:normAutofit/>
          </a:bodyPr>
          <a:lstStyle/>
          <a:p>
            <a:pPr marL="34290" indent="0" algn="just">
              <a:buNone/>
            </a:pPr>
            <a:r>
              <a:rPr lang="en-US" sz="2400" dirty="0">
                <a:solidFill>
                  <a:schemeClr val="tx1"/>
                </a:solidFill>
                <a:latin typeface="Times New Roman" panose="02020603050405020304" pitchFamily="18" charset="0"/>
                <a:cs typeface="Times New Roman" panose="02020603050405020304" pitchFamily="18" charset="0"/>
              </a:rPr>
              <a:t>All three YCD tracks provide training in the following areas:</a:t>
            </a:r>
          </a:p>
          <a:p>
            <a:pPr algn="just"/>
            <a:r>
              <a:rPr lang="en-US" sz="2400" dirty="0">
                <a:solidFill>
                  <a:schemeClr val="tx1"/>
                </a:solidFill>
                <a:latin typeface="Times New Roman" panose="02020603050405020304" pitchFamily="18" charset="0"/>
                <a:cs typeface="Times New Roman" panose="02020603050405020304" pitchFamily="18" charset="0"/>
              </a:rPr>
              <a:t>Work-based learning, </a:t>
            </a:r>
          </a:p>
          <a:p>
            <a:pPr algn="just"/>
            <a:r>
              <a:rPr lang="en-US" sz="2400" dirty="0">
                <a:solidFill>
                  <a:schemeClr val="tx1"/>
                </a:solidFill>
                <a:latin typeface="Times New Roman" panose="02020603050405020304" pitchFamily="18" charset="0"/>
                <a:cs typeface="Times New Roman" panose="02020603050405020304" pitchFamily="18" charset="0"/>
              </a:rPr>
              <a:t>leadership training, </a:t>
            </a:r>
          </a:p>
          <a:p>
            <a:pPr algn="just"/>
            <a:r>
              <a:rPr lang="en-US" sz="2400" dirty="0">
                <a:solidFill>
                  <a:schemeClr val="tx1"/>
                </a:solidFill>
                <a:latin typeface="Times New Roman" panose="02020603050405020304" pitchFamily="18" charset="0"/>
                <a:cs typeface="Times New Roman" panose="02020603050405020304" pitchFamily="18" charset="0"/>
              </a:rPr>
              <a:t>soft skills development, and </a:t>
            </a:r>
          </a:p>
          <a:p>
            <a:pPr algn="just"/>
            <a:r>
              <a:rPr lang="en-US" sz="2400" dirty="0">
                <a:solidFill>
                  <a:schemeClr val="tx1"/>
                </a:solidFill>
                <a:latin typeface="Times New Roman" panose="02020603050405020304" pitchFamily="18" charset="0"/>
                <a:cs typeface="Times New Roman" panose="02020603050405020304" pitchFamily="18" charset="0"/>
              </a:rPr>
              <a:t>career readiness</a:t>
            </a:r>
          </a:p>
        </p:txBody>
      </p:sp>
      <p:pic>
        <p:nvPicPr>
          <p:cNvPr id="4" name="Picture 3">
            <a:extLst>
              <a:ext uri="{FF2B5EF4-FFF2-40B4-BE49-F238E27FC236}">
                <a16:creationId xmlns:a16="http://schemas.microsoft.com/office/drawing/2014/main" id="{FC5CF37C-3177-4771-8A11-122902A0584C}"/>
              </a:ext>
            </a:extLst>
          </p:cNvPr>
          <p:cNvPicPr>
            <a:picLocks noChangeAspect="1"/>
          </p:cNvPicPr>
          <p:nvPr/>
        </p:nvPicPr>
        <p:blipFill>
          <a:blip r:embed="rId3"/>
          <a:stretch>
            <a:fillRect/>
          </a:stretch>
        </p:blipFill>
        <p:spPr>
          <a:xfrm>
            <a:off x="5772145" y="2733964"/>
            <a:ext cx="5012267" cy="3759200"/>
          </a:xfrm>
          <a:prstGeom prst="rect">
            <a:avLst/>
          </a:prstGeom>
        </p:spPr>
      </p:pic>
    </p:spTree>
    <p:extLst>
      <p:ext uri="{BB962C8B-B14F-4D97-AF65-F5344CB8AC3E}">
        <p14:creationId xmlns:p14="http://schemas.microsoft.com/office/powerpoint/2010/main" val="41353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Times New Roman" panose="02020603050405020304" pitchFamily="18" charset="0"/>
                <a:cs typeface="Times New Roman" panose="02020603050405020304" pitchFamily="18" charset="0"/>
              </a:rPr>
              <a:t>Workforce Track</a:t>
            </a:r>
          </a:p>
        </p:txBody>
      </p:sp>
      <p:sp>
        <p:nvSpPr>
          <p:cNvPr id="3" name="Content Placeholder 2"/>
          <p:cNvSpPr>
            <a:spLocks noGrp="1"/>
          </p:cNvSpPr>
          <p:nvPr>
            <p:ph idx="1"/>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8 – Week Term (June – August)</a:t>
            </a:r>
          </a:p>
          <a:p>
            <a:r>
              <a:rPr lang="en-US" dirty="0">
                <a:solidFill>
                  <a:schemeClr val="tx1"/>
                </a:solidFill>
                <a:latin typeface="Times New Roman" panose="02020603050405020304" pitchFamily="18" charset="0"/>
                <a:cs typeface="Times New Roman" panose="02020603050405020304" pitchFamily="18" charset="0"/>
              </a:rPr>
              <a:t>Salary = $10.50/Hr.  - 20 hours per week</a:t>
            </a:r>
          </a:p>
          <a:p>
            <a:r>
              <a:rPr lang="en-US" dirty="0">
                <a:solidFill>
                  <a:schemeClr val="tx1"/>
                </a:solidFill>
                <a:latin typeface="Times New Roman" panose="02020603050405020304" pitchFamily="18" charset="0"/>
                <a:cs typeface="Times New Roman" panose="02020603050405020304" pitchFamily="18" charset="0"/>
              </a:rPr>
              <a:t>Must be 14-20 years of age </a:t>
            </a:r>
          </a:p>
          <a:p>
            <a:r>
              <a:rPr lang="en-US" dirty="0">
                <a:solidFill>
                  <a:schemeClr val="tx1"/>
                </a:solidFill>
                <a:latin typeface="Times New Roman" panose="02020603050405020304" pitchFamily="18" charset="0"/>
                <a:cs typeface="Times New Roman" panose="02020603050405020304" pitchFamily="18" charset="0"/>
              </a:rPr>
              <a:t>Placement is NOT based upon the youth’s career pathway or career interest.</a:t>
            </a:r>
          </a:p>
          <a:p>
            <a:r>
              <a:rPr lang="en-US" dirty="0">
                <a:solidFill>
                  <a:schemeClr val="tx1"/>
                </a:solidFill>
                <a:latin typeface="Times New Roman" panose="02020603050405020304" pitchFamily="18" charset="0"/>
                <a:cs typeface="Times New Roman" panose="02020603050405020304" pitchFamily="18" charset="0"/>
              </a:rPr>
              <a:t>Weekly training provided</a:t>
            </a:r>
          </a:p>
          <a:p>
            <a:r>
              <a:rPr lang="en-US" dirty="0">
                <a:solidFill>
                  <a:schemeClr val="tx1"/>
                </a:solidFill>
                <a:latin typeface="Times New Roman" panose="02020603050405020304" pitchFamily="18" charset="0"/>
                <a:cs typeface="Times New Roman" panose="02020603050405020304" pitchFamily="18" charset="0"/>
              </a:rPr>
              <a:t>Youth Symposium</a:t>
            </a:r>
          </a:p>
          <a:p>
            <a:r>
              <a:rPr lang="en-US" dirty="0">
                <a:solidFill>
                  <a:schemeClr val="tx1"/>
                </a:solidFill>
                <a:latin typeface="Times New Roman" panose="02020603050405020304" pitchFamily="18" charset="0"/>
                <a:cs typeface="Times New Roman" panose="02020603050405020304" pitchFamily="18" charset="0"/>
              </a:rPr>
              <a:t>Assigned a youth counselor</a:t>
            </a:r>
          </a:p>
          <a:p>
            <a:endParaRPr lang="en-US" dirty="0"/>
          </a:p>
        </p:txBody>
      </p:sp>
    </p:spTree>
    <p:extLst>
      <p:ext uri="{BB962C8B-B14F-4D97-AF65-F5344CB8AC3E}">
        <p14:creationId xmlns:p14="http://schemas.microsoft.com/office/powerpoint/2010/main" val="1919123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solidFill>
                  <a:schemeClr val="tx1"/>
                </a:solidFill>
                <a:latin typeface="Times New Roman" panose="02020603050405020304" pitchFamily="18" charset="0"/>
                <a:cs typeface="Times New Roman" panose="02020603050405020304" pitchFamily="18" charset="0"/>
              </a:rPr>
              <a:t>Internship Track</a:t>
            </a:r>
          </a:p>
        </p:txBody>
      </p:sp>
      <p:sp>
        <p:nvSpPr>
          <p:cNvPr id="3" name="Content Placeholder 2"/>
          <p:cNvSpPr>
            <a:spLocks noGrp="1"/>
          </p:cNvSpPr>
          <p:nvPr>
            <p:ph idx="1"/>
          </p:nvPr>
        </p:nvSpPr>
        <p:spPr/>
        <p:txBody>
          <a:bodyPr/>
          <a:lstStyle/>
          <a:p>
            <a:r>
              <a:rPr lang="en-US" b="1" dirty="0">
                <a:solidFill>
                  <a:schemeClr val="tx1"/>
                </a:solidFill>
                <a:latin typeface="Times New Roman" panose="02020603050405020304" pitchFamily="18" charset="0"/>
                <a:cs typeface="Times New Roman" panose="02020603050405020304" pitchFamily="18" charset="0"/>
              </a:rPr>
              <a:t>6 – Week Term (June – August)</a:t>
            </a:r>
          </a:p>
          <a:p>
            <a:r>
              <a:rPr lang="en-US" dirty="0">
                <a:solidFill>
                  <a:schemeClr val="tx1"/>
                </a:solidFill>
                <a:latin typeface="Times New Roman" panose="02020603050405020304" pitchFamily="18" charset="0"/>
                <a:cs typeface="Times New Roman" panose="02020603050405020304" pitchFamily="18" charset="0"/>
              </a:rPr>
              <a:t>Assigned a youth counselor</a:t>
            </a:r>
          </a:p>
          <a:p>
            <a:r>
              <a:rPr lang="en-US" dirty="0">
                <a:solidFill>
                  <a:schemeClr val="tx1"/>
                </a:solidFill>
                <a:latin typeface="Times New Roman" panose="02020603050405020304" pitchFamily="18" charset="0"/>
                <a:cs typeface="Times New Roman" panose="02020603050405020304" pitchFamily="18" charset="0"/>
              </a:rPr>
              <a:t>Must be 14-20 years of age </a:t>
            </a:r>
          </a:p>
          <a:p>
            <a:r>
              <a:rPr lang="en-US" dirty="0">
                <a:solidFill>
                  <a:schemeClr val="tx1"/>
                </a:solidFill>
                <a:latin typeface="Times New Roman" panose="02020603050405020304" pitchFamily="18" charset="0"/>
                <a:cs typeface="Times New Roman" panose="02020603050405020304" pitchFamily="18" charset="0"/>
              </a:rPr>
              <a:t>Salary = $10.50/Hr.  - 20 hours per week</a:t>
            </a:r>
          </a:p>
          <a:p>
            <a:r>
              <a:rPr lang="en-US" dirty="0">
                <a:solidFill>
                  <a:schemeClr val="tx1"/>
                </a:solidFill>
                <a:latin typeface="Times New Roman" panose="02020603050405020304" pitchFamily="18" charset="0"/>
                <a:cs typeface="Times New Roman" panose="02020603050405020304" pitchFamily="18" charset="0"/>
              </a:rPr>
              <a:t>Placement is based upon successful interview and selection by prospective employer.</a:t>
            </a:r>
          </a:p>
          <a:p>
            <a:r>
              <a:rPr lang="en-US" dirty="0">
                <a:solidFill>
                  <a:schemeClr val="tx1"/>
                </a:solidFill>
                <a:latin typeface="Times New Roman" panose="02020603050405020304" pitchFamily="18" charset="0"/>
                <a:cs typeface="Times New Roman" panose="02020603050405020304" pitchFamily="18" charset="0"/>
              </a:rPr>
              <a:t>Work-based project and presentation.</a:t>
            </a:r>
          </a:p>
          <a:p>
            <a:r>
              <a:rPr lang="en-US" dirty="0">
                <a:solidFill>
                  <a:schemeClr val="tx1"/>
                </a:solidFill>
                <a:latin typeface="Times New Roman" panose="02020603050405020304" pitchFamily="18" charset="0"/>
                <a:cs typeface="Times New Roman" panose="02020603050405020304" pitchFamily="18" charset="0"/>
              </a:rPr>
              <a:t>Youth Symposium</a:t>
            </a:r>
          </a:p>
        </p:txBody>
      </p:sp>
    </p:spTree>
    <p:extLst>
      <p:ext uri="{BB962C8B-B14F-4D97-AF65-F5344CB8AC3E}">
        <p14:creationId xmlns:p14="http://schemas.microsoft.com/office/powerpoint/2010/main" val="1740958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5486F-CF0B-417E-B7C1-C1951C16CD6E}"/>
              </a:ext>
            </a:extLst>
          </p:cNvPr>
          <p:cNvSpPr>
            <a:spLocks noGrp="1"/>
          </p:cNvSpPr>
          <p:nvPr>
            <p:ph type="title"/>
          </p:nvPr>
        </p:nvSpPr>
        <p:spPr>
          <a:xfrm>
            <a:off x="685799" y="764373"/>
            <a:ext cx="3977639" cy="1600200"/>
          </a:xfrm>
        </p:spPr>
        <p:txBody>
          <a:bodyPr anchor="b">
            <a:normAutofit/>
          </a:bodyPr>
          <a:lstStyle/>
          <a:p>
            <a:pPr algn="l"/>
            <a:r>
              <a:rPr lang="en-US" sz="3200" dirty="0"/>
              <a:t>Youth Career Development </a:t>
            </a:r>
          </a:p>
        </p:txBody>
      </p:sp>
      <p:pic>
        <p:nvPicPr>
          <p:cNvPr id="5" name="Content Placeholder 4">
            <a:extLst>
              <a:ext uri="{FF2B5EF4-FFF2-40B4-BE49-F238E27FC236}">
                <a16:creationId xmlns:a16="http://schemas.microsoft.com/office/drawing/2014/main" id="{F4BF9642-BC72-434D-A429-23FFD55911DF}"/>
              </a:ext>
            </a:extLst>
          </p:cNvPr>
          <p:cNvPicPr>
            <a:picLocks noChangeAspect="1"/>
          </p:cNvPicPr>
          <p:nvPr/>
        </p:nvPicPr>
        <p:blipFill rotWithShape="1">
          <a:blip r:embed="rId2"/>
          <a:srcRect r="10461" b="1"/>
          <a:stretch/>
        </p:blipFill>
        <p:spPr>
          <a:xfrm>
            <a:off x="4972699" y="746126"/>
            <a:ext cx="6533501" cy="5472558"/>
          </a:xfrm>
          <a:prstGeom prst="rect">
            <a:avLst/>
          </a:prstGeom>
        </p:spPr>
      </p:pic>
      <p:sp>
        <p:nvSpPr>
          <p:cNvPr id="10" name="Content Placeholder 9">
            <a:extLst>
              <a:ext uri="{FF2B5EF4-FFF2-40B4-BE49-F238E27FC236}">
                <a16:creationId xmlns:a16="http://schemas.microsoft.com/office/drawing/2014/main" id="{E8285967-0EFA-41BA-A7C1-2862AEF38B87}"/>
              </a:ext>
            </a:extLst>
          </p:cNvPr>
          <p:cNvSpPr>
            <a:spLocks noGrp="1"/>
          </p:cNvSpPr>
          <p:nvPr>
            <p:ph idx="1"/>
          </p:nvPr>
        </p:nvSpPr>
        <p:spPr>
          <a:xfrm>
            <a:off x="554182" y="3128946"/>
            <a:ext cx="4276436" cy="1215483"/>
          </a:xfrm>
        </p:spPr>
        <p:txBody>
          <a:bodyPr>
            <a:normAutofit/>
          </a:bodyPr>
          <a:lstStyle/>
          <a:p>
            <a:r>
              <a:rPr lang="en-US" dirty="0"/>
              <a:t>Summer Programming begins June 21st</a:t>
            </a:r>
          </a:p>
        </p:txBody>
      </p:sp>
    </p:spTree>
    <p:extLst>
      <p:ext uri="{BB962C8B-B14F-4D97-AF65-F5344CB8AC3E}">
        <p14:creationId xmlns:p14="http://schemas.microsoft.com/office/powerpoint/2010/main" val="740173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A291-6C45-B75B-9E29-033FA68FD70D}"/>
              </a:ext>
            </a:extLst>
          </p:cNvPr>
          <p:cNvSpPr>
            <a:spLocks noGrp="1"/>
          </p:cNvSpPr>
          <p:nvPr>
            <p:ph type="title"/>
          </p:nvPr>
        </p:nvSpPr>
        <p:spPr/>
        <p:txBody>
          <a:bodyPr/>
          <a:lstStyle/>
          <a:p>
            <a:r>
              <a:rPr lang="en-US" dirty="0"/>
              <a:t>UPCOMING EVENTS </a:t>
            </a:r>
          </a:p>
        </p:txBody>
      </p:sp>
      <p:sp>
        <p:nvSpPr>
          <p:cNvPr id="3" name="Content Placeholder 2">
            <a:extLst>
              <a:ext uri="{FF2B5EF4-FFF2-40B4-BE49-F238E27FC236}">
                <a16:creationId xmlns:a16="http://schemas.microsoft.com/office/drawing/2014/main" id="{FF2E498F-FEFC-1289-4C65-FBA0E3E999F8}"/>
              </a:ext>
            </a:extLst>
          </p:cNvPr>
          <p:cNvSpPr>
            <a:spLocks noGrp="1"/>
          </p:cNvSpPr>
          <p:nvPr>
            <p:ph idx="1"/>
          </p:nvPr>
        </p:nvSpPr>
        <p:spPr/>
        <p:txBody>
          <a:bodyPr>
            <a:normAutofit fontScale="92500" lnSpcReduction="10000"/>
          </a:bodyPr>
          <a:lstStyle/>
          <a:p>
            <a:pPr>
              <a:buFont typeface="Wingdings" panose="05000000000000000000" pitchFamily="2" charset="2"/>
              <a:buChar char="§"/>
            </a:pPr>
            <a:r>
              <a:rPr lang="en-US" sz="4800" dirty="0"/>
              <a:t>Gazzin In the Grass</a:t>
            </a:r>
          </a:p>
          <a:p>
            <a:pPr>
              <a:buFont typeface="Wingdings" panose="05000000000000000000" pitchFamily="2" charset="2"/>
              <a:buChar char="§"/>
            </a:pPr>
            <a:r>
              <a:rPr lang="en-US" sz="4800" dirty="0"/>
              <a:t>Movie In the Park</a:t>
            </a:r>
          </a:p>
          <a:p>
            <a:pPr>
              <a:buFont typeface="Wingdings" panose="05000000000000000000" pitchFamily="2" charset="2"/>
              <a:buChar char="§"/>
            </a:pPr>
            <a:r>
              <a:rPr lang="en-US" sz="4800" dirty="0"/>
              <a:t>Playstreet </a:t>
            </a:r>
          </a:p>
          <a:p>
            <a:pPr>
              <a:buFont typeface="Wingdings" panose="05000000000000000000" pitchFamily="2" charset="2"/>
              <a:buChar char="§"/>
            </a:pPr>
            <a:r>
              <a:rPr lang="en-US" sz="4800" dirty="0"/>
              <a:t>Fitness In the Park</a:t>
            </a:r>
          </a:p>
          <a:p>
            <a:pPr>
              <a:buFont typeface="Wingdings" panose="05000000000000000000" pitchFamily="2" charset="2"/>
              <a:buChar char="§"/>
            </a:pPr>
            <a:r>
              <a:rPr lang="en-US" sz="4800" dirty="0"/>
              <a:t>NRPA-National Recreation &amp; Park Assoc.</a:t>
            </a:r>
          </a:p>
        </p:txBody>
      </p:sp>
    </p:spTree>
    <p:extLst>
      <p:ext uri="{BB962C8B-B14F-4D97-AF65-F5344CB8AC3E}">
        <p14:creationId xmlns:p14="http://schemas.microsoft.com/office/powerpoint/2010/main" val="177533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E6C21-64D5-0FA7-5BAA-D8A574A4F09F}"/>
              </a:ext>
            </a:extLst>
          </p:cNvPr>
          <p:cNvSpPr>
            <a:spLocks noGrp="1"/>
          </p:cNvSpPr>
          <p:nvPr>
            <p:ph type="title"/>
          </p:nvPr>
        </p:nvSpPr>
        <p:spPr/>
        <p:txBody>
          <a:bodyPr/>
          <a:lstStyle/>
          <a:p>
            <a:r>
              <a:rPr lang="en-US" dirty="0" err="1"/>
              <a:t>Grazzin</a:t>
            </a:r>
            <a:r>
              <a:rPr lang="en-US" dirty="0"/>
              <a:t> in the grass </a:t>
            </a:r>
          </a:p>
        </p:txBody>
      </p:sp>
      <p:sp>
        <p:nvSpPr>
          <p:cNvPr id="3" name="Content Placeholder 2">
            <a:extLst>
              <a:ext uri="{FF2B5EF4-FFF2-40B4-BE49-F238E27FC236}">
                <a16:creationId xmlns:a16="http://schemas.microsoft.com/office/drawing/2014/main" id="{49E58CFF-294C-CADA-B04E-09B6E94853B8}"/>
              </a:ext>
            </a:extLst>
          </p:cNvPr>
          <p:cNvSpPr>
            <a:spLocks noGrp="1"/>
          </p:cNvSpPr>
          <p:nvPr>
            <p:ph idx="1"/>
          </p:nvPr>
        </p:nvSpPr>
        <p:spPr/>
        <p:txBody>
          <a:bodyPr/>
          <a:lstStyle/>
          <a:p>
            <a:pPr algn="ctr"/>
            <a:r>
              <a:rPr lang="en-US" sz="2400" b="0" i="0" u="none" strike="noStrike" baseline="0" dirty="0">
                <a:solidFill>
                  <a:srgbClr val="000000"/>
                </a:solidFill>
                <a:latin typeface="Neutra Text Alt"/>
              </a:rPr>
              <a:t> </a:t>
            </a:r>
            <a:r>
              <a:rPr lang="en-US" sz="2400" b="1" i="0" u="sng" strike="noStrike" baseline="0" dirty="0">
                <a:solidFill>
                  <a:srgbClr val="211D1E"/>
                </a:solidFill>
                <a:latin typeface="Neutra Text Alt"/>
              </a:rPr>
              <a:t>EACH TUESDAY IN JULY! 6:00-8:00PM </a:t>
            </a:r>
            <a:endParaRPr lang="en-US" sz="2400" b="0" i="0" u="none" strike="noStrike" baseline="0" dirty="0">
              <a:solidFill>
                <a:srgbClr val="211D1E"/>
              </a:solidFill>
              <a:latin typeface="Neutra Text Alt"/>
            </a:endParaRPr>
          </a:p>
          <a:p>
            <a:r>
              <a:rPr lang="en-US" sz="2400" b="1" i="0" u="none" strike="noStrike" baseline="0" dirty="0">
                <a:latin typeface="Neutra Text Alt"/>
              </a:rPr>
              <a:t>JULY 5 </a:t>
            </a:r>
            <a:r>
              <a:rPr lang="en-US" sz="2400" b="0" i="0" u="none" strike="noStrike" baseline="0" dirty="0">
                <a:latin typeface="Neutra Text Alt"/>
              </a:rPr>
              <a:t>PRICES PARK , </a:t>
            </a:r>
            <a:r>
              <a:rPr lang="en-US" sz="2400" b="0" i="0" u="none" strike="noStrike" baseline="0" dirty="0">
                <a:latin typeface="Neutra Text Light Alt"/>
              </a:rPr>
              <a:t>2313 N. Locust Street </a:t>
            </a:r>
          </a:p>
          <a:p>
            <a:r>
              <a:rPr lang="en-US" sz="2400" b="1" i="0" u="none" strike="noStrike" baseline="0" dirty="0">
                <a:latin typeface="Neutra Text Alt"/>
              </a:rPr>
              <a:t>JULY 12 ELBERT PARK , </a:t>
            </a:r>
            <a:r>
              <a:rPr lang="en-US" sz="2400" b="0" i="0" u="none" strike="noStrike" baseline="0" dirty="0">
                <a:latin typeface="Neutra Text Light Alt"/>
              </a:rPr>
              <a:t>Townsend &amp; C Streets </a:t>
            </a:r>
          </a:p>
          <a:p>
            <a:r>
              <a:rPr lang="en-US" sz="2400" b="1" i="0" u="none" strike="noStrike" baseline="0" dirty="0">
                <a:latin typeface="Neutra Text Alt"/>
              </a:rPr>
              <a:t>JULY 19 KOSCIUSZKO PARK , </a:t>
            </a:r>
            <a:r>
              <a:rPr lang="en-US" sz="2400" b="0" i="0" u="none" strike="noStrike" baseline="0" dirty="0">
                <a:latin typeface="Neutra Text Light Alt"/>
              </a:rPr>
              <a:t>1320 Beech Street </a:t>
            </a:r>
          </a:p>
          <a:p>
            <a:r>
              <a:rPr lang="en-US" sz="2400" b="1" i="0" u="none" strike="noStrike" baseline="0" dirty="0">
                <a:latin typeface="Neutra Text Alt"/>
              </a:rPr>
              <a:t>JULY 26 HAYNES PARK,  </a:t>
            </a:r>
            <a:r>
              <a:rPr lang="en-US" sz="2400" b="0" i="0" u="none" strike="noStrike" baseline="0" dirty="0">
                <a:latin typeface="Neutra Text Light Alt"/>
              </a:rPr>
              <a:t>32nd &amp; Harrison Streets </a:t>
            </a:r>
            <a:r>
              <a:rPr lang="en-US" sz="2400" b="0" i="0" u="none" strike="noStrike" baseline="0" dirty="0">
                <a:solidFill>
                  <a:srgbClr val="211D1E"/>
                </a:solidFill>
                <a:latin typeface="Neutra Text Light Alt"/>
              </a:rPr>
              <a:t> </a:t>
            </a:r>
          </a:p>
          <a:p>
            <a:pPr algn="l"/>
            <a:endParaRPr lang="en-US" sz="2400" b="0" i="0" u="none" strike="noStrike" baseline="0" dirty="0">
              <a:solidFill>
                <a:srgbClr val="000000"/>
              </a:solidFill>
              <a:latin typeface="Freestyle Script" panose="030804020302050B0404" pitchFamily="66" charset="0"/>
            </a:endParaRPr>
          </a:p>
          <a:p>
            <a:pPr algn="ctr"/>
            <a:r>
              <a:rPr lang="en-US" sz="4000" b="0" i="0" u="none" strike="noStrike" baseline="0" dirty="0">
                <a:latin typeface="Freestyle Script" panose="030804020302050B0404" pitchFamily="66" charset="0"/>
              </a:rPr>
              <a:t> Followed by a featured Movie!!! </a:t>
            </a:r>
            <a:endParaRPr lang="en-US" sz="4000" dirty="0"/>
          </a:p>
          <a:p>
            <a:endParaRPr lang="en-US" dirty="0"/>
          </a:p>
        </p:txBody>
      </p:sp>
    </p:spTree>
    <p:extLst>
      <p:ext uri="{BB962C8B-B14F-4D97-AF65-F5344CB8AC3E}">
        <p14:creationId xmlns:p14="http://schemas.microsoft.com/office/powerpoint/2010/main" val="3446176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09F2-42E3-9B00-4DA1-B4F15CCABE68}"/>
              </a:ext>
            </a:extLst>
          </p:cNvPr>
          <p:cNvSpPr>
            <a:spLocks noGrp="1"/>
          </p:cNvSpPr>
          <p:nvPr>
            <p:ph type="title"/>
          </p:nvPr>
        </p:nvSpPr>
        <p:spPr/>
        <p:txBody>
          <a:bodyPr/>
          <a:lstStyle/>
          <a:p>
            <a:pPr algn="ctr"/>
            <a:r>
              <a:rPr lang="en-US" dirty="0"/>
              <a:t>Wilmington city cinema </a:t>
            </a:r>
          </a:p>
        </p:txBody>
      </p:sp>
      <p:sp>
        <p:nvSpPr>
          <p:cNvPr id="4" name="Content Placeholder 2">
            <a:extLst>
              <a:ext uri="{FF2B5EF4-FFF2-40B4-BE49-F238E27FC236}">
                <a16:creationId xmlns:a16="http://schemas.microsoft.com/office/drawing/2014/main" id="{AFB803AB-14C7-2B6F-08FC-B3A6852473D8}"/>
              </a:ext>
            </a:extLst>
          </p:cNvPr>
          <p:cNvSpPr>
            <a:spLocks noGrp="1"/>
          </p:cNvSpPr>
          <p:nvPr>
            <p:ph idx="1"/>
          </p:nvPr>
        </p:nvSpPr>
        <p:spPr>
          <a:xfrm>
            <a:off x="685800" y="2193925"/>
            <a:ext cx="10820400" cy="4024313"/>
          </a:xfrm>
        </p:spPr>
        <p:txBody>
          <a:bodyPr>
            <a:normAutofit fontScale="70000" lnSpcReduction="20000"/>
          </a:bodyPr>
          <a:lstStyle/>
          <a:p>
            <a:pPr algn="ctr"/>
            <a:r>
              <a:rPr lang="en-US" sz="1800" b="0" i="0" u="none" strike="noStrike" baseline="0" dirty="0">
                <a:solidFill>
                  <a:srgbClr val="FFFFFF"/>
                </a:solidFill>
                <a:latin typeface="VAG Rounded Light"/>
              </a:rPr>
              <a:t>AN EVENING OF FAMILY-FRIENDLY , SNACKS, GAMES AND MOVIE FUN! </a:t>
            </a:r>
          </a:p>
          <a:p>
            <a:pPr algn="ctr"/>
            <a:r>
              <a:rPr lang="en-US" sz="2300" b="1" i="0" u="sng" strike="noStrike" baseline="0" dirty="0">
                <a:solidFill>
                  <a:srgbClr val="BD1118"/>
                </a:solidFill>
                <a:latin typeface="VAG Rounded Light"/>
              </a:rPr>
              <a:t>2022 Summer Movie Schedule: </a:t>
            </a:r>
            <a:endParaRPr lang="en-US" sz="2300" b="0" i="0" u="none" strike="noStrike" baseline="0" dirty="0">
              <a:solidFill>
                <a:srgbClr val="BD1118"/>
              </a:solidFill>
              <a:latin typeface="VAG Rounded Light"/>
            </a:endParaRP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JULY 5 </a:t>
            </a:r>
            <a:r>
              <a:rPr lang="en-US" sz="1800" b="1" i="0" u="none" strike="noStrike" baseline="0" dirty="0">
                <a:solidFill>
                  <a:srgbClr val="211D1E"/>
                </a:solidFill>
                <a:latin typeface="VAG Rounded Thin"/>
              </a:rPr>
              <a:t>Aladdin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Prices Park District 3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JULY 12 </a:t>
            </a:r>
            <a:r>
              <a:rPr lang="en-US" sz="1800" b="1" i="0" u="none" strike="noStrike" baseline="0" dirty="0">
                <a:solidFill>
                  <a:srgbClr val="211D1E"/>
                </a:solidFill>
                <a:latin typeface="VAG Rounded Thin"/>
              </a:rPr>
              <a:t>Raya and the Last Dragon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Elbert Park District 4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THURSDAY, </a:t>
            </a:r>
            <a:r>
              <a:rPr lang="en-US" sz="1800" b="1" i="0" u="none" strike="noStrike" baseline="0" dirty="0">
                <a:solidFill>
                  <a:srgbClr val="211D1E"/>
                </a:solidFill>
                <a:latin typeface="VAG Rounded Light"/>
              </a:rPr>
              <a:t>JULY 14 </a:t>
            </a:r>
            <a:r>
              <a:rPr lang="en-US" sz="1800" b="1" i="0" u="none" strike="noStrike" baseline="0" dirty="0">
                <a:solidFill>
                  <a:srgbClr val="211D1E"/>
                </a:solidFill>
                <a:latin typeface="VAG Rounded Thin"/>
              </a:rPr>
              <a:t>Trolls World Tour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Eastlake Park </a:t>
            </a:r>
            <a:r>
              <a:rPr lang="en-US" sz="1800" b="0" i="0" u="none" strike="noStrike" baseline="0" dirty="0">
                <a:solidFill>
                  <a:srgbClr val="211D1E"/>
                </a:solidFill>
                <a:latin typeface="VAG Rounded Light"/>
              </a:rPr>
              <a:t>(30th St.) </a:t>
            </a:r>
            <a:r>
              <a:rPr lang="en-US" sz="1800" b="0" i="0" u="none" strike="noStrike" baseline="0" dirty="0">
                <a:solidFill>
                  <a:srgbClr val="000000"/>
                </a:solidFill>
                <a:latin typeface="VAG Rounded Light"/>
              </a:rPr>
              <a:t>District 2 </a:t>
            </a: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JULY 19 </a:t>
            </a:r>
            <a:r>
              <a:rPr lang="en-US" sz="1800" b="1" i="0" u="none" strike="noStrike" baseline="0" dirty="0">
                <a:solidFill>
                  <a:srgbClr val="211D1E"/>
                </a:solidFill>
                <a:latin typeface="VAG Rounded Thin"/>
              </a:rPr>
              <a:t>The Lion King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2019 Kosciuszko Park District 6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JULY 26 </a:t>
            </a:r>
            <a:r>
              <a:rPr lang="en-US" sz="1800" b="1" i="0" u="none" strike="noStrike" baseline="0" dirty="0">
                <a:solidFill>
                  <a:srgbClr val="211D1E"/>
                </a:solidFill>
                <a:latin typeface="VAG Rounded Thin"/>
              </a:rPr>
              <a:t>The Lion King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2019 Haynes Park District 1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AUG. 2 </a:t>
            </a:r>
            <a:r>
              <a:rPr lang="en-US" sz="1800" b="1" i="0" u="none" strike="noStrike" baseline="0" dirty="0">
                <a:solidFill>
                  <a:srgbClr val="211D1E"/>
                </a:solidFill>
                <a:latin typeface="VAG Rounded Thin"/>
              </a:rPr>
              <a:t>The Lion King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2019 Tilton Park District 5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TUESDAY, </a:t>
            </a:r>
            <a:r>
              <a:rPr lang="en-US" sz="1800" b="1" i="0" u="none" strike="noStrike" baseline="0" dirty="0">
                <a:solidFill>
                  <a:srgbClr val="211D1E"/>
                </a:solidFill>
                <a:latin typeface="VAG Rounded Light"/>
              </a:rPr>
              <a:t>AUG. 9 </a:t>
            </a:r>
            <a:r>
              <a:rPr lang="en-US" sz="1800" b="1" i="0" u="none" strike="noStrike" baseline="0" dirty="0">
                <a:solidFill>
                  <a:srgbClr val="211D1E"/>
                </a:solidFill>
                <a:latin typeface="VAG Rounded Thin"/>
              </a:rPr>
              <a:t>Encanto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Woodlawn Park District 7 </a:t>
            </a:r>
            <a:endParaRPr lang="en-US" sz="1800" b="0" i="0" u="none" strike="noStrike" baseline="0" dirty="0">
              <a:solidFill>
                <a:srgbClr val="000000"/>
              </a:solidFill>
              <a:latin typeface="VAG Rounded Light"/>
            </a:endParaRPr>
          </a:p>
          <a:p>
            <a:r>
              <a:rPr lang="en-US" sz="1800" b="1" i="0" u="none" strike="noStrike" baseline="0" dirty="0">
                <a:solidFill>
                  <a:srgbClr val="211D1E"/>
                </a:solidFill>
                <a:latin typeface="VAG Rounded Thin"/>
              </a:rPr>
              <a:t>THURSDAY, </a:t>
            </a:r>
            <a:r>
              <a:rPr lang="en-US" sz="1800" b="1" i="0" u="none" strike="noStrike" baseline="0" dirty="0">
                <a:solidFill>
                  <a:srgbClr val="211D1E"/>
                </a:solidFill>
                <a:latin typeface="VAG Rounded Light"/>
              </a:rPr>
              <a:t>AUG. 11 </a:t>
            </a:r>
            <a:r>
              <a:rPr lang="en-US" sz="1800" b="1" i="0" u="none" strike="noStrike" baseline="0" dirty="0">
                <a:solidFill>
                  <a:srgbClr val="211D1E"/>
                </a:solidFill>
                <a:latin typeface="VAG Rounded Thin"/>
              </a:rPr>
              <a:t>The Addams Family 2 </a:t>
            </a:r>
            <a:r>
              <a:rPr lang="en-US" sz="1800" b="0" i="0" u="none" strike="noStrike" baseline="0" dirty="0">
                <a:solidFill>
                  <a:srgbClr val="211D1E"/>
                </a:solidFill>
                <a:latin typeface="VAG Rounded Light"/>
              </a:rPr>
              <a:t>(PG) </a:t>
            </a:r>
            <a:r>
              <a:rPr lang="en-US" sz="1800" b="1" i="0" u="none" strike="noStrike" baseline="0" dirty="0">
                <a:solidFill>
                  <a:srgbClr val="211D1E"/>
                </a:solidFill>
                <a:latin typeface="VAG Rounded Thin"/>
              </a:rPr>
              <a:t>Stapler Park District 8 </a:t>
            </a:r>
            <a:endParaRPr lang="en-US" sz="1800" b="0" i="0" u="none" strike="noStrike" baseline="0" dirty="0">
              <a:solidFill>
                <a:srgbClr val="000000"/>
              </a:solidFill>
              <a:latin typeface="VAG Rounded Light"/>
            </a:endParaRPr>
          </a:p>
          <a:p>
            <a:r>
              <a:rPr lang="en-US" sz="1800" b="1" i="0" u="none" strike="noStrike" baseline="0" dirty="0">
                <a:solidFill>
                  <a:srgbClr val="FFFFFF"/>
                </a:solidFill>
                <a:latin typeface="VAG Rounded Thin"/>
              </a:rPr>
              <a:t>For all movie showings, free drinks and snacks </a:t>
            </a:r>
            <a:endParaRPr lang="en-US" sz="1800" b="0" i="0" u="none" strike="noStrike" baseline="0" dirty="0">
              <a:solidFill>
                <a:srgbClr val="FFFFFF"/>
              </a:solidFill>
              <a:latin typeface="VAG Rounded Thin"/>
            </a:endParaRPr>
          </a:p>
          <a:p>
            <a:r>
              <a:rPr lang="en-US" sz="1800" b="1" i="0" u="none" strike="noStrike" baseline="0" dirty="0">
                <a:solidFill>
                  <a:srgbClr val="FFFFFF"/>
                </a:solidFill>
                <a:latin typeface="VAG Rounded Thin"/>
              </a:rPr>
              <a:t>are available for anyone in attendance. </a:t>
            </a:r>
            <a:endParaRPr lang="en-US" sz="1800" b="0" i="0" u="none" strike="noStrike" baseline="0" dirty="0">
              <a:solidFill>
                <a:srgbClr val="FFFFFF"/>
              </a:solidFill>
              <a:latin typeface="VAG Rounded Thin"/>
            </a:endParaRPr>
          </a:p>
          <a:p>
            <a:r>
              <a:rPr lang="en-US" sz="1800" b="1" i="0" u="none" strike="noStrike" baseline="0" dirty="0">
                <a:solidFill>
                  <a:srgbClr val="FFF200"/>
                </a:solidFill>
                <a:highlight>
                  <a:srgbClr val="000000"/>
                </a:highlight>
                <a:latin typeface="Arial" panose="020B0604020202020204" pitchFamily="34" charset="0"/>
              </a:rPr>
              <a:t>ALL MOVIES BEGIN AT 8:30 P.M. </a:t>
            </a:r>
            <a:endParaRPr lang="en-US" sz="1800" b="0" i="0" u="none" strike="noStrike" baseline="0" dirty="0">
              <a:solidFill>
                <a:srgbClr val="FFF200"/>
              </a:solidFill>
              <a:highlight>
                <a:srgbClr val="000000"/>
              </a:highlight>
              <a:latin typeface="Arial" panose="020B0604020202020204" pitchFamily="34" charset="0"/>
            </a:endParaRPr>
          </a:p>
          <a:p>
            <a:r>
              <a:rPr lang="en-US" sz="1800" b="1" i="0" u="none" strike="noStrike" baseline="0" dirty="0">
                <a:solidFill>
                  <a:srgbClr val="FFF200"/>
                </a:solidFill>
                <a:highlight>
                  <a:srgbClr val="000000"/>
                </a:highlight>
                <a:latin typeface="Arial" panose="020B0604020202020204" pitchFamily="34" charset="0"/>
              </a:rPr>
              <a:t>For more information contact: (302) 576-3810 </a:t>
            </a:r>
            <a:endParaRPr lang="en-US" sz="1800" b="0" i="0" u="none" strike="noStrike" baseline="0" dirty="0">
              <a:solidFill>
                <a:srgbClr val="FFF200"/>
              </a:solidFill>
              <a:highlight>
                <a:srgbClr val="000000"/>
              </a:highlight>
              <a:latin typeface="Arial" panose="020B0604020202020204" pitchFamily="34" charset="0"/>
            </a:endParaRPr>
          </a:p>
          <a:p>
            <a:r>
              <a:rPr lang="en-US" sz="1800" b="1" i="0" u="none" strike="noStrike" baseline="0" dirty="0">
                <a:solidFill>
                  <a:srgbClr val="FFF200"/>
                </a:solidFill>
                <a:highlight>
                  <a:srgbClr val="000000"/>
                </a:highlight>
                <a:latin typeface="Arial" panose="020B0604020202020204" pitchFamily="34" charset="0"/>
              </a:rPr>
              <a:t>or visit www.WilmingtonDE.gov </a:t>
            </a:r>
            <a:endParaRPr lang="en-US" dirty="0">
              <a:highlight>
                <a:srgbClr val="000000"/>
              </a:highlight>
            </a:endParaRPr>
          </a:p>
        </p:txBody>
      </p:sp>
    </p:spTree>
    <p:extLst>
      <p:ext uri="{BB962C8B-B14F-4D97-AF65-F5344CB8AC3E}">
        <p14:creationId xmlns:p14="http://schemas.microsoft.com/office/powerpoint/2010/main" val="540754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14">
            <a:extLst>
              <a:ext uri="{FF2B5EF4-FFF2-40B4-BE49-F238E27FC236}">
                <a16:creationId xmlns:a16="http://schemas.microsoft.com/office/drawing/2014/main" id="{637BD688-14A6-4B96-B8A2-3CD81C054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useBgFill="1">
        <p:nvSpPr>
          <p:cNvPr id="10" name="Rectangle 9">
            <a:extLst>
              <a:ext uri="{FF2B5EF4-FFF2-40B4-BE49-F238E27FC236}">
                <a16:creationId xmlns:a16="http://schemas.microsoft.com/office/drawing/2014/main" id="{B7B2544F-CA5E-40F6-9525-716A90C83F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7A771FBF-1693-4446-977C-DBF8387D19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0792"/>
          <a:stretch/>
        </p:blipFill>
        <p:spPr>
          <a:xfrm rot="10800000" flipH="1" flipV="1">
            <a:off x="0" y="4102768"/>
            <a:ext cx="4642202" cy="2755232"/>
          </a:xfrm>
          <a:prstGeom prst="rect">
            <a:avLst/>
          </a:prstGeom>
        </p:spPr>
      </p:pic>
      <p:sp>
        <p:nvSpPr>
          <p:cNvPr id="2" name="Title 1">
            <a:extLst>
              <a:ext uri="{FF2B5EF4-FFF2-40B4-BE49-F238E27FC236}">
                <a16:creationId xmlns:a16="http://schemas.microsoft.com/office/drawing/2014/main" id="{BCD85F95-B8C5-46A7-895D-F165E70A9D57}"/>
              </a:ext>
            </a:extLst>
          </p:cNvPr>
          <p:cNvSpPr>
            <a:spLocks noGrp="1"/>
          </p:cNvSpPr>
          <p:nvPr>
            <p:ph type="title"/>
          </p:nvPr>
        </p:nvSpPr>
        <p:spPr>
          <a:xfrm>
            <a:off x="665922" y="987287"/>
            <a:ext cx="3548269" cy="4697896"/>
          </a:xfrm>
        </p:spPr>
        <p:txBody>
          <a:bodyPr>
            <a:normAutofit/>
          </a:bodyPr>
          <a:lstStyle/>
          <a:p>
            <a:r>
              <a:rPr lang="en-US" sz="3600" dirty="0"/>
              <a:t>Who Are We? </a:t>
            </a:r>
          </a:p>
        </p:txBody>
      </p:sp>
      <p:sp>
        <p:nvSpPr>
          <p:cNvPr id="3" name="Content Placeholder 2">
            <a:extLst>
              <a:ext uri="{FF2B5EF4-FFF2-40B4-BE49-F238E27FC236}">
                <a16:creationId xmlns:a16="http://schemas.microsoft.com/office/drawing/2014/main" id="{27B4D89A-4D3C-4823-BAB9-36E204928AF8}"/>
              </a:ext>
            </a:extLst>
          </p:cNvPr>
          <p:cNvSpPr>
            <a:spLocks noGrp="1"/>
          </p:cNvSpPr>
          <p:nvPr>
            <p:ph idx="1"/>
          </p:nvPr>
        </p:nvSpPr>
        <p:spPr>
          <a:xfrm>
            <a:off x="5057825" y="987287"/>
            <a:ext cx="5755949" cy="4697895"/>
          </a:xfrm>
        </p:spPr>
        <p:txBody>
          <a:bodyPr anchor="ctr">
            <a:normAutofit/>
          </a:bodyPr>
          <a:lstStyle/>
          <a:p>
            <a:r>
              <a:rPr lang="en-US" sz="1800" dirty="0"/>
              <a:t>The Youth &amp; Families Division is comprised of several programs, events, and community trips for youth and their families.  </a:t>
            </a:r>
          </a:p>
          <a:p>
            <a:r>
              <a:rPr lang="en-US" sz="1800" dirty="0"/>
              <a:t>College Series</a:t>
            </a:r>
          </a:p>
          <a:p>
            <a:r>
              <a:rPr lang="en-US" sz="1800" dirty="0"/>
              <a:t>Summer Camps</a:t>
            </a:r>
          </a:p>
          <a:p>
            <a:r>
              <a:rPr lang="en-US" sz="1800" dirty="0"/>
              <a:t>Afterschool Programs</a:t>
            </a:r>
          </a:p>
          <a:p>
            <a:r>
              <a:rPr lang="en-US" sz="1800" dirty="0"/>
              <a:t>Nutrition Program</a:t>
            </a:r>
          </a:p>
          <a:p>
            <a:r>
              <a:rPr lang="en-US" sz="1800" dirty="0"/>
              <a:t>Youth Employment </a:t>
            </a:r>
          </a:p>
          <a:p>
            <a:r>
              <a:rPr lang="en-US" sz="1800" dirty="0"/>
              <a:t>Youth Programs</a:t>
            </a:r>
          </a:p>
          <a:p>
            <a:r>
              <a:rPr lang="en-US" sz="1800" dirty="0"/>
              <a:t>Community Trips </a:t>
            </a:r>
          </a:p>
          <a:p>
            <a:pPr marL="0" indent="0">
              <a:buNone/>
            </a:pPr>
            <a:endParaRPr lang="en-US" sz="1800" dirty="0"/>
          </a:p>
        </p:txBody>
      </p:sp>
    </p:spTree>
    <p:extLst>
      <p:ext uri="{BB962C8B-B14F-4D97-AF65-F5344CB8AC3E}">
        <p14:creationId xmlns:p14="http://schemas.microsoft.com/office/powerpoint/2010/main" val="3432219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D5791-954E-43BF-9841-8F3D740622CA}"/>
              </a:ext>
            </a:extLst>
          </p:cNvPr>
          <p:cNvSpPr>
            <a:spLocks noGrp="1"/>
          </p:cNvSpPr>
          <p:nvPr>
            <p:ph type="title"/>
          </p:nvPr>
        </p:nvSpPr>
        <p:spPr/>
        <p:txBody>
          <a:bodyPr>
            <a:normAutofit/>
          </a:bodyPr>
          <a:lstStyle/>
          <a:p>
            <a:pPr algn="ctr"/>
            <a:r>
              <a:rPr lang="en-US" sz="7200" dirty="0"/>
              <a:t>Playstreet </a:t>
            </a:r>
          </a:p>
        </p:txBody>
      </p:sp>
      <p:sp>
        <p:nvSpPr>
          <p:cNvPr id="4" name="Date Placeholder 3">
            <a:extLst>
              <a:ext uri="{FF2B5EF4-FFF2-40B4-BE49-F238E27FC236}">
                <a16:creationId xmlns:a16="http://schemas.microsoft.com/office/drawing/2014/main" id="{A0FDC88C-8B29-45B8-930C-441DCE181FFC}"/>
              </a:ext>
            </a:extLst>
          </p:cNvPr>
          <p:cNvSpPr>
            <a:spLocks noGrp="1"/>
          </p:cNvSpPr>
          <p:nvPr>
            <p:ph type="dt" sz="half" idx="10"/>
          </p:nvPr>
        </p:nvSpPr>
        <p:spPr/>
        <p:txBody>
          <a:bodyPr/>
          <a:lstStyle/>
          <a:p>
            <a:fld id="{9445FABB-7D0E-45EF-850F-DCCA6BCE1195}" type="datetime1">
              <a:rPr lang="en-US" smtClean="0"/>
              <a:t>6/8/2022</a:t>
            </a:fld>
            <a:endParaRPr lang="en-US"/>
          </a:p>
        </p:txBody>
      </p:sp>
      <p:sp>
        <p:nvSpPr>
          <p:cNvPr id="5" name="Footer Placeholder 4">
            <a:extLst>
              <a:ext uri="{FF2B5EF4-FFF2-40B4-BE49-F238E27FC236}">
                <a16:creationId xmlns:a16="http://schemas.microsoft.com/office/drawing/2014/main" id="{086F9F94-D3C6-4AD2-9C71-B4A9F2B4FD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6A1F6-B02D-4773-8C41-93DE1CE290CC}"/>
              </a:ext>
            </a:extLst>
          </p:cNvPr>
          <p:cNvSpPr>
            <a:spLocks noGrp="1"/>
          </p:cNvSpPr>
          <p:nvPr>
            <p:ph type="sldNum" sz="quarter" idx="12"/>
          </p:nvPr>
        </p:nvSpPr>
        <p:spPr/>
        <p:txBody>
          <a:bodyPr/>
          <a:lstStyle/>
          <a:p>
            <a:fld id="{26E815B7-9F0F-4C08-AFB4-EB1A706822D7}" type="slidenum">
              <a:rPr lang="en-US" smtClean="0"/>
              <a:t>20</a:t>
            </a:fld>
            <a:endParaRPr lang="en-US"/>
          </a:p>
        </p:txBody>
      </p:sp>
      <p:pic>
        <p:nvPicPr>
          <p:cNvPr id="12" name="Content Placeholder 11">
            <a:extLst>
              <a:ext uri="{FF2B5EF4-FFF2-40B4-BE49-F238E27FC236}">
                <a16:creationId xmlns:a16="http://schemas.microsoft.com/office/drawing/2014/main" id="{32F76E41-04F6-0E74-AFEA-5EF5134B1E59}"/>
              </a:ext>
            </a:extLst>
          </p:cNvPr>
          <p:cNvPicPr>
            <a:picLocks noGrp="1" noChangeAspect="1"/>
          </p:cNvPicPr>
          <p:nvPr>
            <p:ph idx="1"/>
          </p:nvPr>
        </p:nvPicPr>
        <p:blipFill>
          <a:blip r:embed="rId2"/>
          <a:stretch>
            <a:fillRect/>
          </a:stretch>
        </p:blipFill>
        <p:spPr>
          <a:xfrm>
            <a:off x="729574" y="1853248"/>
            <a:ext cx="9768965" cy="3454348"/>
          </a:xfrm>
        </p:spPr>
      </p:pic>
    </p:spTree>
    <p:extLst>
      <p:ext uri="{BB962C8B-B14F-4D97-AF65-F5344CB8AC3E}">
        <p14:creationId xmlns:p14="http://schemas.microsoft.com/office/powerpoint/2010/main" val="2601765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082FA-CBBC-0538-71A4-84DA22C30830}"/>
              </a:ext>
            </a:extLst>
          </p:cNvPr>
          <p:cNvSpPr>
            <a:spLocks noGrp="1"/>
          </p:cNvSpPr>
          <p:nvPr>
            <p:ph type="title"/>
          </p:nvPr>
        </p:nvSpPr>
        <p:spPr/>
        <p:txBody>
          <a:bodyPr/>
          <a:lstStyle/>
          <a:p>
            <a:r>
              <a:rPr lang="en-US" dirty="0"/>
              <a:t>Fitness in the park</a:t>
            </a:r>
          </a:p>
        </p:txBody>
      </p:sp>
      <p:sp>
        <p:nvSpPr>
          <p:cNvPr id="3" name="Content Placeholder 2">
            <a:extLst>
              <a:ext uri="{FF2B5EF4-FFF2-40B4-BE49-F238E27FC236}">
                <a16:creationId xmlns:a16="http://schemas.microsoft.com/office/drawing/2014/main" id="{DBA6CE31-3261-58AF-706D-B17F5B341431}"/>
              </a:ext>
            </a:extLst>
          </p:cNvPr>
          <p:cNvSpPr>
            <a:spLocks noGrp="1"/>
          </p:cNvSpPr>
          <p:nvPr>
            <p:ph idx="1"/>
          </p:nvPr>
        </p:nvSpPr>
        <p:spPr/>
        <p:txBody>
          <a:bodyPr>
            <a:normAutofit/>
          </a:bodyPr>
          <a:lstStyle/>
          <a:p>
            <a:r>
              <a:rPr lang="en-US" sz="4400" dirty="0"/>
              <a:t>Tues/Thursday Holloway Park 12noon</a:t>
            </a:r>
          </a:p>
        </p:txBody>
      </p:sp>
    </p:spTree>
    <p:extLst>
      <p:ext uri="{BB962C8B-B14F-4D97-AF65-F5344CB8AC3E}">
        <p14:creationId xmlns:p14="http://schemas.microsoft.com/office/powerpoint/2010/main" val="3457964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BFEC-8412-439B-FBEF-FBE28E73BDEE}"/>
              </a:ext>
            </a:extLst>
          </p:cNvPr>
          <p:cNvSpPr>
            <a:spLocks noGrp="1"/>
          </p:cNvSpPr>
          <p:nvPr>
            <p:ph type="title"/>
          </p:nvPr>
        </p:nvSpPr>
        <p:spPr/>
        <p:txBody>
          <a:bodyPr/>
          <a:lstStyle/>
          <a:p>
            <a:r>
              <a:rPr lang="en-US" dirty="0"/>
              <a:t>JULY IS </a:t>
            </a:r>
            <a:r>
              <a:rPr lang="en-US" dirty="0" err="1"/>
              <a:t>Npra</a:t>
            </a:r>
            <a:r>
              <a:rPr lang="en-US" dirty="0"/>
              <a:t> month</a:t>
            </a:r>
          </a:p>
        </p:txBody>
      </p:sp>
      <p:sp>
        <p:nvSpPr>
          <p:cNvPr id="3" name="Content Placeholder 2">
            <a:extLst>
              <a:ext uri="{FF2B5EF4-FFF2-40B4-BE49-F238E27FC236}">
                <a16:creationId xmlns:a16="http://schemas.microsoft.com/office/drawing/2014/main" id="{97A039A5-3485-9254-4B3F-2E9ED0E4A1A6}"/>
              </a:ext>
            </a:extLst>
          </p:cNvPr>
          <p:cNvSpPr>
            <a:spLocks noGrp="1"/>
          </p:cNvSpPr>
          <p:nvPr>
            <p:ph idx="1"/>
          </p:nvPr>
        </p:nvSpPr>
        <p:spPr/>
        <p:txBody>
          <a:bodyPr/>
          <a:lstStyle/>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NRPA is a not-for-profit organization dedicate to building strong communities through the power of parks and recreation, they strive to advance parks, recreation and environmental conservation efforts that enhance the quality of life for all people, During the month of July this event is celebrated over the region. Parks and Recreation will participate in this regional celebration by highlighted memorial events that has taken place in our parks. For more information, visit </a:t>
            </a:r>
            <a:r>
              <a:rPr lang="en-US" sz="2800" u="sng" dirty="0">
                <a:solidFill>
                  <a:srgbClr val="0563C1"/>
                </a:solidFill>
                <a:effectLst/>
                <a:latin typeface="Calibri" panose="020F0502020204030204" pitchFamily="34" charset="0"/>
                <a:ea typeface="Calibri" panose="020F0502020204030204" pitchFamily="34" charset="0"/>
                <a:hlinkClick r:id="rId2"/>
              </a:rPr>
              <a:t>www.nrpa.org</a:t>
            </a:r>
            <a:r>
              <a:rPr lang="en-US" sz="2800" dirty="0">
                <a:effectLst/>
                <a:latin typeface="Calibri" panose="020F0502020204030204" pitchFamily="34" charset="0"/>
                <a:ea typeface="Calibri" panose="020F0502020204030204" pitchFamily="34" charset="0"/>
              </a:rPr>
              <a:t> . </a:t>
            </a:r>
            <a:endParaRPr lang="en-US" sz="2800" dirty="0"/>
          </a:p>
        </p:txBody>
      </p:sp>
      <p:pic>
        <p:nvPicPr>
          <p:cNvPr id="1026" name="Picture 2">
            <a:extLst>
              <a:ext uri="{FF2B5EF4-FFF2-40B4-BE49-F238E27FC236}">
                <a16:creationId xmlns:a16="http://schemas.microsoft.com/office/drawing/2014/main" id="{C28AF1AF-EBAB-C9EA-0699-ED620057D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94734" cy="2194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3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28EE-448B-4535-8D33-3F97E7AE250D}"/>
              </a:ext>
            </a:extLst>
          </p:cNvPr>
          <p:cNvSpPr>
            <a:spLocks noGrp="1"/>
          </p:cNvSpPr>
          <p:nvPr>
            <p:ph type="ctrTitle"/>
          </p:nvPr>
        </p:nvSpPr>
        <p:spPr>
          <a:xfrm>
            <a:off x="4687410" y="1803405"/>
            <a:ext cx="6132990" cy="751788"/>
          </a:xfrm>
        </p:spPr>
        <p:txBody>
          <a:bodyPr vert="horz" lIns="91440" tIns="45720" rIns="91440" bIns="45720" rtlCol="0" anchor="b">
            <a:normAutofit fontScale="90000"/>
          </a:bodyPr>
          <a:lstStyle/>
          <a:p>
            <a:pPr algn="ctr">
              <a:spcAft>
                <a:spcPts val="600"/>
              </a:spcAft>
            </a:pPr>
            <a:br>
              <a:rPr lang="en-US" sz="5400" dirty="0"/>
            </a:br>
            <a:r>
              <a:rPr lang="en-US" sz="2800" dirty="0"/>
              <a:t>(Summer Activities)</a:t>
            </a:r>
          </a:p>
        </p:txBody>
      </p:sp>
      <p:sp>
        <p:nvSpPr>
          <p:cNvPr id="3" name="Content Placeholder 2">
            <a:extLst>
              <a:ext uri="{FF2B5EF4-FFF2-40B4-BE49-F238E27FC236}">
                <a16:creationId xmlns:a16="http://schemas.microsoft.com/office/drawing/2014/main" id="{D389A934-95B5-4996-B740-4E3ABE3A76CC}"/>
              </a:ext>
            </a:extLst>
          </p:cNvPr>
          <p:cNvSpPr>
            <a:spLocks noGrp="1"/>
          </p:cNvSpPr>
          <p:nvPr>
            <p:ph type="subTitle" idx="1"/>
          </p:nvPr>
        </p:nvSpPr>
        <p:spPr>
          <a:xfrm>
            <a:off x="4687410" y="3632201"/>
            <a:ext cx="6132990" cy="685800"/>
          </a:xfrm>
        </p:spPr>
        <p:txBody>
          <a:bodyPr vert="horz" lIns="91440" tIns="45720" rIns="91440" bIns="45720" rtlCol="0">
            <a:normAutofit/>
          </a:bodyPr>
          <a:lstStyle/>
          <a:p>
            <a:endParaRPr lang="en-US" dirty="0"/>
          </a:p>
        </p:txBody>
      </p:sp>
      <p:pic>
        <p:nvPicPr>
          <p:cNvPr id="7" name="Picture Placeholder 6" descr="A group of people posing for a picture&#10;&#10;">
            <a:extLst>
              <a:ext uri="{FF2B5EF4-FFF2-40B4-BE49-F238E27FC236}">
                <a16:creationId xmlns:a16="http://schemas.microsoft.com/office/drawing/2014/main" id="{52AD3997-199C-43EA-AC55-118E36AD8953}"/>
              </a:ext>
            </a:extLst>
          </p:cNvPr>
          <p:cNvPicPr>
            <a:picLocks noChangeAspect="1"/>
          </p:cNvPicPr>
          <p:nvPr/>
        </p:nvPicPr>
        <p:blipFill rotWithShape="1">
          <a:blip r:embed="rId2"/>
          <a:srcRect l="29746" r="3503" b="-2"/>
          <a:stretch/>
        </p:blipFill>
        <p:spPr>
          <a:xfrm>
            <a:off x="1441659" y="1543049"/>
            <a:ext cx="2662321" cy="2662321"/>
          </a:xfrm>
          <a:prstGeom prst="rect">
            <a:avLst/>
          </a:prstGeom>
        </p:spPr>
      </p:pic>
    </p:spTree>
    <p:extLst>
      <p:ext uri="{BB962C8B-B14F-4D97-AF65-F5344CB8AC3E}">
        <p14:creationId xmlns:p14="http://schemas.microsoft.com/office/powerpoint/2010/main" val="137808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90D5-2169-6105-922B-FA630833BC17}"/>
              </a:ext>
            </a:extLst>
          </p:cNvPr>
          <p:cNvSpPr>
            <a:spLocks noGrp="1"/>
          </p:cNvSpPr>
          <p:nvPr>
            <p:ph type="title"/>
          </p:nvPr>
        </p:nvSpPr>
        <p:spPr/>
        <p:txBody>
          <a:bodyPr/>
          <a:lstStyle/>
          <a:p>
            <a:r>
              <a:rPr lang="en-US" dirty="0"/>
              <a:t>youth &amp; FAMILIES</a:t>
            </a:r>
          </a:p>
        </p:txBody>
      </p:sp>
      <p:sp>
        <p:nvSpPr>
          <p:cNvPr id="3" name="Content Placeholder 2">
            <a:extLst>
              <a:ext uri="{FF2B5EF4-FFF2-40B4-BE49-F238E27FC236}">
                <a16:creationId xmlns:a16="http://schemas.microsoft.com/office/drawing/2014/main" id="{CFDB690C-5282-80C3-BC2F-D0BB6D94E013}"/>
              </a:ext>
            </a:extLst>
          </p:cNvPr>
          <p:cNvSpPr>
            <a:spLocks noGrp="1"/>
          </p:cNvSpPr>
          <p:nvPr>
            <p:ph idx="1"/>
          </p:nvPr>
        </p:nvSpPr>
        <p:spPr>
          <a:xfrm>
            <a:off x="685800" y="1765935"/>
            <a:ext cx="10820400" cy="4024125"/>
          </a:xfrm>
        </p:spPr>
        <p:txBody>
          <a:bodyPr>
            <a:normAutofit/>
          </a:bodyPr>
          <a:lstStyle/>
          <a:p>
            <a:pPr marL="0" marR="0" indent="0">
              <a:spcBef>
                <a:spcPts val="0"/>
              </a:spcBef>
              <a:spcAft>
                <a:spcPts val="0"/>
              </a:spcAft>
              <a:buNone/>
            </a:pPr>
            <a:r>
              <a:rPr lang="en-US" sz="1800" b="1"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90000"/>
              </a:lnSpc>
              <a:spcBef>
                <a:spcPts val="0"/>
              </a:spcBef>
              <a:spcAft>
                <a:spcPts val="800"/>
              </a:spcAft>
              <a:buNone/>
            </a:pPr>
            <a:r>
              <a:rPr lang="en-US" sz="24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Summer Track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2400" kern="1200" dirty="0">
                <a:solidFill>
                  <a:srgbClr val="000000"/>
                </a:solidFill>
                <a:effectLst/>
                <a:latin typeface="Times New Roman" panose="02020603050405020304" pitchFamily="18" charset="0"/>
                <a:ea typeface="Calibri" panose="020F0502020204030204" pitchFamily="34" charset="0"/>
              </a:rPr>
              <a:t>Drug screening began the week of May 31</a:t>
            </a:r>
            <a:r>
              <a:rPr lang="en-US" sz="2400" kern="1200" baseline="30000" dirty="0">
                <a:solidFill>
                  <a:srgbClr val="000000"/>
                </a:solidFill>
                <a:effectLst/>
                <a:latin typeface="Times New Roman" panose="02020603050405020304" pitchFamily="18" charset="0"/>
                <a:ea typeface="Calibri" panose="020F0502020204030204" pitchFamily="34" charset="0"/>
              </a:rPr>
              <a:t>st</a:t>
            </a:r>
            <a:r>
              <a:rPr lang="en-US" sz="2400" kern="1200" dirty="0">
                <a:solidFill>
                  <a:srgbClr val="000000"/>
                </a:solidFill>
                <a:effectLst/>
                <a:latin typeface="Times New Roman" panose="02020603050405020304" pitchFamily="18" charset="0"/>
                <a:ea typeface="Calibri" panose="020F0502020204030204" pitchFamily="34" charset="0"/>
              </a:rPr>
              <a:t>.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2400" kern="1200" dirty="0">
                <a:solidFill>
                  <a:srgbClr val="000000"/>
                </a:solidFill>
                <a:effectLst/>
                <a:latin typeface="Times New Roman" panose="02020603050405020304" pitchFamily="18" charset="0"/>
                <a:ea typeface="Calibri" panose="020F0502020204030204" pitchFamily="34" charset="0"/>
              </a:rPr>
              <a:t>To date there are </a:t>
            </a:r>
            <a:r>
              <a:rPr lang="en-US" sz="2400" kern="1200" dirty="0">
                <a:solidFill>
                  <a:srgbClr val="FF0000"/>
                </a:solidFill>
                <a:effectLst/>
                <a:latin typeface="Times New Roman" panose="02020603050405020304" pitchFamily="18" charset="0"/>
                <a:ea typeface="Calibri" panose="020F0502020204030204" pitchFamily="34" charset="0"/>
              </a:rPr>
              <a:t>249</a:t>
            </a:r>
            <a:r>
              <a:rPr lang="en-US" sz="2400" kern="1200" dirty="0">
                <a:solidFill>
                  <a:srgbClr val="000000"/>
                </a:solidFill>
                <a:effectLst/>
                <a:latin typeface="Times New Roman" panose="02020603050405020304" pitchFamily="18" charset="0"/>
                <a:ea typeface="Calibri" panose="020F0502020204030204" pitchFamily="34" charset="0"/>
              </a:rPr>
              <a:t> youth that have successfully turned in their documents and have completed the intake interview.</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2400" kern="1200" dirty="0">
                <a:solidFill>
                  <a:srgbClr val="000000"/>
                </a:solidFill>
                <a:effectLst/>
                <a:latin typeface="Times New Roman" panose="02020603050405020304" pitchFamily="18" charset="0"/>
                <a:ea typeface="Calibri" panose="020F0502020204030204" pitchFamily="34" charset="0"/>
              </a:rPr>
              <a:t>Parent Night/Worksite Training TBA.</a:t>
            </a:r>
            <a:endParaRPr lang="en-US" sz="1600" dirty="0">
              <a:effectLst/>
              <a:latin typeface="Times New Roman" panose="02020603050405020304" pitchFamily="18" charset="0"/>
              <a:ea typeface="Times New Roman" panose="02020603050405020304" pitchFamily="18" charset="0"/>
            </a:endParaRPr>
          </a:p>
          <a:p>
            <a:pPr marL="457200" marR="0" indent="0">
              <a:lnSpc>
                <a:spcPct val="90000"/>
              </a:lnSpc>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800"/>
              </a:spcAft>
              <a:buNone/>
            </a:pPr>
            <a:r>
              <a:rPr lang="en-US" sz="2400" b="1" u="sng"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Internship Track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2400" kern="1200" dirty="0">
                <a:solidFill>
                  <a:srgbClr val="000000"/>
                </a:solidFill>
                <a:effectLst/>
                <a:latin typeface="Times New Roman" panose="02020603050405020304" pitchFamily="18" charset="0"/>
                <a:ea typeface="Calibri" panose="020F0502020204030204" pitchFamily="34" charset="0"/>
              </a:rPr>
              <a:t>There are youth that will be scheduled for interviews with Rodney Street Tennis Association. </a:t>
            </a:r>
            <a:endParaRPr lang="en-US" sz="1600" dirty="0">
              <a:effectLst/>
              <a:latin typeface="Times New Roman" panose="02020603050405020304" pitchFamily="18" charset="0"/>
              <a:ea typeface="Times New Roman" panose="02020603050405020304" pitchFamily="18" charset="0"/>
            </a:endParaRPr>
          </a:p>
          <a:p>
            <a:pPr marL="342900" marR="0" lvl="0" indent="-342900">
              <a:lnSpc>
                <a:spcPct val="90000"/>
              </a:lnSpc>
              <a:spcBef>
                <a:spcPts val="0"/>
              </a:spcBef>
              <a:spcAft>
                <a:spcPts val="0"/>
              </a:spcAft>
              <a:buFont typeface="Symbol" panose="05050102010706020507" pitchFamily="18" charset="2"/>
              <a:buChar char=""/>
            </a:pPr>
            <a:r>
              <a:rPr lang="en-US" sz="2400" kern="1200" dirty="0">
                <a:solidFill>
                  <a:srgbClr val="000000"/>
                </a:solidFill>
                <a:effectLst/>
                <a:latin typeface="Times New Roman" panose="02020603050405020304" pitchFamily="18" charset="0"/>
                <a:ea typeface="Calibri" panose="020F0502020204030204" pitchFamily="34" charset="0"/>
              </a:rPr>
              <a:t>Interns began on Wednesday June 8</a:t>
            </a:r>
            <a:r>
              <a:rPr lang="en-US" sz="2400" kern="1200" baseline="30000" dirty="0">
                <a:solidFill>
                  <a:srgbClr val="000000"/>
                </a:solidFill>
                <a:effectLst/>
                <a:latin typeface="Times New Roman" panose="02020603050405020304" pitchFamily="18" charset="0"/>
                <a:ea typeface="Calibri" panose="020F0502020204030204" pitchFamily="34" charset="0"/>
              </a:rPr>
              <a:t>th</a:t>
            </a:r>
            <a:r>
              <a:rPr lang="en-US" sz="2400" kern="1200" dirty="0">
                <a:solidFill>
                  <a:srgbClr val="000000"/>
                </a:solidFill>
                <a:effectLst/>
                <a:latin typeface="Times New Roman" panose="02020603050405020304" pitchFamily="18" charset="0"/>
                <a:ea typeface="Calibri" panose="020F0502020204030204" pitchFamily="34" charset="0"/>
              </a:rPr>
              <a:t>.</a:t>
            </a:r>
            <a:endParaRPr lang="en-US" sz="16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1046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A1F7E-4199-8E24-B1A7-3E4B15D952D1}"/>
              </a:ext>
            </a:extLst>
          </p:cNvPr>
          <p:cNvSpPr>
            <a:spLocks noGrp="1"/>
          </p:cNvSpPr>
          <p:nvPr>
            <p:ph type="title"/>
          </p:nvPr>
        </p:nvSpPr>
        <p:spPr/>
        <p:txBody>
          <a:bodyPr/>
          <a:lstStyle/>
          <a:p>
            <a:r>
              <a:rPr lang="en-US" dirty="0"/>
              <a:t>YOUTH &amp; FAMILIES</a:t>
            </a:r>
          </a:p>
        </p:txBody>
      </p:sp>
      <p:sp>
        <p:nvSpPr>
          <p:cNvPr id="3" name="Content Placeholder 2">
            <a:extLst>
              <a:ext uri="{FF2B5EF4-FFF2-40B4-BE49-F238E27FC236}">
                <a16:creationId xmlns:a16="http://schemas.microsoft.com/office/drawing/2014/main" id="{B309FD5B-5EF2-3B37-DF3C-C35D0225039E}"/>
              </a:ext>
            </a:extLst>
          </p:cNvPr>
          <p:cNvSpPr>
            <a:spLocks noGrp="1"/>
          </p:cNvSpPr>
          <p:nvPr>
            <p:ph idx="1"/>
          </p:nvPr>
        </p:nvSpPr>
        <p:spPr>
          <a:xfrm>
            <a:off x="685799" y="2194560"/>
            <a:ext cx="11077575" cy="4024125"/>
          </a:xfrm>
        </p:spPr>
        <p:txBody>
          <a:bodyPr/>
          <a:lstStyle/>
          <a:p>
            <a:pPr marL="0" marR="0" indent="0">
              <a:spcBef>
                <a:spcPts val="0"/>
              </a:spcBef>
              <a:spcAft>
                <a:spcPts val="0"/>
              </a:spcAft>
              <a:buNone/>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Green Jobs Overnight</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Green Jobs youth will have a two- day orientation and pre-employment activities from June 15-16, 2022.</a:t>
            </a:r>
          </a:p>
          <a:p>
            <a:pPr marL="0" indent="0">
              <a:buNone/>
            </a:pPr>
            <a:endParaRPr lang="en-US" dirty="0"/>
          </a:p>
        </p:txBody>
      </p:sp>
    </p:spTree>
    <p:extLst>
      <p:ext uri="{BB962C8B-B14F-4D97-AF65-F5344CB8AC3E}">
        <p14:creationId xmlns:p14="http://schemas.microsoft.com/office/powerpoint/2010/main" val="341456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7317-8EED-0A24-95DC-BF8201C39613}"/>
              </a:ext>
            </a:extLst>
          </p:cNvPr>
          <p:cNvSpPr>
            <a:spLocks noGrp="1"/>
          </p:cNvSpPr>
          <p:nvPr>
            <p:ph type="title"/>
          </p:nvPr>
        </p:nvSpPr>
        <p:spPr/>
        <p:txBody>
          <a:bodyPr/>
          <a:lstStyle/>
          <a:p>
            <a:r>
              <a:rPr lang="en-US" dirty="0"/>
              <a:t>Summer Camp Experience </a:t>
            </a:r>
          </a:p>
        </p:txBody>
      </p:sp>
      <p:sp>
        <p:nvSpPr>
          <p:cNvPr id="3" name="Content Placeholder 2">
            <a:extLst>
              <a:ext uri="{FF2B5EF4-FFF2-40B4-BE49-F238E27FC236}">
                <a16:creationId xmlns:a16="http://schemas.microsoft.com/office/drawing/2014/main" id="{B669CAE3-D749-A735-7136-4A81A35BB571}"/>
              </a:ext>
            </a:extLst>
          </p:cNvPr>
          <p:cNvSpPr>
            <a:spLocks noGrp="1"/>
          </p:cNvSpPr>
          <p:nvPr>
            <p:ph idx="1"/>
          </p:nvPr>
        </p:nvSpPr>
        <p:spPr/>
        <p:txBody>
          <a:bodyPr/>
          <a:lstStyle/>
          <a:p>
            <a:r>
              <a:rPr lang="en-US" dirty="0"/>
              <a:t>Camp Barnes</a:t>
            </a:r>
          </a:p>
          <a:p>
            <a:endParaRPr lang="en-US" dirty="0"/>
          </a:p>
        </p:txBody>
      </p:sp>
      <p:graphicFrame>
        <p:nvGraphicFramePr>
          <p:cNvPr id="6" name="Table 6">
            <a:extLst>
              <a:ext uri="{FF2B5EF4-FFF2-40B4-BE49-F238E27FC236}">
                <a16:creationId xmlns:a16="http://schemas.microsoft.com/office/drawing/2014/main" id="{1CBB1F6A-0299-8341-72B1-DD617B412A02}"/>
              </a:ext>
            </a:extLst>
          </p:cNvPr>
          <p:cNvGraphicFramePr>
            <a:graphicFrameLocks noGrp="1"/>
          </p:cNvGraphicFramePr>
          <p:nvPr>
            <p:extLst>
              <p:ext uri="{D42A27DB-BD31-4B8C-83A1-F6EECF244321}">
                <p14:modId xmlns:p14="http://schemas.microsoft.com/office/powerpoint/2010/main" val="1325176580"/>
              </p:ext>
            </p:extLst>
          </p:nvPr>
        </p:nvGraphicFramePr>
        <p:xfrm>
          <a:off x="1256232" y="2704411"/>
          <a:ext cx="8229600" cy="1280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70580122"/>
                    </a:ext>
                  </a:extLst>
                </a:gridCol>
                <a:gridCol w="4114800">
                  <a:extLst>
                    <a:ext uri="{9D8B030D-6E8A-4147-A177-3AD203B41FA5}">
                      <a16:colId xmlns:a16="http://schemas.microsoft.com/office/drawing/2014/main" val="1944335841"/>
                    </a:ext>
                  </a:extLst>
                </a:gridCol>
              </a:tblGrid>
              <a:tr h="370840">
                <a:tc>
                  <a:txBody>
                    <a:bodyPr/>
                    <a:lstStyle/>
                    <a:p>
                      <a:r>
                        <a:rPr lang="en-US" dirty="0"/>
                        <a:t>Session 1 (boys 8-10)</a:t>
                      </a:r>
                    </a:p>
                    <a:p>
                      <a:r>
                        <a:rPr lang="en-US" dirty="0"/>
                        <a:t>July 8-11, 2022</a:t>
                      </a:r>
                    </a:p>
                  </a:txBody>
                  <a:tcPr/>
                </a:tc>
                <a:tc>
                  <a:txBody>
                    <a:bodyPr/>
                    <a:lstStyle/>
                    <a:p>
                      <a:r>
                        <a:rPr lang="en-US" dirty="0"/>
                        <a:t>Session III (Boys 11 &amp; 1) July 25-25, 2022</a:t>
                      </a:r>
                    </a:p>
                  </a:txBody>
                  <a:tcPr/>
                </a:tc>
                <a:extLst>
                  <a:ext uri="{0D108BD9-81ED-4DB2-BD59-A6C34878D82A}">
                    <a16:rowId xmlns:a16="http://schemas.microsoft.com/office/drawing/2014/main" val="1921691106"/>
                  </a:ext>
                </a:extLst>
              </a:tr>
              <a:tr h="370840">
                <a:tc>
                  <a:txBody>
                    <a:bodyPr/>
                    <a:lstStyle/>
                    <a:p>
                      <a:r>
                        <a:rPr lang="en-US" dirty="0"/>
                        <a:t>Session II (girls 8-10)</a:t>
                      </a:r>
                    </a:p>
                    <a:p>
                      <a:r>
                        <a:rPr lang="en-US" dirty="0"/>
                        <a:t>July 15-18, 2022</a:t>
                      </a:r>
                    </a:p>
                  </a:txBody>
                  <a:tcPr/>
                </a:tc>
                <a:tc>
                  <a:txBody>
                    <a:bodyPr/>
                    <a:lstStyle/>
                    <a:p>
                      <a:r>
                        <a:rPr lang="en-US" dirty="0"/>
                        <a:t>Session IV (girls 11 &amp;12)</a:t>
                      </a:r>
                    </a:p>
                    <a:p>
                      <a:r>
                        <a:rPr lang="en-US" dirty="0"/>
                        <a:t>July 29-Aug 2022</a:t>
                      </a:r>
                    </a:p>
                  </a:txBody>
                  <a:tcPr/>
                </a:tc>
                <a:extLst>
                  <a:ext uri="{0D108BD9-81ED-4DB2-BD59-A6C34878D82A}">
                    <a16:rowId xmlns:a16="http://schemas.microsoft.com/office/drawing/2014/main" val="485510657"/>
                  </a:ext>
                </a:extLst>
              </a:tr>
            </a:tbl>
          </a:graphicData>
        </a:graphic>
      </p:graphicFrame>
      <p:graphicFrame>
        <p:nvGraphicFramePr>
          <p:cNvPr id="7" name="Table 7">
            <a:extLst>
              <a:ext uri="{FF2B5EF4-FFF2-40B4-BE49-F238E27FC236}">
                <a16:creationId xmlns:a16="http://schemas.microsoft.com/office/drawing/2014/main" id="{920138C7-5401-6FBD-C367-C78486B3C7C5}"/>
              </a:ext>
            </a:extLst>
          </p:cNvPr>
          <p:cNvGraphicFramePr>
            <a:graphicFrameLocks noGrp="1"/>
          </p:cNvGraphicFramePr>
          <p:nvPr>
            <p:extLst>
              <p:ext uri="{D42A27DB-BD31-4B8C-83A1-F6EECF244321}">
                <p14:modId xmlns:p14="http://schemas.microsoft.com/office/powerpoint/2010/main" val="3438634226"/>
              </p:ext>
            </p:extLst>
          </p:nvPr>
        </p:nvGraphicFramePr>
        <p:xfrm>
          <a:off x="1640791" y="5014432"/>
          <a:ext cx="7315202" cy="731520"/>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val="2278635540"/>
                    </a:ext>
                  </a:extLst>
                </a:gridCol>
                <a:gridCol w="3657601">
                  <a:extLst>
                    <a:ext uri="{9D8B030D-6E8A-4147-A177-3AD203B41FA5}">
                      <a16:colId xmlns:a16="http://schemas.microsoft.com/office/drawing/2014/main" val="4130142264"/>
                    </a:ext>
                  </a:extLst>
                </a:gridCol>
              </a:tblGrid>
              <a:tr h="323166">
                <a:tc>
                  <a:txBody>
                    <a:bodyPr/>
                    <a:lstStyle/>
                    <a:p>
                      <a:r>
                        <a:rPr lang="en-US" dirty="0"/>
                        <a:t>June 27</a:t>
                      </a:r>
                      <a:r>
                        <a:rPr lang="en-US" baseline="30000" dirty="0"/>
                        <a:t>th</a:t>
                      </a:r>
                      <a:r>
                        <a:rPr lang="en-US" dirty="0"/>
                        <a:t> – August 12, 2022</a:t>
                      </a:r>
                    </a:p>
                  </a:txBody>
                  <a:tcPr/>
                </a:tc>
                <a:tc>
                  <a:txBody>
                    <a:bodyPr/>
                    <a:lstStyle/>
                    <a:p>
                      <a:r>
                        <a:rPr lang="en-US" dirty="0"/>
                        <a:t>9am-2pm / Ages 9-13</a:t>
                      </a:r>
                    </a:p>
                  </a:txBody>
                  <a:tcPr/>
                </a:tc>
                <a:extLst>
                  <a:ext uri="{0D108BD9-81ED-4DB2-BD59-A6C34878D82A}">
                    <a16:rowId xmlns:a16="http://schemas.microsoft.com/office/drawing/2014/main" val="1813261524"/>
                  </a:ext>
                </a:extLst>
              </a:tr>
              <a:tr h="32316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813268388"/>
                  </a:ext>
                </a:extLst>
              </a:tr>
            </a:tbl>
          </a:graphicData>
        </a:graphic>
      </p:graphicFrame>
      <p:sp>
        <p:nvSpPr>
          <p:cNvPr id="8" name="TextBox 7">
            <a:extLst>
              <a:ext uri="{FF2B5EF4-FFF2-40B4-BE49-F238E27FC236}">
                <a16:creationId xmlns:a16="http://schemas.microsoft.com/office/drawing/2014/main" id="{22EB94D5-4743-A4E4-4D35-CF0B92EAD193}"/>
              </a:ext>
            </a:extLst>
          </p:cNvPr>
          <p:cNvSpPr txBox="1"/>
          <p:nvPr/>
        </p:nvSpPr>
        <p:spPr>
          <a:xfrm>
            <a:off x="777666" y="4171256"/>
            <a:ext cx="2307365" cy="646331"/>
          </a:xfrm>
          <a:prstGeom prst="rect">
            <a:avLst/>
          </a:prstGeom>
          <a:noFill/>
        </p:spPr>
        <p:txBody>
          <a:bodyPr wrap="square" rtlCol="0">
            <a:spAutoFit/>
          </a:bodyPr>
          <a:lstStyle/>
          <a:p>
            <a:pPr marL="285750" indent="-285750">
              <a:buFont typeface="Arial" panose="020B0604020202020204" pitchFamily="34" charset="0"/>
              <a:buChar char="•"/>
            </a:pPr>
            <a:r>
              <a:rPr lang="en-US" dirty="0"/>
              <a:t>Hicks Summer Camp </a:t>
            </a:r>
          </a:p>
        </p:txBody>
      </p:sp>
    </p:spTree>
    <p:extLst>
      <p:ext uri="{BB962C8B-B14F-4D97-AF65-F5344CB8AC3E}">
        <p14:creationId xmlns:p14="http://schemas.microsoft.com/office/powerpoint/2010/main" val="2284912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28EE-448B-4535-8D33-3F97E7AE250D}"/>
              </a:ext>
            </a:extLst>
          </p:cNvPr>
          <p:cNvSpPr>
            <a:spLocks noGrp="1"/>
          </p:cNvSpPr>
          <p:nvPr>
            <p:ph type="ctrTitle"/>
          </p:nvPr>
        </p:nvSpPr>
        <p:spPr>
          <a:xfrm>
            <a:off x="4687410" y="1803405"/>
            <a:ext cx="6132990" cy="1825096"/>
          </a:xfrm>
        </p:spPr>
        <p:txBody>
          <a:bodyPr vert="horz" lIns="91440" tIns="45720" rIns="91440" bIns="45720" rtlCol="0" anchor="b">
            <a:normAutofit fontScale="90000"/>
          </a:bodyPr>
          <a:lstStyle/>
          <a:p>
            <a:pPr>
              <a:spcAft>
                <a:spcPts val="600"/>
              </a:spcAft>
            </a:pPr>
            <a:br>
              <a:rPr lang="en-US" sz="5400" dirty="0"/>
            </a:br>
            <a:br>
              <a:rPr lang="en-US" sz="5400" dirty="0"/>
            </a:br>
            <a:r>
              <a:rPr lang="en-US" sz="4400" dirty="0"/>
              <a:t>Nutrition programs</a:t>
            </a:r>
            <a:br>
              <a:rPr lang="en-US" sz="5400" dirty="0"/>
            </a:br>
            <a:endParaRPr lang="en-US" sz="5100" dirty="0"/>
          </a:p>
        </p:txBody>
      </p:sp>
      <p:pic>
        <p:nvPicPr>
          <p:cNvPr id="5" name="Picture 4">
            <a:extLst>
              <a:ext uri="{FF2B5EF4-FFF2-40B4-BE49-F238E27FC236}">
                <a16:creationId xmlns:a16="http://schemas.microsoft.com/office/drawing/2014/main" id="{3C12B064-E4CD-4A52-900C-176EA13AD401}"/>
              </a:ext>
            </a:extLst>
          </p:cNvPr>
          <p:cNvPicPr>
            <a:picLocks noChangeAspect="1"/>
          </p:cNvPicPr>
          <p:nvPr/>
        </p:nvPicPr>
        <p:blipFill>
          <a:blip r:embed="rId2"/>
          <a:stretch>
            <a:fillRect/>
          </a:stretch>
        </p:blipFill>
        <p:spPr>
          <a:xfrm>
            <a:off x="277877" y="1351974"/>
            <a:ext cx="4267200" cy="3200400"/>
          </a:xfrm>
          <a:prstGeom prst="rect">
            <a:avLst/>
          </a:prstGeom>
        </p:spPr>
      </p:pic>
    </p:spTree>
    <p:extLst>
      <p:ext uri="{BB962C8B-B14F-4D97-AF65-F5344CB8AC3E}">
        <p14:creationId xmlns:p14="http://schemas.microsoft.com/office/powerpoint/2010/main" val="149582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4D2F-A303-E16A-FA2D-34562949F176}"/>
              </a:ext>
            </a:extLst>
          </p:cNvPr>
          <p:cNvSpPr>
            <a:spLocks noGrp="1"/>
          </p:cNvSpPr>
          <p:nvPr>
            <p:ph type="title"/>
          </p:nvPr>
        </p:nvSpPr>
        <p:spPr/>
        <p:txBody>
          <a:bodyPr>
            <a:normAutofit/>
          </a:bodyPr>
          <a:lstStyle/>
          <a:p>
            <a:r>
              <a:rPr lang="en-US" sz="2400" dirty="0"/>
              <a:t>SUMMER FOOD SERVICE PROGRAM (</a:t>
            </a:r>
            <a:r>
              <a:rPr lang="en-US" sz="2400" dirty="0" err="1"/>
              <a:t>sfsp</a:t>
            </a:r>
            <a:r>
              <a:rPr lang="en-US" sz="2400" dirty="0"/>
              <a:t>) Sites</a:t>
            </a:r>
          </a:p>
        </p:txBody>
      </p:sp>
      <p:pic>
        <p:nvPicPr>
          <p:cNvPr id="4" name="Content Placeholder 3">
            <a:extLst>
              <a:ext uri="{FF2B5EF4-FFF2-40B4-BE49-F238E27FC236}">
                <a16:creationId xmlns:a16="http://schemas.microsoft.com/office/drawing/2014/main" id="{8FC55D87-3EBA-8685-4CFC-A36463A808DB}"/>
              </a:ext>
            </a:extLst>
          </p:cNvPr>
          <p:cNvPicPr>
            <a:picLocks noGrp="1" noChangeAspect="1"/>
          </p:cNvPicPr>
          <p:nvPr>
            <p:ph idx="1"/>
          </p:nvPr>
        </p:nvPicPr>
        <p:blipFill>
          <a:blip r:embed="rId2"/>
          <a:stretch>
            <a:fillRect/>
          </a:stretch>
        </p:blipFill>
        <p:spPr>
          <a:xfrm>
            <a:off x="575035" y="2193925"/>
            <a:ext cx="10931165" cy="4024313"/>
          </a:xfrm>
          <a:prstGeom prst="rect">
            <a:avLst/>
          </a:prstGeom>
        </p:spPr>
      </p:pic>
    </p:spTree>
    <p:extLst>
      <p:ext uri="{BB962C8B-B14F-4D97-AF65-F5344CB8AC3E}">
        <p14:creationId xmlns:p14="http://schemas.microsoft.com/office/powerpoint/2010/main" val="3416154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8C3C7-28D5-47A4-A2B4-BB0B86BAF810}"/>
              </a:ext>
            </a:extLst>
          </p:cNvPr>
          <p:cNvSpPr>
            <a:spLocks noGrp="1"/>
          </p:cNvSpPr>
          <p:nvPr>
            <p:ph type="title"/>
          </p:nvPr>
        </p:nvSpPr>
        <p:spPr/>
        <p:txBody>
          <a:bodyPr/>
          <a:lstStyle/>
          <a:p>
            <a:r>
              <a:rPr lang="en-US" dirty="0"/>
              <a:t>What is SFSP?</a:t>
            </a:r>
          </a:p>
        </p:txBody>
      </p:sp>
      <p:sp>
        <p:nvSpPr>
          <p:cNvPr id="3" name="Content Placeholder 2">
            <a:extLst>
              <a:ext uri="{FF2B5EF4-FFF2-40B4-BE49-F238E27FC236}">
                <a16:creationId xmlns:a16="http://schemas.microsoft.com/office/drawing/2014/main" id="{11652D10-F799-4599-8315-B7045E534986}"/>
              </a:ext>
            </a:extLst>
          </p:cNvPr>
          <p:cNvSpPr>
            <a:spLocks noGrp="1"/>
          </p:cNvSpPr>
          <p:nvPr>
            <p:ph idx="1"/>
          </p:nvPr>
        </p:nvSpPr>
        <p:spPr/>
        <p:txBody>
          <a:bodyPr/>
          <a:lstStyle/>
          <a:p>
            <a:r>
              <a:rPr lang="en-US" dirty="0"/>
              <a:t>The Summer Food Service Program (SFSP) is a USDA, federally-funded program administered by States that operates during the summer months when school is not in session.  The SFSP was established to ensure that low-income children continue to receive nutritious meals when school is not in session.  Free meals, that meet Federal nutrition guidelines, are provided to all children, 18 years old and under, at approved SFSP sites in areas with significant concentrations of low-income children.  This program takes place between June 2022 to September 2022.</a:t>
            </a:r>
          </a:p>
          <a:p>
            <a:endParaRPr lang="en-US" dirty="0"/>
          </a:p>
        </p:txBody>
      </p:sp>
    </p:spTree>
    <p:extLst>
      <p:ext uri="{BB962C8B-B14F-4D97-AF65-F5344CB8AC3E}">
        <p14:creationId xmlns:p14="http://schemas.microsoft.com/office/powerpoint/2010/main" val="138643427"/>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1063</Words>
  <Application>Microsoft Office PowerPoint</Application>
  <PresentationFormat>Widescreen</PresentationFormat>
  <Paragraphs>141</Paragraphs>
  <Slides>22</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Arial</vt:lpstr>
      <vt:lpstr>Calibri</vt:lpstr>
      <vt:lpstr>Century Gothic</vt:lpstr>
      <vt:lpstr>Corbel</vt:lpstr>
      <vt:lpstr>Freestyle Script</vt:lpstr>
      <vt:lpstr>Neutra Text Alt</vt:lpstr>
      <vt:lpstr>Neutra Text Light Alt</vt:lpstr>
      <vt:lpstr>Symbol</vt:lpstr>
      <vt:lpstr>Times New Roman</vt:lpstr>
      <vt:lpstr>VAG Rounded Light</vt:lpstr>
      <vt:lpstr>VAG Rounded Thin</vt:lpstr>
      <vt:lpstr>Wingdings</vt:lpstr>
      <vt:lpstr>Vapor Trail</vt:lpstr>
      <vt:lpstr>Department of parks and recreation </vt:lpstr>
      <vt:lpstr>Who Are We? </vt:lpstr>
      <vt:lpstr> (Summer Activities)</vt:lpstr>
      <vt:lpstr>youth &amp; FAMILIES</vt:lpstr>
      <vt:lpstr>YOUTH &amp; FAMILIES</vt:lpstr>
      <vt:lpstr>Summer Camp Experience </vt:lpstr>
      <vt:lpstr>  Nutrition programs </vt:lpstr>
      <vt:lpstr>SUMMER FOOD SERVICE PROGRAM (sfsp) Sites</vt:lpstr>
      <vt:lpstr>What is SFSP?</vt:lpstr>
      <vt:lpstr>YOUTH CAREER DEVELOPMENT formally summer youth employment program </vt:lpstr>
      <vt:lpstr>Youth Career Development</vt:lpstr>
      <vt:lpstr>About the YCD Program</vt:lpstr>
      <vt:lpstr>Workforce Training</vt:lpstr>
      <vt:lpstr>Workforce Track</vt:lpstr>
      <vt:lpstr>Internship Track</vt:lpstr>
      <vt:lpstr>Youth Career Development </vt:lpstr>
      <vt:lpstr>UPCOMING EVENTS </vt:lpstr>
      <vt:lpstr>Grazzin in the grass </vt:lpstr>
      <vt:lpstr>Wilmington city cinema </vt:lpstr>
      <vt:lpstr>Playstreet </vt:lpstr>
      <vt:lpstr>Fitness in the park</vt:lpstr>
      <vt:lpstr>JULY IS Npra month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&amp; Families Division</dc:title>
  <dc:creator>Nicole R. Adams</dc:creator>
  <cp:lastModifiedBy>Carmen L. Ferguson</cp:lastModifiedBy>
  <cp:revision>13</cp:revision>
  <dcterms:created xsi:type="dcterms:W3CDTF">2019-12-06T03:29:34Z</dcterms:created>
  <dcterms:modified xsi:type="dcterms:W3CDTF">2022-06-08T19:56:59Z</dcterms:modified>
</cp:coreProperties>
</file>