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7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9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1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8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4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41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04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9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9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6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3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09DB29D-2021-4871-9A40-968FFFFF574E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817901-C03C-4A5C-9409-FC53074C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3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15614263.2010.497664" TargetMode="External"/><Relationship Id="rId2" Type="http://schemas.openxmlformats.org/officeDocument/2006/relationships/hyperlink" Target="https://pubmed.ncbi.nlm.nih.gov/2438264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tinternational.org/What-is-CIT" TargetMode="External"/><Relationship Id="rId5" Type="http://schemas.openxmlformats.org/officeDocument/2006/relationships/hyperlink" Target="https://www.nami.org/Advocacy/Crisis-Intervention/Crisis-Intervention-Team-(CIT)-Programs" TargetMode="External"/><Relationship Id="rId4" Type="http://schemas.openxmlformats.org/officeDocument/2006/relationships/hyperlink" Target="https://pubmed.ncbi.nlm.nih.gov/1993371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Crisis Intervention </a:t>
            </a:r>
            <a:r>
              <a:rPr lang="en-US" dirty="0" smtClean="0"/>
              <a:t>Team (CIT) Program </a:t>
            </a:r>
            <a:r>
              <a:rPr lang="en-US" dirty="0" smtClean="0"/>
              <a:t>in Delaware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Lt. Harold Bozeman, Wilmington Police Department</a:t>
            </a:r>
          </a:p>
          <a:p>
            <a:r>
              <a:rPr lang="en-US" dirty="0" smtClean="0"/>
              <a:t>Wesley Ingram, NAMI Delaware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 History &amp;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 was created in 1988 in response to a fatal shooting of a man living with serious mental illness by a Memphis PD officer. </a:t>
            </a:r>
          </a:p>
          <a:p>
            <a:r>
              <a:rPr lang="en-US" dirty="0" smtClean="0"/>
              <a:t>Memphis Police, NAMI, and the University of Memphis partnere</a:t>
            </a:r>
            <a:r>
              <a:rPr lang="en-US" dirty="0" smtClean="0"/>
              <a:t>d together to develop the CIT program in order to improve outcomes with individuals living with mental illness. </a:t>
            </a:r>
            <a:endParaRPr lang="en-US" dirty="0"/>
          </a:p>
          <a:p>
            <a:r>
              <a:rPr lang="en-US" dirty="0" smtClean="0"/>
              <a:t>CIT programs have now been implemented across the country and in several other countries.</a:t>
            </a:r>
          </a:p>
        </p:txBody>
      </p:sp>
    </p:spTree>
    <p:extLst>
      <p:ext uri="{BB962C8B-B14F-4D97-AF65-F5344CB8AC3E}">
        <p14:creationId xmlns:p14="http://schemas.microsoft.com/office/powerpoint/2010/main" val="13294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 History &amp;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40 hour </a:t>
            </a:r>
            <a:r>
              <a:rPr lang="en-US" dirty="0" smtClean="0"/>
              <a:t>program </a:t>
            </a:r>
            <a:r>
              <a:rPr lang="en-US" dirty="0" smtClean="0"/>
              <a:t>for law enforcement officers to enhance mental health understanding and de-escalation skills</a:t>
            </a:r>
          </a:p>
          <a:p>
            <a:r>
              <a:rPr lang="en-US" dirty="0" smtClean="0"/>
              <a:t>Many different topics relevant to engagement with individuals living with mental health conditions</a:t>
            </a:r>
            <a:endParaRPr lang="en-US" dirty="0"/>
          </a:p>
          <a:p>
            <a:r>
              <a:rPr lang="en-US" dirty="0" smtClean="0"/>
              <a:t>Extensive interactive component to practice de-escalation skills </a:t>
            </a:r>
          </a:p>
          <a:p>
            <a:r>
              <a:rPr lang="en-US" dirty="0" smtClean="0"/>
              <a:t>Follow-up </a:t>
            </a:r>
            <a:r>
              <a:rPr lang="en-US" dirty="0" smtClean="0"/>
              <a:t>program </a:t>
            </a:r>
            <a:r>
              <a:rPr lang="en-US" dirty="0" smtClean="0"/>
              <a:t>for LEOs who are also veterans: Veteran Response Team (VRT)</a:t>
            </a:r>
          </a:p>
          <a:p>
            <a:pPr lvl="1"/>
            <a:r>
              <a:rPr lang="en-US" dirty="0" smtClean="0"/>
              <a:t>16 hour </a:t>
            </a:r>
            <a:r>
              <a:rPr lang="en-US" dirty="0" smtClean="0"/>
              <a:t>program </a:t>
            </a:r>
            <a:r>
              <a:rPr lang="en-US" dirty="0" smtClean="0"/>
              <a:t>for </a:t>
            </a:r>
            <a:r>
              <a:rPr lang="en-US" dirty="0" smtClean="0"/>
              <a:t>CIT officers with military experience to enhance ability to de-escalate veteran in crisis</a:t>
            </a:r>
          </a:p>
        </p:txBody>
      </p:sp>
    </p:spTree>
    <p:extLst>
      <p:ext uri="{BB962C8B-B14F-4D97-AF65-F5344CB8AC3E}">
        <p14:creationId xmlns:p14="http://schemas.microsoft.com/office/powerpoint/2010/main" val="39168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 History &amp;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Ret. Major Sam Cochrane, Co-Chairman of CIT International Board of Directors: “CIT is more than just a training.” </a:t>
            </a:r>
          </a:p>
          <a:p>
            <a:r>
              <a:rPr lang="en-US" dirty="0" smtClean="0"/>
              <a:t>CIT is an evolving program - it is effective through:</a:t>
            </a:r>
          </a:p>
          <a:p>
            <a:pPr lvl="1"/>
            <a:r>
              <a:rPr lang="en-US" dirty="0" smtClean="0"/>
              <a:t>Partnership and collaboration</a:t>
            </a:r>
          </a:p>
          <a:p>
            <a:pPr lvl="1"/>
            <a:r>
              <a:rPr lang="en-US" dirty="0" smtClean="0"/>
              <a:t>Policy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ontinued training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6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 as a National Best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has shown:</a:t>
            </a:r>
          </a:p>
          <a:p>
            <a:pPr lvl="1"/>
            <a:r>
              <a:rPr lang="en-US" dirty="0" smtClean="0"/>
              <a:t>Arrest rates declining after implementing CIT program (Franz &amp; </a:t>
            </a:r>
            <a:r>
              <a:rPr lang="en-US" dirty="0" err="1" smtClean="0"/>
              <a:t>Borum</a:t>
            </a:r>
            <a:r>
              <a:rPr lang="en-US" dirty="0" smtClean="0"/>
              <a:t>, 2010)</a:t>
            </a:r>
          </a:p>
          <a:p>
            <a:pPr lvl="1"/>
            <a:r>
              <a:rPr lang="en-US" dirty="0" smtClean="0"/>
              <a:t>Increased rates of referral or transport and lower rates of arrest for CIT officers when compared to non-CIT officers (Compton, et.al., 2014)</a:t>
            </a:r>
          </a:p>
          <a:p>
            <a:pPr lvl="1"/>
            <a:r>
              <a:rPr lang="en-US" dirty="0" smtClean="0"/>
              <a:t>During an escalating mental health crisis scenario, CIT officers were less likely to perceive nonphysical action as ineffective and more likely to choose less escalating options compared to non-CIT officers (Compton, et.al., 2011)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977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 Facilitates System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Officers made aware of the available resources and make contacts with service providers </a:t>
            </a:r>
          </a:p>
          <a:p>
            <a:r>
              <a:rPr lang="en-US" dirty="0" smtClean="0"/>
              <a:t>If issues arise with providers, officers now have reliable contact information to ease process </a:t>
            </a:r>
          </a:p>
          <a:p>
            <a:r>
              <a:rPr lang="en-US" dirty="0" smtClean="0"/>
              <a:t>NAMI Delaware receives officer feedback to aid in our advocacy for system improvement</a:t>
            </a:r>
          </a:p>
        </p:txBody>
      </p:sp>
    </p:spTree>
    <p:extLst>
      <p:ext uri="{BB962C8B-B14F-4D97-AF65-F5344CB8AC3E}">
        <p14:creationId xmlns:p14="http://schemas.microsoft.com/office/powerpoint/2010/main" val="317265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 is Empowering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Officer feedback has highlighted that it is empowering officers to utilize de-escalation in situations </a:t>
            </a:r>
          </a:p>
          <a:p>
            <a:r>
              <a:rPr lang="en-US" dirty="0" smtClean="0"/>
              <a:t>CIT Officers take the initiative on mental health related calls </a:t>
            </a:r>
          </a:p>
          <a:p>
            <a:r>
              <a:rPr lang="en-US" dirty="0" smtClean="0"/>
              <a:t>CIT Officers stay involved in the CIT process, volunteering as role-players for scenarios portion of training</a:t>
            </a:r>
          </a:p>
          <a:p>
            <a:pPr lvl="1"/>
            <a:r>
              <a:rPr lang="en-US" dirty="0" smtClean="0"/>
              <a:t>Brings realism to the scenarios for current participants </a:t>
            </a:r>
          </a:p>
          <a:p>
            <a:pPr lvl="1"/>
            <a:r>
              <a:rPr lang="en-US" dirty="0" smtClean="0"/>
              <a:t>Maintains contact with service providers who also offer input during scenario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4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Compton MT, &amp; et al. “The police-based crisis intervention team (CIT) model: II. Effects on level of force and resolution, referral, and arrest.” 2014: </a:t>
            </a:r>
            <a:r>
              <a:rPr lang="en-US" dirty="0" smtClean="0">
                <a:hlinkClick r:id="rId2"/>
              </a:rPr>
              <a:t>https://pubmed.ncbi.nlm.nih.gov/24382643/</a:t>
            </a:r>
            <a:endParaRPr lang="en-US" dirty="0" smtClean="0"/>
          </a:p>
          <a:p>
            <a:r>
              <a:rPr lang="en-US" dirty="0" smtClean="0"/>
              <a:t>Franz S &amp; </a:t>
            </a:r>
            <a:r>
              <a:rPr lang="en-US" dirty="0" err="1" smtClean="0"/>
              <a:t>Borum</a:t>
            </a:r>
            <a:r>
              <a:rPr lang="en-US" dirty="0" smtClean="0"/>
              <a:t> R. “</a:t>
            </a:r>
            <a:r>
              <a:rPr lang="en-US" dirty="0"/>
              <a:t>Crisis Intervention Teams may prevent arrests of people with mental </a:t>
            </a:r>
            <a:r>
              <a:rPr lang="en-US" dirty="0" smtClean="0"/>
              <a:t>illnesses.” 2010: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doi.org/10.1080/15614263.2010.497664</a:t>
            </a:r>
            <a:endParaRPr lang="en-US" dirty="0" smtClean="0"/>
          </a:p>
          <a:p>
            <a:r>
              <a:rPr lang="en-US" dirty="0" smtClean="0"/>
              <a:t>Compton MT, et. al. “</a:t>
            </a:r>
            <a:r>
              <a:rPr lang="en-US" dirty="0"/>
              <a:t>Use of force preferences and perceived effectiveness of actions among Crisis Intervention Team (CIT) police officers and non-CIT officers in an escalating psychiatric crisis involving a subject with </a:t>
            </a:r>
            <a:r>
              <a:rPr lang="en-US" dirty="0" smtClean="0"/>
              <a:t>schizophrenia.” </a:t>
            </a:r>
            <a:r>
              <a:rPr lang="en-US" dirty="0"/>
              <a:t>2011: </a:t>
            </a:r>
            <a:r>
              <a:rPr lang="en-US" dirty="0">
                <a:hlinkClick r:id="rId4"/>
              </a:rPr>
              <a:t>https://pubmed.ncbi.nlm.nih.gov/19933714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NAMI. “Crisis Intervention Team (CIT</a:t>
            </a:r>
            <a:r>
              <a:rPr lang="en-US" dirty="0"/>
              <a:t>) Programs.” </a:t>
            </a:r>
            <a:r>
              <a:rPr lang="en-US" dirty="0">
                <a:hlinkClick r:id="rId5"/>
              </a:rPr>
              <a:t>https://www.nami.org/Advocacy/Crisis-Intervention/Crisis-Intervention-Team-(CIT)-</a:t>
            </a:r>
            <a:r>
              <a:rPr lang="en-US" dirty="0" smtClean="0">
                <a:hlinkClick r:id="rId5"/>
              </a:rPr>
              <a:t>Programs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CIT International. </a:t>
            </a:r>
            <a:r>
              <a:rPr lang="en-US" dirty="0"/>
              <a:t>“What Is CIT?”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www.citinternational.org/What-is-CIT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12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102</TotalTime>
  <Words>547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Crisis Intervention Team (CIT) Program in Delaware</vt:lpstr>
      <vt:lpstr>CIT History &amp; Overview</vt:lpstr>
      <vt:lpstr>CIT History &amp; Overview</vt:lpstr>
      <vt:lpstr>CIT History &amp; Overview</vt:lpstr>
      <vt:lpstr>CIT as a National Best Practice</vt:lpstr>
      <vt:lpstr>CIT Facilitates System Relationships</vt:lpstr>
      <vt:lpstr>CIT is Empowering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Intervention Team Training in Delaware</dc:title>
  <dc:creator>Wesley Ingram</dc:creator>
  <cp:lastModifiedBy>Wesley Ingram</cp:lastModifiedBy>
  <cp:revision>13</cp:revision>
  <dcterms:created xsi:type="dcterms:W3CDTF">2022-10-07T16:07:34Z</dcterms:created>
  <dcterms:modified xsi:type="dcterms:W3CDTF">2022-10-07T19:06:42Z</dcterms:modified>
</cp:coreProperties>
</file>