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91" r:id="rId2"/>
  </p:sldMasterIdLst>
  <p:notesMasterIdLst>
    <p:notesMasterId r:id="rId11"/>
  </p:notesMasterIdLst>
  <p:handoutMasterIdLst>
    <p:handoutMasterId r:id="rId12"/>
  </p:handoutMasterIdLst>
  <p:sldIdLst>
    <p:sldId id="258" r:id="rId3"/>
    <p:sldId id="309" r:id="rId4"/>
    <p:sldId id="346" r:id="rId5"/>
    <p:sldId id="349" r:id="rId6"/>
    <p:sldId id="348" r:id="rId7"/>
    <p:sldId id="351" r:id="rId8"/>
    <p:sldId id="350" r:id="rId9"/>
    <p:sldId id="352" r:id="rId1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40A4D"/>
    <a:srgbClr val="BFBFBF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 autoAdjust="0"/>
    <p:restoredTop sz="94705"/>
  </p:normalViewPr>
  <p:slideViewPr>
    <p:cSldViewPr>
      <p:cViewPr varScale="1">
        <p:scale>
          <a:sx n="133" d="100"/>
          <a:sy n="133" d="100"/>
        </p:scale>
        <p:origin x="72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3FD4A1-E7EC-4C5C-A2DC-032A792D07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0564C-9395-4F16-80FA-F3EDA76016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95FFD-3EEA-436D-A848-D7EECDDEAEA2}" type="datetimeFigureOut">
              <a:rPr lang="en-US" smtClean="0"/>
              <a:t>3/4/22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B0FC78-DC8E-4DBE-A524-F7A091F7DF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D3FB9-32EB-4F93-B8DA-AF6CC86F0F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C77EB-E30C-4347-9197-2E5265CC95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083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19ADE-D219-4F14-8FB7-02973BE0414F}" type="datetimeFigureOut">
              <a:rPr lang="en-US" smtClean="0"/>
              <a:t>3/4/22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2DC49-F780-4FB7-9B08-B7330C0C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36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8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5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5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6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ENY background master page2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7851648" cy="1295400"/>
          </a:xfrm>
          <a:prstGeom prst="rect">
            <a:avLst/>
          </a:prstGeo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4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9389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8969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5895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4040188" cy="609600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rgbClr val="002060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905000"/>
            <a:ext cx="4041775" cy="609600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rgbClr val="002060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015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503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2743200" cy="1162050"/>
          </a:xfrm>
          <a:prstGeom prst="rect">
            <a:avLst/>
          </a:prstGeo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3352800"/>
            <a:ext cx="2743200" cy="28956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981200"/>
            <a:ext cx="5111750" cy="42672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8499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9"/>
          <p:cNvSpPr>
            <a:spLocks/>
          </p:cNvSpPr>
          <p:nvPr userDrawn="1"/>
        </p:nvSpPr>
        <p:spPr bwMode="auto">
          <a:xfrm flipV="1">
            <a:off x="-19050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019800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72376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116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741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7236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6085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39341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849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14563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29917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2109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8409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44048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47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9885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96021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92218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01600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25539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4917E-505F-4F36-9C1D-F00283E1D6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0" y="0"/>
            <a:ext cx="4572000" cy="533400"/>
          </a:xfrm>
        </p:spPr>
        <p:txBody>
          <a:bodyPr/>
          <a:lstStyle>
            <a:lvl1pPr>
              <a:buNone/>
              <a:defRPr b="1"/>
            </a:lvl1pPr>
            <a:lvl2pPr>
              <a:buNone/>
              <a:defRPr b="1"/>
            </a:lvl2pPr>
            <a:lvl3pPr>
              <a:buNone/>
              <a:defRPr b="1"/>
            </a:lvl3pPr>
            <a:lvl4pPr>
              <a:buNone/>
              <a:defRPr b="1"/>
            </a:lvl4pPr>
            <a:lvl5pPr>
              <a:buNone/>
              <a:defRPr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8071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5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9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96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9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0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AICPA ENGAGE 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3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AICPA ENGAGE 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6BBA7-545C-48A5-AEAB-8917EB9DE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73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FFFFFF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srgbClr val="FFFFFF">
                    <a:shade val="90000"/>
                  </a:srgbClr>
                </a:solidFill>
              </a:rPr>
              <a:t>AICPA ENGAGE 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7772CB-F5FE-473B-9CF5-7807F58012E9}" type="slidenum">
              <a:rPr lang="en-US">
                <a:solidFill>
                  <a:srgbClr val="FFFFFF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>
                  <a:shade val="90000"/>
                </a:srgbClr>
              </a:solidFill>
            </a:endParaRPr>
          </a:p>
        </p:txBody>
      </p:sp>
      <p:pic>
        <p:nvPicPr>
          <p:cNvPr id="1030" name="Picture 13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3429000" y="22860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3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304800" y="228600"/>
            <a:ext cx="3125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676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2060"/>
          </a:solidFill>
          <a:latin typeface="Times New Roman" pitchFamily="18" charset="0"/>
          <a:ea typeface="+mj-ea"/>
          <a:cs typeface="Times New Roman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2060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FFCD1"/>
        </a:buClr>
        <a:buSzPct val="95000"/>
        <a:buFont typeface="Wingdings 2" pitchFamily="18" charset="2"/>
        <a:buChar char=""/>
        <a:defRPr sz="26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FFFCD1"/>
        </a:buClr>
        <a:buSzPct val="65000"/>
        <a:buFont typeface="Wingdings 2" pitchFamily="18" charset="2"/>
        <a:buChar char=""/>
        <a:defRPr sz="20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 2" pitchFamily="18" charset="2"/>
        <a:buChar char=""/>
        <a:defRPr sz="2000" kern="1200">
          <a:solidFill>
            <a:srgbClr val="002060"/>
          </a:solidFill>
          <a:latin typeface="Times New Roman" pitchFamily="18" charset="0"/>
          <a:ea typeface="+mn-ea"/>
          <a:cs typeface="Times New Roman" pitchFamily="18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fournaris@belfint.co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gfournarismmast@belfint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5562600"/>
            <a:ext cx="9144000" cy="1295400"/>
            <a:chOff x="0" y="5562600"/>
            <a:chExt cx="9144000" cy="1295400"/>
          </a:xfrm>
        </p:grpSpPr>
        <p:sp>
          <p:nvSpPr>
            <p:cNvPr id="20" name="Rectangle 19"/>
            <p:cNvSpPr/>
            <p:nvPr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rgbClr val="840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5619750"/>
              <a:ext cx="9144000" cy="952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685800" y="5762625"/>
              <a:ext cx="1409700" cy="10477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23950" y="5562600"/>
              <a:ext cx="266700" cy="1295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1238250" y="5715000"/>
            <a:ext cx="790575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52784" y="304801"/>
            <a:ext cx="8229600" cy="1828800"/>
          </a:xfrm>
        </p:spPr>
        <p:txBody>
          <a:bodyPr>
            <a:noAutofit/>
          </a:bodyPr>
          <a:lstStyle/>
          <a:p>
            <a:pPr algn="l"/>
            <a:r>
              <a:rPr lang="en-US" sz="3500" b="1" dirty="0">
                <a:solidFill>
                  <a:srgbClr val="840A4D"/>
                </a:solidFill>
                <a:latin typeface="Garamond" panose="02020404030301010803" pitchFamily="18" charset="0"/>
              </a:rPr>
              <a:t>City of Wilmington Audit</a:t>
            </a:r>
            <a:br>
              <a:rPr lang="en-US" sz="3500" b="1" dirty="0">
                <a:solidFill>
                  <a:srgbClr val="840A4D"/>
                </a:solidFill>
                <a:latin typeface="Garamond" panose="02020404030301010803" pitchFamily="18" charset="0"/>
              </a:rPr>
            </a:br>
            <a:r>
              <a:rPr lang="en-US" sz="3500" b="1" dirty="0">
                <a:solidFill>
                  <a:srgbClr val="840A4D"/>
                </a:solidFill>
                <a:latin typeface="Garamond" panose="02020404030301010803" pitchFamily="18" charset="0"/>
              </a:rPr>
              <a:t>June 30, 2021</a:t>
            </a:r>
            <a:endParaRPr lang="en-US" sz="2500" dirty="0">
              <a:solidFill>
                <a:srgbClr val="840A4D"/>
              </a:solidFill>
              <a:latin typeface="Garamond" panose="02020404030301010803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837914"/>
            <a:ext cx="1870387" cy="59436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490386" y="655518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17" name="Subtitle 5"/>
          <p:cNvSpPr>
            <a:spLocks noGrp="1"/>
          </p:cNvSpPr>
          <p:nvPr>
            <p:ph type="subTitle" idx="4294967295"/>
          </p:nvPr>
        </p:nvSpPr>
        <p:spPr>
          <a:xfrm>
            <a:off x="372034" y="2286000"/>
            <a:ext cx="6714566" cy="219075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en-US" sz="2000" dirty="0">
              <a:cs typeface="Calibri"/>
            </a:endParaRPr>
          </a:p>
          <a:p>
            <a:pPr>
              <a:buNone/>
            </a:pPr>
            <a:endParaRPr lang="en-US" sz="2000" i="1" dirty="0">
              <a:solidFill>
                <a:srgbClr val="080808"/>
              </a:solidFill>
              <a:cs typeface="Calibri"/>
            </a:endParaRPr>
          </a:p>
          <a:p>
            <a:pPr>
              <a:buNone/>
            </a:pPr>
            <a:r>
              <a:rPr lang="en-US" sz="2000" i="1" dirty="0">
                <a:solidFill>
                  <a:srgbClr val="080808"/>
                </a:solidFill>
                <a:cs typeface="Calibri"/>
              </a:rPr>
              <a:t>Presented by:</a:t>
            </a:r>
          </a:p>
          <a:p>
            <a:pPr>
              <a:buNone/>
            </a:pPr>
            <a:r>
              <a:rPr lang="en-US" sz="2000" dirty="0">
                <a:solidFill>
                  <a:srgbClr val="080808"/>
                </a:solidFill>
                <a:cs typeface="Calibri"/>
              </a:rPr>
              <a:t>George G. Fournaris, CPA, CGFM (</a:t>
            </a:r>
            <a:r>
              <a:rPr lang="en-US" sz="2000" dirty="0">
                <a:solidFill>
                  <a:srgbClr val="080808"/>
                </a:solidFill>
                <a:cs typeface="Calibri"/>
                <a:hlinkClick r:id="rId3"/>
              </a:rPr>
              <a:t>gfournaris@belfint.com</a:t>
            </a:r>
            <a:r>
              <a:rPr lang="en-US" sz="2000" dirty="0">
                <a:solidFill>
                  <a:srgbClr val="080808"/>
                </a:solidFill>
                <a:cs typeface="Calibri"/>
              </a:rPr>
              <a:t>)</a:t>
            </a:r>
          </a:p>
          <a:p>
            <a:pPr>
              <a:buNone/>
            </a:pPr>
            <a:r>
              <a:rPr lang="en-US" sz="2000" dirty="0">
                <a:solidFill>
                  <a:srgbClr val="080808"/>
                </a:solidFill>
                <a:cs typeface="Calibri"/>
              </a:rPr>
              <a:t>Michael E. Mast, CPA, CFE (</a:t>
            </a:r>
            <a:r>
              <a:rPr lang="en-US" sz="2000" dirty="0">
                <a:solidFill>
                  <a:srgbClr val="080808"/>
                </a:solidFill>
                <a:cs typeface="Calibri"/>
                <a:hlinkClick r:id="rId4"/>
              </a:rPr>
              <a:t>mmast@belfint.com</a:t>
            </a:r>
            <a:r>
              <a:rPr lang="en-US" sz="2000" dirty="0">
                <a:solidFill>
                  <a:srgbClr val="080808"/>
                </a:solidFill>
                <a:cs typeface="Calibri"/>
              </a:rPr>
              <a:t>)</a:t>
            </a:r>
          </a:p>
          <a:p>
            <a:pPr>
              <a:buNone/>
            </a:pPr>
            <a:endParaRPr lang="en-US" sz="1900" dirty="0">
              <a:solidFill>
                <a:srgbClr val="080808"/>
              </a:solidFill>
              <a:latin typeface="Calibri"/>
              <a:cs typeface="Calibri"/>
            </a:endParaRPr>
          </a:p>
          <a:p>
            <a:pPr>
              <a:buNone/>
            </a:pPr>
            <a:endParaRPr lang="en-US" sz="1900" dirty="0">
              <a:solidFill>
                <a:srgbClr val="080808"/>
              </a:solidFill>
              <a:latin typeface="Calibri"/>
              <a:cs typeface="Calibri"/>
            </a:endParaRPr>
          </a:p>
          <a:p>
            <a:pPr>
              <a:buNone/>
            </a:pPr>
            <a:endParaRPr lang="en-US" dirty="0">
              <a:solidFill>
                <a:srgbClr val="080808"/>
              </a:solidFill>
              <a:latin typeface="Calibri"/>
              <a:cs typeface="Calibri"/>
            </a:endParaRPr>
          </a:p>
          <a:p>
            <a:pPr>
              <a:buNone/>
            </a:pPr>
            <a:endParaRPr lang="en-US" sz="3100" dirty="0">
              <a:solidFill>
                <a:srgbClr val="080808"/>
              </a:solidFill>
              <a:latin typeface="Calibri"/>
              <a:cs typeface="Calibri"/>
            </a:endParaRPr>
          </a:p>
          <a:p>
            <a:endParaRPr lang="en-US" sz="3200" dirty="0">
              <a:solidFill>
                <a:srgbClr val="080808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83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993419"/>
            <a:ext cx="7772400" cy="4739157"/>
          </a:xfrm>
        </p:spPr>
        <p:txBody>
          <a:bodyPr>
            <a:noAutofit/>
          </a:bodyPr>
          <a:lstStyle/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Audit the financial statements of the year ended June 30, 2021. 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Audit was performed under: </a:t>
            </a:r>
          </a:p>
          <a:p>
            <a:pPr marL="457200" lvl="1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Generally Accepted Auditing Standards and</a:t>
            </a:r>
          </a:p>
          <a:p>
            <a:pPr marL="457200" lvl="1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Government Auditing Standards</a:t>
            </a:r>
          </a:p>
          <a:p>
            <a:pPr marL="0" indent="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  <a:buNone/>
            </a:pP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Engagement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15435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993418"/>
            <a:ext cx="7772400" cy="2435579"/>
          </a:xfrm>
        </p:spPr>
        <p:txBody>
          <a:bodyPr>
            <a:noAutofit/>
          </a:bodyPr>
          <a:lstStyle/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Financial audit of the year ended June 30, 2021 financial statements with an unqualified (clean) opinion.  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Independent Auditor’s Report under </a:t>
            </a: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Government Auditing Standards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for the year ended June 30, 2021, with findings and recommendations. 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Independent Auditor’s Report on Compliance for Each Major Program and on Internal Control Over Compliance Required by the Uniform Guidance (Single Audit) - not yet complete.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Engagement Results and Deliverables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0817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990600"/>
            <a:ext cx="7772400" cy="4739158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Significant Audit Matters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Management is responsible for the preparation and fair presentation of these financial statements in accordance with accounting principles generally accepted in the United States of America.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Auditor's responsibility is to express opinions on these financial statements based on the audit.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Auditor's Report on the Financial Statements is an </a:t>
            </a:r>
            <a:r>
              <a:rPr lang="en-US" sz="1800" u="sng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Unmodified (Clean) Opinion.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Financial Audit - Required Communications 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1393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990600"/>
            <a:ext cx="7772400" cy="4739158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Significant Audit Matters (cont.)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Accounting Policies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 of estimates to prepare the statements,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ignificant disclosures in the notes to the statements,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significant difficulties encountered in dealing with management in performing our audit,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Material corrected and the immaterial uncorrected misstatements discovered in our audit (attached to the Communications Letter),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 noted that there were no disagreements with management,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 r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eceived all requested management representations,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 management consultations with other accountants.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Required Supplementary Information (unaudited)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Supplementary Information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Other Information (unaudited</a:t>
            </a: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Financial Audit - Required Communications (cont.)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38078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990600"/>
            <a:ext cx="7772400" cy="4739158"/>
          </a:xfrm>
        </p:spPr>
        <p:txBody>
          <a:bodyPr>
            <a:noAutofit/>
          </a:bodyPr>
          <a:lstStyle/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Report on Internal Control Over Financial Reporting and on Compliance and Other Matters Based on an Audit of the Financial Statements Required by </a:t>
            </a: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Government Auditing Standards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Performed under </a:t>
            </a: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Government Auditing Standards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issued by the Comptroller General of the United States,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Considers Internal Control Over Financial Reporting,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Tests Compliance with Laws and Regulations.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Audit Findings:</a:t>
            </a:r>
          </a:p>
          <a:p>
            <a:pPr marL="628650" lvl="1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One Material Weakness Identified,</a:t>
            </a:r>
          </a:p>
          <a:p>
            <a:pPr marL="628650" lvl="1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Five Internal Control Significant Deficiencies Identified,</a:t>
            </a:r>
          </a:p>
          <a:p>
            <a:pPr marL="628650" lvl="1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One Noncompliance Significant Deficiency Identified.</a:t>
            </a:r>
          </a:p>
          <a:p>
            <a:pPr marL="228600" indent="-22860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115000"/>
            </a:pP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Audit Under Government Auditing Standards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3402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1409664"/>
            <a:ext cx="7772400" cy="4320093"/>
          </a:xfrm>
        </p:spPr>
        <p:txBody>
          <a:bodyPr>
            <a:noAutofit/>
          </a:bodyPr>
          <a:lstStyle/>
          <a:p>
            <a:pPr marL="228600" lvl="1" indent="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Audit Findings</a:t>
            </a:r>
          </a:p>
          <a:p>
            <a:pPr marL="1201738" lvl="1" indent="-973138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Material Weakness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1201738" lvl="1" indent="-574675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2021-001 - Finance - Financial Reporting Close Process</a:t>
            </a:r>
          </a:p>
          <a:p>
            <a:pPr marL="1201738" lvl="1" indent="-973138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Significant Deficiencies</a:t>
            </a:r>
          </a:p>
          <a:p>
            <a:pPr marL="1598613" lvl="1" indent="-97155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2021-002 - Information Technology - General Controls</a:t>
            </a:r>
          </a:p>
          <a:p>
            <a:pPr marL="1598613" lvl="1" indent="-97155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2021-003 - Human Resources - Payroll Superusers</a:t>
            </a:r>
          </a:p>
          <a:p>
            <a:pPr marL="1598613" lvl="1" indent="-97155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2021-004 - Human Resources &amp; Police Department - Police Vacation and Compensatory Hour Tracking</a:t>
            </a:r>
          </a:p>
          <a:p>
            <a:pPr marL="1598613" lvl="1" indent="-97155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2021-005 - Human Resources - Benefits -  Medical Claims</a:t>
            </a:r>
          </a:p>
          <a:p>
            <a:pPr marL="1598613" lvl="1" indent="-97155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2021-006 - Human Resources – Time sheet Approvals</a:t>
            </a:r>
          </a:p>
          <a:p>
            <a:pPr marL="1598613" lvl="1" indent="-97155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2021-007 - Finance - Operating and Maintenance Reserve and Rate Stabilization Reserve Compliance</a:t>
            </a:r>
          </a:p>
          <a:p>
            <a:pPr marL="228600" lvl="1" indent="0">
              <a:spcBef>
                <a:spcPts val="200"/>
              </a:spcBef>
              <a:spcAft>
                <a:spcPts val="400"/>
              </a:spcAft>
              <a:buClr>
                <a:srgbClr val="840A4D"/>
              </a:buClr>
              <a:buSzPct val="90000"/>
              <a:buNone/>
            </a:pP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Audit Under Government Auditing Standards</a:t>
            </a:r>
          </a:p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(cont.)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08960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0" y="914400"/>
            <a:ext cx="8229600" cy="0"/>
          </a:xfrm>
          <a:prstGeom prst="line">
            <a:avLst/>
          </a:prstGeom>
          <a:ln w="41275" cap="rnd" cmpd="sng">
            <a:solidFill>
              <a:srgbClr val="840A4D">
                <a:alpha val="50000"/>
              </a:srgbClr>
            </a:solidFill>
            <a:headEnd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610600" y="6477000"/>
            <a:ext cx="533400" cy="381000"/>
          </a:xfrm>
          <a:prstGeom prst="rect">
            <a:avLst/>
          </a:prstGeom>
          <a:solidFill>
            <a:srgbClr val="840A4D"/>
          </a:solidFill>
          <a:ln>
            <a:solidFill>
              <a:srgbClr val="840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6477000"/>
            <a:ext cx="9144000" cy="381000"/>
            <a:chOff x="0" y="6477000"/>
            <a:chExt cx="9144000" cy="381000"/>
          </a:xfrm>
        </p:grpSpPr>
        <p:sp>
          <p:nvSpPr>
            <p:cNvPr id="40" name="Trapezoid 39"/>
            <p:cNvSpPr/>
            <p:nvPr/>
          </p:nvSpPr>
          <p:spPr>
            <a:xfrm>
              <a:off x="6096000" y="6477000"/>
              <a:ext cx="3048000" cy="381000"/>
            </a:xfrm>
            <a:prstGeom prst="trapezoid">
              <a:avLst/>
            </a:prstGeom>
            <a:solidFill>
              <a:srgbClr val="840A4D"/>
            </a:solidFill>
            <a:ln>
              <a:solidFill>
                <a:srgbClr val="840A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43" name="Trapezoid 42"/>
            <p:cNvSpPr/>
            <p:nvPr/>
          </p:nvSpPr>
          <p:spPr>
            <a:xfrm rot="10800000">
              <a:off x="0" y="6667500"/>
              <a:ext cx="6019800" cy="190500"/>
            </a:xfrm>
            <a:prstGeom prst="trapezoid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0" y="6667500"/>
            <a:ext cx="533400" cy="1905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1" y="1364005"/>
            <a:ext cx="7772400" cy="4110372"/>
          </a:xfrm>
        </p:spPr>
      </p:pic>
      <p:sp>
        <p:nvSpPr>
          <p:cNvPr id="16" name="Title 45"/>
          <p:cNvSpPr txBox="1">
            <a:spLocks/>
          </p:cNvSpPr>
          <p:nvPr/>
        </p:nvSpPr>
        <p:spPr>
          <a:xfrm>
            <a:off x="352424" y="228600"/>
            <a:ext cx="848677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900" b="1" dirty="0">
                <a:solidFill>
                  <a:srgbClr val="840A4D"/>
                </a:solidFill>
                <a:latin typeface="Garamond" panose="02020404030301010803" pitchFamily="18" charset="0"/>
              </a:rPr>
              <a:t>Questions &amp; Comments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4" y="5931016"/>
            <a:ext cx="1870387" cy="5943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597" y="6639639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080808"/>
                </a:solidFill>
                <a:latin typeface="+mj-lt"/>
              </a:rPr>
              <a:t>Copyright © 2021 Belfint, Lyons &amp; Shuman, P.A.</a:t>
            </a:r>
            <a:endParaRPr lang="en-US" sz="1000" dirty="0">
              <a:solidFill>
                <a:srgbClr val="080808"/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F76723-C653-4123-B9D9-48E7B1BB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1074508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S Powerpoint - Profess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Flow">
  <a:themeElements>
    <a:clrScheme name="Custom 4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70C0"/>
      </a:accent1>
      <a:accent2>
        <a:srgbClr val="045167"/>
      </a:accent2>
      <a:accent3>
        <a:srgbClr val="FFFCD1"/>
      </a:accent3>
      <a:accent4>
        <a:srgbClr val="002060"/>
      </a:accent4>
      <a:accent5>
        <a:srgbClr val="7CBBF5"/>
      </a:accent5>
      <a:accent6>
        <a:srgbClr val="083E6F"/>
      </a:accent6>
      <a:hlink>
        <a:srgbClr val="387025"/>
      </a:hlink>
      <a:folHlink>
        <a:srgbClr val="15472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4">
    <a:dk1>
      <a:srgbClr val="FFFFFF"/>
    </a:dk1>
    <a:lt1>
      <a:srgbClr val="FFFFFF"/>
    </a:lt1>
    <a:dk2>
      <a:srgbClr val="FFFFFF"/>
    </a:dk2>
    <a:lt2>
      <a:srgbClr val="FFFFFF"/>
    </a:lt2>
    <a:accent1>
      <a:srgbClr val="0070C0"/>
    </a:accent1>
    <a:accent2>
      <a:srgbClr val="045167"/>
    </a:accent2>
    <a:accent3>
      <a:srgbClr val="FFFCD1"/>
    </a:accent3>
    <a:accent4>
      <a:srgbClr val="002060"/>
    </a:accent4>
    <a:accent5>
      <a:srgbClr val="7CBBF5"/>
    </a:accent5>
    <a:accent6>
      <a:srgbClr val="083E6F"/>
    </a:accent6>
    <a:hlink>
      <a:srgbClr val="387025"/>
    </a:hlink>
    <a:folHlink>
      <a:srgbClr val="15472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BLS Powerpoint - Professional</Template>
  <TotalTime>2447</TotalTime>
  <Words>585</Words>
  <Application>Microsoft Office PowerPoint</Application>
  <PresentationFormat>On-screen Show (4:3)</PresentationFormat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Constantia</vt:lpstr>
      <vt:lpstr>Courier New</vt:lpstr>
      <vt:lpstr>Garamond</vt:lpstr>
      <vt:lpstr>Symbol</vt:lpstr>
      <vt:lpstr>Times New Roman</vt:lpstr>
      <vt:lpstr>Wingdings 2</vt:lpstr>
      <vt:lpstr>BLS Powerpoint - Professional</vt:lpstr>
      <vt:lpstr>4_Flow</vt:lpstr>
      <vt:lpstr>City of Wilmington Audit June 30,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Belfint, Lyons &amp; Shuman, 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Here</dc:title>
  <dc:creator>Jenni Fleck Jones</dc:creator>
  <cp:lastModifiedBy>Michael E. Mast</cp:lastModifiedBy>
  <cp:revision>153</cp:revision>
  <cp:lastPrinted>2017-09-08T11:45:17Z</cp:lastPrinted>
  <dcterms:created xsi:type="dcterms:W3CDTF">2015-06-16T15:48:22Z</dcterms:created>
  <dcterms:modified xsi:type="dcterms:W3CDTF">2022-03-05T03:39:31Z</dcterms:modified>
</cp:coreProperties>
</file>