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2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tt Taylor" userId="5beba016-8e12-47c6-855f-7c13a74b511d" providerId="ADAL" clId="{3F1D9314-6E07-4CC4-B7A7-41C4BFB7E633}"/>
    <pc:docChg chg="custSel modSld">
      <pc:chgData name="Brett Taylor" userId="5beba016-8e12-47c6-855f-7c13a74b511d" providerId="ADAL" clId="{3F1D9314-6E07-4CC4-B7A7-41C4BFB7E633}" dt="2022-03-04T15:53:31.204" v="199" actId="1076"/>
      <pc:docMkLst>
        <pc:docMk/>
      </pc:docMkLst>
      <pc:sldChg chg="modSp mod">
        <pc:chgData name="Brett Taylor" userId="5beba016-8e12-47c6-855f-7c13a74b511d" providerId="ADAL" clId="{3F1D9314-6E07-4CC4-B7A7-41C4BFB7E633}" dt="2022-03-04T15:53:31.204" v="199" actId="1076"/>
        <pc:sldMkLst>
          <pc:docMk/>
          <pc:sldMk cId="2290105733" sldId="258"/>
        </pc:sldMkLst>
        <pc:spChg chg="mod">
          <ac:chgData name="Brett Taylor" userId="5beba016-8e12-47c6-855f-7c13a74b511d" providerId="ADAL" clId="{3F1D9314-6E07-4CC4-B7A7-41C4BFB7E633}" dt="2022-03-04T15:53:31.204" v="199" actId="1076"/>
          <ac:spMkLst>
            <pc:docMk/>
            <pc:sldMk cId="2290105733" sldId="258"/>
            <ac:spMk id="3" creationId="{732876D6-FA64-4FF4-B639-5055C502323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161F1-AB08-4CDB-B54A-EB83C6B08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C5F1D2-91A9-4815-9F8B-7E83E8AB2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26C72-5E82-4058-A385-7834256C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631F1-A23D-42E3-A5B1-7E2700981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A30C8-278D-45E9-8BAA-EBC77098E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9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8D416-6096-4928-B63A-AF7B6117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2B06F-7CAC-4A3D-824A-A23325B71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24CEB-00A0-4B45-9A1B-FE307371E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9966D-2E03-4B1F-BB26-6AC59C78B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2BEBE-3927-4033-8604-20453E05D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9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66D795-F9F6-4B53-8368-F7CBDE677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E51FC4-234F-448F-9D39-FB7BADE55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13EBA-C957-4ADE-B5C3-8812A547C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5CE5E-4D30-4FCC-B7DA-F620A9CB6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B825F-FC4A-499C-841E-6D3BCEC0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28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8A84C-415F-4C3F-B28C-F43A2593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0F8B1-E410-460C-BBD1-266A40B5E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86D9C-EACA-45E1-9FD7-3BEFF15F4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D74AB-2D23-419A-A87F-F75E191D8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FBC37-B62D-485B-95D1-5A1FAA447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2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584B0-D77A-4F62-B3A9-C720C7A9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E97A6-DD9D-432E-B23D-CE8AC4F54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D6D08-25A4-43A0-8D6F-0810709A5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989A2-FBB4-419C-A6BA-2BF48122E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2D202-3E2D-4222-80B3-F5E06E761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4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1AABA-6901-452C-90BE-5E21F9767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9703F-93DA-4B77-93BE-DAF564581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876C7-6480-4F66-8BCC-6E2FF6924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727CE1-B68C-4A38-B813-3814EBAE3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A0771-F42B-43AB-85E0-DC3CA7941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9A388-A986-47F0-85DE-E5255B84C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39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6768A-74B1-4C81-9A9C-C65449310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A37BE-948B-445B-AD06-A5BE805A3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F27F11-D61F-4548-AA1C-DD5BBB373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D5E0ED-9C6C-45E9-9DC6-2E7FC0198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91743F-5DA1-488B-AC7F-6399C7A398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BAEE79-B549-42C4-A672-D283AF36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B10431-EC35-4F8C-A04A-68F33BE50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47A60C-1513-4F8E-A8B3-849A7C9F6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9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881EF-930C-48EA-A978-79D021435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4C6DE6-75E8-43B0-8EA6-CD8ACFF31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B144DA-C7F9-4E7B-BA6D-738570696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2585E4-513D-4E9E-A9AA-97C8743C1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7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A7088D-FFDF-4F97-B520-4CD3DAC42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6F52CB-668A-4064-8321-A11388970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B1AF63-CFBD-4D33-91A8-E06C0B67A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3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7A1C6-5F87-45BD-826F-E8F5189BB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1F035-B4F9-47F8-BDFC-31A56277D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9DE60-DB66-4213-8BF3-470E50815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FCB5B9-BD51-45F7-9D3D-0B524050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11F33C-C9D6-49D3-854A-A05D6FA91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431EE-AF61-4904-82EB-6A9909DF1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0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C4F09-7050-4E27-AD65-4243F30BD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FCD51D-C951-42B4-8350-A314DE1B4C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52EB11-CF37-47B8-8CC2-3BC4F1CD8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BB042-D407-4CAD-BEA4-E37894E13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5F65E6-2357-4EB8-9008-A5D31D959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B86F0-704B-4C49-BF2D-775ED64D6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739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4D88-5D32-4066-8FF2-1815B5330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37EF97-57F6-408B-BA00-7142FF71E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1DEF1-36B6-4787-8027-67255EFA47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DE0F1-3334-49BF-9723-C2C71AC635A1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85C0E-7A06-42A3-8E49-CB3CFCA81D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80EFA-FB4C-48EA-BDE1-EA6D57803C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114F5-2A7B-479F-9361-71251ABD5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3933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Synopsis of </a:t>
            </a:r>
            <a:br>
              <a:rPr lang="en-US" dirty="0"/>
            </a:br>
            <a:r>
              <a:rPr lang="en-US" dirty="0"/>
              <a:t>FY 2021 </a:t>
            </a:r>
            <a:br>
              <a:rPr lang="en-US" dirty="0"/>
            </a:br>
            <a:r>
              <a:rPr lang="en-US" dirty="0"/>
              <a:t>Annual Comprehensive Financial Report (ACFR)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3EE64B-FFB6-48F6-9EA0-370450B24A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7499"/>
            <a:ext cx="9144000" cy="919628"/>
          </a:xfrm>
        </p:spPr>
        <p:txBody>
          <a:bodyPr/>
          <a:lstStyle/>
          <a:p>
            <a:r>
              <a:rPr lang="en-US" dirty="0"/>
              <a:t>March 7, 2022</a:t>
            </a:r>
          </a:p>
          <a:p>
            <a:r>
              <a:rPr lang="en-US" dirty="0"/>
              <a:t>City Council Finance Committee</a:t>
            </a:r>
          </a:p>
        </p:txBody>
      </p:sp>
    </p:spTree>
    <p:extLst>
      <p:ext uri="{BB962C8B-B14F-4D97-AF65-F5344CB8AC3E}">
        <p14:creationId xmlns:p14="http://schemas.microsoft.com/office/powerpoint/2010/main" val="1807741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B5A89-9079-4D10-BB7F-C61C375F3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u="sng" dirty="0">
                <a:latin typeface="+mn-lt"/>
              </a:rPr>
              <a:t>General Fund Income Statement</a:t>
            </a:r>
            <a:br>
              <a:rPr lang="en-US" sz="3200" b="1" u="sng" dirty="0">
                <a:latin typeface="+mn-lt"/>
              </a:rPr>
            </a:br>
            <a:r>
              <a:rPr lang="en-US" sz="3200" b="1" u="sng" dirty="0">
                <a:latin typeface="+mn-lt"/>
              </a:rPr>
              <a:t>FY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73C1F-5405-4A74-8F58-805119AAA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0990" y="1825625"/>
            <a:ext cx="9882809" cy="4351338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Revenues* - 				 $175,171,554</a:t>
            </a:r>
          </a:p>
          <a:p>
            <a:pPr lvl="1"/>
            <a:r>
              <a:rPr lang="en-US" dirty="0"/>
              <a:t>Expenditures - 				(</a:t>
            </a:r>
            <a:r>
              <a:rPr lang="en-US" u="sng" dirty="0"/>
              <a:t>$159,254,974)</a:t>
            </a:r>
          </a:p>
          <a:p>
            <a:pPr lvl="1"/>
            <a:r>
              <a:rPr lang="en-US" dirty="0"/>
              <a:t>Total Surplus				 $   15,916,580</a:t>
            </a:r>
          </a:p>
          <a:p>
            <a:pPr lvl="1"/>
            <a:r>
              <a:rPr lang="en-US" dirty="0"/>
              <a:t>Other Financing Sources /(Uses)**  	</a:t>
            </a:r>
            <a:r>
              <a:rPr lang="en-US" u="sng" dirty="0"/>
              <a:t>($     1,344,130)</a:t>
            </a:r>
          </a:p>
          <a:p>
            <a:pPr lvl="1"/>
            <a:r>
              <a:rPr lang="en-US" sz="2600" dirty="0"/>
              <a:t>Change in Fund Balance 		$  14,572,450</a:t>
            </a:r>
          </a:p>
          <a:p>
            <a:pPr lvl="1"/>
            <a:r>
              <a:rPr lang="en-US" dirty="0"/>
              <a:t>Includes:  </a:t>
            </a:r>
          </a:p>
          <a:p>
            <a:pPr marL="914400" lvl="2" indent="0">
              <a:buNone/>
            </a:pPr>
            <a:r>
              <a:rPr lang="en-US" dirty="0"/>
              <a:t>* $8,810,131 million in CARES Act Expenditure Reimbursements</a:t>
            </a:r>
          </a:p>
          <a:p>
            <a:pPr marL="914400" lvl="2" indent="0">
              <a:buNone/>
            </a:pPr>
            <a:r>
              <a:rPr lang="en-US" dirty="0"/>
              <a:t>* Includes costs associated with the bond issuance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25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9716F-9C82-46AD-85D5-FD2581838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9340"/>
            <a:ext cx="10515600" cy="750611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latin typeface="+mn-lt"/>
              </a:rPr>
              <a:t>General Fund Balance 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1A978-43BB-408C-BFEE-806926F5A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6688" y="949951"/>
            <a:ext cx="8226287" cy="5419288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Assets:  				$92,461,779</a:t>
            </a:r>
          </a:p>
          <a:p>
            <a:endParaRPr lang="en-US" dirty="0"/>
          </a:p>
          <a:p>
            <a:r>
              <a:rPr lang="en-US" dirty="0"/>
              <a:t>Liabilities: 				$16,123,213</a:t>
            </a:r>
          </a:p>
          <a:p>
            <a:r>
              <a:rPr lang="en-US" dirty="0"/>
              <a:t>Deferred Inflow (Revenues)	$13,820,918</a:t>
            </a:r>
          </a:p>
          <a:p>
            <a:r>
              <a:rPr lang="en-US" dirty="0"/>
              <a:t>Fund Balance:			</a:t>
            </a:r>
            <a:endParaRPr lang="en-US" u="sng" dirty="0"/>
          </a:p>
          <a:p>
            <a:pPr lvl="1"/>
            <a:r>
              <a:rPr lang="en-US" sz="2800" dirty="0" err="1"/>
              <a:t>Nonspendable</a:t>
            </a:r>
            <a:r>
              <a:rPr lang="en-US" sz="2800" dirty="0"/>
              <a:t>			$  4,455,980</a:t>
            </a:r>
          </a:p>
          <a:p>
            <a:pPr lvl="1"/>
            <a:r>
              <a:rPr lang="en-US" sz="2800" dirty="0"/>
              <a:t>Budget Reserve Account	$17,270,240</a:t>
            </a:r>
          </a:p>
          <a:p>
            <a:pPr lvl="1"/>
            <a:r>
              <a:rPr lang="en-US" sz="2800" dirty="0"/>
              <a:t>Tax Stabilization Reserve	$40,791,428</a:t>
            </a:r>
          </a:p>
          <a:p>
            <a:endParaRPr lang="en-US" dirty="0"/>
          </a:p>
          <a:p>
            <a:r>
              <a:rPr lang="en-US" dirty="0"/>
              <a:t>Fund Balance Increased by $14,572,450</a:t>
            </a:r>
          </a:p>
          <a:p>
            <a:pPr lvl="1"/>
            <a:r>
              <a:rPr lang="en-US" dirty="0"/>
              <a:t>FY 2020 - $47,945,198</a:t>
            </a:r>
          </a:p>
          <a:p>
            <a:pPr lvl="1"/>
            <a:r>
              <a:rPr lang="en-US" dirty="0"/>
              <a:t>FY 2021 - $62,517,648</a:t>
            </a:r>
          </a:p>
          <a:p>
            <a:pPr lvl="2"/>
            <a:r>
              <a:rPr lang="en-US" dirty="0"/>
              <a:t>Includes $8,810,131 in CARES Act funding</a:t>
            </a:r>
          </a:p>
          <a:p>
            <a:pPr lvl="2"/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12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4BE82-A7B9-42F8-B3A2-3FEB41581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18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dirty="0">
                <a:latin typeface="+mn-lt"/>
              </a:rPr>
              <a:t>Water Sewer Fund </a:t>
            </a:r>
            <a:br>
              <a:rPr lang="en-US" sz="2800" b="1" u="sng" dirty="0">
                <a:latin typeface="+mn-lt"/>
              </a:rPr>
            </a:br>
            <a:r>
              <a:rPr lang="en-US" sz="2800" b="1" u="sng" dirty="0">
                <a:latin typeface="+mn-lt"/>
              </a:rPr>
              <a:t>Revenues, Expenditures and Change in Net Position</a:t>
            </a:r>
            <a:br>
              <a:rPr lang="en-US" sz="2800" b="1" u="sng" dirty="0">
                <a:latin typeface="+mn-lt"/>
              </a:rPr>
            </a:br>
            <a:r>
              <a:rPr lang="en-US" sz="2800" b="1" u="sng" dirty="0">
                <a:latin typeface="+mn-lt"/>
              </a:rPr>
              <a:t>FY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5F613-6EB0-48EB-93A8-7F10F53DA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744" y="1690688"/>
            <a:ext cx="7620511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r>
              <a:rPr lang="en-US" dirty="0"/>
              <a:t>Revenues - 				$ 83,459,968</a:t>
            </a:r>
          </a:p>
          <a:p>
            <a:pPr lvl="1"/>
            <a:r>
              <a:rPr lang="en-US" dirty="0"/>
              <a:t>Expenditures - 				</a:t>
            </a:r>
            <a:r>
              <a:rPr lang="en-US" u="sng" dirty="0"/>
              <a:t>($71,822,122)</a:t>
            </a:r>
          </a:p>
          <a:p>
            <a:pPr lvl="1"/>
            <a:r>
              <a:rPr lang="en-US" dirty="0"/>
              <a:t>Operating Gain / (Loss)			 $11,637,846</a:t>
            </a:r>
          </a:p>
          <a:p>
            <a:pPr lvl="1"/>
            <a:r>
              <a:rPr lang="en-US" dirty="0"/>
              <a:t>Non-operating Revenues (expenses)*	($  5,841,151)</a:t>
            </a:r>
          </a:p>
          <a:p>
            <a:pPr lvl="1"/>
            <a:r>
              <a:rPr lang="en-US" dirty="0"/>
              <a:t>Capital Grants and Contributions	</a:t>
            </a:r>
            <a:r>
              <a:rPr lang="en-US" u="sng" dirty="0"/>
              <a:t> $   1,000,000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Change in Net Position			 $   6,796,695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*Includes interest expense and bond issuance costs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552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01D1C-D5BC-4194-BD01-521F4FFCC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470" y="297342"/>
            <a:ext cx="10515600" cy="767389"/>
          </a:xfrm>
        </p:spPr>
        <p:txBody>
          <a:bodyPr>
            <a:normAutofit/>
          </a:bodyPr>
          <a:lstStyle/>
          <a:p>
            <a:pPr algn="ctr"/>
            <a:r>
              <a:rPr lang="en-US" sz="3200" b="1" u="sng" dirty="0">
                <a:latin typeface="+mn-lt"/>
              </a:rPr>
              <a:t>Water Sewer Fund  Balance 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876D6-FA64-4FF4-B639-5055C5023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955" y="1179031"/>
            <a:ext cx="8557591" cy="538162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Assets:  					$435,944,983</a:t>
            </a:r>
          </a:p>
          <a:p>
            <a:r>
              <a:rPr lang="en-US" sz="2400" dirty="0"/>
              <a:t>Deferred Outflows				</a:t>
            </a:r>
            <a:r>
              <a:rPr lang="en-US" sz="2400" u="sng" dirty="0"/>
              <a:t>$     2,121,801</a:t>
            </a:r>
          </a:p>
          <a:p>
            <a:r>
              <a:rPr lang="en-US" sz="2400" dirty="0"/>
              <a:t>Total Assets					$438,066,784</a:t>
            </a:r>
          </a:p>
          <a:p>
            <a:endParaRPr lang="en-US" sz="2400" dirty="0"/>
          </a:p>
          <a:p>
            <a:r>
              <a:rPr lang="en-US" sz="2400" dirty="0"/>
              <a:t>Liabilities: 					$252,470,228</a:t>
            </a:r>
          </a:p>
          <a:p>
            <a:r>
              <a:rPr lang="en-US" sz="2400" dirty="0"/>
              <a:t>Deferred Inflows				</a:t>
            </a:r>
            <a:r>
              <a:rPr lang="en-US" sz="2400" u="sng" dirty="0"/>
              <a:t>$     1,955,915</a:t>
            </a:r>
          </a:p>
          <a:p>
            <a:r>
              <a:rPr lang="en-US" sz="2400" dirty="0"/>
              <a:t>Total Liabilities				$254,426,143</a:t>
            </a:r>
          </a:p>
          <a:p>
            <a:endParaRPr lang="en-US" sz="2400" dirty="0"/>
          </a:p>
          <a:p>
            <a:r>
              <a:rPr lang="en-US" sz="2400" dirty="0"/>
              <a:t>Net Position:					$183,640,641</a:t>
            </a:r>
          </a:p>
          <a:p>
            <a:endParaRPr lang="en-US" sz="2400" dirty="0"/>
          </a:p>
          <a:p>
            <a:r>
              <a:rPr lang="en-US" sz="2400" dirty="0"/>
              <a:t>Reserves Decreased by $8,109,136 (Net of Capital Assets)</a:t>
            </a:r>
          </a:p>
          <a:p>
            <a:pPr lvl="1"/>
            <a:r>
              <a:rPr lang="en-US" dirty="0"/>
              <a:t>FY 2020 - $35,310,140</a:t>
            </a:r>
          </a:p>
          <a:p>
            <a:pPr lvl="1"/>
            <a:r>
              <a:rPr lang="en-US" dirty="0"/>
              <a:t>FY 2021 - $27,201,004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10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337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  Synopsis of  FY 2021  Annual Comprehensive Financial Report (ACFR) </vt:lpstr>
      <vt:lpstr>General Fund Income Statement FY 2021</vt:lpstr>
      <vt:lpstr>General Fund Balance Sheet</vt:lpstr>
      <vt:lpstr>Water Sewer Fund  Revenues, Expenditures and Change in Net Position FY 2021</vt:lpstr>
      <vt:lpstr>Water Sewer Fund  Balance Sheet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Synopsis of  FY 2020  Comprehensive Annual Financial Report</dc:title>
  <dc:creator>Brett Taylor</dc:creator>
  <cp:lastModifiedBy>Brett Taylor</cp:lastModifiedBy>
  <cp:revision>19</cp:revision>
  <dcterms:created xsi:type="dcterms:W3CDTF">2021-02-24T19:25:52Z</dcterms:created>
  <dcterms:modified xsi:type="dcterms:W3CDTF">2022-03-04T15:53:40Z</dcterms:modified>
</cp:coreProperties>
</file>