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4"/>
    <p:sldMasterId id="2147483694" r:id="rId5"/>
  </p:sldMasterIdLst>
  <p:notesMasterIdLst>
    <p:notesMasterId r:id="rId23"/>
  </p:notesMasterIdLst>
  <p:sldIdLst>
    <p:sldId id="298" r:id="rId6"/>
    <p:sldId id="301" r:id="rId7"/>
    <p:sldId id="313" r:id="rId8"/>
    <p:sldId id="302" r:id="rId9"/>
    <p:sldId id="303" r:id="rId10"/>
    <p:sldId id="304" r:id="rId11"/>
    <p:sldId id="315" r:id="rId12"/>
    <p:sldId id="314" r:id="rId13"/>
    <p:sldId id="305" r:id="rId14"/>
    <p:sldId id="306" r:id="rId15"/>
    <p:sldId id="307" r:id="rId16"/>
    <p:sldId id="311" r:id="rId17"/>
    <p:sldId id="308" r:id="rId18"/>
    <p:sldId id="316" r:id="rId19"/>
    <p:sldId id="317" r:id="rId20"/>
    <p:sldId id="318" r:id="rId21"/>
    <p:sldId id="319"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19" autoAdjust="0"/>
  </p:normalViewPr>
  <p:slideViewPr>
    <p:cSldViewPr snapToGrid="0">
      <p:cViewPr varScale="1">
        <p:scale>
          <a:sx n="101" d="100"/>
          <a:sy n="101" d="100"/>
        </p:scale>
        <p:origin x="68" y="7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83CF2A-FDB7-41CC-A0B2-0DE18206D21D}" type="datetimeFigureOut">
              <a:rPr lang="en-US" smtClean="0"/>
              <a:t>9/23/2021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047B89-93E8-43D8-84A6-8C3E29A0D30C}" type="slidenum">
              <a:rPr lang="en-US" smtClean="0"/>
              <a:t>‹#›</a:t>
            </a:fld>
            <a:endParaRPr lang="en-US"/>
          </a:p>
        </p:txBody>
      </p:sp>
    </p:spTree>
    <p:extLst>
      <p:ext uri="{BB962C8B-B14F-4D97-AF65-F5344CB8AC3E}">
        <p14:creationId xmlns:p14="http://schemas.microsoft.com/office/powerpoint/2010/main" val="2954851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93105" y="802298"/>
            <a:ext cx="8561747"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93106" y="3531204"/>
            <a:ext cx="8561746"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BE22693-7514-4A64-A2DE-1CD7CFEF75A9}" type="datetime1">
              <a:rPr lang="en-US" smtClean="0"/>
              <a:t>9/23/2021</a:t>
            </a:fld>
            <a:endParaRPr lang="en-US" dirty="0"/>
          </a:p>
        </p:txBody>
      </p:sp>
      <p:sp>
        <p:nvSpPr>
          <p:cNvPr id="5" name="Footer Placeholder 4"/>
          <p:cNvSpPr>
            <a:spLocks noGrp="1"/>
          </p:cNvSpPr>
          <p:nvPr>
            <p:ph type="ftr" sz="quarter" idx="11"/>
          </p:nvPr>
        </p:nvSpPr>
        <p:spPr>
          <a:xfrm>
            <a:off x="2493105" y="329307"/>
            <a:ext cx="4897310"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3A98EE3D-8CD1-4C3F-BD1C-C98C9596463C}" type="slidenum">
              <a:rPr lang="en-US" smtClean="0"/>
              <a:t>‹#›</a:t>
            </a:fld>
            <a:endParaRPr lang="en-US" dirty="0"/>
          </a:p>
        </p:txBody>
      </p:sp>
      <p:cxnSp>
        <p:nvCxnSpPr>
          <p:cNvPr id="8" name="Straight Connector 7"/>
          <p:cNvCxnSpPr/>
          <p:nvPr/>
        </p:nvCxnSpPr>
        <p:spPr>
          <a:xfrm>
            <a:off x="2334637" y="798973"/>
            <a:ext cx="0" cy="254475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31003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D5C6C0-3980-44DE-93A6-8695BD9571E4}" type="datetime1">
              <a:rPr lang="en-US" smtClean="0"/>
              <a:t>9/23/2021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81102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883863"/>
            <a:ext cx="1615742" cy="457499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534694" y="883863"/>
            <a:ext cx="7738807" cy="45749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DEFEBD-A266-4FAF-AC30-BD181AF0C40A}" type="datetime1">
              <a:rPr lang="en-US" smtClean="0"/>
              <a:t>9/23/2021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8" name="Straight Connector 7"/>
          <p:cNvCxnSpPr/>
          <p:nvPr/>
        </p:nvCxnSpPr>
        <p:spPr>
          <a:xfrm flipH="1">
            <a:off x="9439111" y="719272"/>
            <a:ext cx="1615742" cy="0"/>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59459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DE526-3D9C-4EB2-86F6-D2EE47D7496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6239914-90B8-4E80-953F-C66ED20C67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39DCF8-3A10-4F4E-8DEA-08EC98E46D53}"/>
              </a:ext>
            </a:extLst>
          </p:cNvPr>
          <p:cNvSpPr>
            <a:spLocks noGrp="1"/>
          </p:cNvSpPr>
          <p:nvPr>
            <p:ph type="dt" sz="half" idx="10"/>
          </p:nvPr>
        </p:nvSpPr>
        <p:spPr/>
        <p:txBody>
          <a:bodyPr/>
          <a:lstStyle/>
          <a:p>
            <a:fld id="{8AB9D5A7-D882-4620-A3EB-9417FF928A61}" type="datetime1">
              <a:rPr lang="en-US" smtClean="0"/>
              <a:t>9/23/2021</a:t>
            </a:fld>
            <a:endParaRPr lang="en-US" dirty="0"/>
          </a:p>
        </p:txBody>
      </p:sp>
      <p:sp>
        <p:nvSpPr>
          <p:cNvPr id="5" name="Footer Placeholder 4">
            <a:extLst>
              <a:ext uri="{FF2B5EF4-FFF2-40B4-BE49-F238E27FC236}">
                <a16:creationId xmlns:a16="http://schemas.microsoft.com/office/drawing/2014/main" id="{BFB87F83-8E68-436F-9DA2-AF870EBEB01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58D6689-AA2C-4390-A72A-1A4FC4D27E4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887070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EF2D8-9DA8-4B34-8485-51997A8CE3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C76DFF-2D80-40EA-A829-4083E3E398A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893F9B-2689-439D-BD22-789F2D018A37}"/>
              </a:ext>
            </a:extLst>
          </p:cNvPr>
          <p:cNvSpPr>
            <a:spLocks noGrp="1"/>
          </p:cNvSpPr>
          <p:nvPr>
            <p:ph type="dt" sz="half" idx="10"/>
          </p:nvPr>
        </p:nvSpPr>
        <p:spPr/>
        <p:txBody>
          <a:bodyPr/>
          <a:lstStyle/>
          <a:p>
            <a:fld id="{CD4CCD65-4A0E-40C2-93E5-0A7E1EE1682D}" type="datetime1">
              <a:rPr lang="en-US" smtClean="0"/>
              <a:t>9/23/2021</a:t>
            </a:fld>
            <a:endParaRPr lang="en-US" dirty="0"/>
          </a:p>
        </p:txBody>
      </p:sp>
      <p:sp>
        <p:nvSpPr>
          <p:cNvPr id="5" name="Footer Placeholder 4">
            <a:extLst>
              <a:ext uri="{FF2B5EF4-FFF2-40B4-BE49-F238E27FC236}">
                <a16:creationId xmlns:a16="http://schemas.microsoft.com/office/drawing/2014/main" id="{C0CB9221-7EF2-4980-9DC3-FE2A69B0E68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2401A87-07A4-4031-9E3A-6D61B3F8045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38034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07A57-A5CA-4F10-A8C1-506F7F1253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AE0992-67C4-45A5-9E1B-C003E1A8F6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FB5BDC-D165-47A5-A95D-E59FB50E029E}"/>
              </a:ext>
            </a:extLst>
          </p:cNvPr>
          <p:cNvSpPr>
            <a:spLocks noGrp="1"/>
          </p:cNvSpPr>
          <p:nvPr>
            <p:ph type="dt" sz="half" idx="10"/>
          </p:nvPr>
        </p:nvSpPr>
        <p:spPr/>
        <p:txBody>
          <a:bodyPr/>
          <a:lstStyle/>
          <a:p>
            <a:fld id="{ED352208-59A6-4EE9-A4AC-2DAB152104E5}" type="datetime1">
              <a:rPr lang="en-US" smtClean="0"/>
              <a:t>9/23/2021</a:t>
            </a:fld>
            <a:endParaRPr lang="en-US" dirty="0"/>
          </a:p>
        </p:txBody>
      </p:sp>
      <p:sp>
        <p:nvSpPr>
          <p:cNvPr id="5" name="Footer Placeholder 4">
            <a:extLst>
              <a:ext uri="{FF2B5EF4-FFF2-40B4-BE49-F238E27FC236}">
                <a16:creationId xmlns:a16="http://schemas.microsoft.com/office/drawing/2014/main" id="{7F371ED0-C740-4150-82AB-806627939D3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5B3C222-F233-43B3-8B2C-7C4F8BAB8AB6}"/>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88824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1814F-3821-442B-926B-BA3E4156C3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90690D-23C1-446B-AD44-3D381F89DD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48A0DC2-6690-419B-A46E-5816AF1A7D1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953B0AC-B8AC-4454-96F7-146174FA8793}"/>
              </a:ext>
            </a:extLst>
          </p:cNvPr>
          <p:cNvSpPr>
            <a:spLocks noGrp="1"/>
          </p:cNvSpPr>
          <p:nvPr>
            <p:ph type="dt" sz="half" idx="10"/>
          </p:nvPr>
        </p:nvSpPr>
        <p:spPr/>
        <p:txBody>
          <a:bodyPr/>
          <a:lstStyle/>
          <a:p>
            <a:fld id="{B4ADF566-EE00-466D-94ED-8400C6F9FC73}" type="datetime1">
              <a:rPr lang="en-US" smtClean="0"/>
              <a:t>9/23/2021</a:t>
            </a:fld>
            <a:endParaRPr lang="en-US" dirty="0"/>
          </a:p>
        </p:txBody>
      </p:sp>
      <p:sp>
        <p:nvSpPr>
          <p:cNvPr id="6" name="Footer Placeholder 5">
            <a:extLst>
              <a:ext uri="{FF2B5EF4-FFF2-40B4-BE49-F238E27FC236}">
                <a16:creationId xmlns:a16="http://schemas.microsoft.com/office/drawing/2014/main" id="{22F6AFE2-8E81-4AB5-93B7-106E3FFDC82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723DE15-7964-49E5-9A26-F22CA8BC7A7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7720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EB9EF-E7C9-4649-8CFA-A2BDB7D198A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88ED39F-A182-4AF4-A039-DD2FCB6BA3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395096B-ED43-4558-B97D-BE54C154DBA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EE5F7ED-6940-4744-842E-48D1540E7F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2910AB9-F385-47E0-BC7C-BFFFFF4FD8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3B8887B-93AF-452B-BBB1-E87A84C62243}"/>
              </a:ext>
            </a:extLst>
          </p:cNvPr>
          <p:cNvSpPr>
            <a:spLocks noGrp="1"/>
          </p:cNvSpPr>
          <p:nvPr>
            <p:ph type="dt" sz="half" idx="10"/>
          </p:nvPr>
        </p:nvSpPr>
        <p:spPr/>
        <p:txBody>
          <a:bodyPr/>
          <a:lstStyle/>
          <a:p>
            <a:fld id="{F637DBB4-2C8B-4107-80BB-FCF91FB39B9D}" type="datetime1">
              <a:rPr lang="en-US" smtClean="0"/>
              <a:t>9/23/2021</a:t>
            </a:fld>
            <a:endParaRPr lang="en-US" dirty="0"/>
          </a:p>
        </p:txBody>
      </p:sp>
      <p:sp>
        <p:nvSpPr>
          <p:cNvPr id="8" name="Footer Placeholder 7">
            <a:extLst>
              <a:ext uri="{FF2B5EF4-FFF2-40B4-BE49-F238E27FC236}">
                <a16:creationId xmlns:a16="http://schemas.microsoft.com/office/drawing/2014/main" id="{00557819-30EB-49CB-B2E4-3A80009EB51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10B559F-5189-4893-AE64-7BECB30F10F1}"/>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097292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7333B-DD5B-4CFD-8D46-EC8506E29AE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65B7802-8088-4E59-A61B-9B389E564365}"/>
              </a:ext>
            </a:extLst>
          </p:cNvPr>
          <p:cNvSpPr>
            <a:spLocks noGrp="1"/>
          </p:cNvSpPr>
          <p:nvPr>
            <p:ph type="dt" sz="half" idx="10"/>
          </p:nvPr>
        </p:nvSpPr>
        <p:spPr/>
        <p:txBody>
          <a:bodyPr/>
          <a:lstStyle/>
          <a:p>
            <a:fld id="{BCB2B8A7-B4AB-4C94-BECE-08366E1C5B65}" type="datetime1">
              <a:rPr lang="en-US" smtClean="0"/>
              <a:t>9/23/2021</a:t>
            </a:fld>
            <a:endParaRPr lang="en-US" dirty="0"/>
          </a:p>
        </p:txBody>
      </p:sp>
      <p:sp>
        <p:nvSpPr>
          <p:cNvPr id="4" name="Footer Placeholder 3">
            <a:extLst>
              <a:ext uri="{FF2B5EF4-FFF2-40B4-BE49-F238E27FC236}">
                <a16:creationId xmlns:a16="http://schemas.microsoft.com/office/drawing/2014/main" id="{A2315C27-7C05-44E6-8D7D-A168E666AEB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53087FD-DB41-43EA-8D0B-F4ED5FC1DB5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775039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AEC5B2-D776-4F11-8C50-6E11964D8E44}"/>
              </a:ext>
            </a:extLst>
          </p:cNvPr>
          <p:cNvSpPr>
            <a:spLocks noGrp="1"/>
          </p:cNvSpPr>
          <p:nvPr>
            <p:ph type="dt" sz="half" idx="10"/>
          </p:nvPr>
        </p:nvSpPr>
        <p:spPr/>
        <p:txBody>
          <a:bodyPr/>
          <a:lstStyle/>
          <a:p>
            <a:fld id="{713326CC-B999-436C-A4FE-6C042BFAD5F1}" type="datetime1">
              <a:rPr lang="en-US" smtClean="0"/>
              <a:t>9/23/2021</a:t>
            </a:fld>
            <a:endParaRPr lang="en-US" dirty="0"/>
          </a:p>
        </p:txBody>
      </p:sp>
      <p:sp>
        <p:nvSpPr>
          <p:cNvPr id="3" name="Footer Placeholder 2">
            <a:extLst>
              <a:ext uri="{FF2B5EF4-FFF2-40B4-BE49-F238E27FC236}">
                <a16:creationId xmlns:a16="http://schemas.microsoft.com/office/drawing/2014/main" id="{D642C050-205B-41A7-BF3D-83E7BF367A7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25EEB82-819D-480E-858E-B41CF1CD93EE}"/>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75909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FBB14-9829-44DB-911C-7030A8D7CD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B5AADDB-A072-4F07-B6DA-4B2AEEA456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7FF98F4-773C-459E-B319-BCDBA2A62D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2BD0E3-BC92-44AF-9521-3CFCD159AFF0}"/>
              </a:ext>
            </a:extLst>
          </p:cNvPr>
          <p:cNvSpPr>
            <a:spLocks noGrp="1"/>
          </p:cNvSpPr>
          <p:nvPr>
            <p:ph type="dt" sz="half" idx="10"/>
          </p:nvPr>
        </p:nvSpPr>
        <p:spPr/>
        <p:txBody>
          <a:bodyPr/>
          <a:lstStyle/>
          <a:p>
            <a:fld id="{B2913C93-9C79-48B6-A142-70A2D2340718}" type="datetime1">
              <a:rPr lang="en-US" smtClean="0"/>
              <a:t>9/23/2021</a:t>
            </a:fld>
            <a:endParaRPr lang="en-US" dirty="0"/>
          </a:p>
        </p:txBody>
      </p:sp>
      <p:sp>
        <p:nvSpPr>
          <p:cNvPr id="6" name="Footer Placeholder 5">
            <a:extLst>
              <a:ext uri="{FF2B5EF4-FFF2-40B4-BE49-F238E27FC236}">
                <a16:creationId xmlns:a16="http://schemas.microsoft.com/office/drawing/2014/main" id="{7916F8CE-E970-466D-81A4-AE8B4A7B640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F21A540-BC91-485B-8100-2724A437FE8C}"/>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862761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61562A-6778-4C99-82A4-4B8394F2CFAB}" type="datetime1">
              <a:rPr lang="en-US" smtClean="0"/>
              <a:t>9/23/2021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446732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82E96-C60C-40E3-AD44-914FD1AA8D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155924E-1B44-45B9-8E30-DF44D7976C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2B6118C-B213-40FB-83F7-F194AC8D09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AA687D-ABEB-499C-B8B4-9D353BA8E473}"/>
              </a:ext>
            </a:extLst>
          </p:cNvPr>
          <p:cNvSpPr>
            <a:spLocks noGrp="1"/>
          </p:cNvSpPr>
          <p:nvPr>
            <p:ph type="dt" sz="half" idx="10"/>
          </p:nvPr>
        </p:nvSpPr>
        <p:spPr/>
        <p:txBody>
          <a:bodyPr/>
          <a:lstStyle/>
          <a:p>
            <a:fld id="{4D15EBD6-D24E-410D-B939-CA88FCC9CE7C}" type="datetime1">
              <a:rPr lang="en-US" smtClean="0"/>
              <a:t>9/23/2021</a:t>
            </a:fld>
            <a:endParaRPr lang="en-US" dirty="0"/>
          </a:p>
        </p:txBody>
      </p:sp>
      <p:sp>
        <p:nvSpPr>
          <p:cNvPr id="6" name="Footer Placeholder 5">
            <a:extLst>
              <a:ext uri="{FF2B5EF4-FFF2-40B4-BE49-F238E27FC236}">
                <a16:creationId xmlns:a16="http://schemas.microsoft.com/office/drawing/2014/main" id="{BD034F44-279C-4FE7-84D8-5E6725EEC6D4}"/>
              </a:ext>
            </a:extLst>
          </p:cNvPr>
          <p:cNvSpPr>
            <a:spLocks noGrp="1"/>
          </p:cNvSpPr>
          <p:nvPr>
            <p:ph type="ftr" sz="quarter" idx="11"/>
          </p:nvPr>
        </p:nvSpPr>
        <p:spPr/>
        <p:txBody>
          <a:bodyPr/>
          <a:lstStyle/>
          <a:p>
            <a:pPr algn="l"/>
            <a:endParaRPr lang="en-US" dirty="0"/>
          </a:p>
        </p:txBody>
      </p:sp>
      <p:sp>
        <p:nvSpPr>
          <p:cNvPr id="7" name="Slide Number Placeholder 6">
            <a:extLst>
              <a:ext uri="{FF2B5EF4-FFF2-40B4-BE49-F238E27FC236}">
                <a16:creationId xmlns:a16="http://schemas.microsoft.com/office/drawing/2014/main" id="{07202C14-8802-4F54-B80B-00E4F8D21121}"/>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408430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0289C-DF9D-4897-9CC5-53A7E9DFD8B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2CDEF3B-7BDA-47F2-AD39-519E5C68F72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27ECC8-A9BB-4DFD-BEB5-CA3CE84CC104}"/>
              </a:ext>
            </a:extLst>
          </p:cNvPr>
          <p:cNvSpPr>
            <a:spLocks noGrp="1"/>
          </p:cNvSpPr>
          <p:nvPr>
            <p:ph type="dt" sz="half" idx="10"/>
          </p:nvPr>
        </p:nvSpPr>
        <p:spPr/>
        <p:txBody>
          <a:bodyPr/>
          <a:lstStyle/>
          <a:p>
            <a:fld id="{FBF75C37-0955-4DE6-91B0-504007FC51C7}" type="datetime1">
              <a:rPr lang="en-US" smtClean="0"/>
              <a:t>9/23/2021</a:t>
            </a:fld>
            <a:endParaRPr lang="en-US" dirty="0"/>
          </a:p>
        </p:txBody>
      </p:sp>
      <p:sp>
        <p:nvSpPr>
          <p:cNvPr id="5" name="Footer Placeholder 4">
            <a:extLst>
              <a:ext uri="{FF2B5EF4-FFF2-40B4-BE49-F238E27FC236}">
                <a16:creationId xmlns:a16="http://schemas.microsoft.com/office/drawing/2014/main" id="{0BBAAA12-427C-4756-B972-BEA4295ECA1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2245EB4-C3C1-4FE9-B303-E4B808E471ED}"/>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7739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40232A-E4C5-4A80-8AA0-2DF01857DCF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8508BC7-40A6-42B9-8F22-34AB6A74EBD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CFDD24-0378-4811-B065-4431458B02DB}"/>
              </a:ext>
            </a:extLst>
          </p:cNvPr>
          <p:cNvSpPr>
            <a:spLocks noGrp="1"/>
          </p:cNvSpPr>
          <p:nvPr>
            <p:ph type="dt" sz="half" idx="10"/>
          </p:nvPr>
        </p:nvSpPr>
        <p:spPr/>
        <p:txBody>
          <a:bodyPr/>
          <a:lstStyle/>
          <a:p>
            <a:fld id="{08A3AE30-403A-4C6A-B38C-77919E7F83C9}" type="datetime1">
              <a:rPr lang="en-US" smtClean="0"/>
              <a:t>9/23/2021</a:t>
            </a:fld>
            <a:endParaRPr lang="en-US" dirty="0"/>
          </a:p>
        </p:txBody>
      </p:sp>
      <p:sp>
        <p:nvSpPr>
          <p:cNvPr id="5" name="Footer Placeholder 4">
            <a:extLst>
              <a:ext uri="{FF2B5EF4-FFF2-40B4-BE49-F238E27FC236}">
                <a16:creationId xmlns:a16="http://schemas.microsoft.com/office/drawing/2014/main" id="{3232B4A9-F395-4F20-8FDB-D84D199DDC8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7F7F464-3DED-44B7-ABDC-B6FF35DB111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16718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34813" y="1756130"/>
            <a:ext cx="8562580"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534695" y="3806195"/>
            <a:ext cx="854999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D69485-3A7C-4CA4-A046-A63588D678D0}" type="datetime1">
              <a:rPr lang="en-US" smtClean="0"/>
              <a:t>9/23/2021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8" name="Straight Connector 7"/>
          <p:cNvCxnSpPr/>
          <p:nvPr/>
        </p:nvCxnSpPr>
        <p:spPr>
          <a:xfrm>
            <a:off x="1371687" y="798973"/>
            <a:ext cx="0" cy="284510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12439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889"/>
            <a:ext cx="9520157"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534695" y="2010878"/>
            <a:ext cx="4608576" cy="34381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54793" y="2017343"/>
            <a:ext cx="4604130"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901D8BD-709C-4F60-BA69-212958608808}" type="datetime1">
              <a:rPr lang="en-US" smtClean="0"/>
              <a:t>9/23/2021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cxnSp>
        <p:nvCxnSpPr>
          <p:cNvPr id="9" name="Straight Connector 8"/>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63886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163"/>
            <a:ext cx="9520157"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34695" y="2019549"/>
            <a:ext cx="4608576"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34695" y="2824269"/>
            <a:ext cx="4608576"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4791" y="2023003"/>
            <a:ext cx="4608576"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4792" y="2821491"/>
            <a:ext cx="4608576"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3710B4D-9BD0-4F1F-85C2-9C9FF1731A5D}" type="datetime1">
              <a:rPr lang="en-US" smtClean="0"/>
              <a:t>9/23/2021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cxnSp>
        <p:nvCxnSpPr>
          <p:cNvPr id="11" name="Straight Connector 10"/>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70261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6CE038F-ADD7-41A7-8900-59C1A610830C}" type="datetime1">
              <a:rPr lang="en-US" smtClean="0"/>
              <a:t>9/23/2021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cxnSp>
        <p:nvCxnSpPr>
          <p:cNvPr id="7" name="Straight Connector 6"/>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07389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A6F768-FB04-46C3-A96C-682237287CF9}" type="datetime1">
              <a:rPr lang="en-US" smtClean="0"/>
              <a:t>9/23/2021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15854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34642" y="798973"/>
            <a:ext cx="3183128"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34695" y="3205491"/>
            <a:ext cx="3184989"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D6FE903-8701-4AB9-92CF-D92D405CC234}" type="datetime1">
              <a:rPr lang="en-US" smtClean="0"/>
              <a:t>9/23/2021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cxnSp>
        <p:nvCxnSpPr>
          <p:cNvPr id="9" name="Straight Connector 8"/>
          <p:cNvCxnSpPr/>
          <p:nvPr/>
        </p:nvCxnSpPr>
        <p:spPr>
          <a:xfrm>
            <a:off x="1371687" y="798973"/>
            <a:ext cx="0" cy="224711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01985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bg2">
                    <a:lumMod val="10000"/>
                  </a:schemeClr>
                </a:gs>
                <a:gs pos="100000">
                  <a:schemeClr val="bg2">
                    <a:lumMod val="10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prstMaterial="matte">
              <a:bevelT w="133350" h="50800" prst="divot"/>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535694" y="1129513"/>
            <a:ext cx="5447840"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534695" y="3145992"/>
            <a:ext cx="5440037"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534695" y="5469856"/>
            <a:ext cx="5440038" cy="320123"/>
          </a:xfrm>
        </p:spPr>
        <p:txBody>
          <a:bodyPr/>
          <a:lstStyle>
            <a:lvl1pPr algn="l">
              <a:defRPr/>
            </a:lvl1pPr>
          </a:lstStyle>
          <a:p>
            <a:fld id="{1D56B801-BE87-45EC-BBDA-12C9EFF64521}" type="datetime1">
              <a:rPr lang="en-US" smtClean="0"/>
              <a:t>9/23/2021</a:t>
            </a:fld>
            <a:endParaRPr lang="en-US" dirty="0"/>
          </a:p>
        </p:txBody>
      </p:sp>
      <p:sp>
        <p:nvSpPr>
          <p:cNvPr id="6" name="Footer Placeholder 5"/>
          <p:cNvSpPr>
            <a:spLocks noGrp="1"/>
          </p:cNvSpPr>
          <p:nvPr>
            <p:ph type="ftr" sz="quarter" idx="11"/>
          </p:nvPr>
        </p:nvSpPr>
        <p:spPr>
          <a:xfrm>
            <a:off x="1534910" y="318640"/>
            <a:ext cx="5453475" cy="320931"/>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cxnSp>
        <p:nvCxnSpPr>
          <p:cNvPr id="14" name="Straight Connector 13"/>
          <p:cNvCxnSpPr/>
          <p:nvPr/>
        </p:nvCxnSpPr>
        <p:spPr>
          <a:xfrm>
            <a:off x="1371687" y="798973"/>
            <a:ext cx="0" cy="2161124"/>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51345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Rectangle 8"/>
          <p:cNvSpPr/>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srcRect t="2769" b="-2769"/>
          <a:stretch/>
        </p:blipFill>
        <p:spPr>
          <a:xfrm>
            <a:off x="0" y="6135624"/>
            <a:ext cx="12192000" cy="742950"/>
          </a:xfrm>
          <a:prstGeom prst="rect">
            <a:avLst/>
          </a:prstGeom>
        </p:spPr>
      </p:pic>
      <p:sp>
        <p:nvSpPr>
          <p:cNvPr id="2" name="Title Placeholder 1"/>
          <p:cNvSpPr>
            <a:spLocks noGrp="1"/>
          </p:cNvSpPr>
          <p:nvPr>
            <p:ph type="title"/>
          </p:nvPr>
        </p:nvSpPr>
        <p:spPr>
          <a:xfrm>
            <a:off x="1534696" y="804519"/>
            <a:ext cx="9520158" cy="1049235"/>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534696" y="2015732"/>
            <a:ext cx="9520158"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0DAF904E-D4EF-4031-B81E-1C4347C62D55}" type="datetime1">
              <a:rPr lang="en-US" smtClean="0"/>
              <a:t>9/23/2021</a:t>
            </a:fld>
            <a:endParaRPr lang="en-US" dirty="0"/>
          </a:p>
        </p:txBody>
      </p:sp>
      <p:sp>
        <p:nvSpPr>
          <p:cNvPr id="5" name="Footer Placeholder 4"/>
          <p:cNvSpPr>
            <a:spLocks noGrp="1"/>
          </p:cNvSpPr>
          <p:nvPr>
            <p:ph type="ftr" sz="quarter" idx="3"/>
          </p:nvPr>
        </p:nvSpPr>
        <p:spPr>
          <a:xfrm>
            <a:off x="1534695" y="329307"/>
            <a:ext cx="5855719"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3A98EE3D-8CD1-4C3F-BD1C-C98C9596463C}" type="slidenum">
              <a:rPr lang="en-US" smtClean="0"/>
              <a:t>‹#›</a:t>
            </a:fld>
            <a:endParaRPr lang="en-US" dirty="0"/>
          </a:p>
        </p:txBody>
      </p:sp>
      <p:cxnSp>
        <p:nvCxnSpPr>
          <p:cNvPr id="12" name="Straight Connector 11"/>
          <p:cNvCxnSpPr/>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9683205"/>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hf hdr="0" ftr="0" dt="0"/>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8724C4-53C3-472F-B72A-DCACE1046D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9D76C8-9656-43A1-B2AE-B287C8435D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BE7DE2-CB4B-49A2-A498-97EF9DBC6F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677F25-E8DC-41D1-8994-43DCEEB2BC01}" type="datetime1">
              <a:rPr lang="en-US" smtClean="0"/>
              <a:t>9/23/2021</a:t>
            </a:fld>
            <a:endParaRPr lang="en-US" dirty="0"/>
          </a:p>
        </p:txBody>
      </p:sp>
      <p:sp>
        <p:nvSpPr>
          <p:cNvPr id="5" name="Footer Placeholder 4">
            <a:extLst>
              <a:ext uri="{FF2B5EF4-FFF2-40B4-BE49-F238E27FC236}">
                <a16:creationId xmlns:a16="http://schemas.microsoft.com/office/drawing/2014/main" id="{50A1B0C5-9B5C-47BB-8DFF-9F795740B4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7E60664-7FC5-4346-A0D8-CBA04D38E9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3538517749"/>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wilmingtoncitycouncil.co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oleObject" Target="../embeddings/oleObject1.bin"/><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close up of a piece of paper with a pencil laying on top">
            <a:extLst>
              <a:ext uri="{FF2B5EF4-FFF2-40B4-BE49-F238E27FC236}">
                <a16:creationId xmlns:a16="http://schemas.microsoft.com/office/drawing/2014/main" id="{65810330-F0B5-43C9-BC34-094FFB5C0529}"/>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0"/>
            <a:ext cx="12191980" cy="6858000"/>
          </a:xfrm>
          <a:prstGeom prst="rect">
            <a:avLst/>
          </a:prstGeom>
        </p:spPr>
      </p:pic>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8123416" y="1475234"/>
            <a:ext cx="3214307" cy="2901694"/>
          </a:xfrm>
        </p:spPr>
        <p:txBody>
          <a:bodyPr anchor="b">
            <a:normAutofit/>
          </a:bodyPr>
          <a:lstStyle/>
          <a:p>
            <a:r>
              <a:rPr lang="en-US" sz="2800" dirty="0">
                <a:solidFill>
                  <a:schemeClr val="bg1"/>
                </a:solidFill>
              </a:rPr>
              <a:t>Wilmington City Council Redistricting Committee Meeting / Public Hearing 9/23/21</a:t>
            </a:r>
            <a:br>
              <a:rPr lang="en-US" sz="2800" dirty="0">
                <a:solidFill>
                  <a:schemeClr val="bg1"/>
                </a:solidFill>
              </a:rPr>
            </a:br>
            <a:r>
              <a:rPr lang="en-US" sz="2800" dirty="0">
                <a:solidFill>
                  <a:schemeClr val="bg1"/>
                </a:solidFill>
              </a:rPr>
              <a:t>5:00PM</a:t>
            </a: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8127750" y="4608576"/>
            <a:ext cx="3205640" cy="774186"/>
          </a:xfrm>
        </p:spPr>
        <p:txBody>
          <a:bodyPr anchor="t">
            <a:normAutofit fontScale="85000" lnSpcReduction="10000"/>
          </a:bodyPr>
          <a:lstStyle/>
          <a:p>
            <a:pPr>
              <a:lnSpc>
                <a:spcPct val="100000"/>
              </a:lnSpc>
            </a:pPr>
            <a:r>
              <a:rPr lang="en-US" sz="1600" b="1" dirty="0">
                <a:solidFill>
                  <a:schemeClr val="bg1"/>
                </a:solidFill>
              </a:rPr>
              <a:t>Presentation – redistricting process by -Sr. Legislative Advisor/CFO</a:t>
            </a:r>
          </a:p>
        </p:txBody>
      </p:sp>
      <p:pic>
        <p:nvPicPr>
          <p:cNvPr id="5" name="Picture 4">
            <a:extLst>
              <a:ext uri="{FF2B5EF4-FFF2-40B4-BE49-F238E27FC236}">
                <a16:creationId xmlns:a16="http://schemas.microsoft.com/office/drawing/2014/main" id="{4D751C7B-870A-4807-AA3F-666D13B095DD}"/>
              </a:ext>
            </a:extLst>
          </p:cNvPr>
          <p:cNvPicPr>
            <a:picLocks noChangeAspect="1"/>
          </p:cNvPicPr>
          <p:nvPr/>
        </p:nvPicPr>
        <p:blipFill>
          <a:blip r:embed="rId3"/>
          <a:stretch>
            <a:fillRect/>
          </a:stretch>
        </p:blipFill>
        <p:spPr>
          <a:xfrm>
            <a:off x="10507976" y="0"/>
            <a:ext cx="1684023" cy="1141423"/>
          </a:xfrm>
          <a:prstGeom prst="rect">
            <a:avLst/>
          </a:prstGeom>
        </p:spPr>
      </p:pic>
      <p:sp>
        <p:nvSpPr>
          <p:cNvPr id="6" name="Slide Number Placeholder 5">
            <a:extLst>
              <a:ext uri="{FF2B5EF4-FFF2-40B4-BE49-F238E27FC236}">
                <a16:creationId xmlns:a16="http://schemas.microsoft.com/office/drawing/2014/main" id="{415E7FBB-02B0-4BCA-B044-5628B9F9B6CA}"/>
              </a:ext>
            </a:extLst>
          </p:cNvPr>
          <p:cNvSpPr>
            <a:spLocks noGrp="1"/>
          </p:cNvSpPr>
          <p:nvPr>
            <p:ph type="sldNum" sz="quarter" idx="12"/>
          </p:nvPr>
        </p:nvSpPr>
        <p:spPr/>
        <p:txBody>
          <a:bodyPr/>
          <a:lstStyle/>
          <a:p>
            <a:fld id="{3A98EE3D-8CD1-4C3F-BD1C-C98C9596463C}" type="slidenum">
              <a:rPr lang="en-US" smtClean="0"/>
              <a:t>1</a:t>
            </a:fld>
            <a:endParaRPr lang="en-US" dirty="0"/>
          </a:p>
        </p:txBody>
      </p:sp>
    </p:spTree>
    <p:extLst>
      <p:ext uri="{BB962C8B-B14F-4D97-AF65-F5344CB8AC3E}">
        <p14:creationId xmlns:p14="http://schemas.microsoft.com/office/powerpoint/2010/main" val="19314396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E0C0E-4E0F-4078-93FD-6C7BA077B315}"/>
              </a:ext>
            </a:extLst>
          </p:cNvPr>
          <p:cNvSpPr>
            <a:spLocks noGrp="1"/>
          </p:cNvSpPr>
          <p:nvPr>
            <p:ph type="title"/>
          </p:nvPr>
        </p:nvSpPr>
        <p:spPr/>
        <p:txBody>
          <a:bodyPr/>
          <a:lstStyle/>
          <a:p>
            <a:r>
              <a:rPr lang="en-US" dirty="0"/>
              <a:t>City Code – Sec. 2-32 (cont’d)</a:t>
            </a:r>
            <a:br>
              <a:rPr lang="en-US" dirty="0"/>
            </a:br>
            <a:r>
              <a:rPr lang="en-US" dirty="0"/>
              <a:t>Public Involvement</a:t>
            </a:r>
          </a:p>
        </p:txBody>
      </p:sp>
      <p:sp>
        <p:nvSpPr>
          <p:cNvPr id="3" name="Content Placeholder 2">
            <a:extLst>
              <a:ext uri="{FF2B5EF4-FFF2-40B4-BE49-F238E27FC236}">
                <a16:creationId xmlns:a16="http://schemas.microsoft.com/office/drawing/2014/main" id="{3C470112-A2A5-4045-A7FA-BD5F2024C607}"/>
              </a:ext>
            </a:extLst>
          </p:cNvPr>
          <p:cNvSpPr>
            <a:spLocks noGrp="1"/>
          </p:cNvSpPr>
          <p:nvPr>
            <p:ph idx="1"/>
          </p:nvPr>
        </p:nvSpPr>
        <p:spPr/>
        <p:txBody>
          <a:bodyPr>
            <a:normAutofit/>
          </a:bodyPr>
          <a:lstStyle/>
          <a:p>
            <a:r>
              <a:rPr lang="en-US" dirty="0"/>
              <a:t>“The committee shall conduct at least one public hearing, to be </a:t>
            </a:r>
            <a:r>
              <a:rPr lang="en-US" u="sng" dirty="0">
                <a:solidFill>
                  <a:srgbClr val="FF0000"/>
                </a:solidFill>
              </a:rPr>
              <a:t>duly advertised </a:t>
            </a:r>
            <a:r>
              <a:rPr lang="en-US" dirty="0"/>
              <a:t>in a newspaper of general circulation in the city, about the report following the filing of the report and prior to enactment of a redistricting ordinance.”</a:t>
            </a:r>
          </a:p>
          <a:p>
            <a:r>
              <a:rPr lang="en-US" dirty="0"/>
              <a:t>The public must be given the opportunity to comment on the committee report and any proposed changes to the councilmanic district boundaries before the ordinance is scheduled for 3rd and final reading </a:t>
            </a:r>
          </a:p>
          <a:p>
            <a:endParaRPr lang="en-US" dirty="0"/>
          </a:p>
        </p:txBody>
      </p:sp>
      <p:pic>
        <p:nvPicPr>
          <p:cNvPr id="4" name="Picture 3">
            <a:extLst>
              <a:ext uri="{FF2B5EF4-FFF2-40B4-BE49-F238E27FC236}">
                <a16:creationId xmlns:a16="http://schemas.microsoft.com/office/drawing/2014/main" id="{FCFC6721-DC98-4352-817F-E578DDAC737E}"/>
              </a:ext>
            </a:extLst>
          </p:cNvPr>
          <p:cNvPicPr>
            <a:picLocks noChangeAspect="1"/>
          </p:cNvPicPr>
          <p:nvPr/>
        </p:nvPicPr>
        <p:blipFill>
          <a:blip r:embed="rId2"/>
          <a:stretch>
            <a:fillRect/>
          </a:stretch>
        </p:blipFill>
        <p:spPr>
          <a:xfrm>
            <a:off x="10509358" y="0"/>
            <a:ext cx="1682642" cy="1140051"/>
          </a:xfrm>
          <a:prstGeom prst="rect">
            <a:avLst/>
          </a:prstGeom>
        </p:spPr>
      </p:pic>
      <p:sp>
        <p:nvSpPr>
          <p:cNvPr id="5" name="Slide Number Placeholder 4">
            <a:extLst>
              <a:ext uri="{FF2B5EF4-FFF2-40B4-BE49-F238E27FC236}">
                <a16:creationId xmlns:a16="http://schemas.microsoft.com/office/drawing/2014/main" id="{0BE6A2AC-B5F7-4659-BC48-9BFE2327740B}"/>
              </a:ext>
            </a:extLst>
          </p:cNvPr>
          <p:cNvSpPr>
            <a:spLocks noGrp="1"/>
          </p:cNvSpPr>
          <p:nvPr>
            <p:ph type="sldNum" sz="quarter" idx="12"/>
          </p:nvPr>
        </p:nvSpPr>
        <p:spPr/>
        <p:txBody>
          <a:bodyPr/>
          <a:lstStyle/>
          <a:p>
            <a:fld id="{3A98EE3D-8CD1-4C3F-BD1C-C98C9596463C}" type="slidenum">
              <a:rPr lang="en-US" smtClean="0"/>
              <a:t>10</a:t>
            </a:fld>
            <a:endParaRPr lang="en-US" dirty="0"/>
          </a:p>
        </p:txBody>
      </p:sp>
    </p:spTree>
    <p:extLst>
      <p:ext uri="{BB962C8B-B14F-4D97-AF65-F5344CB8AC3E}">
        <p14:creationId xmlns:p14="http://schemas.microsoft.com/office/powerpoint/2010/main" val="1179667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E0C0E-4E0F-4078-93FD-6C7BA077B315}"/>
              </a:ext>
            </a:extLst>
          </p:cNvPr>
          <p:cNvSpPr>
            <a:spLocks noGrp="1"/>
          </p:cNvSpPr>
          <p:nvPr>
            <p:ph type="title"/>
          </p:nvPr>
        </p:nvSpPr>
        <p:spPr/>
        <p:txBody>
          <a:bodyPr/>
          <a:lstStyle/>
          <a:p>
            <a:r>
              <a:rPr lang="en-US" dirty="0"/>
              <a:t>City Charter – Sec. 2-102 Repercussions</a:t>
            </a:r>
          </a:p>
        </p:txBody>
      </p:sp>
      <p:sp>
        <p:nvSpPr>
          <p:cNvPr id="3" name="Content Placeholder 2">
            <a:extLst>
              <a:ext uri="{FF2B5EF4-FFF2-40B4-BE49-F238E27FC236}">
                <a16:creationId xmlns:a16="http://schemas.microsoft.com/office/drawing/2014/main" id="{3C470112-A2A5-4045-A7FA-BD5F2024C607}"/>
              </a:ext>
            </a:extLst>
          </p:cNvPr>
          <p:cNvSpPr>
            <a:spLocks noGrp="1"/>
          </p:cNvSpPr>
          <p:nvPr>
            <p:ph idx="1"/>
          </p:nvPr>
        </p:nvSpPr>
        <p:spPr/>
        <p:txBody>
          <a:bodyPr>
            <a:normAutofit/>
          </a:bodyPr>
          <a:lstStyle/>
          <a:p>
            <a:r>
              <a:rPr lang="en-US" dirty="0"/>
              <a:t>“Should council fail to redistrict the city within six (6) months following the publication of the census as herein required, the </a:t>
            </a:r>
            <a:r>
              <a:rPr lang="en-US" b="1" u="sng" dirty="0"/>
              <a:t>council shall not receive any further salaries </a:t>
            </a:r>
            <a:r>
              <a:rPr lang="en-US" dirty="0"/>
              <a:t>until council shall have passed and the mayor shall have approved a redistricting ordinance as herein required or until such ordinance shall have become law without the mayor’s approval”</a:t>
            </a:r>
          </a:p>
          <a:p>
            <a:r>
              <a:rPr lang="en-US" b="1" u="sng" dirty="0">
                <a:solidFill>
                  <a:srgbClr val="FF0000"/>
                </a:solidFill>
              </a:rPr>
              <a:t>February 3, 2022</a:t>
            </a:r>
            <a:r>
              <a:rPr lang="en-US" dirty="0"/>
              <a:t>, would be the date for the last possible council meeting in which the redistricting ordinance could be on for the 3rd and final reading and would have to be adopted</a:t>
            </a:r>
          </a:p>
          <a:p>
            <a:endParaRPr lang="en-US" dirty="0"/>
          </a:p>
        </p:txBody>
      </p:sp>
      <p:pic>
        <p:nvPicPr>
          <p:cNvPr id="4" name="Picture 3">
            <a:extLst>
              <a:ext uri="{FF2B5EF4-FFF2-40B4-BE49-F238E27FC236}">
                <a16:creationId xmlns:a16="http://schemas.microsoft.com/office/drawing/2014/main" id="{301DBE5B-AC7C-40D0-97BB-5003C43BF1FB}"/>
              </a:ext>
            </a:extLst>
          </p:cNvPr>
          <p:cNvPicPr>
            <a:picLocks noChangeAspect="1"/>
          </p:cNvPicPr>
          <p:nvPr/>
        </p:nvPicPr>
        <p:blipFill>
          <a:blip r:embed="rId2"/>
          <a:stretch>
            <a:fillRect/>
          </a:stretch>
        </p:blipFill>
        <p:spPr>
          <a:xfrm>
            <a:off x="10509358" y="0"/>
            <a:ext cx="1682642" cy="1140051"/>
          </a:xfrm>
          <a:prstGeom prst="rect">
            <a:avLst/>
          </a:prstGeom>
        </p:spPr>
      </p:pic>
      <p:sp>
        <p:nvSpPr>
          <p:cNvPr id="5" name="Slide Number Placeholder 4">
            <a:extLst>
              <a:ext uri="{FF2B5EF4-FFF2-40B4-BE49-F238E27FC236}">
                <a16:creationId xmlns:a16="http://schemas.microsoft.com/office/drawing/2014/main" id="{0B1AE9A7-E983-4807-B314-058935F724F2}"/>
              </a:ext>
            </a:extLst>
          </p:cNvPr>
          <p:cNvSpPr>
            <a:spLocks noGrp="1"/>
          </p:cNvSpPr>
          <p:nvPr>
            <p:ph type="sldNum" sz="quarter" idx="12"/>
          </p:nvPr>
        </p:nvSpPr>
        <p:spPr/>
        <p:txBody>
          <a:bodyPr/>
          <a:lstStyle/>
          <a:p>
            <a:fld id="{3A98EE3D-8CD1-4C3F-BD1C-C98C9596463C}" type="slidenum">
              <a:rPr lang="en-US" smtClean="0"/>
              <a:t>11</a:t>
            </a:fld>
            <a:endParaRPr lang="en-US" dirty="0"/>
          </a:p>
        </p:txBody>
      </p:sp>
    </p:spTree>
    <p:extLst>
      <p:ext uri="{BB962C8B-B14F-4D97-AF65-F5344CB8AC3E}">
        <p14:creationId xmlns:p14="http://schemas.microsoft.com/office/powerpoint/2010/main" val="1205837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E0C0E-4E0F-4078-93FD-6C7BA077B315}"/>
              </a:ext>
            </a:extLst>
          </p:cNvPr>
          <p:cNvSpPr>
            <a:spLocks noGrp="1"/>
          </p:cNvSpPr>
          <p:nvPr>
            <p:ph type="title"/>
          </p:nvPr>
        </p:nvSpPr>
        <p:spPr/>
        <p:txBody>
          <a:bodyPr/>
          <a:lstStyle/>
          <a:p>
            <a:r>
              <a:rPr lang="en-US" dirty="0"/>
              <a:t>Redistricting Committee Dates / Council Website</a:t>
            </a:r>
          </a:p>
        </p:txBody>
      </p:sp>
      <p:sp>
        <p:nvSpPr>
          <p:cNvPr id="3" name="Content Placeholder 2">
            <a:extLst>
              <a:ext uri="{FF2B5EF4-FFF2-40B4-BE49-F238E27FC236}">
                <a16:creationId xmlns:a16="http://schemas.microsoft.com/office/drawing/2014/main" id="{3C470112-A2A5-4045-A7FA-BD5F2024C607}"/>
              </a:ext>
            </a:extLst>
          </p:cNvPr>
          <p:cNvSpPr>
            <a:spLocks noGrp="1"/>
          </p:cNvSpPr>
          <p:nvPr>
            <p:ph idx="1"/>
          </p:nvPr>
        </p:nvSpPr>
        <p:spPr/>
        <p:txBody>
          <a:bodyPr>
            <a:normAutofit/>
          </a:bodyPr>
          <a:lstStyle/>
          <a:p>
            <a:r>
              <a:rPr lang="en-US" dirty="0"/>
              <a:t>Upcoming Redistrict Committee Meeting/Public Hearing Dates @ 5PM:</a:t>
            </a:r>
          </a:p>
          <a:p>
            <a:pPr lvl="1"/>
            <a:r>
              <a:rPr lang="en-US" dirty="0"/>
              <a:t>10/28/21</a:t>
            </a:r>
          </a:p>
          <a:p>
            <a:pPr lvl="1"/>
            <a:r>
              <a:rPr lang="en-US" dirty="0"/>
              <a:t>11/22/21</a:t>
            </a:r>
          </a:p>
          <a:p>
            <a:r>
              <a:rPr lang="en-US" dirty="0"/>
              <a:t>Dedicated Page on Council Website – Redistricting </a:t>
            </a:r>
          </a:p>
          <a:p>
            <a:pPr lvl="1"/>
            <a:r>
              <a:rPr lang="en-US" sz="3200" b="1" dirty="0">
                <a:hlinkClick r:id="rId2">
                  <a:extLst>
                    <a:ext uri="{A12FA001-AC4F-418D-AE19-62706E023703}">
                      <ahyp:hlinkClr xmlns:ahyp="http://schemas.microsoft.com/office/drawing/2018/hyperlinkcolor" val="tx"/>
                    </a:ext>
                  </a:extLst>
                </a:hlinkClick>
              </a:rPr>
              <a:t>www.WilmingtonCityCouncil.com</a:t>
            </a:r>
            <a:r>
              <a:rPr lang="en-US" sz="3200" b="1" dirty="0"/>
              <a:t> </a:t>
            </a:r>
          </a:p>
          <a:p>
            <a:endParaRPr lang="en-US" dirty="0"/>
          </a:p>
        </p:txBody>
      </p:sp>
      <p:pic>
        <p:nvPicPr>
          <p:cNvPr id="4" name="Picture 3">
            <a:extLst>
              <a:ext uri="{FF2B5EF4-FFF2-40B4-BE49-F238E27FC236}">
                <a16:creationId xmlns:a16="http://schemas.microsoft.com/office/drawing/2014/main" id="{511808D6-79D6-43C8-99BC-E187B05D6172}"/>
              </a:ext>
            </a:extLst>
          </p:cNvPr>
          <p:cNvPicPr>
            <a:picLocks noChangeAspect="1"/>
          </p:cNvPicPr>
          <p:nvPr/>
        </p:nvPicPr>
        <p:blipFill>
          <a:blip r:embed="rId3"/>
          <a:stretch>
            <a:fillRect/>
          </a:stretch>
        </p:blipFill>
        <p:spPr>
          <a:xfrm>
            <a:off x="10457300" y="0"/>
            <a:ext cx="1682642" cy="1140051"/>
          </a:xfrm>
          <a:prstGeom prst="rect">
            <a:avLst/>
          </a:prstGeom>
        </p:spPr>
      </p:pic>
      <p:sp>
        <p:nvSpPr>
          <p:cNvPr id="5" name="Slide Number Placeholder 4">
            <a:extLst>
              <a:ext uri="{FF2B5EF4-FFF2-40B4-BE49-F238E27FC236}">
                <a16:creationId xmlns:a16="http://schemas.microsoft.com/office/drawing/2014/main" id="{CDC0D2A4-E5DB-4D13-B30E-B722AD9E8F15}"/>
              </a:ext>
            </a:extLst>
          </p:cNvPr>
          <p:cNvSpPr>
            <a:spLocks noGrp="1"/>
          </p:cNvSpPr>
          <p:nvPr>
            <p:ph type="sldNum" sz="quarter" idx="12"/>
          </p:nvPr>
        </p:nvSpPr>
        <p:spPr/>
        <p:txBody>
          <a:bodyPr/>
          <a:lstStyle/>
          <a:p>
            <a:fld id="{3A98EE3D-8CD1-4C3F-BD1C-C98C9596463C}" type="slidenum">
              <a:rPr lang="en-US" smtClean="0"/>
              <a:t>12</a:t>
            </a:fld>
            <a:endParaRPr lang="en-US" dirty="0"/>
          </a:p>
        </p:txBody>
      </p:sp>
    </p:spTree>
    <p:extLst>
      <p:ext uri="{BB962C8B-B14F-4D97-AF65-F5344CB8AC3E}">
        <p14:creationId xmlns:p14="http://schemas.microsoft.com/office/powerpoint/2010/main" val="1676294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40C9910-C648-4920-8031-773882330908}"/>
              </a:ext>
            </a:extLst>
          </p:cNvPr>
          <p:cNvGraphicFramePr>
            <a:graphicFrameLocks noGrp="1" noChangeAspect="1"/>
          </p:cNvGraphicFramePr>
          <p:nvPr>
            <p:ph idx="1"/>
            <p:extLst>
              <p:ext uri="{D42A27DB-BD31-4B8C-83A1-F6EECF244321}">
                <p14:modId xmlns:p14="http://schemas.microsoft.com/office/powerpoint/2010/main" val="2286208475"/>
              </p:ext>
            </p:extLst>
          </p:nvPr>
        </p:nvGraphicFramePr>
        <p:xfrm>
          <a:off x="231227" y="668187"/>
          <a:ext cx="11729545" cy="8255025"/>
        </p:xfrm>
        <a:graphic>
          <a:graphicData uri="http://schemas.openxmlformats.org/presentationml/2006/ole">
            <mc:AlternateContent xmlns:mc="http://schemas.openxmlformats.org/markup-compatibility/2006">
              <mc:Choice xmlns:v="urn:schemas-microsoft-com:vml" Requires="v">
                <p:oleObj name="Acrobat Document" r:id="rId2" imgW="5028873" imgH="3886031" progId="Acrobat.Document.DC">
                  <p:embed/>
                </p:oleObj>
              </mc:Choice>
              <mc:Fallback>
                <p:oleObj name="Acrobat Document" r:id="rId2" imgW="5028873" imgH="3886031" progId="Acrobat.Document.DC">
                  <p:embed/>
                  <p:pic>
                    <p:nvPicPr>
                      <p:cNvPr id="4" name="Content Placeholder 3">
                        <a:extLst>
                          <a:ext uri="{FF2B5EF4-FFF2-40B4-BE49-F238E27FC236}">
                            <a16:creationId xmlns:a16="http://schemas.microsoft.com/office/drawing/2014/main" id="{640C9910-C648-4920-8031-773882330908}"/>
                          </a:ext>
                        </a:extLst>
                      </p:cNvPr>
                      <p:cNvPicPr/>
                      <p:nvPr/>
                    </p:nvPicPr>
                    <p:blipFill>
                      <a:blip r:embed="rId3"/>
                      <a:stretch>
                        <a:fillRect/>
                      </a:stretch>
                    </p:blipFill>
                    <p:spPr>
                      <a:xfrm>
                        <a:off x="231227" y="668187"/>
                        <a:ext cx="11729545" cy="8255025"/>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EEE0C0E-4E0F-4078-93FD-6C7BA077B315}"/>
              </a:ext>
            </a:extLst>
          </p:cNvPr>
          <p:cNvSpPr>
            <a:spLocks noGrp="1"/>
          </p:cNvSpPr>
          <p:nvPr>
            <p:ph type="title"/>
          </p:nvPr>
        </p:nvSpPr>
        <p:spPr>
          <a:xfrm>
            <a:off x="166249" y="214411"/>
            <a:ext cx="9520158" cy="624044"/>
          </a:xfrm>
        </p:spPr>
        <p:txBody>
          <a:bodyPr>
            <a:normAutofit fontScale="90000"/>
          </a:bodyPr>
          <a:lstStyle/>
          <a:p>
            <a:r>
              <a:rPr lang="en-US" dirty="0"/>
              <a:t>2010 Population Data/Demographics</a:t>
            </a:r>
          </a:p>
        </p:txBody>
      </p:sp>
      <p:sp>
        <p:nvSpPr>
          <p:cNvPr id="3" name="Slide Number Placeholder 2">
            <a:extLst>
              <a:ext uri="{FF2B5EF4-FFF2-40B4-BE49-F238E27FC236}">
                <a16:creationId xmlns:a16="http://schemas.microsoft.com/office/drawing/2014/main" id="{455DE06E-BF44-4360-B973-2CC3F6C14075}"/>
              </a:ext>
            </a:extLst>
          </p:cNvPr>
          <p:cNvSpPr>
            <a:spLocks noGrp="1"/>
          </p:cNvSpPr>
          <p:nvPr>
            <p:ph type="sldNum" sz="quarter" idx="12"/>
          </p:nvPr>
        </p:nvSpPr>
        <p:spPr/>
        <p:txBody>
          <a:bodyPr/>
          <a:lstStyle/>
          <a:p>
            <a:fld id="{3A98EE3D-8CD1-4C3F-BD1C-C98C9596463C}" type="slidenum">
              <a:rPr lang="en-US" smtClean="0"/>
              <a:t>13</a:t>
            </a:fld>
            <a:endParaRPr lang="en-US" dirty="0"/>
          </a:p>
        </p:txBody>
      </p:sp>
    </p:spTree>
    <p:extLst>
      <p:ext uri="{BB962C8B-B14F-4D97-AF65-F5344CB8AC3E}">
        <p14:creationId xmlns:p14="http://schemas.microsoft.com/office/powerpoint/2010/main" val="7935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B1EEB-2DFD-41A8-BE3D-7ED59371B20A}"/>
              </a:ext>
            </a:extLst>
          </p:cNvPr>
          <p:cNvSpPr>
            <a:spLocks noGrp="1"/>
          </p:cNvSpPr>
          <p:nvPr>
            <p:ph type="title"/>
          </p:nvPr>
        </p:nvSpPr>
        <p:spPr/>
        <p:txBody>
          <a:bodyPr/>
          <a:lstStyle/>
          <a:p>
            <a:r>
              <a:rPr lang="en-US" dirty="0"/>
              <a:t>2020 Population Data/Demographics</a:t>
            </a:r>
          </a:p>
        </p:txBody>
      </p:sp>
      <p:graphicFrame>
        <p:nvGraphicFramePr>
          <p:cNvPr id="5" name="Content Placeholder 4">
            <a:extLst>
              <a:ext uri="{FF2B5EF4-FFF2-40B4-BE49-F238E27FC236}">
                <a16:creationId xmlns:a16="http://schemas.microsoft.com/office/drawing/2014/main" id="{02314B0B-146C-45BB-ADEA-10226D2143B7}"/>
              </a:ext>
            </a:extLst>
          </p:cNvPr>
          <p:cNvGraphicFramePr>
            <a:graphicFrameLocks noGrp="1"/>
          </p:cNvGraphicFramePr>
          <p:nvPr>
            <p:ph idx="1"/>
            <p:extLst>
              <p:ext uri="{D42A27DB-BD31-4B8C-83A1-F6EECF244321}">
                <p14:modId xmlns:p14="http://schemas.microsoft.com/office/powerpoint/2010/main" val="3940924493"/>
              </p:ext>
            </p:extLst>
          </p:nvPr>
        </p:nvGraphicFramePr>
        <p:xfrm>
          <a:off x="1535113" y="2024290"/>
          <a:ext cx="9520238" cy="3518870"/>
        </p:xfrm>
        <a:graphic>
          <a:graphicData uri="http://schemas.openxmlformats.org/drawingml/2006/table">
            <a:tbl>
              <a:tblPr/>
              <a:tblGrid>
                <a:gridCol w="379060">
                  <a:extLst>
                    <a:ext uri="{9D8B030D-6E8A-4147-A177-3AD203B41FA5}">
                      <a16:colId xmlns:a16="http://schemas.microsoft.com/office/drawing/2014/main" val="3392268275"/>
                    </a:ext>
                  </a:extLst>
                </a:gridCol>
                <a:gridCol w="517563">
                  <a:extLst>
                    <a:ext uri="{9D8B030D-6E8A-4147-A177-3AD203B41FA5}">
                      <a16:colId xmlns:a16="http://schemas.microsoft.com/office/drawing/2014/main" val="3519760975"/>
                    </a:ext>
                  </a:extLst>
                </a:gridCol>
                <a:gridCol w="473825">
                  <a:extLst>
                    <a:ext uri="{9D8B030D-6E8A-4147-A177-3AD203B41FA5}">
                      <a16:colId xmlns:a16="http://schemas.microsoft.com/office/drawing/2014/main" val="3921856242"/>
                    </a:ext>
                  </a:extLst>
                </a:gridCol>
                <a:gridCol w="554011">
                  <a:extLst>
                    <a:ext uri="{9D8B030D-6E8A-4147-A177-3AD203B41FA5}">
                      <a16:colId xmlns:a16="http://schemas.microsoft.com/office/drawing/2014/main" val="6102255"/>
                    </a:ext>
                  </a:extLst>
                </a:gridCol>
                <a:gridCol w="342612">
                  <a:extLst>
                    <a:ext uri="{9D8B030D-6E8A-4147-A177-3AD203B41FA5}">
                      <a16:colId xmlns:a16="http://schemas.microsoft.com/office/drawing/2014/main" val="1343329768"/>
                    </a:ext>
                  </a:extLst>
                </a:gridCol>
                <a:gridCol w="422798">
                  <a:extLst>
                    <a:ext uri="{9D8B030D-6E8A-4147-A177-3AD203B41FA5}">
                      <a16:colId xmlns:a16="http://schemas.microsoft.com/office/drawing/2014/main" val="3567926820"/>
                    </a:ext>
                  </a:extLst>
                </a:gridCol>
                <a:gridCol w="313453">
                  <a:extLst>
                    <a:ext uri="{9D8B030D-6E8A-4147-A177-3AD203B41FA5}">
                      <a16:colId xmlns:a16="http://schemas.microsoft.com/office/drawing/2014/main" val="3617337088"/>
                    </a:ext>
                  </a:extLst>
                </a:gridCol>
                <a:gridCol w="393639">
                  <a:extLst>
                    <a:ext uri="{9D8B030D-6E8A-4147-A177-3AD203B41FA5}">
                      <a16:colId xmlns:a16="http://schemas.microsoft.com/office/drawing/2014/main" val="4116536333"/>
                    </a:ext>
                  </a:extLst>
                </a:gridCol>
                <a:gridCol w="473825">
                  <a:extLst>
                    <a:ext uri="{9D8B030D-6E8A-4147-A177-3AD203B41FA5}">
                      <a16:colId xmlns:a16="http://schemas.microsoft.com/office/drawing/2014/main" val="2236890685"/>
                    </a:ext>
                  </a:extLst>
                </a:gridCol>
                <a:gridCol w="554011">
                  <a:extLst>
                    <a:ext uri="{9D8B030D-6E8A-4147-A177-3AD203B41FA5}">
                      <a16:colId xmlns:a16="http://schemas.microsoft.com/office/drawing/2014/main" val="886129086"/>
                    </a:ext>
                  </a:extLst>
                </a:gridCol>
                <a:gridCol w="320743">
                  <a:extLst>
                    <a:ext uri="{9D8B030D-6E8A-4147-A177-3AD203B41FA5}">
                      <a16:colId xmlns:a16="http://schemas.microsoft.com/office/drawing/2014/main" val="1793666951"/>
                    </a:ext>
                  </a:extLst>
                </a:gridCol>
                <a:gridCol w="400929">
                  <a:extLst>
                    <a:ext uri="{9D8B030D-6E8A-4147-A177-3AD203B41FA5}">
                      <a16:colId xmlns:a16="http://schemas.microsoft.com/office/drawing/2014/main" val="4165152173"/>
                    </a:ext>
                  </a:extLst>
                </a:gridCol>
                <a:gridCol w="451956">
                  <a:extLst>
                    <a:ext uri="{9D8B030D-6E8A-4147-A177-3AD203B41FA5}">
                      <a16:colId xmlns:a16="http://schemas.microsoft.com/office/drawing/2014/main" val="4232413982"/>
                    </a:ext>
                  </a:extLst>
                </a:gridCol>
                <a:gridCol w="532142">
                  <a:extLst>
                    <a:ext uri="{9D8B030D-6E8A-4147-A177-3AD203B41FA5}">
                      <a16:colId xmlns:a16="http://schemas.microsoft.com/office/drawing/2014/main" val="2396565472"/>
                    </a:ext>
                  </a:extLst>
                </a:gridCol>
                <a:gridCol w="335322">
                  <a:extLst>
                    <a:ext uri="{9D8B030D-6E8A-4147-A177-3AD203B41FA5}">
                      <a16:colId xmlns:a16="http://schemas.microsoft.com/office/drawing/2014/main" val="1092364784"/>
                    </a:ext>
                  </a:extLst>
                </a:gridCol>
                <a:gridCol w="415508">
                  <a:extLst>
                    <a:ext uri="{9D8B030D-6E8A-4147-A177-3AD203B41FA5}">
                      <a16:colId xmlns:a16="http://schemas.microsoft.com/office/drawing/2014/main" val="3751707534"/>
                    </a:ext>
                  </a:extLst>
                </a:gridCol>
                <a:gridCol w="663355">
                  <a:extLst>
                    <a:ext uri="{9D8B030D-6E8A-4147-A177-3AD203B41FA5}">
                      <a16:colId xmlns:a16="http://schemas.microsoft.com/office/drawing/2014/main" val="4193601900"/>
                    </a:ext>
                  </a:extLst>
                </a:gridCol>
                <a:gridCol w="743541">
                  <a:extLst>
                    <a:ext uri="{9D8B030D-6E8A-4147-A177-3AD203B41FA5}">
                      <a16:colId xmlns:a16="http://schemas.microsoft.com/office/drawing/2014/main" val="2410282977"/>
                    </a:ext>
                  </a:extLst>
                </a:gridCol>
                <a:gridCol w="575880">
                  <a:extLst>
                    <a:ext uri="{9D8B030D-6E8A-4147-A177-3AD203B41FA5}">
                      <a16:colId xmlns:a16="http://schemas.microsoft.com/office/drawing/2014/main" val="2419073708"/>
                    </a:ext>
                  </a:extLst>
                </a:gridCol>
                <a:gridCol w="656065">
                  <a:extLst>
                    <a:ext uri="{9D8B030D-6E8A-4147-A177-3AD203B41FA5}">
                      <a16:colId xmlns:a16="http://schemas.microsoft.com/office/drawing/2014/main" val="3085377373"/>
                    </a:ext>
                  </a:extLst>
                </a:gridCol>
              </a:tblGrid>
              <a:tr h="351887">
                <a:tc>
                  <a:txBody>
                    <a:bodyPr/>
                    <a:lstStyle/>
                    <a:p>
                      <a:pPr algn="l" fontAlgn="b"/>
                      <a:r>
                        <a:rPr lang="en-US" sz="600" b="1" i="0" u="none" strike="noStrike">
                          <a:solidFill>
                            <a:srgbClr val="FFFFFF"/>
                          </a:solidFill>
                          <a:effectLst/>
                          <a:latin typeface="Calibri" panose="020F0502020204030204" pitchFamily="34" charset="0"/>
                        </a:rPr>
                        <a:t>District</a:t>
                      </a:r>
                    </a:p>
                  </a:txBody>
                  <a:tcPr marL="3645" marR="3645" marT="364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l" fontAlgn="b"/>
                      <a:r>
                        <a:rPr lang="en-US" sz="600" b="1" i="0" u="none" strike="noStrike">
                          <a:solidFill>
                            <a:srgbClr val="FFFFFF"/>
                          </a:solidFill>
                          <a:effectLst/>
                          <a:latin typeface="Calibri" panose="020F0502020204030204" pitchFamily="34" charset="0"/>
                        </a:rPr>
                        <a:t>Population</a:t>
                      </a:r>
                    </a:p>
                  </a:txBody>
                  <a:tcPr marL="3645" marR="3645" marT="364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l" fontAlgn="b"/>
                      <a:r>
                        <a:rPr lang="en-US" sz="600" b="1" i="0" u="none" strike="noStrike">
                          <a:solidFill>
                            <a:srgbClr val="FFFFFF"/>
                          </a:solidFill>
                          <a:effectLst/>
                          <a:latin typeface="Calibri" panose="020F0502020204030204" pitchFamily="34" charset="0"/>
                        </a:rPr>
                        <a:t>Deviation</a:t>
                      </a:r>
                    </a:p>
                  </a:txBody>
                  <a:tcPr marL="3645" marR="3645" marT="364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l" fontAlgn="b"/>
                      <a:r>
                        <a:rPr lang="en-US" sz="600" b="1" i="0" u="none" strike="noStrike">
                          <a:solidFill>
                            <a:srgbClr val="FFFFFF"/>
                          </a:solidFill>
                          <a:effectLst/>
                          <a:latin typeface="Calibri" panose="020F0502020204030204" pitchFamily="34" charset="0"/>
                        </a:rPr>
                        <a:t>% Deviation</a:t>
                      </a:r>
                    </a:p>
                  </a:txBody>
                  <a:tcPr marL="3645" marR="3645" marT="364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l" fontAlgn="b"/>
                      <a:r>
                        <a:rPr lang="en-US" sz="600" b="1" i="0" u="none" strike="noStrike">
                          <a:solidFill>
                            <a:srgbClr val="FFFFFF"/>
                          </a:solidFill>
                          <a:effectLst/>
                          <a:latin typeface="Calibri" panose="020F0502020204030204" pitchFamily="34" charset="0"/>
                        </a:rPr>
                        <a:t>White</a:t>
                      </a:r>
                    </a:p>
                  </a:txBody>
                  <a:tcPr marL="3645" marR="3645" marT="364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l" fontAlgn="b"/>
                      <a:r>
                        <a:rPr lang="en-US" sz="600" b="1" i="0" u="none" strike="noStrike">
                          <a:solidFill>
                            <a:srgbClr val="FFFFFF"/>
                          </a:solidFill>
                          <a:effectLst/>
                          <a:latin typeface="Calibri" panose="020F0502020204030204" pitchFamily="34" charset="0"/>
                        </a:rPr>
                        <a:t>% White</a:t>
                      </a:r>
                    </a:p>
                  </a:txBody>
                  <a:tcPr marL="3645" marR="3645" marT="364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l" fontAlgn="b"/>
                      <a:r>
                        <a:rPr lang="en-US" sz="600" b="1" i="0" u="none" strike="noStrike">
                          <a:solidFill>
                            <a:srgbClr val="FFFFFF"/>
                          </a:solidFill>
                          <a:effectLst/>
                          <a:latin typeface="Calibri" panose="020F0502020204030204" pitchFamily="34" charset="0"/>
                        </a:rPr>
                        <a:t>Black</a:t>
                      </a:r>
                    </a:p>
                  </a:txBody>
                  <a:tcPr marL="3645" marR="3645" marT="364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l" fontAlgn="b"/>
                      <a:r>
                        <a:rPr lang="en-US" sz="600" b="1" i="0" u="none" strike="noStrike">
                          <a:solidFill>
                            <a:srgbClr val="FFFFFF"/>
                          </a:solidFill>
                          <a:effectLst/>
                          <a:latin typeface="Calibri" panose="020F0502020204030204" pitchFamily="34" charset="0"/>
                        </a:rPr>
                        <a:t>% Black</a:t>
                      </a:r>
                    </a:p>
                  </a:txBody>
                  <a:tcPr marL="3645" marR="3645" marT="364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l" fontAlgn="b"/>
                      <a:r>
                        <a:rPr lang="en-US" sz="600" b="1" i="0" u="none" strike="noStrike">
                          <a:solidFill>
                            <a:srgbClr val="FFFFFF"/>
                          </a:solidFill>
                          <a:effectLst/>
                          <a:latin typeface="Calibri" panose="020F0502020204030204" pitchFamily="34" charset="0"/>
                        </a:rPr>
                        <a:t>AmIndian</a:t>
                      </a:r>
                    </a:p>
                  </a:txBody>
                  <a:tcPr marL="3645" marR="3645" marT="364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l" fontAlgn="b"/>
                      <a:r>
                        <a:rPr lang="en-US" sz="600" b="1" i="0" u="none" strike="noStrike">
                          <a:solidFill>
                            <a:srgbClr val="FFFFFF"/>
                          </a:solidFill>
                          <a:effectLst/>
                          <a:latin typeface="Calibri" panose="020F0502020204030204" pitchFamily="34" charset="0"/>
                        </a:rPr>
                        <a:t>% AmIndian</a:t>
                      </a:r>
                    </a:p>
                  </a:txBody>
                  <a:tcPr marL="3645" marR="3645" marT="364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l" fontAlgn="b"/>
                      <a:r>
                        <a:rPr lang="en-US" sz="600" b="1" i="0" u="none" strike="noStrike">
                          <a:solidFill>
                            <a:srgbClr val="FFFFFF"/>
                          </a:solidFill>
                          <a:effectLst/>
                          <a:latin typeface="Calibri" panose="020F0502020204030204" pitchFamily="34" charset="0"/>
                        </a:rPr>
                        <a:t>Asian</a:t>
                      </a:r>
                    </a:p>
                  </a:txBody>
                  <a:tcPr marL="3645" marR="3645" marT="364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l" fontAlgn="b"/>
                      <a:r>
                        <a:rPr lang="en-US" sz="600" b="1" i="0" u="none" strike="noStrike">
                          <a:solidFill>
                            <a:srgbClr val="FFFFFF"/>
                          </a:solidFill>
                          <a:effectLst/>
                          <a:latin typeface="Calibri" panose="020F0502020204030204" pitchFamily="34" charset="0"/>
                        </a:rPr>
                        <a:t>% Asian</a:t>
                      </a:r>
                    </a:p>
                  </a:txBody>
                  <a:tcPr marL="3645" marR="3645" marT="364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l" fontAlgn="b"/>
                      <a:r>
                        <a:rPr lang="en-US" sz="600" b="1" i="0" u="none" strike="noStrike">
                          <a:solidFill>
                            <a:srgbClr val="FFFFFF"/>
                          </a:solidFill>
                          <a:effectLst/>
                          <a:latin typeface="Calibri" panose="020F0502020204030204" pitchFamily="34" charset="0"/>
                        </a:rPr>
                        <a:t>Hawaiian</a:t>
                      </a:r>
                    </a:p>
                  </a:txBody>
                  <a:tcPr marL="3645" marR="3645" marT="364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l" fontAlgn="b"/>
                      <a:r>
                        <a:rPr lang="en-US" sz="600" b="1" i="0" u="none" strike="noStrike">
                          <a:solidFill>
                            <a:srgbClr val="FFFFFF"/>
                          </a:solidFill>
                          <a:effectLst/>
                          <a:latin typeface="Calibri" panose="020F0502020204030204" pitchFamily="34" charset="0"/>
                        </a:rPr>
                        <a:t>% Hawaiian</a:t>
                      </a:r>
                    </a:p>
                  </a:txBody>
                  <a:tcPr marL="3645" marR="3645" marT="364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l" fontAlgn="b"/>
                      <a:r>
                        <a:rPr lang="en-US" sz="600" b="1" i="0" u="none" strike="noStrike">
                          <a:solidFill>
                            <a:srgbClr val="FFFFFF"/>
                          </a:solidFill>
                          <a:effectLst/>
                          <a:latin typeface="Calibri" panose="020F0502020204030204" pitchFamily="34" charset="0"/>
                        </a:rPr>
                        <a:t>Other</a:t>
                      </a:r>
                    </a:p>
                  </a:txBody>
                  <a:tcPr marL="3645" marR="3645" marT="364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l" fontAlgn="b"/>
                      <a:r>
                        <a:rPr lang="en-US" sz="600" b="1" i="0" u="none" strike="noStrike">
                          <a:solidFill>
                            <a:srgbClr val="FFFFFF"/>
                          </a:solidFill>
                          <a:effectLst/>
                          <a:latin typeface="Calibri" panose="020F0502020204030204" pitchFamily="34" charset="0"/>
                        </a:rPr>
                        <a:t>% Other</a:t>
                      </a:r>
                    </a:p>
                  </a:txBody>
                  <a:tcPr marL="3645" marR="3645" marT="364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l" fontAlgn="b"/>
                      <a:r>
                        <a:rPr lang="en-US" sz="600" b="1" i="0" u="none" strike="noStrike">
                          <a:solidFill>
                            <a:srgbClr val="FFFFFF"/>
                          </a:solidFill>
                          <a:effectLst/>
                          <a:latin typeface="Calibri" panose="020F0502020204030204" pitchFamily="34" charset="0"/>
                        </a:rPr>
                        <a:t>Hispanic Origin</a:t>
                      </a:r>
                    </a:p>
                  </a:txBody>
                  <a:tcPr marL="3645" marR="3645" marT="364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l" fontAlgn="b"/>
                      <a:r>
                        <a:rPr lang="en-US" sz="600" b="1" i="0" u="none" strike="noStrike">
                          <a:solidFill>
                            <a:srgbClr val="FFFFFF"/>
                          </a:solidFill>
                          <a:effectLst/>
                          <a:latin typeface="Calibri" panose="020F0502020204030204" pitchFamily="34" charset="0"/>
                        </a:rPr>
                        <a:t>% Hispanic Origin</a:t>
                      </a:r>
                    </a:p>
                  </a:txBody>
                  <a:tcPr marL="3645" marR="3645" marT="364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l" fontAlgn="b"/>
                      <a:r>
                        <a:rPr lang="en-US" sz="600" b="1" i="0" u="none" strike="noStrike">
                          <a:solidFill>
                            <a:srgbClr val="FFFFFF"/>
                          </a:solidFill>
                          <a:effectLst/>
                          <a:latin typeface="Calibri" panose="020F0502020204030204" pitchFamily="34" charset="0"/>
                        </a:rPr>
                        <a:t>Not Hispanic</a:t>
                      </a:r>
                    </a:p>
                  </a:txBody>
                  <a:tcPr marL="3645" marR="3645" marT="364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l" fontAlgn="b"/>
                      <a:r>
                        <a:rPr lang="en-US" sz="600" b="1" i="0" u="none" strike="noStrike">
                          <a:solidFill>
                            <a:srgbClr val="FFFFFF"/>
                          </a:solidFill>
                          <a:effectLst/>
                          <a:latin typeface="Calibri" panose="020F0502020204030204" pitchFamily="34" charset="0"/>
                        </a:rPr>
                        <a:t>% Not Hispanic</a:t>
                      </a:r>
                    </a:p>
                  </a:txBody>
                  <a:tcPr marL="3645" marR="3645" marT="364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1073274362"/>
                  </a:ext>
                </a:extLst>
              </a:tr>
              <a:tr h="351887">
                <a:tc>
                  <a:txBody>
                    <a:bodyPr/>
                    <a:lstStyle/>
                    <a:p>
                      <a:pPr algn="l" fontAlgn="b"/>
                      <a:r>
                        <a:rPr lang="en-US" sz="600" b="0" i="0" u="none" strike="noStrike">
                          <a:solidFill>
                            <a:srgbClr val="000000"/>
                          </a:solidFill>
                          <a:effectLst/>
                          <a:latin typeface="Calibri" panose="020F0502020204030204" pitchFamily="34" charset="0"/>
                        </a:rPr>
                        <a:t>1</a:t>
                      </a:r>
                    </a:p>
                  </a:txBody>
                  <a:tcPr marL="3645" marR="3645" marT="3645" marB="0" anchor="b">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l" fontAlgn="b"/>
                      <a:r>
                        <a:rPr lang="en-US" sz="600" b="0" i="0" u="none" strike="noStrike">
                          <a:solidFill>
                            <a:srgbClr val="000000"/>
                          </a:solidFill>
                          <a:effectLst/>
                          <a:latin typeface="Calibri" panose="020F0502020204030204" pitchFamily="34" charset="0"/>
                        </a:rPr>
                        <a:t>                8,734 </a:t>
                      </a:r>
                    </a:p>
                  </a:txBody>
                  <a:tcPr marL="3645" marR="3645" marT="3645" marB="0" anchor="b">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l" fontAlgn="b"/>
                      <a:r>
                        <a:rPr lang="en-US" sz="600" b="0" i="0" u="none" strike="noStrike">
                          <a:solidFill>
                            <a:srgbClr val="000000"/>
                          </a:solidFill>
                          <a:effectLst/>
                          <a:latin typeface="Calibri" panose="020F0502020204030204" pitchFamily="34" charset="0"/>
                        </a:rPr>
                        <a:t>               (129)</a:t>
                      </a:r>
                    </a:p>
                  </a:txBody>
                  <a:tcPr marL="3645" marR="3645" marT="3645" marB="0" anchor="b">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US" sz="600" b="0" i="0" u="none" strike="noStrike">
                          <a:solidFill>
                            <a:srgbClr val="000000"/>
                          </a:solidFill>
                          <a:effectLst/>
                          <a:latin typeface="Calibri" panose="020F0502020204030204" pitchFamily="34" charset="0"/>
                        </a:rPr>
                        <a:t>-0.014555</a:t>
                      </a:r>
                    </a:p>
                  </a:txBody>
                  <a:tcPr marL="3645" marR="3645" marT="3645" marB="0" anchor="b">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l" fontAlgn="b"/>
                      <a:r>
                        <a:rPr lang="en-US" sz="600" b="0" i="0" u="none" strike="noStrike">
                          <a:solidFill>
                            <a:srgbClr val="000000"/>
                          </a:solidFill>
                          <a:effectLst/>
                          <a:latin typeface="Calibri" panose="020F0502020204030204" pitchFamily="34" charset="0"/>
                        </a:rPr>
                        <a:t>      1,015 </a:t>
                      </a:r>
                    </a:p>
                  </a:txBody>
                  <a:tcPr marL="3645" marR="3645" marT="3645" marB="0" anchor="b">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US" sz="600" b="0" i="0" u="none" strike="noStrike">
                          <a:solidFill>
                            <a:srgbClr val="000000"/>
                          </a:solidFill>
                          <a:effectLst/>
                          <a:latin typeface="Calibri" panose="020F0502020204030204" pitchFamily="34" charset="0"/>
                        </a:rPr>
                        <a:t>11.62%</a:t>
                      </a:r>
                    </a:p>
                  </a:txBody>
                  <a:tcPr marL="3645" marR="3645" marT="3645" marB="0" anchor="b">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l" fontAlgn="b"/>
                      <a:r>
                        <a:rPr lang="en-US" sz="600" b="0" i="0" u="none" strike="noStrike">
                          <a:solidFill>
                            <a:srgbClr val="000000"/>
                          </a:solidFill>
                          <a:effectLst/>
                          <a:latin typeface="Calibri" panose="020F0502020204030204" pitchFamily="34" charset="0"/>
                        </a:rPr>
                        <a:t>    6,937 </a:t>
                      </a:r>
                    </a:p>
                  </a:txBody>
                  <a:tcPr marL="3645" marR="3645" marT="3645" marB="0" anchor="b">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US" sz="600" b="0" i="0" u="none" strike="noStrike">
                          <a:solidFill>
                            <a:srgbClr val="000000"/>
                          </a:solidFill>
                          <a:effectLst/>
                          <a:latin typeface="Calibri" panose="020F0502020204030204" pitchFamily="34" charset="0"/>
                        </a:rPr>
                        <a:t>79.43%</a:t>
                      </a:r>
                    </a:p>
                  </a:txBody>
                  <a:tcPr marL="3645" marR="3645" marT="3645" marB="0" anchor="b">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l" fontAlgn="b"/>
                      <a:r>
                        <a:rPr lang="en-US" sz="600" b="0" i="0" u="none" strike="noStrike">
                          <a:solidFill>
                            <a:srgbClr val="000000"/>
                          </a:solidFill>
                          <a:effectLst/>
                          <a:latin typeface="Calibri" panose="020F0502020204030204" pitchFamily="34" charset="0"/>
                        </a:rPr>
                        <a:t>                   28 </a:t>
                      </a:r>
                    </a:p>
                  </a:txBody>
                  <a:tcPr marL="3645" marR="3645" marT="3645" marB="0" anchor="b">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US" sz="600" b="0" i="0" u="none" strike="noStrike">
                          <a:solidFill>
                            <a:srgbClr val="000000"/>
                          </a:solidFill>
                          <a:effectLst/>
                          <a:latin typeface="Calibri" panose="020F0502020204030204" pitchFamily="34" charset="0"/>
                        </a:rPr>
                        <a:t>0.32%</a:t>
                      </a:r>
                    </a:p>
                  </a:txBody>
                  <a:tcPr marL="3645" marR="3645" marT="3645" marB="0" anchor="b">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l" fontAlgn="b"/>
                      <a:r>
                        <a:rPr lang="en-US" sz="600" b="0" i="0" u="none" strike="noStrike">
                          <a:solidFill>
                            <a:srgbClr val="000000"/>
                          </a:solidFill>
                          <a:effectLst/>
                          <a:latin typeface="Calibri" panose="020F0502020204030204" pitchFamily="34" charset="0"/>
                        </a:rPr>
                        <a:t>          71 </a:t>
                      </a:r>
                    </a:p>
                  </a:txBody>
                  <a:tcPr marL="3645" marR="3645" marT="3645" marB="0" anchor="b">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US" sz="600" b="0" i="0" u="none" strike="noStrike">
                          <a:solidFill>
                            <a:srgbClr val="000000"/>
                          </a:solidFill>
                          <a:effectLst/>
                          <a:latin typeface="Calibri" panose="020F0502020204030204" pitchFamily="34" charset="0"/>
                        </a:rPr>
                        <a:t>0.81%</a:t>
                      </a:r>
                    </a:p>
                  </a:txBody>
                  <a:tcPr marL="3645" marR="3645" marT="3645" marB="0" anchor="b">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l" fontAlgn="b"/>
                      <a:r>
                        <a:rPr lang="en-US" sz="600" b="0" i="0" u="none" strike="noStrike">
                          <a:solidFill>
                            <a:srgbClr val="000000"/>
                          </a:solidFill>
                          <a:effectLst/>
                          <a:latin typeface="Calibri" panose="020F0502020204030204" pitchFamily="34" charset="0"/>
                        </a:rPr>
                        <a:t>                    4 </a:t>
                      </a:r>
                    </a:p>
                  </a:txBody>
                  <a:tcPr marL="3645" marR="3645" marT="3645" marB="0" anchor="b">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US" sz="600" b="0" i="0" u="none" strike="noStrike">
                          <a:solidFill>
                            <a:srgbClr val="000000"/>
                          </a:solidFill>
                          <a:effectLst/>
                          <a:latin typeface="Calibri" panose="020F0502020204030204" pitchFamily="34" charset="0"/>
                        </a:rPr>
                        <a:t>0.05%</a:t>
                      </a:r>
                    </a:p>
                  </a:txBody>
                  <a:tcPr marL="3645" marR="3645" marT="3645" marB="0" anchor="b">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l" fontAlgn="b"/>
                      <a:r>
                        <a:rPr lang="en-US" sz="600" b="0" i="0" u="none" strike="noStrike">
                          <a:solidFill>
                            <a:srgbClr val="000000"/>
                          </a:solidFill>
                          <a:effectLst/>
                          <a:latin typeface="Calibri" panose="020F0502020204030204" pitchFamily="34" charset="0"/>
                        </a:rPr>
                        <a:t>         219 </a:t>
                      </a:r>
                    </a:p>
                  </a:txBody>
                  <a:tcPr marL="3645" marR="3645" marT="3645" marB="0" anchor="b">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US" sz="600" b="0" i="0" u="none" strike="noStrike">
                          <a:solidFill>
                            <a:srgbClr val="000000"/>
                          </a:solidFill>
                          <a:effectLst/>
                          <a:latin typeface="Calibri" panose="020F0502020204030204" pitchFamily="34" charset="0"/>
                        </a:rPr>
                        <a:t>2.51%</a:t>
                      </a:r>
                    </a:p>
                  </a:txBody>
                  <a:tcPr marL="3645" marR="3645" marT="3645" marB="0" anchor="b">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l" fontAlgn="b"/>
                      <a:r>
                        <a:rPr lang="en-US" sz="600" b="0" i="0" u="none" strike="noStrike">
                          <a:solidFill>
                            <a:srgbClr val="000000"/>
                          </a:solidFill>
                          <a:effectLst/>
                          <a:latin typeface="Calibri" panose="020F0502020204030204" pitchFamily="34" charset="0"/>
                        </a:rPr>
                        <a:t>                           514 </a:t>
                      </a:r>
                    </a:p>
                  </a:txBody>
                  <a:tcPr marL="3645" marR="3645" marT="3645" marB="0" anchor="b">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US" sz="600" b="0" i="0" u="none" strike="noStrike">
                          <a:solidFill>
                            <a:srgbClr val="000000"/>
                          </a:solidFill>
                          <a:effectLst/>
                          <a:latin typeface="Calibri" panose="020F0502020204030204" pitchFamily="34" charset="0"/>
                        </a:rPr>
                        <a:t>5.89%</a:t>
                      </a:r>
                    </a:p>
                  </a:txBody>
                  <a:tcPr marL="3645" marR="3645" marT="3645" marB="0" anchor="b">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l" fontAlgn="b"/>
                      <a:r>
                        <a:rPr lang="en-US" sz="600" b="0" i="0" u="none" strike="noStrike">
                          <a:solidFill>
                            <a:srgbClr val="000000"/>
                          </a:solidFill>
                          <a:effectLst/>
                          <a:latin typeface="Calibri" panose="020F0502020204030204" pitchFamily="34" charset="0"/>
                        </a:rPr>
                        <a:t>                   8,220 </a:t>
                      </a:r>
                    </a:p>
                  </a:txBody>
                  <a:tcPr marL="3645" marR="3645" marT="3645" marB="0" anchor="b">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US" sz="600" b="0" i="0" u="none" strike="noStrike">
                          <a:solidFill>
                            <a:srgbClr val="000000"/>
                          </a:solidFill>
                          <a:effectLst/>
                          <a:latin typeface="Calibri" panose="020F0502020204030204" pitchFamily="34" charset="0"/>
                        </a:rPr>
                        <a:t>94.12%</a:t>
                      </a:r>
                    </a:p>
                  </a:txBody>
                  <a:tcPr marL="3645" marR="3645" marT="3645" marB="0" anchor="b">
                    <a:lnL>
                      <a:noFill/>
                    </a:lnL>
                    <a:lnR>
                      <a:noFill/>
                    </a:lnR>
                    <a:lnT w="1270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56559087"/>
                  </a:ext>
                </a:extLst>
              </a:tr>
              <a:tr h="351887">
                <a:tc>
                  <a:txBody>
                    <a:bodyPr/>
                    <a:lstStyle/>
                    <a:p>
                      <a:pPr algn="l" fontAlgn="b"/>
                      <a:r>
                        <a:rPr lang="en-US" sz="600" b="0" i="0" u="none" strike="noStrike">
                          <a:solidFill>
                            <a:srgbClr val="000000"/>
                          </a:solidFill>
                          <a:effectLst/>
                          <a:latin typeface="Calibri" panose="020F0502020204030204" pitchFamily="34" charset="0"/>
                        </a:rPr>
                        <a:t>2</a:t>
                      </a:r>
                    </a:p>
                  </a:txBody>
                  <a:tcPr marL="3645" marR="3645" marT="3645" marB="0" anchor="b">
                    <a:lnL>
                      <a:noFill/>
                    </a:lnL>
                    <a:lnR>
                      <a:noFill/>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8,449 </a:t>
                      </a:r>
                    </a:p>
                  </a:txBody>
                  <a:tcPr marL="3645" marR="3645" marT="3645" marB="0" anchor="b">
                    <a:lnL>
                      <a:noFill/>
                    </a:lnL>
                    <a:lnR>
                      <a:noFill/>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(414)</a:t>
                      </a:r>
                    </a:p>
                  </a:txBody>
                  <a:tcPr marL="3645" marR="3645" marT="3645"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-0.046711</a:t>
                      </a:r>
                    </a:p>
                  </a:txBody>
                  <a:tcPr marL="3645" marR="3645" marT="3645" marB="0" anchor="b">
                    <a:lnL>
                      <a:noFill/>
                    </a:lnL>
                    <a:lnR>
                      <a:noFill/>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1,891 </a:t>
                      </a:r>
                    </a:p>
                  </a:txBody>
                  <a:tcPr marL="3645" marR="3645" marT="3645"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22.38%</a:t>
                      </a:r>
                    </a:p>
                  </a:txBody>
                  <a:tcPr marL="3645" marR="3645" marT="3645" marB="0" anchor="b">
                    <a:lnL>
                      <a:noFill/>
                    </a:lnL>
                    <a:lnR>
                      <a:noFill/>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5,806 </a:t>
                      </a:r>
                    </a:p>
                  </a:txBody>
                  <a:tcPr marL="3645" marR="3645" marT="3645"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68.72%</a:t>
                      </a:r>
                    </a:p>
                  </a:txBody>
                  <a:tcPr marL="3645" marR="3645" marT="3645" marB="0" anchor="b">
                    <a:lnL>
                      <a:noFill/>
                    </a:lnL>
                    <a:lnR>
                      <a:noFill/>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29 </a:t>
                      </a:r>
                    </a:p>
                  </a:txBody>
                  <a:tcPr marL="3645" marR="3645" marT="3645"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0.34%</a:t>
                      </a:r>
                    </a:p>
                  </a:txBody>
                  <a:tcPr marL="3645" marR="3645" marT="3645" marB="0" anchor="b">
                    <a:lnL>
                      <a:noFill/>
                    </a:lnL>
                    <a:lnR>
                      <a:noFill/>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50 </a:t>
                      </a:r>
                    </a:p>
                  </a:txBody>
                  <a:tcPr marL="3645" marR="3645" marT="3645"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0.59%</a:t>
                      </a:r>
                    </a:p>
                  </a:txBody>
                  <a:tcPr marL="3645" marR="3645" marT="3645" marB="0" anchor="b">
                    <a:lnL>
                      <a:noFill/>
                    </a:lnL>
                    <a:lnR>
                      <a:noFill/>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2 </a:t>
                      </a:r>
                    </a:p>
                  </a:txBody>
                  <a:tcPr marL="3645" marR="3645" marT="3645"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0.02%</a:t>
                      </a:r>
                    </a:p>
                  </a:txBody>
                  <a:tcPr marL="3645" marR="3645" marT="3645" marB="0" anchor="b">
                    <a:lnL>
                      <a:noFill/>
                    </a:lnL>
                    <a:lnR>
                      <a:noFill/>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188 </a:t>
                      </a:r>
                    </a:p>
                  </a:txBody>
                  <a:tcPr marL="3645" marR="3645" marT="3645"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2.23%</a:t>
                      </a:r>
                    </a:p>
                  </a:txBody>
                  <a:tcPr marL="3645" marR="3645" marT="3645" marB="0" anchor="b">
                    <a:lnL>
                      <a:noFill/>
                    </a:lnL>
                    <a:lnR>
                      <a:noFill/>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468 </a:t>
                      </a:r>
                    </a:p>
                  </a:txBody>
                  <a:tcPr marL="3645" marR="3645" marT="3645"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5.54%</a:t>
                      </a:r>
                    </a:p>
                  </a:txBody>
                  <a:tcPr marL="3645" marR="3645" marT="3645" marB="0" anchor="b">
                    <a:lnL>
                      <a:noFill/>
                    </a:lnL>
                    <a:lnR>
                      <a:noFill/>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7,981 </a:t>
                      </a:r>
                    </a:p>
                  </a:txBody>
                  <a:tcPr marL="3645" marR="3645" marT="3645"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94.46%</a:t>
                      </a:r>
                    </a:p>
                  </a:txBody>
                  <a:tcPr marL="3645" marR="3645" marT="3645" marB="0" anchor="b">
                    <a:lnL>
                      <a:noFill/>
                    </a:lnL>
                    <a:lnR>
                      <a:noFill/>
                    </a:lnR>
                    <a:lnT>
                      <a:noFill/>
                    </a:lnT>
                    <a:lnB>
                      <a:noFill/>
                    </a:lnB>
                  </a:tcPr>
                </a:tc>
                <a:extLst>
                  <a:ext uri="{0D108BD9-81ED-4DB2-BD59-A6C34878D82A}">
                    <a16:rowId xmlns:a16="http://schemas.microsoft.com/office/drawing/2014/main" val="1578326825"/>
                  </a:ext>
                </a:extLst>
              </a:tr>
              <a:tr h="351887">
                <a:tc>
                  <a:txBody>
                    <a:bodyPr/>
                    <a:lstStyle/>
                    <a:p>
                      <a:pPr algn="l" fontAlgn="b"/>
                      <a:r>
                        <a:rPr lang="en-US" sz="600" b="0" i="0" u="none" strike="noStrike">
                          <a:solidFill>
                            <a:srgbClr val="000000"/>
                          </a:solidFill>
                          <a:effectLst/>
                          <a:latin typeface="Calibri" panose="020F0502020204030204" pitchFamily="34" charset="0"/>
                        </a:rPr>
                        <a:t>3</a:t>
                      </a:r>
                    </a:p>
                  </a:txBody>
                  <a:tcPr marL="3645" marR="3645" marT="3645" marB="0" anchor="b">
                    <a:lnL>
                      <a:noFill/>
                    </a:lnL>
                    <a:lnR>
                      <a:noFill/>
                    </a:lnR>
                    <a:lnT>
                      <a:noFill/>
                    </a:lnT>
                    <a:lnB>
                      <a:noFill/>
                    </a:lnB>
                    <a:solidFill>
                      <a:srgbClr val="D9D9D9"/>
                    </a:solidFill>
                  </a:tcPr>
                </a:tc>
                <a:tc>
                  <a:txBody>
                    <a:bodyPr/>
                    <a:lstStyle/>
                    <a:p>
                      <a:pPr algn="l" fontAlgn="b"/>
                      <a:r>
                        <a:rPr lang="en-US" sz="600" b="0" i="0" u="none" strike="noStrike">
                          <a:solidFill>
                            <a:srgbClr val="000000"/>
                          </a:solidFill>
                          <a:effectLst/>
                          <a:latin typeface="Calibri" panose="020F0502020204030204" pitchFamily="34" charset="0"/>
                        </a:rPr>
                        <a:t>                8,326 </a:t>
                      </a:r>
                    </a:p>
                  </a:txBody>
                  <a:tcPr marL="3645" marR="3645" marT="3645" marB="0" anchor="b">
                    <a:lnL>
                      <a:noFill/>
                    </a:lnL>
                    <a:lnR>
                      <a:noFill/>
                    </a:lnR>
                    <a:lnT>
                      <a:noFill/>
                    </a:lnT>
                    <a:lnB>
                      <a:noFill/>
                    </a:lnB>
                    <a:solidFill>
                      <a:srgbClr val="D9D9D9"/>
                    </a:solidFill>
                  </a:tcPr>
                </a:tc>
                <a:tc>
                  <a:txBody>
                    <a:bodyPr/>
                    <a:lstStyle/>
                    <a:p>
                      <a:pPr algn="l" fontAlgn="b"/>
                      <a:r>
                        <a:rPr lang="en-US" sz="600" b="0" i="0" u="none" strike="noStrike">
                          <a:solidFill>
                            <a:srgbClr val="000000"/>
                          </a:solidFill>
                          <a:effectLst/>
                          <a:latin typeface="Calibri" panose="020F0502020204030204" pitchFamily="34" charset="0"/>
                        </a:rPr>
                        <a:t>               (537)</a:t>
                      </a:r>
                    </a:p>
                  </a:txBody>
                  <a:tcPr marL="3645" marR="3645" marT="3645" marB="0" anchor="b">
                    <a:lnL>
                      <a:noFill/>
                    </a:lnL>
                    <a:lnR>
                      <a:noFill/>
                    </a:lnR>
                    <a:lnT>
                      <a:noFill/>
                    </a:lnT>
                    <a:lnB>
                      <a:noFill/>
                    </a:lnB>
                    <a:solidFill>
                      <a:srgbClr val="D9D9D9"/>
                    </a:solidFill>
                  </a:tcPr>
                </a:tc>
                <a:tc>
                  <a:txBody>
                    <a:bodyPr/>
                    <a:lstStyle/>
                    <a:p>
                      <a:pPr algn="r" fontAlgn="b"/>
                      <a:r>
                        <a:rPr lang="en-US" sz="600" b="0" i="0" u="none" strike="noStrike">
                          <a:solidFill>
                            <a:srgbClr val="000000"/>
                          </a:solidFill>
                          <a:effectLst/>
                          <a:latin typeface="Calibri" panose="020F0502020204030204" pitchFamily="34" charset="0"/>
                        </a:rPr>
                        <a:t>-0.060589</a:t>
                      </a:r>
                    </a:p>
                  </a:txBody>
                  <a:tcPr marL="3645" marR="3645" marT="3645" marB="0" anchor="b">
                    <a:lnL>
                      <a:noFill/>
                    </a:lnL>
                    <a:lnR>
                      <a:noFill/>
                    </a:lnR>
                    <a:lnT>
                      <a:noFill/>
                    </a:lnT>
                    <a:lnB>
                      <a:noFill/>
                    </a:lnB>
                    <a:solidFill>
                      <a:srgbClr val="D9D9D9"/>
                    </a:solidFill>
                  </a:tcPr>
                </a:tc>
                <a:tc>
                  <a:txBody>
                    <a:bodyPr/>
                    <a:lstStyle/>
                    <a:p>
                      <a:pPr algn="l" fontAlgn="b"/>
                      <a:r>
                        <a:rPr lang="en-US" sz="600" b="0" i="0" u="none" strike="noStrike">
                          <a:solidFill>
                            <a:srgbClr val="000000"/>
                          </a:solidFill>
                          <a:effectLst/>
                          <a:latin typeface="Calibri" panose="020F0502020204030204" pitchFamily="34" charset="0"/>
                        </a:rPr>
                        <a:t>         831 </a:t>
                      </a:r>
                    </a:p>
                  </a:txBody>
                  <a:tcPr marL="3645" marR="3645" marT="3645" marB="0" anchor="b">
                    <a:lnL>
                      <a:noFill/>
                    </a:lnL>
                    <a:lnR>
                      <a:noFill/>
                    </a:lnR>
                    <a:lnT>
                      <a:noFill/>
                    </a:lnT>
                    <a:lnB>
                      <a:noFill/>
                    </a:lnB>
                    <a:solidFill>
                      <a:srgbClr val="D9D9D9"/>
                    </a:solidFill>
                  </a:tcPr>
                </a:tc>
                <a:tc>
                  <a:txBody>
                    <a:bodyPr/>
                    <a:lstStyle/>
                    <a:p>
                      <a:pPr algn="r" fontAlgn="b"/>
                      <a:r>
                        <a:rPr lang="en-US" sz="600" b="0" i="0" u="none" strike="noStrike">
                          <a:solidFill>
                            <a:srgbClr val="000000"/>
                          </a:solidFill>
                          <a:effectLst/>
                          <a:latin typeface="Calibri" panose="020F0502020204030204" pitchFamily="34" charset="0"/>
                        </a:rPr>
                        <a:t>9.98%</a:t>
                      </a:r>
                    </a:p>
                  </a:txBody>
                  <a:tcPr marL="3645" marR="3645" marT="3645" marB="0" anchor="b">
                    <a:lnL>
                      <a:noFill/>
                    </a:lnL>
                    <a:lnR>
                      <a:noFill/>
                    </a:lnR>
                    <a:lnT>
                      <a:noFill/>
                    </a:lnT>
                    <a:lnB>
                      <a:noFill/>
                    </a:lnB>
                    <a:solidFill>
                      <a:srgbClr val="D9D9D9"/>
                    </a:solidFill>
                  </a:tcPr>
                </a:tc>
                <a:tc>
                  <a:txBody>
                    <a:bodyPr/>
                    <a:lstStyle/>
                    <a:p>
                      <a:pPr algn="l" fontAlgn="b"/>
                      <a:r>
                        <a:rPr lang="en-US" sz="600" b="0" i="0" u="none" strike="noStrike">
                          <a:solidFill>
                            <a:srgbClr val="000000"/>
                          </a:solidFill>
                          <a:effectLst/>
                          <a:latin typeface="Calibri" panose="020F0502020204030204" pitchFamily="34" charset="0"/>
                        </a:rPr>
                        <a:t>    6,849 </a:t>
                      </a:r>
                    </a:p>
                  </a:txBody>
                  <a:tcPr marL="3645" marR="3645" marT="3645" marB="0" anchor="b">
                    <a:lnL>
                      <a:noFill/>
                    </a:lnL>
                    <a:lnR>
                      <a:noFill/>
                    </a:lnR>
                    <a:lnT>
                      <a:noFill/>
                    </a:lnT>
                    <a:lnB>
                      <a:noFill/>
                    </a:lnB>
                    <a:solidFill>
                      <a:srgbClr val="D9D9D9"/>
                    </a:solidFill>
                  </a:tcPr>
                </a:tc>
                <a:tc>
                  <a:txBody>
                    <a:bodyPr/>
                    <a:lstStyle/>
                    <a:p>
                      <a:pPr algn="r" fontAlgn="b"/>
                      <a:r>
                        <a:rPr lang="en-US" sz="600" b="0" i="0" u="none" strike="noStrike">
                          <a:solidFill>
                            <a:srgbClr val="000000"/>
                          </a:solidFill>
                          <a:effectLst/>
                          <a:latin typeface="Calibri" panose="020F0502020204030204" pitchFamily="34" charset="0"/>
                        </a:rPr>
                        <a:t>82.26%</a:t>
                      </a:r>
                    </a:p>
                  </a:txBody>
                  <a:tcPr marL="3645" marR="3645" marT="3645" marB="0" anchor="b">
                    <a:lnL>
                      <a:noFill/>
                    </a:lnL>
                    <a:lnR>
                      <a:noFill/>
                    </a:lnR>
                    <a:lnT>
                      <a:noFill/>
                    </a:lnT>
                    <a:lnB>
                      <a:noFill/>
                    </a:lnB>
                    <a:solidFill>
                      <a:srgbClr val="D9D9D9"/>
                    </a:solidFill>
                  </a:tcPr>
                </a:tc>
                <a:tc>
                  <a:txBody>
                    <a:bodyPr/>
                    <a:lstStyle/>
                    <a:p>
                      <a:pPr algn="l" fontAlgn="b"/>
                      <a:r>
                        <a:rPr lang="en-US" sz="600" b="0" i="0" u="none" strike="noStrike">
                          <a:solidFill>
                            <a:srgbClr val="000000"/>
                          </a:solidFill>
                          <a:effectLst/>
                          <a:latin typeface="Calibri" panose="020F0502020204030204" pitchFamily="34" charset="0"/>
                        </a:rPr>
                        <a:t>                   12 </a:t>
                      </a:r>
                    </a:p>
                  </a:txBody>
                  <a:tcPr marL="3645" marR="3645" marT="3645" marB="0" anchor="b">
                    <a:lnL>
                      <a:noFill/>
                    </a:lnL>
                    <a:lnR>
                      <a:noFill/>
                    </a:lnR>
                    <a:lnT>
                      <a:noFill/>
                    </a:lnT>
                    <a:lnB>
                      <a:noFill/>
                    </a:lnB>
                    <a:solidFill>
                      <a:srgbClr val="D9D9D9"/>
                    </a:solidFill>
                  </a:tcPr>
                </a:tc>
                <a:tc>
                  <a:txBody>
                    <a:bodyPr/>
                    <a:lstStyle/>
                    <a:p>
                      <a:pPr algn="r" fontAlgn="b"/>
                      <a:r>
                        <a:rPr lang="en-US" sz="600" b="0" i="0" u="none" strike="noStrike">
                          <a:solidFill>
                            <a:srgbClr val="000000"/>
                          </a:solidFill>
                          <a:effectLst/>
                          <a:latin typeface="Calibri" panose="020F0502020204030204" pitchFamily="34" charset="0"/>
                        </a:rPr>
                        <a:t>0.14%</a:t>
                      </a:r>
                    </a:p>
                  </a:txBody>
                  <a:tcPr marL="3645" marR="3645" marT="3645" marB="0" anchor="b">
                    <a:lnL>
                      <a:noFill/>
                    </a:lnL>
                    <a:lnR>
                      <a:noFill/>
                    </a:lnR>
                    <a:lnT>
                      <a:noFill/>
                    </a:lnT>
                    <a:lnB>
                      <a:noFill/>
                    </a:lnB>
                    <a:solidFill>
                      <a:srgbClr val="D9D9D9"/>
                    </a:solidFill>
                  </a:tcPr>
                </a:tc>
                <a:tc>
                  <a:txBody>
                    <a:bodyPr/>
                    <a:lstStyle/>
                    <a:p>
                      <a:pPr algn="l" fontAlgn="b"/>
                      <a:r>
                        <a:rPr lang="en-US" sz="600" b="0" i="0" u="none" strike="noStrike">
                          <a:solidFill>
                            <a:srgbClr val="000000"/>
                          </a:solidFill>
                          <a:effectLst/>
                          <a:latin typeface="Calibri" panose="020F0502020204030204" pitchFamily="34" charset="0"/>
                        </a:rPr>
                        <a:t>          23 </a:t>
                      </a:r>
                    </a:p>
                  </a:txBody>
                  <a:tcPr marL="3645" marR="3645" marT="3645" marB="0" anchor="b">
                    <a:lnL>
                      <a:noFill/>
                    </a:lnL>
                    <a:lnR>
                      <a:noFill/>
                    </a:lnR>
                    <a:lnT>
                      <a:noFill/>
                    </a:lnT>
                    <a:lnB>
                      <a:noFill/>
                    </a:lnB>
                    <a:solidFill>
                      <a:srgbClr val="D9D9D9"/>
                    </a:solidFill>
                  </a:tcPr>
                </a:tc>
                <a:tc>
                  <a:txBody>
                    <a:bodyPr/>
                    <a:lstStyle/>
                    <a:p>
                      <a:pPr algn="r" fontAlgn="b"/>
                      <a:r>
                        <a:rPr lang="en-US" sz="600" b="0" i="0" u="none" strike="noStrike">
                          <a:solidFill>
                            <a:srgbClr val="000000"/>
                          </a:solidFill>
                          <a:effectLst/>
                          <a:latin typeface="Calibri" panose="020F0502020204030204" pitchFamily="34" charset="0"/>
                        </a:rPr>
                        <a:t>0.28%</a:t>
                      </a:r>
                    </a:p>
                  </a:txBody>
                  <a:tcPr marL="3645" marR="3645" marT="3645" marB="0" anchor="b">
                    <a:lnL>
                      <a:noFill/>
                    </a:lnL>
                    <a:lnR>
                      <a:noFill/>
                    </a:lnR>
                    <a:lnT>
                      <a:noFill/>
                    </a:lnT>
                    <a:lnB>
                      <a:noFill/>
                    </a:lnB>
                    <a:solidFill>
                      <a:srgbClr val="D9D9D9"/>
                    </a:solidFill>
                  </a:tcPr>
                </a:tc>
                <a:tc>
                  <a:txBody>
                    <a:bodyPr/>
                    <a:lstStyle/>
                    <a:p>
                      <a:pPr algn="l" fontAlgn="b"/>
                      <a:r>
                        <a:rPr lang="en-US" sz="600" b="0" i="0" u="none" strike="noStrike">
                          <a:solidFill>
                            <a:srgbClr val="000000"/>
                          </a:solidFill>
                          <a:effectLst/>
                          <a:latin typeface="Calibri" panose="020F0502020204030204" pitchFamily="34" charset="0"/>
                        </a:rPr>
                        <a:t>                    1 </a:t>
                      </a:r>
                    </a:p>
                  </a:txBody>
                  <a:tcPr marL="3645" marR="3645" marT="3645" marB="0" anchor="b">
                    <a:lnL>
                      <a:noFill/>
                    </a:lnL>
                    <a:lnR>
                      <a:noFill/>
                    </a:lnR>
                    <a:lnT>
                      <a:noFill/>
                    </a:lnT>
                    <a:lnB>
                      <a:noFill/>
                    </a:lnB>
                    <a:solidFill>
                      <a:srgbClr val="D9D9D9"/>
                    </a:solidFill>
                  </a:tcPr>
                </a:tc>
                <a:tc>
                  <a:txBody>
                    <a:bodyPr/>
                    <a:lstStyle/>
                    <a:p>
                      <a:pPr algn="r" fontAlgn="b"/>
                      <a:r>
                        <a:rPr lang="en-US" sz="600" b="0" i="0" u="none" strike="noStrike">
                          <a:solidFill>
                            <a:srgbClr val="000000"/>
                          </a:solidFill>
                          <a:effectLst/>
                          <a:latin typeface="Calibri" panose="020F0502020204030204" pitchFamily="34" charset="0"/>
                        </a:rPr>
                        <a:t>0.01%</a:t>
                      </a:r>
                    </a:p>
                  </a:txBody>
                  <a:tcPr marL="3645" marR="3645" marT="3645" marB="0" anchor="b">
                    <a:lnL>
                      <a:noFill/>
                    </a:lnL>
                    <a:lnR>
                      <a:noFill/>
                    </a:lnR>
                    <a:lnT>
                      <a:noFill/>
                    </a:lnT>
                    <a:lnB>
                      <a:noFill/>
                    </a:lnB>
                    <a:solidFill>
                      <a:srgbClr val="D9D9D9"/>
                    </a:solidFill>
                  </a:tcPr>
                </a:tc>
                <a:tc>
                  <a:txBody>
                    <a:bodyPr/>
                    <a:lstStyle/>
                    <a:p>
                      <a:pPr algn="l" fontAlgn="b"/>
                      <a:r>
                        <a:rPr lang="en-US" sz="600" b="0" i="0" u="none" strike="noStrike">
                          <a:solidFill>
                            <a:srgbClr val="000000"/>
                          </a:solidFill>
                          <a:effectLst/>
                          <a:latin typeface="Calibri" panose="020F0502020204030204" pitchFamily="34" charset="0"/>
                        </a:rPr>
                        <a:t>         224 </a:t>
                      </a:r>
                    </a:p>
                  </a:txBody>
                  <a:tcPr marL="3645" marR="3645" marT="3645" marB="0" anchor="b">
                    <a:lnL>
                      <a:noFill/>
                    </a:lnL>
                    <a:lnR>
                      <a:noFill/>
                    </a:lnR>
                    <a:lnT>
                      <a:noFill/>
                    </a:lnT>
                    <a:lnB>
                      <a:noFill/>
                    </a:lnB>
                    <a:solidFill>
                      <a:srgbClr val="D9D9D9"/>
                    </a:solidFill>
                  </a:tcPr>
                </a:tc>
                <a:tc>
                  <a:txBody>
                    <a:bodyPr/>
                    <a:lstStyle/>
                    <a:p>
                      <a:pPr algn="r" fontAlgn="b"/>
                      <a:r>
                        <a:rPr lang="en-US" sz="600" b="0" i="0" u="none" strike="noStrike">
                          <a:solidFill>
                            <a:srgbClr val="000000"/>
                          </a:solidFill>
                          <a:effectLst/>
                          <a:latin typeface="Calibri" panose="020F0502020204030204" pitchFamily="34" charset="0"/>
                        </a:rPr>
                        <a:t>2.69%</a:t>
                      </a:r>
                    </a:p>
                  </a:txBody>
                  <a:tcPr marL="3645" marR="3645" marT="3645" marB="0" anchor="b">
                    <a:lnL>
                      <a:noFill/>
                    </a:lnL>
                    <a:lnR>
                      <a:noFill/>
                    </a:lnR>
                    <a:lnT>
                      <a:noFill/>
                    </a:lnT>
                    <a:lnB>
                      <a:noFill/>
                    </a:lnB>
                    <a:solidFill>
                      <a:srgbClr val="D9D9D9"/>
                    </a:solidFill>
                  </a:tcPr>
                </a:tc>
                <a:tc>
                  <a:txBody>
                    <a:bodyPr/>
                    <a:lstStyle/>
                    <a:p>
                      <a:pPr algn="l" fontAlgn="b"/>
                      <a:r>
                        <a:rPr lang="en-US" sz="600" b="0" i="0" u="none" strike="noStrike">
                          <a:solidFill>
                            <a:srgbClr val="000000"/>
                          </a:solidFill>
                          <a:effectLst/>
                          <a:latin typeface="Calibri" panose="020F0502020204030204" pitchFamily="34" charset="0"/>
                        </a:rPr>
                        <a:t>                           614 </a:t>
                      </a:r>
                    </a:p>
                  </a:txBody>
                  <a:tcPr marL="3645" marR="3645" marT="3645" marB="0" anchor="b">
                    <a:lnL>
                      <a:noFill/>
                    </a:lnL>
                    <a:lnR>
                      <a:noFill/>
                    </a:lnR>
                    <a:lnT>
                      <a:noFill/>
                    </a:lnT>
                    <a:lnB>
                      <a:noFill/>
                    </a:lnB>
                    <a:solidFill>
                      <a:srgbClr val="D9D9D9"/>
                    </a:solidFill>
                  </a:tcPr>
                </a:tc>
                <a:tc>
                  <a:txBody>
                    <a:bodyPr/>
                    <a:lstStyle/>
                    <a:p>
                      <a:pPr algn="r" fontAlgn="b"/>
                      <a:r>
                        <a:rPr lang="en-US" sz="600" b="0" i="0" u="none" strike="noStrike">
                          <a:solidFill>
                            <a:srgbClr val="000000"/>
                          </a:solidFill>
                          <a:effectLst/>
                          <a:latin typeface="Calibri" panose="020F0502020204030204" pitchFamily="34" charset="0"/>
                        </a:rPr>
                        <a:t>7.37%</a:t>
                      </a:r>
                    </a:p>
                  </a:txBody>
                  <a:tcPr marL="3645" marR="3645" marT="3645" marB="0" anchor="b">
                    <a:lnL>
                      <a:noFill/>
                    </a:lnL>
                    <a:lnR>
                      <a:noFill/>
                    </a:lnR>
                    <a:lnT>
                      <a:noFill/>
                    </a:lnT>
                    <a:lnB>
                      <a:noFill/>
                    </a:lnB>
                    <a:solidFill>
                      <a:srgbClr val="D9D9D9"/>
                    </a:solidFill>
                  </a:tcPr>
                </a:tc>
                <a:tc>
                  <a:txBody>
                    <a:bodyPr/>
                    <a:lstStyle/>
                    <a:p>
                      <a:pPr algn="l" fontAlgn="b"/>
                      <a:r>
                        <a:rPr lang="en-US" sz="600" b="0" i="0" u="none" strike="noStrike">
                          <a:solidFill>
                            <a:srgbClr val="000000"/>
                          </a:solidFill>
                          <a:effectLst/>
                          <a:latin typeface="Calibri" panose="020F0502020204030204" pitchFamily="34" charset="0"/>
                        </a:rPr>
                        <a:t>                   7,712 </a:t>
                      </a:r>
                    </a:p>
                  </a:txBody>
                  <a:tcPr marL="3645" marR="3645" marT="3645" marB="0" anchor="b">
                    <a:lnL>
                      <a:noFill/>
                    </a:lnL>
                    <a:lnR>
                      <a:noFill/>
                    </a:lnR>
                    <a:lnT>
                      <a:noFill/>
                    </a:lnT>
                    <a:lnB>
                      <a:noFill/>
                    </a:lnB>
                    <a:solidFill>
                      <a:srgbClr val="D9D9D9"/>
                    </a:solidFill>
                  </a:tcPr>
                </a:tc>
                <a:tc>
                  <a:txBody>
                    <a:bodyPr/>
                    <a:lstStyle/>
                    <a:p>
                      <a:pPr algn="r" fontAlgn="b"/>
                      <a:r>
                        <a:rPr lang="en-US" sz="600" b="0" i="0" u="none" strike="noStrike">
                          <a:solidFill>
                            <a:srgbClr val="000000"/>
                          </a:solidFill>
                          <a:effectLst/>
                          <a:latin typeface="Calibri" panose="020F0502020204030204" pitchFamily="34" charset="0"/>
                        </a:rPr>
                        <a:t>92.63%</a:t>
                      </a:r>
                    </a:p>
                  </a:txBody>
                  <a:tcPr marL="3645" marR="3645" marT="3645" marB="0" anchor="b">
                    <a:lnL>
                      <a:noFill/>
                    </a:lnL>
                    <a:lnR>
                      <a:noFill/>
                    </a:lnR>
                    <a:lnT>
                      <a:noFill/>
                    </a:lnT>
                    <a:lnB>
                      <a:noFill/>
                    </a:lnB>
                    <a:solidFill>
                      <a:srgbClr val="D9D9D9"/>
                    </a:solidFill>
                  </a:tcPr>
                </a:tc>
                <a:extLst>
                  <a:ext uri="{0D108BD9-81ED-4DB2-BD59-A6C34878D82A}">
                    <a16:rowId xmlns:a16="http://schemas.microsoft.com/office/drawing/2014/main" val="3498480185"/>
                  </a:ext>
                </a:extLst>
              </a:tr>
              <a:tr h="351887">
                <a:tc>
                  <a:txBody>
                    <a:bodyPr/>
                    <a:lstStyle/>
                    <a:p>
                      <a:pPr algn="l" fontAlgn="b"/>
                      <a:r>
                        <a:rPr lang="en-US" sz="600" b="0" i="0" u="none" strike="noStrike">
                          <a:solidFill>
                            <a:srgbClr val="000000"/>
                          </a:solidFill>
                          <a:effectLst/>
                          <a:latin typeface="Calibri" panose="020F0502020204030204" pitchFamily="34" charset="0"/>
                        </a:rPr>
                        <a:t>4</a:t>
                      </a:r>
                    </a:p>
                  </a:txBody>
                  <a:tcPr marL="3645" marR="3645" marT="3645" marB="0" anchor="b">
                    <a:lnL>
                      <a:noFill/>
                    </a:lnL>
                    <a:lnR>
                      <a:noFill/>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10,549 </a:t>
                      </a:r>
                    </a:p>
                  </a:txBody>
                  <a:tcPr marL="3645" marR="3645" marT="3645" marB="0" anchor="b">
                    <a:lnL>
                      <a:noFill/>
                    </a:lnL>
                    <a:lnR>
                      <a:noFill/>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1,686 </a:t>
                      </a:r>
                    </a:p>
                  </a:txBody>
                  <a:tcPr marL="3645" marR="3645" marT="3645"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0.190229</a:t>
                      </a:r>
                    </a:p>
                  </a:txBody>
                  <a:tcPr marL="3645" marR="3645" marT="3645" marB="0" anchor="b">
                    <a:lnL>
                      <a:noFill/>
                    </a:lnL>
                    <a:lnR>
                      <a:noFill/>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2,308 </a:t>
                      </a:r>
                    </a:p>
                  </a:txBody>
                  <a:tcPr marL="3645" marR="3645" marT="3645"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21.88%</a:t>
                      </a:r>
                    </a:p>
                  </a:txBody>
                  <a:tcPr marL="3645" marR="3645" marT="3645" marB="0" anchor="b">
                    <a:lnL>
                      <a:noFill/>
                    </a:lnL>
                    <a:lnR>
                      <a:noFill/>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6,860 </a:t>
                      </a:r>
                    </a:p>
                  </a:txBody>
                  <a:tcPr marL="3645" marR="3645" marT="3645"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65.03%</a:t>
                      </a:r>
                    </a:p>
                  </a:txBody>
                  <a:tcPr marL="3645" marR="3645" marT="3645" marB="0" anchor="b">
                    <a:lnL>
                      <a:noFill/>
                    </a:lnL>
                    <a:lnR>
                      <a:noFill/>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39 </a:t>
                      </a:r>
                    </a:p>
                  </a:txBody>
                  <a:tcPr marL="3645" marR="3645" marT="3645"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0.37%</a:t>
                      </a:r>
                    </a:p>
                  </a:txBody>
                  <a:tcPr marL="3645" marR="3645" marT="3645" marB="0" anchor="b">
                    <a:lnL>
                      <a:noFill/>
                    </a:lnL>
                    <a:lnR>
                      <a:noFill/>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354 </a:t>
                      </a:r>
                    </a:p>
                  </a:txBody>
                  <a:tcPr marL="3645" marR="3645" marT="3645"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3.36%</a:t>
                      </a:r>
                    </a:p>
                  </a:txBody>
                  <a:tcPr marL="3645" marR="3645" marT="3645" marB="0" anchor="b">
                    <a:lnL>
                      <a:noFill/>
                    </a:lnL>
                    <a:lnR>
                      <a:noFill/>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4 </a:t>
                      </a:r>
                    </a:p>
                  </a:txBody>
                  <a:tcPr marL="3645" marR="3645" marT="3645"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0.04%</a:t>
                      </a:r>
                    </a:p>
                  </a:txBody>
                  <a:tcPr marL="3645" marR="3645" marT="3645" marB="0" anchor="b">
                    <a:lnL>
                      <a:noFill/>
                    </a:lnL>
                    <a:lnR>
                      <a:noFill/>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313 </a:t>
                      </a:r>
                    </a:p>
                  </a:txBody>
                  <a:tcPr marL="3645" marR="3645" marT="3645"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2.97%</a:t>
                      </a:r>
                    </a:p>
                  </a:txBody>
                  <a:tcPr marL="3645" marR="3645" marT="3645" marB="0" anchor="b">
                    <a:lnL>
                      <a:noFill/>
                    </a:lnL>
                    <a:lnR>
                      <a:noFill/>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807 </a:t>
                      </a:r>
                    </a:p>
                  </a:txBody>
                  <a:tcPr marL="3645" marR="3645" marT="3645"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7.65%</a:t>
                      </a:r>
                    </a:p>
                  </a:txBody>
                  <a:tcPr marL="3645" marR="3645" marT="3645" marB="0" anchor="b">
                    <a:lnL>
                      <a:noFill/>
                    </a:lnL>
                    <a:lnR>
                      <a:noFill/>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9,742 </a:t>
                      </a:r>
                    </a:p>
                  </a:txBody>
                  <a:tcPr marL="3645" marR="3645" marT="3645"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92.35%</a:t>
                      </a:r>
                    </a:p>
                  </a:txBody>
                  <a:tcPr marL="3645" marR="3645" marT="3645" marB="0" anchor="b">
                    <a:lnL>
                      <a:noFill/>
                    </a:lnL>
                    <a:lnR>
                      <a:noFill/>
                    </a:lnR>
                    <a:lnT>
                      <a:noFill/>
                    </a:lnT>
                    <a:lnB>
                      <a:noFill/>
                    </a:lnB>
                  </a:tcPr>
                </a:tc>
                <a:extLst>
                  <a:ext uri="{0D108BD9-81ED-4DB2-BD59-A6C34878D82A}">
                    <a16:rowId xmlns:a16="http://schemas.microsoft.com/office/drawing/2014/main" val="3209489780"/>
                  </a:ext>
                </a:extLst>
              </a:tr>
              <a:tr h="351887">
                <a:tc>
                  <a:txBody>
                    <a:bodyPr/>
                    <a:lstStyle/>
                    <a:p>
                      <a:pPr algn="l" fontAlgn="b"/>
                      <a:r>
                        <a:rPr lang="en-US" sz="600" b="0" i="0" u="none" strike="noStrike">
                          <a:solidFill>
                            <a:srgbClr val="000000"/>
                          </a:solidFill>
                          <a:effectLst/>
                          <a:latin typeface="Calibri" panose="020F0502020204030204" pitchFamily="34" charset="0"/>
                        </a:rPr>
                        <a:t>5</a:t>
                      </a:r>
                    </a:p>
                  </a:txBody>
                  <a:tcPr marL="3645" marR="3645" marT="3645" marB="0" anchor="b">
                    <a:lnL>
                      <a:noFill/>
                    </a:lnL>
                    <a:lnR>
                      <a:noFill/>
                    </a:lnR>
                    <a:lnT>
                      <a:noFill/>
                    </a:lnT>
                    <a:lnB>
                      <a:noFill/>
                    </a:lnB>
                    <a:solidFill>
                      <a:srgbClr val="D9D9D9"/>
                    </a:solidFill>
                  </a:tcPr>
                </a:tc>
                <a:tc>
                  <a:txBody>
                    <a:bodyPr/>
                    <a:lstStyle/>
                    <a:p>
                      <a:pPr algn="l" fontAlgn="b"/>
                      <a:r>
                        <a:rPr lang="en-US" sz="600" b="0" i="0" u="none" strike="noStrike">
                          <a:solidFill>
                            <a:srgbClr val="000000"/>
                          </a:solidFill>
                          <a:effectLst/>
                          <a:latin typeface="Calibri" panose="020F0502020204030204" pitchFamily="34" charset="0"/>
                        </a:rPr>
                        <a:t>                8,578 </a:t>
                      </a:r>
                    </a:p>
                  </a:txBody>
                  <a:tcPr marL="3645" marR="3645" marT="3645" marB="0" anchor="b">
                    <a:lnL>
                      <a:noFill/>
                    </a:lnL>
                    <a:lnR>
                      <a:noFill/>
                    </a:lnR>
                    <a:lnT>
                      <a:noFill/>
                    </a:lnT>
                    <a:lnB>
                      <a:noFill/>
                    </a:lnB>
                    <a:solidFill>
                      <a:srgbClr val="D9D9D9"/>
                    </a:solidFill>
                  </a:tcPr>
                </a:tc>
                <a:tc>
                  <a:txBody>
                    <a:bodyPr/>
                    <a:lstStyle/>
                    <a:p>
                      <a:pPr algn="l" fontAlgn="b"/>
                      <a:r>
                        <a:rPr lang="en-US" sz="600" b="0" i="0" u="none" strike="noStrike">
                          <a:solidFill>
                            <a:srgbClr val="000000"/>
                          </a:solidFill>
                          <a:effectLst/>
                          <a:latin typeface="Calibri" panose="020F0502020204030204" pitchFamily="34" charset="0"/>
                        </a:rPr>
                        <a:t>               (285)</a:t>
                      </a:r>
                    </a:p>
                  </a:txBody>
                  <a:tcPr marL="3645" marR="3645" marT="3645" marB="0" anchor="b">
                    <a:lnL>
                      <a:noFill/>
                    </a:lnL>
                    <a:lnR>
                      <a:noFill/>
                    </a:lnR>
                    <a:lnT>
                      <a:noFill/>
                    </a:lnT>
                    <a:lnB>
                      <a:noFill/>
                    </a:lnB>
                    <a:solidFill>
                      <a:srgbClr val="D9D9D9"/>
                    </a:solidFill>
                  </a:tcPr>
                </a:tc>
                <a:tc>
                  <a:txBody>
                    <a:bodyPr/>
                    <a:lstStyle/>
                    <a:p>
                      <a:pPr algn="r" fontAlgn="b"/>
                      <a:r>
                        <a:rPr lang="en-US" sz="600" b="0" i="0" u="none" strike="noStrike">
                          <a:solidFill>
                            <a:srgbClr val="000000"/>
                          </a:solidFill>
                          <a:effectLst/>
                          <a:latin typeface="Calibri" panose="020F0502020204030204" pitchFamily="34" charset="0"/>
                        </a:rPr>
                        <a:t>-0.032156</a:t>
                      </a:r>
                    </a:p>
                  </a:txBody>
                  <a:tcPr marL="3645" marR="3645" marT="3645" marB="0" anchor="b">
                    <a:lnL>
                      <a:noFill/>
                    </a:lnL>
                    <a:lnR>
                      <a:noFill/>
                    </a:lnR>
                    <a:lnT>
                      <a:noFill/>
                    </a:lnT>
                    <a:lnB>
                      <a:noFill/>
                    </a:lnB>
                    <a:solidFill>
                      <a:srgbClr val="D9D9D9"/>
                    </a:solidFill>
                  </a:tcPr>
                </a:tc>
                <a:tc>
                  <a:txBody>
                    <a:bodyPr/>
                    <a:lstStyle/>
                    <a:p>
                      <a:pPr algn="l" fontAlgn="b"/>
                      <a:r>
                        <a:rPr lang="en-US" sz="600" b="0" i="0" u="none" strike="noStrike">
                          <a:solidFill>
                            <a:srgbClr val="000000"/>
                          </a:solidFill>
                          <a:effectLst/>
                          <a:latin typeface="Calibri" panose="020F0502020204030204" pitchFamily="34" charset="0"/>
                        </a:rPr>
                        <a:t>      1,689 </a:t>
                      </a:r>
                    </a:p>
                  </a:txBody>
                  <a:tcPr marL="3645" marR="3645" marT="3645" marB="0" anchor="b">
                    <a:lnL>
                      <a:noFill/>
                    </a:lnL>
                    <a:lnR>
                      <a:noFill/>
                    </a:lnR>
                    <a:lnT>
                      <a:noFill/>
                    </a:lnT>
                    <a:lnB>
                      <a:noFill/>
                    </a:lnB>
                    <a:solidFill>
                      <a:srgbClr val="D9D9D9"/>
                    </a:solidFill>
                  </a:tcPr>
                </a:tc>
                <a:tc>
                  <a:txBody>
                    <a:bodyPr/>
                    <a:lstStyle/>
                    <a:p>
                      <a:pPr algn="r" fontAlgn="b"/>
                      <a:r>
                        <a:rPr lang="en-US" sz="600" b="0" i="0" u="none" strike="noStrike">
                          <a:solidFill>
                            <a:srgbClr val="000000"/>
                          </a:solidFill>
                          <a:effectLst/>
                          <a:latin typeface="Calibri" panose="020F0502020204030204" pitchFamily="34" charset="0"/>
                        </a:rPr>
                        <a:t>19.69%</a:t>
                      </a:r>
                    </a:p>
                  </a:txBody>
                  <a:tcPr marL="3645" marR="3645" marT="3645" marB="0" anchor="b">
                    <a:lnL>
                      <a:noFill/>
                    </a:lnL>
                    <a:lnR>
                      <a:noFill/>
                    </a:lnR>
                    <a:lnT>
                      <a:noFill/>
                    </a:lnT>
                    <a:lnB>
                      <a:noFill/>
                    </a:lnB>
                    <a:solidFill>
                      <a:srgbClr val="D9D9D9"/>
                    </a:solidFill>
                  </a:tcPr>
                </a:tc>
                <a:tc>
                  <a:txBody>
                    <a:bodyPr/>
                    <a:lstStyle/>
                    <a:p>
                      <a:pPr algn="l" fontAlgn="b"/>
                      <a:r>
                        <a:rPr lang="en-US" sz="600" b="0" i="0" u="none" strike="noStrike">
                          <a:solidFill>
                            <a:srgbClr val="000000"/>
                          </a:solidFill>
                          <a:effectLst/>
                          <a:latin typeface="Calibri" panose="020F0502020204030204" pitchFamily="34" charset="0"/>
                        </a:rPr>
                        <a:t>    4,803 </a:t>
                      </a:r>
                    </a:p>
                  </a:txBody>
                  <a:tcPr marL="3645" marR="3645" marT="3645" marB="0" anchor="b">
                    <a:lnL>
                      <a:noFill/>
                    </a:lnL>
                    <a:lnR>
                      <a:noFill/>
                    </a:lnR>
                    <a:lnT>
                      <a:noFill/>
                    </a:lnT>
                    <a:lnB>
                      <a:noFill/>
                    </a:lnB>
                    <a:solidFill>
                      <a:srgbClr val="D9D9D9"/>
                    </a:solidFill>
                  </a:tcPr>
                </a:tc>
                <a:tc>
                  <a:txBody>
                    <a:bodyPr/>
                    <a:lstStyle/>
                    <a:p>
                      <a:pPr algn="r" fontAlgn="b"/>
                      <a:r>
                        <a:rPr lang="en-US" sz="600" b="0" i="0" u="none" strike="noStrike">
                          <a:solidFill>
                            <a:srgbClr val="000000"/>
                          </a:solidFill>
                          <a:effectLst/>
                          <a:latin typeface="Calibri" panose="020F0502020204030204" pitchFamily="34" charset="0"/>
                        </a:rPr>
                        <a:t>55.99%</a:t>
                      </a:r>
                    </a:p>
                  </a:txBody>
                  <a:tcPr marL="3645" marR="3645" marT="3645" marB="0" anchor="b">
                    <a:lnL>
                      <a:noFill/>
                    </a:lnL>
                    <a:lnR>
                      <a:noFill/>
                    </a:lnR>
                    <a:lnT>
                      <a:noFill/>
                    </a:lnT>
                    <a:lnB>
                      <a:noFill/>
                    </a:lnB>
                    <a:solidFill>
                      <a:srgbClr val="D9D9D9"/>
                    </a:solidFill>
                  </a:tcPr>
                </a:tc>
                <a:tc>
                  <a:txBody>
                    <a:bodyPr/>
                    <a:lstStyle/>
                    <a:p>
                      <a:pPr algn="l" fontAlgn="b"/>
                      <a:r>
                        <a:rPr lang="en-US" sz="600" b="0" i="0" u="none" strike="noStrike">
                          <a:solidFill>
                            <a:srgbClr val="000000"/>
                          </a:solidFill>
                          <a:effectLst/>
                          <a:latin typeface="Calibri" panose="020F0502020204030204" pitchFamily="34" charset="0"/>
                        </a:rPr>
                        <a:t>                   55 </a:t>
                      </a:r>
                    </a:p>
                  </a:txBody>
                  <a:tcPr marL="3645" marR="3645" marT="3645" marB="0" anchor="b">
                    <a:lnL>
                      <a:noFill/>
                    </a:lnL>
                    <a:lnR>
                      <a:noFill/>
                    </a:lnR>
                    <a:lnT>
                      <a:noFill/>
                    </a:lnT>
                    <a:lnB>
                      <a:noFill/>
                    </a:lnB>
                    <a:solidFill>
                      <a:srgbClr val="D9D9D9"/>
                    </a:solidFill>
                  </a:tcPr>
                </a:tc>
                <a:tc>
                  <a:txBody>
                    <a:bodyPr/>
                    <a:lstStyle/>
                    <a:p>
                      <a:pPr algn="r" fontAlgn="b"/>
                      <a:r>
                        <a:rPr lang="en-US" sz="600" b="0" i="0" u="none" strike="noStrike">
                          <a:solidFill>
                            <a:srgbClr val="000000"/>
                          </a:solidFill>
                          <a:effectLst/>
                          <a:latin typeface="Calibri" panose="020F0502020204030204" pitchFamily="34" charset="0"/>
                        </a:rPr>
                        <a:t>0.64%</a:t>
                      </a:r>
                    </a:p>
                  </a:txBody>
                  <a:tcPr marL="3645" marR="3645" marT="3645" marB="0" anchor="b">
                    <a:lnL>
                      <a:noFill/>
                    </a:lnL>
                    <a:lnR>
                      <a:noFill/>
                    </a:lnR>
                    <a:lnT>
                      <a:noFill/>
                    </a:lnT>
                    <a:lnB>
                      <a:noFill/>
                    </a:lnB>
                    <a:solidFill>
                      <a:srgbClr val="D9D9D9"/>
                    </a:solidFill>
                  </a:tcPr>
                </a:tc>
                <a:tc>
                  <a:txBody>
                    <a:bodyPr/>
                    <a:lstStyle/>
                    <a:p>
                      <a:pPr algn="l" fontAlgn="b"/>
                      <a:r>
                        <a:rPr lang="en-US" sz="600" b="0" i="0" u="none" strike="noStrike">
                          <a:solidFill>
                            <a:srgbClr val="000000"/>
                          </a:solidFill>
                          <a:effectLst/>
                          <a:latin typeface="Calibri" panose="020F0502020204030204" pitchFamily="34" charset="0"/>
                        </a:rPr>
                        <a:t>          88 </a:t>
                      </a:r>
                    </a:p>
                  </a:txBody>
                  <a:tcPr marL="3645" marR="3645" marT="3645" marB="0" anchor="b">
                    <a:lnL>
                      <a:noFill/>
                    </a:lnL>
                    <a:lnR>
                      <a:noFill/>
                    </a:lnR>
                    <a:lnT>
                      <a:noFill/>
                    </a:lnT>
                    <a:lnB>
                      <a:noFill/>
                    </a:lnB>
                    <a:solidFill>
                      <a:srgbClr val="D9D9D9"/>
                    </a:solidFill>
                  </a:tcPr>
                </a:tc>
                <a:tc>
                  <a:txBody>
                    <a:bodyPr/>
                    <a:lstStyle/>
                    <a:p>
                      <a:pPr algn="r" fontAlgn="b"/>
                      <a:r>
                        <a:rPr lang="en-US" sz="600" b="0" i="0" u="none" strike="noStrike">
                          <a:solidFill>
                            <a:srgbClr val="000000"/>
                          </a:solidFill>
                          <a:effectLst/>
                          <a:latin typeface="Calibri" panose="020F0502020204030204" pitchFamily="34" charset="0"/>
                        </a:rPr>
                        <a:t>1.03%</a:t>
                      </a:r>
                    </a:p>
                  </a:txBody>
                  <a:tcPr marL="3645" marR="3645" marT="3645" marB="0" anchor="b">
                    <a:lnL>
                      <a:noFill/>
                    </a:lnL>
                    <a:lnR>
                      <a:noFill/>
                    </a:lnR>
                    <a:lnT>
                      <a:noFill/>
                    </a:lnT>
                    <a:lnB>
                      <a:noFill/>
                    </a:lnB>
                    <a:solidFill>
                      <a:srgbClr val="D9D9D9"/>
                    </a:solidFill>
                  </a:tcPr>
                </a:tc>
                <a:tc>
                  <a:txBody>
                    <a:bodyPr/>
                    <a:lstStyle/>
                    <a:p>
                      <a:pPr algn="l" fontAlgn="b"/>
                      <a:r>
                        <a:rPr lang="en-US" sz="600" b="0" i="0" u="none" strike="noStrike">
                          <a:solidFill>
                            <a:srgbClr val="000000"/>
                          </a:solidFill>
                          <a:effectLst/>
                          <a:latin typeface="Calibri" panose="020F0502020204030204" pitchFamily="34" charset="0"/>
                        </a:rPr>
                        <a:t>                    3 </a:t>
                      </a:r>
                    </a:p>
                  </a:txBody>
                  <a:tcPr marL="3645" marR="3645" marT="3645" marB="0" anchor="b">
                    <a:lnL>
                      <a:noFill/>
                    </a:lnL>
                    <a:lnR>
                      <a:noFill/>
                    </a:lnR>
                    <a:lnT>
                      <a:noFill/>
                    </a:lnT>
                    <a:lnB>
                      <a:noFill/>
                    </a:lnB>
                    <a:solidFill>
                      <a:srgbClr val="D9D9D9"/>
                    </a:solidFill>
                  </a:tcPr>
                </a:tc>
                <a:tc>
                  <a:txBody>
                    <a:bodyPr/>
                    <a:lstStyle/>
                    <a:p>
                      <a:pPr algn="r" fontAlgn="b"/>
                      <a:r>
                        <a:rPr lang="en-US" sz="600" b="0" i="0" u="none" strike="noStrike">
                          <a:solidFill>
                            <a:srgbClr val="000000"/>
                          </a:solidFill>
                          <a:effectLst/>
                          <a:latin typeface="Calibri" panose="020F0502020204030204" pitchFamily="34" charset="0"/>
                        </a:rPr>
                        <a:t>0.04%</a:t>
                      </a:r>
                    </a:p>
                  </a:txBody>
                  <a:tcPr marL="3645" marR="3645" marT="3645" marB="0" anchor="b">
                    <a:lnL>
                      <a:noFill/>
                    </a:lnL>
                    <a:lnR>
                      <a:noFill/>
                    </a:lnR>
                    <a:lnT>
                      <a:noFill/>
                    </a:lnT>
                    <a:lnB>
                      <a:noFill/>
                    </a:lnB>
                    <a:solidFill>
                      <a:srgbClr val="D9D9D9"/>
                    </a:solidFill>
                  </a:tcPr>
                </a:tc>
                <a:tc>
                  <a:txBody>
                    <a:bodyPr/>
                    <a:lstStyle/>
                    <a:p>
                      <a:pPr algn="l" fontAlgn="b"/>
                      <a:r>
                        <a:rPr lang="en-US" sz="600" b="0" i="0" u="none" strike="noStrike">
                          <a:solidFill>
                            <a:srgbClr val="000000"/>
                          </a:solidFill>
                          <a:effectLst/>
                          <a:latin typeface="Calibri" panose="020F0502020204030204" pitchFamily="34" charset="0"/>
                        </a:rPr>
                        <a:t>      1,114 </a:t>
                      </a:r>
                    </a:p>
                  </a:txBody>
                  <a:tcPr marL="3645" marR="3645" marT="3645" marB="0" anchor="b">
                    <a:lnL>
                      <a:noFill/>
                    </a:lnL>
                    <a:lnR>
                      <a:noFill/>
                    </a:lnR>
                    <a:lnT>
                      <a:noFill/>
                    </a:lnT>
                    <a:lnB>
                      <a:noFill/>
                    </a:lnB>
                    <a:solidFill>
                      <a:srgbClr val="D9D9D9"/>
                    </a:solidFill>
                  </a:tcPr>
                </a:tc>
                <a:tc>
                  <a:txBody>
                    <a:bodyPr/>
                    <a:lstStyle/>
                    <a:p>
                      <a:pPr algn="r" fontAlgn="b"/>
                      <a:r>
                        <a:rPr lang="en-US" sz="600" b="0" i="0" u="none" strike="noStrike" dirty="0">
                          <a:solidFill>
                            <a:srgbClr val="000000"/>
                          </a:solidFill>
                          <a:effectLst/>
                          <a:latin typeface="Calibri" panose="020F0502020204030204" pitchFamily="34" charset="0"/>
                        </a:rPr>
                        <a:t>12.99%</a:t>
                      </a:r>
                    </a:p>
                  </a:txBody>
                  <a:tcPr marL="3645" marR="3645" marT="3645" marB="0" anchor="b">
                    <a:lnL>
                      <a:noFill/>
                    </a:lnL>
                    <a:lnR>
                      <a:noFill/>
                    </a:lnR>
                    <a:lnT>
                      <a:noFill/>
                    </a:lnT>
                    <a:lnB>
                      <a:noFill/>
                    </a:lnB>
                    <a:solidFill>
                      <a:srgbClr val="D9D9D9"/>
                    </a:solidFill>
                  </a:tcPr>
                </a:tc>
                <a:tc>
                  <a:txBody>
                    <a:bodyPr/>
                    <a:lstStyle/>
                    <a:p>
                      <a:pPr algn="l" fontAlgn="b"/>
                      <a:r>
                        <a:rPr lang="en-US" sz="600" b="0" i="0" u="none" strike="noStrike">
                          <a:solidFill>
                            <a:srgbClr val="000000"/>
                          </a:solidFill>
                          <a:effectLst/>
                          <a:latin typeface="Calibri" panose="020F0502020204030204" pitchFamily="34" charset="0"/>
                        </a:rPr>
                        <a:t>                        2,071 </a:t>
                      </a:r>
                    </a:p>
                  </a:txBody>
                  <a:tcPr marL="3645" marR="3645" marT="3645" marB="0" anchor="b">
                    <a:lnL>
                      <a:noFill/>
                    </a:lnL>
                    <a:lnR>
                      <a:noFill/>
                    </a:lnR>
                    <a:lnT>
                      <a:noFill/>
                    </a:lnT>
                    <a:lnB>
                      <a:noFill/>
                    </a:lnB>
                    <a:solidFill>
                      <a:srgbClr val="D9D9D9"/>
                    </a:solidFill>
                  </a:tcPr>
                </a:tc>
                <a:tc>
                  <a:txBody>
                    <a:bodyPr/>
                    <a:lstStyle/>
                    <a:p>
                      <a:pPr algn="r" fontAlgn="b"/>
                      <a:r>
                        <a:rPr lang="en-US" sz="600" b="0" i="0" u="none" strike="noStrike">
                          <a:solidFill>
                            <a:srgbClr val="000000"/>
                          </a:solidFill>
                          <a:effectLst/>
                          <a:latin typeface="Calibri" panose="020F0502020204030204" pitchFamily="34" charset="0"/>
                        </a:rPr>
                        <a:t>24.14%</a:t>
                      </a:r>
                    </a:p>
                  </a:txBody>
                  <a:tcPr marL="3645" marR="3645" marT="3645" marB="0" anchor="b">
                    <a:lnL>
                      <a:noFill/>
                    </a:lnL>
                    <a:lnR>
                      <a:noFill/>
                    </a:lnR>
                    <a:lnT>
                      <a:noFill/>
                    </a:lnT>
                    <a:lnB>
                      <a:noFill/>
                    </a:lnB>
                    <a:solidFill>
                      <a:srgbClr val="D9D9D9"/>
                    </a:solidFill>
                  </a:tcPr>
                </a:tc>
                <a:tc>
                  <a:txBody>
                    <a:bodyPr/>
                    <a:lstStyle/>
                    <a:p>
                      <a:pPr algn="l" fontAlgn="b"/>
                      <a:r>
                        <a:rPr lang="en-US" sz="600" b="0" i="0" u="none" strike="noStrike">
                          <a:solidFill>
                            <a:srgbClr val="000000"/>
                          </a:solidFill>
                          <a:effectLst/>
                          <a:latin typeface="Calibri" panose="020F0502020204030204" pitchFamily="34" charset="0"/>
                        </a:rPr>
                        <a:t>                   6,507 </a:t>
                      </a:r>
                    </a:p>
                  </a:txBody>
                  <a:tcPr marL="3645" marR="3645" marT="3645" marB="0" anchor="b">
                    <a:lnL>
                      <a:noFill/>
                    </a:lnL>
                    <a:lnR>
                      <a:noFill/>
                    </a:lnR>
                    <a:lnT>
                      <a:noFill/>
                    </a:lnT>
                    <a:lnB>
                      <a:noFill/>
                    </a:lnB>
                    <a:solidFill>
                      <a:srgbClr val="D9D9D9"/>
                    </a:solidFill>
                  </a:tcPr>
                </a:tc>
                <a:tc>
                  <a:txBody>
                    <a:bodyPr/>
                    <a:lstStyle/>
                    <a:p>
                      <a:pPr algn="r" fontAlgn="b"/>
                      <a:r>
                        <a:rPr lang="en-US" sz="600" b="0" i="0" u="none" strike="noStrike">
                          <a:solidFill>
                            <a:srgbClr val="000000"/>
                          </a:solidFill>
                          <a:effectLst/>
                          <a:latin typeface="Calibri" panose="020F0502020204030204" pitchFamily="34" charset="0"/>
                        </a:rPr>
                        <a:t>75.86%</a:t>
                      </a:r>
                    </a:p>
                  </a:txBody>
                  <a:tcPr marL="3645" marR="3645" marT="3645" marB="0" anchor="b">
                    <a:lnL>
                      <a:noFill/>
                    </a:lnL>
                    <a:lnR>
                      <a:noFill/>
                    </a:lnR>
                    <a:lnT>
                      <a:noFill/>
                    </a:lnT>
                    <a:lnB>
                      <a:noFill/>
                    </a:lnB>
                    <a:solidFill>
                      <a:srgbClr val="D9D9D9"/>
                    </a:solidFill>
                  </a:tcPr>
                </a:tc>
                <a:extLst>
                  <a:ext uri="{0D108BD9-81ED-4DB2-BD59-A6C34878D82A}">
                    <a16:rowId xmlns:a16="http://schemas.microsoft.com/office/drawing/2014/main" val="2449207429"/>
                  </a:ext>
                </a:extLst>
              </a:tr>
              <a:tr h="351887">
                <a:tc>
                  <a:txBody>
                    <a:bodyPr/>
                    <a:lstStyle/>
                    <a:p>
                      <a:pPr algn="l" fontAlgn="b"/>
                      <a:r>
                        <a:rPr lang="en-US" sz="600" b="0" i="0" u="none" strike="noStrike">
                          <a:solidFill>
                            <a:srgbClr val="000000"/>
                          </a:solidFill>
                          <a:effectLst/>
                          <a:latin typeface="Calibri" panose="020F0502020204030204" pitchFamily="34" charset="0"/>
                        </a:rPr>
                        <a:t>6</a:t>
                      </a:r>
                    </a:p>
                  </a:txBody>
                  <a:tcPr marL="3645" marR="3645" marT="3645" marB="0" anchor="b">
                    <a:lnL>
                      <a:noFill/>
                    </a:lnL>
                    <a:lnR>
                      <a:noFill/>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9,115 </a:t>
                      </a:r>
                    </a:p>
                  </a:txBody>
                  <a:tcPr marL="3645" marR="3645" marT="3645" marB="0" anchor="b">
                    <a:lnL>
                      <a:noFill/>
                    </a:lnL>
                    <a:lnR>
                      <a:noFill/>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252 </a:t>
                      </a:r>
                    </a:p>
                  </a:txBody>
                  <a:tcPr marL="3645" marR="3645" marT="3645"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0.028433</a:t>
                      </a:r>
                    </a:p>
                  </a:txBody>
                  <a:tcPr marL="3645" marR="3645" marT="3645" marB="0" anchor="b">
                    <a:lnL>
                      <a:noFill/>
                    </a:lnL>
                    <a:lnR>
                      <a:noFill/>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2,375 </a:t>
                      </a:r>
                    </a:p>
                  </a:txBody>
                  <a:tcPr marL="3645" marR="3645" marT="3645"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26.06%</a:t>
                      </a:r>
                    </a:p>
                  </a:txBody>
                  <a:tcPr marL="3645" marR="3645" marT="3645" marB="0" anchor="b">
                    <a:lnL>
                      <a:noFill/>
                    </a:lnL>
                    <a:lnR>
                      <a:noFill/>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4,202 </a:t>
                      </a:r>
                    </a:p>
                  </a:txBody>
                  <a:tcPr marL="3645" marR="3645" marT="3645"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46.10%</a:t>
                      </a:r>
                    </a:p>
                  </a:txBody>
                  <a:tcPr marL="3645" marR="3645" marT="3645" marB="0" anchor="b">
                    <a:lnL>
                      <a:noFill/>
                    </a:lnL>
                    <a:lnR>
                      <a:noFill/>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76 </a:t>
                      </a:r>
                    </a:p>
                  </a:txBody>
                  <a:tcPr marL="3645" marR="3645" marT="3645"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0.83%</a:t>
                      </a:r>
                    </a:p>
                  </a:txBody>
                  <a:tcPr marL="3645" marR="3645" marT="3645" marB="0" anchor="b">
                    <a:lnL>
                      <a:noFill/>
                    </a:lnL>
                    <a:lnR>
                      <a:noFill/>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54 </a:t>
                      </a:r>
                    </a:p>
                  </a:txBody>
                  <a:tcPr marL="3645" marR="3645" marT="3645"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0.59%</a:t>
                      </a:r>
                    </a:p>
                  </a:txBody>
                  <a:tcPr marL="3645" marR="3645" marT="3645" marB="0" anchor="b">
                    <a:lnL>
                      <a:noFill/>
                    </a:lnL>
                    <a:lnR>
                      <a:noFill/>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7 </a:t>
                      </a:r>
                    </a:p>
                  </a:txBody>
                  <a:tcPr marL="3645" marR="3645" marT="3645"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0.08%</a:t>
                      </a:r>
                    </a:p>
                  </a:txBody>
                  <a:tcPr marL="3645" marR="3645" marT="3645" marB="0" anchor="b">
                    <a:lnL>
                      <a:noFill/>
                    </a:lnL>
                    <a:lnR>
                      <a:noFill/>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1,440 </a:t>
                      </a:r>
                    </a:p>
                  </a:txBody>
                  <a:tcPr marL="3645" marR="3645" marT="3645"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15.80%</a:t>
                      </a:r>
                    </a:p>
                  </a:txBody>
                  <a:tcPr marL="3645" marR="3645" marT="3645" marB="0" anchor="b">
                    <a:lnL>
                      <a:noFill/>
                    </a:lnL>
                    <a:lnR>
                      <a:noFill/>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2,798 </a:t>
                      </a:r>
                    </a:p>
                  </a:txBody>
                  <a:tcPr marL="3645" marR="3645" marT="3645"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30.70%</a:t>
                      </a:r>
                    </a:p>
                  </a:txBody>
                  <a:tcPr marL="3645" marR="3645" marT="3645" marB="0" anchor="b">
                    <a:lnL>
                      <a:noFill/>
                    </a:lnL>
                    <a:lnR>
                      <a:noFill/>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6,317 </a:t>
                      </a:r>
                    </a:p>
                  </a:txBody>
                  <a:tcPr marL="3645" marR="3645" marT="3645"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69.30%</a:t>
                      </a:r>
                    </a:p>
                  </a:txBody>
                  <a:tcPr marL="3645" marR="3645" marT="3645" marB="0" anchor="b">
                    <a:lnL>
                      <a:noFill/>
                    </a:lnL>
                    <a:lnR>
                      <a:noFill/>
                    </a:lnR>
                    <a:lnT>
                      <a:noFill/>
                    </a:lnT>
                    <a:lnB>
                      <a:noFill/>
                    </a:lnB>
                  </a:tcPr>
                </a:tc>
                <a:extLst>
                  <a:ext uri="{0D108BD9-81ED-4DB2-BD59-A6C34878D82A}">
                    <a16:rowId xmlns:a16="http://schemas.microsoft.com/office/drawing/2014/main" val="328011119"/>
                  </a:ext>
                </a:extLst>
              </a:tr>
              <a:tr h="351887">
                <a:tc>
                  <a:txBody>
                    <a:bodyPr/>
                    <a:lstStyle/>
                    <a:p>
                      <a:pPr algn="l" fontAlgn="b"/>
                      <a:r>
                        <a:rPr lang="en-US" sz="600" b="0" i="0" u="none" strike="noStrike">
                          <a:solidFill>
                            <a:srgbClr val="000000"/>
                          </a:solidFill>
                          <a:effectLst/>
                          <a:latin typeface="Calibri" panose="020F0502020204030204" pitchFamily="34" charset="0"/>
                        </a:rPr>
                        <a:t>7</a:t>
                      </a:r>
                    </a:p>
                  </a:txBody>
                  <a:tcPr marL="3645" marR="3645" marT="3645" marB="0" anchor="b">
                    <a:lnL>
                      <a:noFill/>
                    </a:lnL>
                    <a:lnR>
                      <a:noFill/>
                    </a:lnR>
                    <a:lnT>
                      <a:noFill/>
                    </a:lnT>
                    <a:lnB>
                      <a:noFill/>
                    </a:lnB>
                    <a:solidFill>
                      <a:srgbClr val="D9D9D9"/>
                    </a:solidFill>
                  </a:tcPr>
                </a:tc>
                <a:tc>
                  <a:txBody>
                    <a:bodyPr/>
                    <a:lstStyle/>
                    <a:p>
                      <a:pPr algn="l" fontAlgn="b"/>
                      <a:r>
                        <a:rPr lang="en-US" sz="600" b="0" i="0" u="none" strike="noStrike">
                          <a:solidFill>
                            <a:srgbClr val="000000"/>
                          </a:solidFill>
                          <a:effectLst/>
                          <a:latin typeface="Calibri" panose="020F0502020204030204" pitchFamily="34" charset="0"/>
                        </a:rPr>
                        <a:t>                8,084 </a:t>
                      </a:r>
                    </a:p>
                  </a:txBody>
                  <a:tcPr marL="3645" marR="3645" marT="3645" marB="0" anchor="b">
                    <a:lnL>
                      <a:noFill/>
                    </a:lnL>
                    <a:lnR>
                      <a:noFill/>
                    </a:lnR>
                    <a:lnT>
                      <a:noFill/>
                    </a:lnT>
                    <a:lnB>
                      <a:noFill/>
                    </a:lnB>
                    <a:solidFill>
                      <a:srgbClr val="D9D9D9"/>
                    </a:solidFill>
                  </a:tcPr>
                </a:tc>
                <a:tc>
                  <a:txBody>
                    <a:bodyPr/>
                    <a:lstStyle/>
                    <a:p>
                      <a:pPr algn="l" fontAlgn="b"/>
                      <a:r>
                        <a:rPr lang="en-US" sz="600" b="0" i="0" u="none" strike="noStrike">
                          <a:solidFill>
                            <a:srgbClr val="000000"/>
                          </a:solidFill>
                          <a:effectLst/>
                          <a:latin typeface="Calibri" panose="020F0502020204030204" pitchFamily="34" charset="0"/>
                        </a:rPr>
                        <a:t>               (779)</a:t>
                      </a:r>
                    </a:p>
                  </a:txBody>
                  <a:tcPr marL="3645" marR="3645" marT="3645" marB="0" anchor="b">
                    <a:lnL>
                      <a:noFill/>
                    </a:lnL>
                    <a:lnR>
                      <a:noFill/>
                    </a:lnR>
                    <a:lnT>
                      <a:noFill/>
                    </a:lnT>
                    <a:lnB>
                      <a:noFill/>
                    </a:lnB>
                    <a:solidFill>
                      <a:srgbClr val="D9D9D9"/>
                    </a:solidFill>
                  </a:tcPr>
                </a:tc>
                <a:tc>
                  <a:txBody>
                    <a:bodyPr/>
                    <a:lstStyle/>
                    <a:p>
                      <a:pPr algn="r" fontAlgn="b"/>
                      <a:r>
                        <a:rPr lang="en-US" sz="600" b="0" i="0" u="none" strike="noStrike">
                          <a:solidFill>
                            <a:srgbClr val="000000"/>
                          </a:solidFill>
                          <a:effectLst/>
                          <a:latin typeface="Calibri" panose="020F0502020204030204" pitchFamily="34" charset="0"/>
                        </a:rPr>
                        <a:t>-0.087893</a:t>
                      </a:r>
                    </a:p>
                  </a:txBody>
                  <a:tcPr marL="3645" marR="3645" marT="3645" marB="0" anchor="b">
                    <a:lnL>
                      <a:noFill/>
                    </a:lnL>
                    <a:lnR>
                      <a:noFill/>
                    </a:lnR>
                    <a:lnT>
                      <a:noFill/>
                    </a:lnT>
                    <a:lnB>
                      <a:noFill/>
                    </a:lnB>
                    <a:solidFill>
                      <a:srgbClr val="D9D9D9"/>
                    </a:solidFill>
                  </a:tcPr>
                </a:tc>
                <a:tc>
                  <a:txBody>
                    <a:bodyPr/>
                    <a:lstStyle/>
                    <a:p>
                      <a:pPr algn="l" fontAlgn="b"/>
                      <a:r>
                        <a:rPr lang="en-US" sz="600" b="0" i="0" u="none" strike="noStrike">
                          <a:solidFill>
                            <a:srgbClr val="000000"/>
                          </a:solidFill>
                          <a:effectLst/>
                          <a:latin typeface="Calibri" panose="020F0502020204030204" pitchFamily="34" charset="0"/>
                        </a:rPr>
                        <a:t>      2,877 </a:t>
                      </a:r>
                    </a:p>
                  </a:txBody>
                  <a:tcPr marL="3645" marR="3645" marT="3645" marB="0" anchor="b">
                    <a:lnL>
                      <a:noFill/>
                    </a:lnL>
                    <a:lnR>
                      <a:noFill/>
                    </a:lnR>
                    <a:lnT>
                      <a:noFill/>
                    </a:lnT>
                    <a:lnB>
                      <a:noFill/>
                    </a:lnB>
                    <a:solidFill>
                      <a:srgbClr val="D9D9D9"/>
                    </a:solidFill>
                  </a:tcPr>
                </a:tc>
                <a:tc>
                  <a:txBody>
                    <a:bodyPr/>
                    <a:lstStyle/>
                    <a:p>
                      <a:pPr algn="r" fontAlgn="b"/>
                      <a:r>
                        <a:rPr lang="en-US" sz="600" b="0" i="0" u="none" strike="noStrike">
                          <a:solidFill>
                            <a:srgbClr val="000000"/>
                          </a:solidFill>
                          <a:effectLst/>
                          <a:latin typeface="Calibri" panose="020F0502020204030204" pitchFamily="34" charset="0"/>
                        </a:rPr>
                        <a:t>35.59%</a:t>
                      </a:r>
                    </a:p>
                  </a:txBody>
                  <a:tcPr marL="3645" marR="3645" marT="3645" marB="0" anchor="b">
                    <a:lnL>
                      <a:noFill/>
                    </a:lnL>
                    <a:lnR>
                      <a:noFill/>
                    </a:lnR>
                    <a:lnT>
                      <a:noFill/>
                    </a:lnT>
                    <a:lnB>
                      <a:noFill/>
                    </a:lnB>
                    <a:solidFill>
                      <a:srgbClr val="D9D9D9"/>
                    </a:solidFill>
                  </a:tcPr>
                </a:tc>
                <a:tc>
                  <a:txBody>
                    <a:bodyPr/>
                    <a:lstStyle/>
                    <a:p>
                      <a:pPr algn="l" fontAlgn="b"/>
                      <a:r>
                        <a:rPr lang="en-US" sz="600" b="0" i="0" u="none" strike="noStrike">
                          <a:solidFill>
                            <a:srgbClr val="000000"/>
                          </a:solidFill>
                          <a:effectLst/>
                          <a:latin typeface="Calibri" panose="020F0502020204030204" pitchFamily="34" charset="0"/>
                        </a:rPr>
                        <a:t>    3,507 </a:t>
                      </a:r>
                    </a:p>
                  </a:txBody>
                  <a:tcPr marL="3645" marR="3645" marT="3645" marB="0" anchor="b">
                    <a:lnL>
                      <a:noFill/>
                    </a:lnL>
                    <a:lnR>
                      <a:noFill/>
                    </a:lnR>
                    <a:lnT>
                      <a:noFill/>
                    </a:lnT>
                    <a:lnB>
                      <a:noFill/>
                    </a:lnB>
                    <a:solidFill>
                      <a:srgbClr val="D9D9D9"/>
                    </a:solidFill>
                  </a:tcPr>
                </a:tc>
                <a:tc>
                  <a:txBody>
                    <a:bodyPr/>
                    <a:lstStyle/>
                    <a:p>
                      <a:pPr algn="r" fontAlgn="b"/>
                      <a:r>
                        <a:rPr lang="en-US" sz="600" b="0" i="0" u="none" strike="noStrike">
                          <a:solidFill>
                            <a:srgbClr val="000000"/>
                          </a:solidFill>
                          <a:effectLst/>
                          <a:latin typeface="Calibri" panose="020F0502020204030204" pitchFamily="34" charset="0"/>
                        </a:rPr>
                        <a:t>43.38%</a:t>
                      </a:r>
                    </a:p>
                  </a:txBody>
                  <a:tcPr marL="3645" marR="3645" marT="3645" marB="0" anchor="b">
                    <a:lnL>
                      <a:noFill/>
                    </a:lnL>
                    <a:lnR>
                      <a:noFill/>
                    </a:lnR>
                    <a:lnT>
                      <a:noFill/>
                    </a:lnT>
                    <a:lnB>
                      <a:noFill/>
                    </a:lnB>
                    <a:solidFill>
                      <a:srgbClr val="D9D9D9"/>
                    </a:solidFill>
                  </a:tcPr>
                </a:tc>
                <a:tc>
                  <a:txBody>
                    <a:bodyPr/>
                    <a:lstStyle/>
                    <a:p>
                      <a:pPr algn="l" fontAlgn="b"/>
                      <a:r>
                        <a:rPr lang="en-US" sz="600" b="0" i="0" u="none" strike="noStrike">
                          <a:solidFill>
                            <a:srgbClr val="000000"/>
                          </a:solidFill>
                          <a:effectLst/>
                          <a:latin typeface="Calibri" panose="020F0502020204030204" pitchFamily="34" charset="0"/>
                        </a:rPr>
                        <a:t>                   43 </a:t>
                      </a:r>
                    </a:p>
                  </a:txBody>
                  <a:tcPr marL="3645" marR="3645" marT="3645" marB="0" anchor="b">
                    <a:lnL>
                      <a:noFill/>
                    </a:lnL>
                    <a:lnR>
                      <a:noFill/>
                    </a:lnR>
                    <a:lnT>
                      <a:noFill/>
                    </a:lnT>
                    <a:lnB>
                      <a:noFill/>
                    </a:lnB>
                    <a:solidFill>
                      <a:srgbClr val="D9D9D9"/>
                    </a:solidFill>
                  </a:tcPr>
                </a:tc>
                <a:tc>
                  <a:txBody>
                    <a:bodyPr/>
                    <a:lstStyle/>
                    <a:p>
                      <a:pPr algn="r" fontAlgn="b"/>
                      <a:r>
                        <a:rPr lang="en-US" sz="600" b="0" i="0" u="none" strike="noStrike">
                          <a:solidFill>
                            <a:srgbClr val="000000"/>
                          </a:solidFill>
                          <a:effectLst/>
                          <a:latin typeface="Calibri" panose="020F0502020204030204" pitchFamily="34" charset="0"/>
                        </a:rPr>
                        <a:t>0.53%</a:t>
                      </a:r>
                    </a:p>
                  </a:txBody>
                  <a:tcPr marL="3645" marR="3645" marT="3645" marB="0" anchor="b">
                    <a:lnL>
                      <a:noFill/>
                    </a:lnL>
                    <a:lnR>
                      <a:noFill/>
                    </a:lnR>
                    <a:lnT>
                      <a:noFill/>
                    </a:lnT>
                    <a:lnB>
                      <a:noFill/>
                    </a:lnB>
                    <a:solidFill>
                      <a:srgbClr val="D9D9D9"/>
                    </a:solidFill>
                  </a:tcPr>
                </a:tc>
                <a:tc>
                  <a:txBody>
                    <a:bodyPr/>
                    <a:lstStyle/>
                    <a:p>
                      <a:pPr algn="l" fontAlgn="b"/>
                      <a:r>
                        <a:rPr lang="en-US" sz="600" b="0" i="0" u="none" strike="noStrike">
                          <a:solidFill>
                            <a:srgbClr val="000000"/>
                          </a:solidFill>
                          <a:effectLst/>
                          <a:latin typeface="Calibri" panose="020F0502020204030204" pitchFamily="34" charset="0"/>
                        </a:rPr>
                        <a:t>          86 </a:t>
                      </a:r>
                    </a:p>
                  </a:txBody>
                  <a:tcPr marL="3645" marR="3645" marT="3645" marB="0" anchor="b">
                    <a:lnL>
                      <a:noFill/>
                    </a:lnL>
                    <a:lnR>
                      <a:noFill/>
                    </a:lnR>
                    <a:lnT>
                      <a:noFill/>
                    </a:lnT>
                    <a:lnB>
                      <a:noFill/>
                    </a:lnB>
                    <a:solidFill>
                      <a:srgbClr val="D9D9D9"/>
                    </a:solidFill>
                  </a:tcPr>
                </a:tc>
                <a:tc>
                  <a:txBody>
                    <a:bodyPr/>
                    <a:lstStyle/>
                    <a:p>
                      <a:pPr algn="r" fontAlgn="b"/>
                      <a:r>
                        <a:rPr lang="en-US" sz="600" b="0" i="0" u="none" strike="noStrike">
                          <a:solidFill>
                            <a:srgbClr val="000000"/>
                          </a:solidFill>
                          <a:effectLst/>
                          <a:latin typeface="Calibri" panose="020F0502020204030204" pitchFamily="34" charset="0"/>
                        </a:rPr>
                        <a:t>1.06%</a:t>
                      </a:r>
                    </a:p>
                  </a:txBody>
                  <a:tcPr marL="3645" marR="3645" marT="3645" marB="0" anchor="b">
                    <a:lnL>
                      <a:noFill/>
                    </a:lnL>
                    <a:lnR>
                      <a:noFill/>
                    </a:lnR>
                    <a:lnT>
                      <a:noFill/>
                    </a:lnT>
                    <a:lnB>
                      <a:noFill/>
                    </a:lnB>
                    <a:solidFill>
                      <a:srgbClr val="D9D9D9"/>
                    </a:solidFill>
                  </a:tcPr>
                </a:tc>
                <a:tc>
                  <a:txBody>
                    <a:bodyPr/>
                    <a:lstStyle/>
                    <a:p>
                      <a:pPr algn="l" fontAlgn="b"/>
                      <a:r>
                        <a:rPr lang="en-US" sz="600" b="0" i="0" u="none" strike="noStrike">
                          <a:solidFill>
                            <a:srgbClr val="000000"/>
                          </a:solidFill>
                          <a:effectLst/>
                          <a:latin typeface="Calibri" panose="020F0502020204030204" pitchFamily="34" charset="0"/>
                        </a:rPr>
                        <a:t>                    7 </a:t>
                      </a:r>
                    </a:p>
                  </a:txBody>
                  <a:tcPr marL="3645" marR="3645" marT="3645" marB="0" anchor="b">
                    <a:lnL>
                      <a:noFill/>
                    </a:lnL>
                    <a:lnR>
                      <a:noFill/>
                    </a:lnR>
                    <a:lnT>
                      <a:noFill/>
                    </a:lnT>
                    <a:lnB>
                      <a:noFill/>
                    </a:lnB>
                    <a:solidFill>
                      <a:srgbClr val="D9D9D9"/>
                    </a:solidFill>
                  </a:tcPr>
                </a:tc>
                <a:tc>
                  <a:txBody>
                    <a:bodyPr/>
                    <a:lstStyle/>
                    <a:p>
                      <a:pPr algn="r" fontAlgn="b"/>
                      <a:r>
                        <a:rPr lang="en-US" sz="600" b="0" i="0" u="none" strike="noStrike">
                          <a:solidFill>
                            <a:srgbClr val="000000"/>
                          </a:solidFill>
                          <a:effectLst/>
                          <a:latin typeface="Calibri" panose="020F0502020204030204" pitchFamily="34" charset="0"/>
                        </a:rPr>
                        <a:t>0.09%</a:t>
                      </a:r>
                    </a:p>
                  </a:txBody>
                  <a:tcPr marL="3645" marR="3645" marT="3645" marB="0" anchor="b">
                    <a:lnL>
                      <a:noFill/>
                    </a:lnL>
                    <a:lnR>
                      <a:noFill/>
                    </a:lnR>
                    <a:lnT>
                      <a:noFill/>
                    </a:lnT>
                    <a:lnB>
                      <a:noFill/>
                    </a:lnB>
                    <a:solidFill>
                      <a:srgbClr val="D9D9D9"/>
                    </a:solidFill>
                  </a:tcPr>
                </a:tc>
                <a:tc>
                  <a:txBody>
                    <a:bodyPr/>
                    <a:lstStyle/>
                    <a:p>
                      <a:pPr algn="l" fontAlgn="b"/>
                      <a:r>
                        <a:rPr lang="en-US" sz="600" b="0" i="0" u="none" strike="noStrike">
                          <a:solidFill>
                            <a:srgbClr val="000000"/>
                          </a:solidFill>
                          <a:effectLst/>
                          <a:latin typeface="Calibri" panose="020F0502020204030204" pitchFamily="34" charset="0"/>
                        </a:rPr>
                        <a:t>         776 </a:t>
                      </a:r>
                    </a:p>
                  </a:txBody>
                  <a:tcPr marL="3645" marR="3645" marT="3645" marB="0" anchor="b">
                    <a:lnL>
                      <a:noFill/>
                    </a:lnL>
                    <a:lnR>
                      <a:noFill/>
                    </a:lnR>
                    <a:lnT>
                      <a:noFill/>
                    </a:lnT>
                    <a:lnB>
                      <a:noFill/>
                    </a:lnB>
                    <a:solidFill>
                      <a:srgbClr val="D9D9D9"/>
                    </a:solidFill>
                  </a:tcPr>
                </a:tc>
                <a:tc>
                  <a:txBody>
                    <a:bodyPr/>
                    <a:lstStyle/>
                    <a:p>
                      <a:pPr algn="r" fontAlgn="b"/>
                      <a:r>
                        <a:rPr lang="en-US" sz="600" b="0" i="0" u="none" strike="noStrike">
                          <a:solidFill>
                            <a:srgbClr val="000000"/>
                          </a:solidFill>
                          <a:effectLst/>
                          <a:latin typeface="Calibri" panose="020F0502020204030204" pitchFamily="34" charset="0"/>
                        </a:rPr>
                        <a:t>9.60%</a:t>
                      </a:r>
                    </a:p>
                  </a:txBody>
                  <a:tcPr marL="3645" marR="3645" marT="3645" marB="0" anchor="b">
                    <a:lnL>
                      <a:noFill/>
                    </a:lnL>
                    <a:lnR>
                      <a:noFill/>
                    </a:lnR>
                    <a:lnT>
                      <a:noFill/>
                    </a:lnT>
                    <a:lnB>
                      <a:noFill/>
                    </a:lnB>
                    <a:solidFill>
                      <a:srgbClr val="D9D9D9"/>
                    </a:solidFill>
                  </a:tcPr>
                </a:tc>
                <a:tc>
                  <a:txBody>
                    <a:bodyPr/>
                    <a:lstStyle/>
                    <a:p>
                      <a:pPr algn="l" fontAlgn="b"/>
                      <a:r>
                        <a:rPr lang="en-US" sz="600" b="0" i="0" u="none" strike="noStrike">
                          <a:solidFill>
                            <a:srgbClr val="000000"/>
                          </a:solidFill>
                          <a:effectLst/>
                          <a:latin typeface="Calibri" panose="020F0502020204030204" pitchFamily="34" charset="0"/>
                        </a:rPr>
                        <a:t>                        1,720 </a:t>
                      </a:r>
                    </a:p>
                  </a:txBody>
                  <a:tcPr marL="3645" marR="3645" marT="3645" marB="0" anchor="b">
                    <a:lnL>
                      <a:noFill/>
                    </a:lnL>
                    <a:lnR>
                      <a:noFill/>
                    </a:lnR>
                    <a:lnT>
                      <a:noFill/>
                    </a:lnT>
                    <a:lnB>
                      <a:noFill/>
                    </a:lnB>
                    <a:solidFill>
                      <a:srgbClr val="D9D9D9"/>
                    </a:solidFill>
                  </a:tcPr>
                </a:tc>
                <a:tc>
                  <a:txBody>
                    <a:bodyPr/>
                    <a:lstStyle/>
                    <a:p>
                      <a:pPr algn="r" fontAlgn="b"/>
                      <a:r>
                        <a:rPr lang="en-US" sz="600" b="0" i="0" u="none" strike="noStrike">
                          <a:solidFill>
                            <a:srgbClr val="000000"/>
                          </a:solidFill>
                          <a:effectLst/>
                          <a:latin typeface="Calibri" panose="020F0502020204030204" pitchFamily="34" charset="0"/>
                        </a:rPr>
                        <a:t>21.28%</a:t>
                      </a:r>
                    </a:p>
                  </a:txBody>
                  <a:tcPr marL="3645" marR="3645" marT="3645" marB="0" anchor="b">
                    <a:lnL>
                      <a:noFill/>
                    </a:lnL>
                    <a:lnR>
                      <a:noFill/>
                    </a:lnR>
                    <a:lnT>
                      <a:noFill/>
                    </a:lnT>
                    <a:lnB>
                      <a:noFill/>
                    </a:lnB>
                    <a:solidFill>
                      <a:srgbClr val="D9D9D9"/>
                    </a:solidFill>
                  </a:tcPr>
                </a:tc>
                <a:tc>
                  <a:txBody>
                    <a:bodyPr/>
                    <a:lstStyle/>
                    <a:p>
                      <a:pPr algn="l" fontAlgn="b"/>
                      <a:r>
                        <a:rPr lang="en-US" sz="600" b="0" i="0" u="none" strike="noStrike">
                          <a:solidFill>
                            <a:srgbClr val="000000"/>
                          </a:solidFill>
                          <a:effectLst/>
                          <a:latin typeface="Calibri" panose="020F0502020204030204" pitchFamily="34" charset="0"/>
                        </a:rPr>
                        <a:t>                   6,364 </a:t>
                      </a:r>
                    </a:p>
                  </a:txBody>
                  <a:tcPr marL="3645" marR="3645" marT="3645" marB="0" anchor="b">
                    <a:lnL>
                      <a:noFill/>
                    </a:lnL>
                    <a:lnR>
                      <a:noFill/>
                    </a:lnR>
                    <a:lnT>
                      <a:noFill/>
                    </a:lnT>
                    <a:lnB>
                      <a:noFill/>
                    </a:lnB>
                    <a:solidFill>
                      <a:srgbClr val="D9D9D9"/>
                    </a:solidFill>
                  </a:tcPr>
                </a:tc>
                <a:tc>
                  <a:txBody>
                    <a:bodyPr/>
                    <a:lstStyle/>
                    <a:p>
                      <a:pPr algn="r" fontAlgn="b"/>
                      <a:r>
                        <a:rPr lang="en-US" sz="600" b="0" i="0" u="none" strike="noStrike">
                          <a:solidFill>
                            <a:srgbClr val="000000"/>
                          </a:solidFill>
                          <a:effectLst/>
                          <a:latin typeface="Calibri" panose="020F0502020204030204" pitchFamily="34" charset="0"/>
                        </a:rPr>
                        <a:t>78.72%</a:t>
                      </a:r>
                    </a:p>
                  </a:txBody>
                  <a:tcPr marL="3645" marR="3645" marT="3645" marB="0" anchor="b">
                    <a:lnL>
                      <a:noFill/>
                    </a:lnL>
                    <a:lnR>
                      <a:noFill/>
                    </a:lnR>
                    <a:lnT>
                      <a:noFill/>
                    </a:lnT>
                    <a:lnB>
                      <a:noFill/>
                    </a:lnB>
                    <a:solidFill>
                      <a:srgbClr val="D9D9D9"/>
                    </a:solidFill>
                  </a:tcPr>
                </a:tc>
                <a:extLst>
                  <a:ext uri="{0D108BD9-81ED-4DB2-BD59-A6C34878D82A}">
                    <a16:rowId xmlns:a16="http://schemas.microsoft.com/office/drawing/2014/main" val="3446992964"/>
                  </a:ext>
                </a:extLst>
              </a:tr>
              <a:tr h="351887">
                <a:tc>
                  <a:txBody>
                    <a:bodyPr/>
                    <a:lstStyle/>
                    <a:p>
                      <a:pPr algn="l" fontAlgn="b"/>
                      <a:r>
                        <a:rPr lang="en-US" sz="600" b="0" i="0" u="none" strike="noStrike">
                          <a:solidFill>
                            <a:srgbClr val="000000"/>
                          </a:solidFill>
                          <a:effectLst/>
                          <a:latin typeface="Calibri" panose="020F0502020204030204" pitchFamily="34" charset="0"/>
                        </a:rPr>
                        <a:t>8</a:t>
                      </a:r>
                    </a:p>
                  </a:txBody>
                  <a:tcPr marL="3645" marR="3645" marT="3645"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9,063 </a:t>
                      </a:r>
                    </a:p>
                  </a:txBody>
                  <a:tcPr marL="3645" marR="3645" marT="3645"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200 </a:t>
                      </a:r>
                    </a:p>
                  </a:txBody>
                  <a:tcPr marL="3645" marR="3645" marT="3645"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panose="020F0502020204030204" pitchFamily="34" charset="0"/>
                        </a:rPr>
                        <a:t>0.022566</a:t>
                      </a:r>
                    </a:p>
                  </a:txBody>
                  <a:tcPr marL="3645" marR="3645" marT="3645"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7,348 </a:t>
                      </a:r>
                    </a:p>
                  </a:txBody>
                  <a:tcPr marL="3645" marR="3645" marT="3645"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panose="020F0502020204030204" pitchFamily="34" charset="0"/>
                        </a:rPr>
                        <a:t>81.08%</a:t>
                      </a:r>
                    </a:p>
                  </a:txBody>
                  <a:tcPr marL="3645" marR="3645" marT="3645"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890 </a:t>
                      </a:r>
                    </a:p>
                  </a:txBody>
                  <a:tcPr marL="3645" marR="3645" marT="3645"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panose="020F0502020204030204" pitchFamily="34" charset="0"/>
                        </a:rPr>
                        <a:t>9.82%</a:t>
                      </a:r>
                    </a:p>
                  </a:txBody>
                  <a:tcPr marL="3645" marR="3645" marT="3645"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6 </a:t>
                      </a:r>
                    </a:p>
                  </a:txBody>
                  <a:tcPr marL="3645" marR="3645" marT="3645"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panose="020F0502020204030204" pitchFamily="34" charset="0"/>
                        </a:rPr>
                        <a:t>0.07%</a:t>
                      </a:r>
                    </a:p>
                  </a:txBody>
                  <a:tcPr marL="3645" marR="3645" marT="3645"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206 </a:t>
                      </a:r>
                    </a:p>
                  </a:txBody>
                  <a:tcPr marL="3645" marR="3645" marT="3645"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panose="020F0502020204030204" pitchFamily="34" charset="0"/>
                        </a:rPr>
                        <a:t>2.27%</a:t>
                      </a:r>
                    </a:p>
                  </a:txBody>
                  <a:tcPr marL="3645" marR="3645" marT="3645"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   </a:t>
                      </a:r>
                    </a:p>
                  </a:txBody>
                  <a:tcPr marL="3645" marR="3645" marT="3645"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panose="020F0502020204030204" pitchFamily="34" charset="0"/>
                        </a:rPr>
                        <a:t>0.00%</a:t>
                      </a:r>
                    </a:p>
                  </a:txBody>
                  <a:tcPr marL="3645" marR="3645" marT="3645"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110 </a:t>
                      </a:r>
                    </a:p>
                  </a:txBody>
                  <a:tcPr marL="3645" marR="3645" marT="3645"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panose="020F0502020204030204" pitchFamily="34" charset="0"/>
                        </a:rPr>
                        <a:t>1.21%</a:t>
                      </a:r>
                    </a:p>
                  </a:txBody>
                  <a:tcPr marL="3645" marR="3645" marT="3645"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431 </a:t>
                      </a:r>
                    </a:p>
                  </a:txBody>
                  <a:tcPr marL="3645" marR="3645" marT="3645"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panose="020F0502020204030204" pitchFamily="34" charset="0"/>
                        </a:rPr>
                        <a:t>4.76%</a:t>
                      </a:r>
                    </a:p>
                  </a:txBody>
                  <a:tcPr marL="3645" marR="3645" marT="3645"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8,632 </a:t>
                      </a:r>
                    </a:p>
                  </a:txBody>
                  <a:tcPr marL="3645" marR="3645" marT="3645"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Calibri" panose="020F0502020204030204" pitchFamily="34" charset="0"/>
                        </a:rPr>
                        <a:t>95.24%</a:t>
                      </a:r>
                    </a:p>
                  </a:txBody>
                  <a:tcPr marL="3645" marR="3645" marT="3645" marB="0" anchor="b">
                    <a:lnL>
                      <a:noFill/>
                    </a:lnL>
                    <a:lnR>
                      <a:noFill/>
                    </a:lnR>
                    <a:lnT>
                      <a:noFill/>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808317236"/>
                  </a:ext>
                </a:extLst>
              </a:tr>
              <a:tr h="351887">
                <a:tc>
                  <a:txBody>
                    <a:bodyPr/>
                    <a:lstStyle/>
                    <a:p>
                      <a:pPr algn="l" fontAlgn="b"/>
                      <a:endParaRPr lang="en-US" sz="600" b="0" i="0" u="none" strike="noStrike">
                        <a:solidFill>
                          <a:srgbClr val="000000"/>
                        </a:solidFill>
                        <a:effectLst/>
                        <a:latin typeface="Calibri" panose="020F0502020204030204" pitchFamily="34" charset="0"/>
                      </a:endParaRPr>
                    </a:p>
                  </a:txBody>
                  <a:tcPr marL="3645" marR="3645" marT="3645" marB="0" anchor="b">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70,898 </a:t>
                      </a:r>
                    </a:p>
                  </a:txBody>
                  <a:tcPr marL="3645" marR="3645" marT="3645" marB="0" anchor="b">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3645" marR="3645" marT="3645" marB="0" anchor="b">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3645" marR="3645" marT="3645" marB="0" anchor="b">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20,334 </a:t>
                      </a:r>
                    </a:p>
                  </a:txBody>
                  <a:tcPr marL="3645" marR="3645" marT="3645" marB="0" anchor="b">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3645" marR="3645" marT="3645" marB="0" anchor="b">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39,854 </a:t>
                      </a:r>
                    </a:p>
                  </a:txBody>
                  <a:tcPr marL="3645" marR="3645" marT="3645" marB="0" anchor="b">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3645" marR="3645" marT="3645" marB="0" anchor="b">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288 </a:t>
                      </a:r>
                    </a:p>
                  </a:txBody>
                  <a:tcPr marL="3645" marR="3645" marT="3645" marB="0" anchor="b">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3645" marR="3645" marT="3645" marB="0" anchor="b">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932 </a:t>
                      </a:r>
                    </a:p>
                  </a:txBody>
                  <a:tcPr marL="3645" marR="3645" marT="3645" marB="0" anchor="b">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3645" marR="3645" marT="3645" marB="0" anchor="b">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28 </a:t>
                      </a:r>
                    </a:p>
                  </a:txBody>
                  <a:tcPr marL="3645" marR="3645" marT="3645" marB="0" anchor="b">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3645" marR="3645" marT="3645" marB="0" anchor="b">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4,384 </a:t>
                      </a:r>
                    </a:p>
                  </a:txBody>
                  <a:tcPr marL="3645" marR="3645" marT="3645" marB="0" anchor="b">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3645" marR="3645" marT="3645" marB="0" anchor="b">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9,423 </a:t>
                      </a:r>
                    </a:p>
                  </a:txBody>
                  <a:tcPr marL="3645" marR="3645" marT="3645" marB="0" anchor="b">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3645" marR="3645" marT="3645" marB="0" anchor="b">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61,475 </a:t>
                      </a:r>
                    </a:p>
                  </a:txBody>
                  <a:tcPr marL="3645" marR="3645" marT="3645" marB="0" anchor="b">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3645" marR="3645" marT="3645" marB="0" anchor="b">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630683"/>
                  </a:ext>
                </a:extLst>
              </a:tr>
            </a:tbl>
          </a:graphicData>
        </a:graphic>
      </p:graphicFrame>
      <p:sp>
        <p:nvSpPr>
          <p:cNvPr id="4" name="Slide Number Placeholder 3">
            <a:extLst>
              <a:ext uri="{FF2B5EF4-FFF2-40B4-BE49-F238E27FC236}">
                <a16:creationId xmlns:a16="http://schemas.microsoft.com/office/drawing/2014/main" id="{3E322F05-EF4C-4866-9BB1-C8959CA1445F}"/>
              </a:ext>
            </a:extLst>
          </p:cNvPr>
          <p:cNvSpPr>
            <a:spLocks noGrp="1"/>
          </p:cNvSpPr>
          <p:nvPr>
            <p:ph type="sldNum" sz="quarter" idx="12"/>
          </p:nvPr>
        </p:nvSpPr>
        <p:spPr/>
        <p:txBody>
          <a:bodyPr/>
          <a:lstStyle/>
          <a:p>
            <a:fld id="{3A98EE3D-8CD1-4C3F-BD1C-C98C9596463C}" type="slidenum">
              <a:rPr lang="en-US" smtClean="0"/>
              <a:t>14</a:t>
            </a:fld>
            <a:endParaRPr lang="en-US" dirty="0"/>
          </a:p>
        </p:txBody>
      </p:sp>
      <p:pic>
        <p:nvPicPr>
          <p:cNvPr id="3" name="Picture 2">
            <a:extLst>
              <a:ext uri="{FF2B5EF4-FFF2-40B4-BE49-F238E27FC236}">
                <a16:creationId xmlns:a16="http://schemas.microsoft.com/office/drawing/2014/main" id="{4A5308CB-65D3-4DCF-9CB5-01C81AB6FDC1}"/>
              </a:ext>
            </a:extLst>
          </p:cNvPr>
          <p:cNvPicPr>
            <a:picLocks noChangeAspect="1"/>
          </p:cNvPicPr>
          <p:nvPr/>
        </p:nvPicPr>
        <p:blipFill>
          <a:blip r:embed="rId2"/>
          <a:stretch>
            <a:fillRect/>
          </a:stretch>
        </p:blipFill>
        <p:spPr>
          <a:xfrm>
            <a:off x="10457150" y="0"/>
            <a:ext cx="1682642" cy="1140051"/>
          </a:xfrm>
          <a:prstGeom prst="rect">
            <a:avLst/>
          </a:prstGeom>
        </p:spPr>
      </p:pic>
    </p:spTree>
    <p:extLst>
      <p:ext uri="{BB962C8B-B14F-4D97-AF65-F5344CB8AC3E}">
        <p14:creationId xmlns:p14="http://schemas.microsoft.com/office/powerpoint/2010/main" val="1860261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F37A3-C404-47A2-969C-D1B2193E2F09}"/>
              </a:ext>
            </a:extLst>
          </p:cNvPr>
          <p:cNvSpPr>
            <a:spLocks noGrp="1"/>
          </p:cNvSpPr>
          <p:nvPr>
            <p:ph type="title"/>
          </p:nvPr>
        </p:nvSpPr>
        <p:spPr>
          <a:xfrm>
            <a:off x="1534696" y="804520"/>
            <a:ext cx="9520158" cy="586004"/>
          </a:xfrm>
        </p:spPr>
        <p:txBody>
          <a:bodyPr/>
          <a:lstStyle/>
          <a:p>
            <a:r>
              <a:rPr lang="en-US" dirty="0"/>
              <a:t>2020 Data/Party Affiliations</a:t>
            </a:r>
          </a:p>
        </p:txBody>
      </p:sp>
      <p:graphicFrame>
        <p:nvGraphicFramePr>
          <p:cNvPr id="5" name="Content Placeholder 4">
            <a:extLst>
              <a:ext uri="{FF2B5EF4-FFF2-40B4-BE49-F238E27FC236}">
                <a16:creationId xmlns:a16="http://schemas.microsoft.com/office/drawing/2014/main" id="{CED83DBB-C6D2-4B2B-AF78-83E967648CDD}"/>
              </a:ext>
            </a:extLst>
          </p:cNvPr>
          <p:cNvGraphicFramePr>
            <a:graphicFrameLocks noGrp="1"/>
          </p:cNvGraphicFramePr>
          <p:nvPr>
            <p:ph idx="1"/>
            <p:extLst>
              <p:ext uri="{D42A27DB-BD31-4B8C-83A1-F6EECF244321}">
                <p14:modId xmlns:p14="http://schemas.microsoft.com/office/powerpoint/2010/main" val="2660370355"/>
              </p:ext>
            </p:extLst>
          </p:nvPr>
        </p:nvGraphicFramePr>
        <p:xfrm>
          <a:off x="1223404" y="1790963"/>
          <a:ext cx="9156615" cy="3676514"/>
        </p:xfrm>
        <a:graphic>
          <a:graphicData uri="http://schemas.openxmlformats.org/drawingml/2006/table">
            <a:tbl>
              <a:tblPr/>
              <a:tblGrid>
                <a:gridCol w="1109894">
                  <a:extLst>
                    <a:ext uri="{9D8B030D-6E8A-4147-A177-3AD203B41FA5}">
                      <a16:colId xmlns:a16="http://schemas.microsoft.com/office/drawing/2014/main" val="1891112009"/>
                    </a:ext>
                  </a:extLst>
                </a:gridCol>
                <a:gridCol w="1515430">
                  <a:extLst>
                    <a:ext uri="{9D8B030D-6E8A-4147-A177-3AD203B41FA5}">
                      <a16:colId xmlns:a16="http://schemas.microsoft.com/office/drawing/2014/main" val="3457015626"/>
                    </a:ext>
                  </a:extLst>
                </a:gridCol>
                <a:gridCol w="1387365">
                  <a:extLst>
                    <a:ext uri="{9D8B030D-6E8A-4147-A177-3AD203B41FA5}">
                      <a16:colId xmlns:a16="http://schemas.microsoft.com/office/drawing/2014/main" val="4261125686"/>
                    </a:ext>
                  </a:extLst>
                </a:gridCol>
                <a:gridCol w="1622151">
                  <a:extLst>
                    <a:ext uri="{9D8B030D-6E8A-4147-A177-3AD203B41FA5}">
                      <a16:colId xmlns:a16="http://schemas.microsoft.com/office/drawing/2014/main" val="1226359541"/>
                    </a:ext>
                  </a:extLst>
                </a:gridCol>
                <a:gridCol w="1366021">
                  <a:extLst>
                    <a:ext uri="{9D8B030D-6E8A-4147-A177-3AD203B41FA5}">
                      <a16:colId xmlns:a16="http://schemas.microsoft.com/office/drawing/2014/main" val="3538662331"/>
                    </a:ext>
                  </a:extLst>
                </a:gridCol>
                <a:gridCol w="1237958">
                  <a:extLst>
                    <a:ext uri="{9D8B030D-6E8A-4147-A177-3AD203B41FA5}">
                      <a16:colId xmlns:a16="http://schemas.microsoft.com/office/drawing/2014/main" val="4086661822"/>
                    </a:ext>
                  </a:extLst>
                </a:gridCol>
                <a:gridCol w="917796">
                  <a:extLst>
                    <a:ext uri="{9D8B030D-6E8A-4147-A177-3AD203B41FA5}">
                      <a16:colId xmlns:a16="http://schemas.microsoft.com/office/drawing/2014/main" val="2051183932"/>
                    </a:ext>
                  </a:extLst>
                </a:gridCol>
              </a:tblGrid>
              <a:tr h="848427">
                <a:tc>
                  <a:txBody>
                    <a:bodyPr/>
                    <a:lstStyle/>
                    <a:p>
                      <a:pPr algn="l" fontAlgn="b"/>
                      <a:r>
                        <a:rPr lang="en-US" sz="1100" b="1" i="0" u="none" strike="noStrike">
                          <a:solidFill>
                            <a:srgbClr val="FFFFFF"/>
                          </a:solidFill>
                          <a:effectLst/>
                          <a:latin typeface="Calibri" panose="020F0502020204030204" pitchFamily="34" charset="0"/>
                        </a:rPr>
                        <a:t>District</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l" fontAlgn="b"/>
                      <a:r>
                        <a:rPr lang="en-US" sz="1100" b="1" i="0" u="none" strike="noStrike">
                          <a:solidFill>
                            <a:srgbClr val="FFFFFF"/>
                          </a:solidFill>
                          <a:effectLst/>
                          <a:latin typeface="Calibri" panose="020F0502020204030204" pitchFamily="34" charset="0"/>
                        </a:rPr>
                        <a:t>Party_Dem</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l" fontAlgn="b"/>
                      <a:r>
                        <a:rPr lang="en-US" sz="1100" b="1" i="0" u="none" strike="noStrike">
                          <a:solidFill>
                            <a:srgbClr val="FFFFFF"/>
                          </a:solidFill>
                          <a:effectLst/>
                          <a:latin typeface="Calibri" panose="020F0502020204030204" pitchFamily="34" charset="0"/>
                        </a:rPr>
                        <a:t>% Party_Dem</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l" fontAlgn="b"/>
                      <a:r>
                        <a:rPr lang="en-US" sz="1100" b="1" i="0" u="none" strike="noStrike">
                          <a:solidFill>
                            <a:srgbClr val="FFFFFF"/>
                          </a:solidFill>
                          <a:effectLst/>
                          <a:latin typeface="Calibri" panose="020F0502020204030204" pitchFamily="34" charset="0"/>
                        </a:rPr>
                        <a:t>Party_Rep</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l" fontAlgn="b"/>
                      <a:r>
                        <a:rPr lang="en-US" sz="1100" b="1" i="0" u="none" strike="noStrike">
                          <a:solidFill>
                            <a:srgbClr val="FFFFFF"/>
                          </a:solidFill>
                          <a:effectLst/>
                          <a:latin typeface="Calibri" panose="020F0502020204030204" pitchFamily="34" charset="0"/>
                        </a:rPr>
                        <a:t>% Party_Rep</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l" fontAlgn="b"/>
                      <a:r>
                        <a:rPr lang="en-US" sz="1100" b="1" i="0" u="none" strike="noStrike">
                          <a:solidFill>
                            <a:srgbClr val="FFFFFF"/>
                          </a:solidFill>
                          <a:effectLst/>
                          <a:latin typeface="Calibri" panose="020F0502020204030204" pitchFamily="34" charset="0"/>
                        </a:rPr>
                        <a:t>Party_Other</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l" fontAlgn="b"/>
                      <a:r>
                        <a:rPr lang="en-US" sz="1100" b="1" i="0" u="none" strike="noStrike">
                          <a:solidFill>
                            <a:srgbClr val="FFFFFF"/>
                          </a:solidFill>
                          <a:effectLst/>
                          <a:latin typeface="Calibri" panose="020F0502020204030204" pitchFamily="34" charset="0"/>
                        </a:rPr>
                        <a:t>% Party_Other</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3809849776"/>
                  </a:ext>
                </a:extLst>
              </a:tr>
              <a:tr h="310661">
                <a:tc>
                  <a:txBody>
                    <a:bodyPr/>
                    <a:lstStyle/>
                    <a:p>
                      <a:pPr algn="l" fontAlgn="b"/>
                      <a:r>
                        <a:rPr lang="en-US" sz="1100" b="0" i="0" u="none" strike="noStrike">
                          <a:solidFill>
                            <a:srgbClr val="000000"/>
                          </a:solidFill>
                          <a:effectLst/>
                          <a:latin typeface="Calibri" panose="020F0502020204030204" pitchFamily="34" charset="0"/>
                        </a:rPr>
                        <a:t>1</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a:solidFill>
                            <a:srgbClr val="000000"/>
                          </a:solidFill>
                          <a:effectLst/>
                          <a:latin typeface="Calibri" panose="020F0502020204030204" pitchFamily="34" charset="0"/>
                        </a:rPr>
                        <a:t>                5,870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a:solidFill>
                            <a:srgbClr val="000000"/>
                          </a:solidFill>
                          <a:effectLst/>
                          <a:latin typeface="Calibri" panose="020F0502020204030204" pitchFamily="34" charset="0"/>
                        </a:rPr>
                        <a:t>67.21%</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a:solidFill>
                            <a:srgbClr val="000000"/>
                          </a:solidFill>
                          <a:effectLst/>
                          <a:latin typeface="Calibri" panose="020F0502020204030204" pitchFamily="34" charset="0"/>
                        </a:rPr>
                        <a:t>                     342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a:solidFill>
                            <a:srgbClr val="000000"/>
                          </a:solidFill>
                          <a:effectLst/>
                          <a:latin typeface="Calibri" panose="020F0502020204030204" pitchFamily="34" charset="0"/>
                        </a:rPr>
                        <a:t>3.92%</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a:solidFill>
                            <a:srgbClr val="000000"/>
                          </a:solidFill>
                          <a:effectLst/>
                          <a:latin typeface="Calibri" panose="020F0502020204030204" pitchFamily="34" charset="0"/>
                        </a:rPr>
                        <a:t>              906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a:solidFill>
                            <a:srgbClr val="000000"/>
                          </a:solidFill>
                          <a:effectLst/>
                          <a:latin typeface="Calibri" panose="020F0502020204030204" pitchFamily="34" charset="0"/>
                        </a:rPr>
                        <a:t>10.37%</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519464471"/>
                  </a:ext>
                </a:extLst>
              </a:tr>
              <a:tr h="310661">
                <a:tc>
                  <a:txBody>
                    <a:bodyPr/>
                    <a:lstStyle/>
                    <a:p>
                      <a:pPr algn="l" fontAlgn="b"/>
                      <a:r>
                        <a:rPr lang="en-US" sz="1100" b="0" i="0" u="none" strike="noStrike">
                          <a:solidFill>
                            <a:srgbClr val="000000"/>
                          </a:solidFill>
                          <a:effectLst/>
                          <a:latin typeface="Calibri" panose="020F0502020204030204" pitchFamily="34" charset="0"/>
                        </a:rPr>
                        <a:t>2</a:t>
                      </a: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5,560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65.81%</a:t>
                      </a: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468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5.54%</a:t>
                      </a: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1,069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12.65%</a:t>
                      </a:r>
                    </a:p>
                  </a:txBody>
                  <a:tcPr marL="0" marR="0" marT="0" marB="0" anchor="b">
                    <a:lnL>
                      <a:noFill/>
                    </a:lnL>
                    <a:lnR>
                      <a:noFill/>
                    </a:lnR>
                    <a:lnT>
                      <a:noFill/>
                    </a:lnT>
                    <a:lnB>
                      <a:noFill/>
                    </a:lnB>
                  </a:tcPr>
                </a:tc>
                <a:extLst>
                  <a:ext uri="{0D108BD9-81ED-4DB2-BD59-A6C34878D82A}">
                    <a16:rowId xmlns:a16="http://schemas.microsoft.com/office/drawing/2014/main" val="2325147533"/>
                  </a:ext>
                </a:extLst>
              </a:tr>
              <a:tr h="310661">
                <a:tc>
                  <a:txBody>
                    <a:bodyPr/>
                    <a:lstStyle/>
                    <a:p>
                      <a:pPr algn="l" fontAlgn="b"/>
                      <a:r>
                        <a:rPr lang="en-US" sz="1100" b="0" i="0" u="none" strike="noStrike">
                          <a:solidFill>
                            <a:srgbClr val="000000"/>
                          </a:solidFill>
                          <a:effectLst/>
                          <a:latin typeface="Calibri" panose="020F0502020204030204" pitchFamily="34" charset="0"/>
                        </a:rPr>
                        <a:t>3</a:t>
                      </a: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4,109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49.35%</a:t>
                      </a: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231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2.77%</a:t>
                      </a: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739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8.88%</a:t>
                      </a:r>
                    </a:p>
                  </a:txBody>
                  <a:tcPr marL="0" marR="0" marT="0" marB="0" anchor="b">
                    <a:lnL>
                      <a:noFill/>
                    </a:lnL>
                    <a:lnR>
                      <a:noFill/>
                    </a:lnR>
                    <a:lnT>
                      <a:noFill/>
                    </a:lnT>
                    <a:lnB>
                      <a:noFill/>
                    </a:lnB>
                  </a:tcPr>
                </a:tc>
                <a:extLst>
                  <a:ext uri="{0D108BD9-81ED-4DB2-BD59-A6C34878D82A}">
                    <a16:rowId xmlns:a16="http://schemas.microsoft.com/office/drawing/2014/main" val="3032939147"/>
                  </a:ext>
                </a:extLst>
              </a:tr>
              <a:tr h="310661">
                <a:tc>
                  <a:txBody>
                    <a:bodyPr/>
                    <a:lstStyle/>
                    <a:p>
                      <a:pPr algn="l" fontAlgn="b"/>
                      <a:r>
                        <a:rPr lang="en-US" sz="1100" b="0" i="0" u="none" strike="noStrike">
                          <a:solidFill>
                            <a:srgbClr val="000000"/>
                          </a:solidFill>
                          <a:effectLst/>
                          <a:latin typeface="Calibri" panose="020F0502020204030204" pitchFamily="34" charset="0"/>
                        </a:rPr>
                        <a:t>4</a:t>
                      </a: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6,168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58.47%</a:t>
                      </a: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753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7.14%</a:t>
                      </a: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1,852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17.56%</a:t>
                      </a:r>
                    </a:p>
                  </a:txBody>
                  <a:tcPr marL="0" marR="0" marT="0" marB="0" anchor="b">
                    <a:lnL>
                      <a:noFill/>
                    </a:lnL>
                    <a:lnR>
                      <a:noFill/>
                    </a:lnR>
                    <a:lnT>
                      <a:noFill/>
                    </a:lnT>
                    <a:lnB>
                      <a:noFill/>
                    </a:lnB>
                  </a:tcPr>
                </a:tc>
                <a:extLst>
                  <a:ext uri="{0D108BD9-81ED-4DB2-BD59-A6C34878D82A}">
                    <a16:rowId xmlns:a16="http://schemas.microsoft.com/office/drawing/2014/main" val="1708264662"/>
                  </a:ext>
                </a:extLst>
              </a:tr>
              <a:tr h="310661">
                <a:tc>
                  <a:txBody>
                    <a:bodyPr/>
                    <a:lstStyle/>
                    <a:p>
                      <a:pPr algn="l" fontAlgn="b"/>
                      <a:r>
                        <a:rPr lang="en-US" sz="1100" b="0" i="0" u="none" strike="noStrike">
                          <a:solidFill>
                            <a:srgbClr val="000000"/>
                          </a:solidFill>
                          <a:effectLst/>
                          <a:latin typeface="Calibri" panose="020F0502020204030204" pitchFamily="34" charset="0"/>
                        </a:rPr>
                        <a:t>5</a:t>
                      </a: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4,364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50.87%</a:t>
                      </a: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456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5.32%</a:t>
                      </a: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1,064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12.40%</a:t>
                      </a:r>
                    </a:p>
                  </a:txBody>
                  <a:tcPr marL="0" marR="0" marT="0" marB="0" anchor="b">
                    <a:lnL>
                      <a:noFill/>
                    </a:lnL>
                    <a:lnR>
                      <a:noFill/>
                    </a:lnR>
                    <a:lnT>
                      <a:noFill/>
                    </a:lnT>
                    <a:lnB>
                      <a:noFill/>
                    </a:lnB>
                  </a:tcPr>
                </a:tc>
                <a:extLst>
                  <a:ext uri="{0D108BD9-81ED-4DB2-BD59-A6C34878D82A}">
                    <a16:rowId xmlns:a16="http://schemas.microsoft.com/office/drawing/2014/main" val="418174169"/>
                  </a:ext>
                </a:extLst>
              </a:tr>
              <a:tr h="310661">
                <a:tc>
                  <a:txBody>
                    <a:bodyPr/>
                    <a:lstStyle/>
                    <a:p>
                      <a:pPr algn="l" fontAlgn="b"/>
                      <a:r>
                        <a:rPr lang="en-US" sz="1100" b="0" i="0" u="none" strike="noStrike">
                          <a:solidFill>
                            <a:srgbClr val="000000"/>
                          </a:solidFill>
                          <a:effectLst/>
                          <a:latin typeface="Calibri" panose="020F0502020204030204" pitchFamily="34" charset="0"/>
                        </a:rPr>
                        <a:t>6</a:t>
                      </a: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4,475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49.09%</a:t>
                      </a: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576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6.32%</a:t>
                      </a: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1,121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12.30%</a:t>
                      </a:r>
                    </a:p>
                  </a:txBody>
                  <a:tcPr marL="0" marR="0" marT="0" marB="0" anchor="b">
                    <a:lnL>
                      <a:noFill/>
                    </a:lnL>
                    <a:lnR>
                      <a:noFill/>
                    </a:lnR>
                    <a:lnT>
                      <a:noFill/>
                    </a:lnT>
                    <a:lnB>
                      <a:noFill/>
                    </a:lnB>
                  </a:tcPr>
                </a:tc>
                <a:extLst>
                  <a:ext uri="{0D108BD9-81ED-4DB2-BD59-A6C34878D82A}">
                    <a16:rowId xmlns:a16="http://schemas.microsoft.com/office/drawing/2014/main" val="2025555037"/>
                  </a:ext>
                </a:extLst>
              </a:tr>
              <a:tr h="310661">
                <a:tc>
                  <a:txBody>
                    <a:bodyPr/>
                    <a:lstStyle/>
                    <a:p>
                      <a:pPr algn="l" fontAlgn="b"/>
                      <a:r>
                        <a:rPr lang="en-US" sz="1100" b="0" i="0" u="none" strike="noStrike">
                          <a:solidFill>
                            <a:srgbClr val="000000"/>
                          </a:solidFill>
                          <a:effectLst/>
                          <a:latin typeface="Calibri" panose="020F0502020204030204" pitchFamily="34" charset="0"/>
                        </a:rPr>
                        <a:t>7</a:t>
                      </a: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4,486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55.49%</a:t>
                      </a: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672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8.31%</a:t>
                      </a: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1,214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15.02%</a:t>
                      </a:r>
                    </a:p>
                  </a:txBody>
                  <a:tcPr marL="0" marR="0" marT="0" marB="0" anchor="b">
                    <a:lnL>
                      <a:noFill/>
                    </a:lnL>
                    <a:lnR>
                      <a:noFill/>
                    </a:lnR>
                    <a:lnT>
                      <a:noFill/>
                    </a:lnT>
                    <a:lnB>
                      <a:noFill/>
                    </a:lnB>
                  </a:tcPr>
                </a:tc>
                <a:extLst>
                  <a:ext uri="{0D108BD9-81ED-4DB2-BD59-A6C34878D82A}">
                    <a16:rowId xmlns:a16="http://schemas.microsoft.com/office/drawing/2014/main" val="3359540499"/>
                  </a:ext>
                </a:extLst>
              </a:tr>
              <a:tr h="321374">
                <a:tc>
                  <a:txBody>
                    <a:bodyPr/>
                    <a:lstStyle/>
                    <a:p>
                      <a:pPr algn="l" fontAlgn="b"/>
                      <a:r>
                        <a:rPr lang="en-US" sz="1100" b="0" i="0" u="none" strike="noStrike">
                          <a:solidFill>
                            <a:srgbClr val="000000"/>
                          </a:solidFill>
                          <a:effectLst/>
                          <a:latin typeface="Calibri" panose="020F0502020204030204" pitchFamily="34" charset="0"/>
                        </a:rPr>
                        <a:t>8</a:t>
                      </a:r>
                    </a:p>
                  </a:txBody>
                  <a:tcPr marL="0" marR="0" marT="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5,133 </a:t>
                      </a:r>
                    </a:p>
                  </a:txBody>
                  <a:tcPr marL="0" marR="0" marT="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56.64%</a:t>
                      </a:r>
                    </a:p>
                  </a:txBody>
                  <a:tcPr marL="0" marR="0" marT="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1,508 </a:t>
                      </a:r>
                    </a:p>
                  </a:txBody>
                  <a:tcPr marL="0" marR="0" marT="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16.64%</a:t>
                      </a:r>
                    </a:p>
                  </a:txBody>
                  <a:tcPr marL="0" marR="0" marT="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1,754 </a:t>
                      </a:r>
                    </a:p>
                  </a:txBody>
                  <a:tcPr marL="0" marR="0" marT="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19.35%</a:t>
                      </a:r>
                    </a:p>
                  </a:txBody>
                  <a:tcPr marL="0" marR="0" marT="0" marB="0" anchor="b">
                    <a:lnL>
                      <a:noFill/>
                    </a:lnL>
                    <a:lnR>
                      <a:noFill/>
                    </a:lnR>
                    <a:lnT>
                      <a:noFill/>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645553814"/>
                  </a:ext>
                </a:extLst>
              </a:tr>
              <a:tr h="332086">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40,165 </a:t>
                      </a:r>
                    </a:p>
                  </a:txBody>
                  <a:tcPr marL="0" marR="0" marT="0" marB="0" anchor="b">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5,006 </a:t>
                      </a:r>
                    </a:p>
                  </a:txBody>
                  <a:tcPr marL="0" marR="0" marT="0" marB="0" anchor="b">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9,719 </a:t>
                      </a:r>
                    </a:p>
                  </a:txBody>
                  <a:tcPr marL="0" marR="0" marT="0" marB="0" anchor="b">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0" marR="0" marT="0" marB="0" anchor="b">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0245525"/>
                  </a:ext>
                </a:extLst>
              </a:tr>
            </a:tbl>
          </a:graphicData>
        </a:graphic>
      </p:graphicFrame>
      <p:sp>
        <p:nvSpPr>
          <p:cNvPr id="4" name="Slide Number Placeholder 3">
            <a:extLst>
              <a:ext uri="{FF2B5EF4-FFF2-40B4-BE49-F238E27FC236}">
                <a16:creationId xmlns:a16="http://schemas.microsoft.com/office/drawing/2014/main" id="{19670921-5E21-4EA9-96C3-9FD9B602DA33}"/>
              </a:ext>
            </a:extLst>
          </p:cNvPr>
          <p:cNvSpPr>
            <a:spLocks noGrp="1"/>
          </p:cNvSpPr>
          <p:nvPr>
            <p:ph type="sldNum" sz="quarter" idx="12"/>
          </p:nvPr>
        </p:nvSpPr>
        <p:spPr/>
        <p:txBody>
          <a:bodyPr/>
          <a:lstStyle/>
          <a:p>
            <a:fld id="{3A98EE3D-8CD1-4C3F-BD1C-C98C9596463C}" type="slidenum">
              <a:rPr lang="en-US" smtClean="0"/>
              <a:t>15</a:t>
            </a:fld>
            <a:endParaRPr lang="en-US" dirty="0"/>
          </a:p>
        </p:txBody>
      </p:sp>
      <p:pic>
        <p:nvPicPr>
          <p:cNvPr id="3" name="Picture 2">
            <a:extLst>
              <a:ext uri="{FF2B5EF4-FFF2-40B4-BE49-F238E27FC236}">
                <a16:creationId xmlns:a16="http://schemas.microsoft.com/office/drawing/2014/main" id="{E41B367D-BC56-4FA2-AD4B-5751D4DB9686}"/>
              </a:ext>
            </a:extLst>
          </p:cNvPr>
          <p:cNvPicPr>
            <a:picLocks noChangeAspect="1"/>
          </p:cNvPicPr>
          <p:nvPr/>
        </p:nvPicPr>
        <p:blipFill>
          <a:blip r:embed="rId2"/>
          <a:stretch>
            <a:fillRect/>
          </a:stretch>
        </p:blipFill>
        <p:spPr>
          <a:xfrm>
            <a:off x="10457150" y="0"/>
            <a:ext cx="1682642" cy="1140051"/>
          </a:xfrm>
          <a:prstGeom prst="rect">
            <a:avLst/>
          </a:prstGeom>
        </p:spPr>
      </p:pic>
    </p:spTree>
    <p:extLst>
      <p:ext uri="{BB962C8B-B14F-4D97-AF65-F5344CB8AC3E}">
        <p14:creationId xmlns:p14="http://schemas.microsoft.com/office/powerpoint/2010/main" val="2822899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59E13-3F77-489F-8AC7-B8B8731AD0E6}"/>
              </a:ext>
            </a:extLst>
          </p:cNvPr>
          <p:cNvSpPr>
            <a:spLocks noGrp="1"/>
          </p:cNvSpPr>
          <p:nvPr>
            <p:ph type="title"/>
          </p:nvPr>
        </p:nvSpPr>
        <p:spPr/>
        <p:txBody>
          <a:bodyPr/>
          <a:lstStyle/>
          <a:p>
            <a:r>
              <a:rPr lang="en-US" dirty="0"/>
              <a:t>Consideration </a:t>
            </a:r>
            <a:r>
              <a:rPr lang="en-US"/>
              <a:t>/ Committee </a:t>
            </a:r>
          </a:p>
        </p:txBody>
      </p:sp>
      <p:sp>
        <p:nvSpPr>
          <p:cNvPr id="3" name="Content Placeholder 2">
            <a:extLst>
              <a:ext uri="{FF2B5EF4-FFF2-40B4-BE49-F238E27FC236}">
                <a16:creationId xmlns:a16="http://schemas.microsoft.com/office/drawing/2014/main" id="{B940BE5B-0000-4486-A188-F7AC0AED6936}"/>
              </a:ext>
            </a:extLst>
          </p:cNvPr>
          <p:cNvSpPr>
            <a:spLocks noGrp="1"/>
          </p:cNvSpPr>
          <p:nvPr>
            <p:ph idx="1"/>
          </p:nvPr>
        </p:nvSpPr>
        <p:spPr/>
        <p:txBody>
          <a:bodyPr/>
          <a:lstStyle/>
          <a:p>
            <a:r>
              <a:rPr lang="en-US" dirty="0"/>
              <a:t>A key consideration for the Committee might be if map’s lines correspond to Census block lines. </a:t>
            </a:r>
          </a:p>
          <a:p>
            <a:r>
              <a:rPr lang="en-US" dirty="0"/>
              <a:t>Breaking up any Census blocks could possibly have “down the line” impacts</a:t>
            </a:r>
          </a:p>
          <a:p>
            <a:pPr lvl="1"/>
            <a:r>
              <a:rPr lang="en-US" dirty="0"/>
              <a:t>Creation of additional election districts, if district lines can’t be correlated to NCC Council or State House &amp; Senate lines</a:t>
            </a:r>
          </a:p>
        </p:txBody>
      </p:sp>
      <p:sp>
        <p:nvSpPr>
          <p:cNvPr id="4" name="Slide Number Placeholder 3">
            <a:extLst>
              <a:ext uri="{FF2B5EF4-FFF2-40B4-BE49-F238E27FC236}">
                <a16:creationId xmlns:a16="http://schemas.microsoft.com/office/drawing/2014/main" id="{3FB524AD-728B-493A-BF21-07052BECA66B}"/>
              </a:ext>
            </a:extLst>
          </p:cNvPr>
          <p:cNvSpPr>
            <a:spLocks noGrp="1"/>
          </p:cNvSpPr>
          <p:nvPr>
            <p:ph type="sldNum" sz="quarter" idx="12"/>
          </p:nvPr>
        </p:nvSpPr>
        <p:spPr/>
        <p:txBody>
          <a:bodyPr/>
          <a:lstStyle/>
          <a:p>
            <a:fld id="{3A98EE3D-8CD1-4C3F-BD1C-C98C9596463C}" type="slidenum">
              <a:rPr lang="en-US" smtClean="0"/>
              <a:t>16</a:t>
            </a:fld>
            <a:endParaRPr lang="en-US" dirty="0"/>
          </a:p>
        </p:txBody>
      </p:sp>
      <p:pic>
        <p:nvPicPr>
          <p:cNvPr id="5" name="Picture 4">
            <a:extLst>
              <a:ext uri="{FF2B5EF4-FFF2-40B4-BE49-F238E27FC236}">
                <a16:creationId xmlns:a16="http://schemas.microsoft.com/office/drawing/2014/main" id="{C733D10F-8BEE-46FF-9EAE-93BE4E70DFCA}"/>
              </a:ext>
            </a:extLst>
          </p:cNvPr>
          <p:cNvPicPr>
            <a:picLocks noChangeAspect="1"/>
          </p:cNvPicPr>
          <p:nvPr/>
        </p:nvPicPr>
        <p:blipFill>
          <a:blip r:embed="rId2"/>
          <a:stretch>
            <a:fillRect/>
          </a:stretch>
        </p:blipFill>
        <p:spPr>
          <a:xfrm>
            <a:off x="10509358" y="0"/>
            <a:ext cx="1682642" cy="1140051"/>
          </a:xfrm>
          <a:prstGeom prst="rect">
            <a:avLst/>
          </a:prstGeom>
        </p:spPr>
      </p:pic>
    </p:spTree>
    <p:extLst>
      <p:ext uri="{BB962C8B-B14F-4D97-AF65-F5344CB8AC3E}">
        <p14:creationId xmlns:p14="http://schemas.microsoft.com/office/powerpoint/2010/main" val="14269823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0D71F-D36C-4CAB-90C8-F842F407CA17}"/>
              </a:ext>
            </a:extLst>
          </p:cNvPr>
          <p:cNvSpPr>
            <a:spLocks noGrp="1"/>
          </p:cNvSpPr>
          <p:nvPr>
            <p:ph type="title"/>
          </p:nvPr>
        </p:nvSpPr>
        <p:spPr/>
        <p:txBody>
          <a:bodyPr/>
          <a:lstStyle/>
          <a:p>
            <a:r>
              <a:rPr lang="en-US" dirty="0"/>
              <a:t>Inmates Last Known Address</a:t>
            </a:r>
          </a:p>
        </p:txBody>
      </p:sp>
      <p:sp>
        <p:nvSpPr>
          <p:cNvPr id="3" name="Content Placeholder 2">
            <a:extLst>
              <a:ext uri="{FF2B5EF4-FFF2-40B4-BE49-F238E27FC236}">
                <a16:creationId xmlns:a16="http://schemas.microsoft.com/office/drawing/2014/main" id="{07EEA163-075C-49C1-8322-0958E9CA33A8}"/>
              </a:ext>
            </a:extLst>
          </p:cNvPr>
          <p:cNvSpPr>
            <a:spLocks noGrp="1"/>
          </p:cNvSpPr>
          <p:nvPr>
            <p:ph idx="1"/>
          </p:nvPr>
        </p:nvSpPr>
        <p:spPr/>
        <p:txBody>
          <a:bodyPr/>
          <a:lstStyle/>
          <a:p>
            <a:r>
              <a:rPr lang="en-US" dirty="0"/>
              <a:t>Committee needs to make a formal motion regarding whether inmates last known address will be used or address at the prison facility</a:t>
            </a:r>
          </a:p>
        </p:txBody>
      </p:sp>
      <p:sp>
        <p:nvSpPr>
          <p:cNvPr id="4" name="Slide Number Placeholder 3">
            <a:extLst>
              <a:ext uri="{FF2B5EF4-FFF2-40B4-BE49-F238E27FC236}">
                <a16:creationId xmlns:a16="http://schemas.microsoft.com/office/drawing/2014/main" id="{F72C153C-EF1E-4346-B39A-146497797D3C}"/>
              </a:ext>
            </a:extLst>
          </p:cNvPr>
          <p:cNvSpPr>
            <a:spLocks noGrp="1"/>
          </p:cNvSpPr>
          <p:nvPr>
            <p:ph type="sldNum" sz="quarter" idx="12"/>
          </p:nvPr>
        </p:nvSpPr>
        <p:spPr/>
        <p:txBody>
          <a:bodyPr/>
          <a:lstStyle/>
          <a:p>
            <a:fld id="{3A98EE3D-8CD1-4C3F-BD1C-C98C9596463C}" type="slidenum">
              <a:rPr lang="en-US" smtClean="0"/>
              <a:t>17</a:t>
            </a:fld>
            <a:endParaRPr lang="en-US" dirty="0"/>
          </a:p>
        </p:txBody>
      </p:sp>
      <p:pic>
        <p:nvPicPr>
          <p:cNvPr id="5" name="Picture 4">
            <a:extLst>
              <a:ext uri="{FF2B5EF4-FFF2-40B4-BE49-F238E27FC236}">
                <a16:creationId xmlns:a16="http://schemas.microsoft.com/office/drawing/2014/main" id="{43507541-E045-4F60-B7CA-CE77F4A547D6}"/>
              </a:ext>
            </a:extLst>
          </p:cNvPr>
          <p:cNvPicPr>
            <a:picLocks noChangeAspect="1"/>
          </p:cNvPicPr>
          <p:nvPr/>
        </p:nvPicPr>
        <p:blipFill>
          <a:blip r:embed="rId2"/>
          <a:stretch>
            <a:fillRect/>
          </a:stretch>
        </p:blipFill>
        <p:spPr>
          <a:xfrm>
            <a:off x="10457150" y="72515"/>
            <a:ext cx="1682642" cy="1140051"/>
          </a:xfrm>
          <a:prstGeom prst="rect">
            <a:avLst/>
          </a:prstGeom>
        </p:spPr>
      </p:pic>
    </p:spTree>
    <p:extLst>
      <p:ext uri="{BB962C8B-B14F-4D97-AF65-F5344CB8AC3E}">
        <p14:creationId xmlns:p14="http://schemas.microsoft.com/office/powerpoint/2010/main" val="3498520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E0C0E-4E0F-4078-93FD-6C7BA077B315}"/>
              </a:ext>
            </a:extLst>
          </p:cNvPr>
          <p:cNvSpPr>
            <a:spLocks noGrp="1"/>
          </p:cNvSpPr>
          <p:nvPr>
            <p:ph type="title"/>
          </p:nvPr>
        </p:nvSpPr>
        <p:spPr/>
        <p:txBody>
          <a:bodyPr/>
          <a:lstStyle/>
          <a:p>
            <a:r>
              <a:rPr lang="en-US" dirty="0"/>
              <a:t>City Charter – Sec. 2-102</a:t>
            </a:r>
            <a:br>
              <a:rPr lang="en-US" dirty="0"/>
            </a:br>
            <a:endParaRPr lang="en-US" dirty="0"/>
          </a:p>
        </p:txBody>
      </p:sp>
      <p:sp>
        <p:nvSpPr>
          <p:cNvPr id="3" name="Content Placeholder 2">
            <a:extLst>
              <a:ext uri="{FF2B5EF4-FFF2-40B4-BE49-F238E27FC236}">
                <a16:creationId xmlns:a16="http://schemas.microsoft.com/office/drawing/2014/main" id="{3C470112-A2A5-4045-A7FA-BD5F2024C607}"/>
              </a:ext>
            </a:extLst>
          </p:cNvPr>
          <p:cNvSpPr>
            <a:spLocks noGrp="1"/>
          </p:cNvSpPr>
          <p:nvPr>
            <p:ph idx="1"/>
          </p:nvPr>
        </p:nvSpPr>
        <p:spPr/>
        <p:txBody>
          <a:bodyPr/>
          <a:lstStyle/>
          <a:p>
            <a:r>
              <a:rPr lang="en-US" dirty="0"/>
              <a:t>“In formulating the redistricting plan, the city council's redistricting committee, comprised of the president of council and six members appointed by the president of council shall convene, on or before July 1 following the official reporting of the 1990 Federal Decennial Census by the U.S. Census Bureau to the state, and on or </a:t>
            </a:r>
            <a:r>
              <a:rPr lang="en-US" b="1" u="sng" dirty="0">
                <a:solidFill>
                  <a:srgbClr val="FF0000"/>
                </a:solidFill>
              </a:rPr>
              <a:t>before July 1</a:t>
            </a:r>
            <a:r>
              <a:rPr lang="en-US" dirty="0"/>
              <a:t>, in every tenth year thereafter, in order to commence the redistricting process.”</a:t>
            </a:r>
          </a:p>
        </p:txBody>
      </p:sp>
      <p:pic>
        <p:nvPicPr>
          <p:cNvPr id="4" name="Picture 3">
            <a:extLst>
              <a:ext uri="{FF2B5EF4-FFF2-40B4-BE49-F238E27FC236}">
                <a16:creationId xmlns:a16="http://schemas.microsoft.com/office/drawing/2014/main" id="{DCCB51B3-EB68-4C7C-B0EA-EBDAE176C639}"/>
              </a:ext>
            </a:extLst>
          </p:cNvPr>
          <p:cNvPicPr>
            <a:picLocks noChangeAspect="1"/>
          </p:cNvPicPr>
          <p:nvPr/>
        </p:nvPicPr>
        <p:blipFill>
          <a:blip r:embed="rId2"/>
          <a:stretch>
            <a:fillRect/>
          </a:stretch>
        </p:blipFill>
        <p:spPr>
          <a:xfrm>
            <a:off x="10608649" y="0"/>
            <a:ext cx="1682642" cy="1140051"/>
          </a:xfrm>
          <a:prstGeom prst="rect">
            <a:avLst/>
          </a:prstGeom>
        </p:spPr>
      </p:pic>
      <p:sp>
        <p:nvSpPr>
          <p:cNvPr id="5" name="Slide Number Placeholder 4">
            <a:extLst>
              <a:ext uri="{FF2B5EF4-FFF2-40B4-BE49-F238E27FC236}">
                <a16:creationId xmlns:a16="http://schemas.microsoft.com/office/drawing/2014/main" id="{53A68615-780D-4394-8F58-426B340212C2}"/>
              </a:ext>
            </a:extLst>
          </p:cNvPr>
          <p:cNvSpPr>
            <a:spLocks noGrp="1"/>
          </p:cNvSpPr>
          <p:nvPr>
            <p:ph type="sldNum" sz="quarter" idx="12"/>
          </p:nvPr>
        </p:nvSpPr>
        <p:spPr/>
        <p:txBody>
          <a:bodyPr/>
          <a:lstStyle/>
          <a:p>
            <a:fld id="{3A98EE3D-8CD1-4C3F-BD1C-C98C9596463C}" type="slidenum">
              <a:rPr lang="en-US" smtClean="0"/>
              <a:t>2</a:t>
            </a:fld>
            <a:endParaRPr lang="en-US" dirty="0"/>
          </a:p>
        </p:txBody>
      </p:sp>
    </p:spTree>
    <p:extLst>
      <p:ext uri="{BB962C8B-B14F-4D97-AF65-F5344CB8AC3E}">
        <p14:creationId xmlns:p14="http://schemas.microsoft.com/office/powerpoint/2010/main" val="2327758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E0C0E-4E0F-4078-93FD-6C7BA077B315}"/>
              </a:ext>
            </a:extLst>
          </p:cNvPr>
          <p:cNvSpPr>
            <a:spLocks noGrp="1"/>
          </p:cNvSpPr>
          <p:nvPr>
            <p:ph type="title"/>
          </p:nvPr>
        </p:nvSpPr>
        <p:spPr/>
        <p:txBody>
          <a:bodyPr/>
          <a:lstStyle/>
          <a:p>
            <a:r>
              <a:rPr lang="en-US" dirty="0"/>
              <a:t>City Charter – Sec. 2-102</a:t>
            </a:r>
            <a:br>
              <a:rPr lang="en-US" dirty="0"/>
            </a:br>
            <a:r>
              <a:rPr lang="en-US" dirty="0"/>
              <a:t>Timeline</a:t>
            </a:r>
          </a:p>
        </p:txBody>
      </p:sp>
      <p:sp>
        <p:nvSpPr>
          <p:cNvPr id="3" name="Content Placeholder 2">
            <a:extLst>
              <a:ext uri="{FF2B5EF4-FFF2-40B4-BE49-F238E27FC236}">
                <a16:creationId xmlns:a16="http://schemas.microsoft.com/office/drawing/2014/main" id="{3C470112-A2A5-4045-A7FA-BD5F2024C607}"/>
              </a:ext>
            </a:extLst>
          </p:cNvPr>
          <p:cNvSpPr>
            <a:spLocks noGrp="1"/>
          </p:cNvSpPr>
          <p:nvPr>
            <p:ph idx="1"/>
          </p:nvPr>
        </p:nvSpPr>
        <p:spPr/>
        <p:txBody>
          <a:bodyPr/>
          <a:lstStyle/>
          <a:p>
            <a:r>
              <a:rPr lang="en-US" dirty="0"/>
              <a:t>“It shall be the mandatory duty of the Council to redistrict the city within six (6) months after the publication by the United States Census Bureau of the population of the city at each decennial census.”</a:t>
            </a:r>
          </a:p>
          <a:p>
            <a:r>
              <a:rPr lang="en-US" dirty="0"/>
              <a:t>The State of Delaware received census numbers on </a:t>
            </a:r>
            <a:r>
              <a:rPr lang="en-US" u="sng" dirty="0"/>
              <a:t>August 12, 2011</a:t>
            </a:r>
          </a:p>
          <a:p>
            <a:r>
              <a:rPr lang="en-US" dirty="0"/>
              <a:t>The Council must complete the redistricting process no later than the </a:t>
            </a:r>
            <a:r>
              <a:rPr lang="en-US" b="1" u="sng" dirty="0">
                <a:solidFill>
                  <a:srgbClr val="FF0000"/>
                </a:solidFill>
              </a:rPr>
              <a:t>February  3, 2022</a:t>
            </a:r>
            <a:r>
              <a:rPr lang="en-US" dirty="0"/>
              <a:t> Council Meeting.</a:t>
            </a:r>
          </a:p>
          <a:p>
            <a:endParaRPr lang="en-US" dirty="0"/>
          </a:p>
        </p:txBody>
      </p:sp>
      <p:pic>
        <p:nvPicPr>
          <p:cNvPr id="4" name="Picture 3">
            <a:extLst>
              <a:ext uri="{FF2B5EF4-FFF2-40B4-BE49-F238E27FC236}">
                <a16:creationId xmlns:a16="http://schemas.microsoft.com/office/drawing/2014/main" id="{DCCB51B3-EB68-4C7C-B0EA-EBDAE176C639}"/>
              </a:ext>
            </a:extLst>
          </p:cNvPr>
          <p:cNvPicPr>
            <a:picLocks noChangeAspect="1"/>
          </p:cNvPicPr>
          <p:nvPr/>
        </p:nvPicPr>
        <p:blipFill>
          <a:blip r:embed="rId2"/>
          <a:stretch>
            <a:fillRect/>
          </a:stretch>
        </p:blipFill>
        <p:spPr>
          <a:xfrm>
            <a:off x="10608649" y="0"/>
            <a:ext cx="1682642" cy="1140051"/>
          </a:xfrm>
          <a:prstGeom prst="rect">
            <a:avLst/>
          </a:prstGeom>
        </p:spPr>
      </p:pic>
      <p:sp>
        <p:nvSpPr>
          <p:cNvPr id="5" name="Slide Number Placeholder 4">
            <a:extLst>
              <a:ext uri="{FF2B5EF4-FFF2-40B4-BE49-F238E27FC236}">
                <a16:creationId xmlns:a16="http://schemas.microsoft.com/office/drawing/2014/main" id="{D5BF70D1-209E-4739-A501-87E9C1B8EE0F}"/>
              </a:ext>
            </a:extLst>
          </p:cNvPr>
          <p:cNvSpPr>
            <a:spLocks noGrp="1"/>
          </p:cNvSpPr>
          <p:nvPr>
            <p:ph type="sldNum" sz="quarter" idx="12"/>
          </p:nvPr>
        </p:nvSpPr>
        <p:spPr/>
        <p:txBody>
          <a:bodyPr/>
          <a:lstStyle/>
          <a:p>
            <a:fld id="{3A98EE3D-8CD1-4C3F-BD1C-C98C9596463C}" type="slidenum">
              <a:rPr lang="en-US" smtClean="0"/>
              <a:t>3</a:t>
            </a:fld>
            <a:endParaRPr lang="en-US" dirty="0"/>
          </a:p>
        </p:txBody>
      </p:sp>
    </p:spTree>
    <p:extLst>
      <p:ext uri="{BB962C8B-B14F-4D97-AF65-F5344CB8AC3E}">
        <p14:creationId xmlns:p14="http://schemas.microsoft.com/office/powerpoint/2010/main" val="4284378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E0C0E-4E0F-4078-93FD-6C7BA077B315}"/>
              </a:ext>
            </a:extLst>
          </p:cNvPr>
          <p:cNvSpPr>
            <a:spLocks noGrp="1"/>
          </p:cNvSpPr>
          <p:nvPr>
            <p:ph type="title"/>
          </p:nvPr>
        </p:nvSpPr>
        <p:spPr/>
        <p:txBody>
          <a:bodyPr>
            <a:normAutofit/>
          </a:bodyPr>
          <a:lstStyle/>
          <a:p>
            <a:r>
              <a:rPr lang="en-US" dirty="0"/>
              <a:t>City Charter – Sec.2-102</a:t>
            </a:r>
            <a:br>
              <a:rPr lang="en-US" dirty="0"/>
            </a:br>
            <a:r>
              <a:rPr lang="en-US" dirty="0"/>
              <a:t>Population</a:t>
            </a:r>
          </a:p>
        </p:txBody>
      </p:sp>
      <p:sp>
        <p:nvSpPr>
          <p:cNvPr id="3" name="Content Placeholder 2">
            <a:extLst>
              <a:ext uri="{FF2B5EF4-FFF2-40B4-BE49-F238E27FC236}">
                <a16:creationId xmlns:a16="http://schemas.microsoft.com/office/drawing/2014/main" id="{3C470112-A2A5-4045-A7FA-BD5F2024C607}"/>
              </a:ext>
            </a:extLst>
          </p:cNvPr>
          <p:cNvSpPr>
            <a:spLocks noGrp="1"/>
          </p:cNvSpPr>
          <p:nvPr>
            <p:ph idx="1"/>
          </p:nvPr>
        </p:nvSpPr>
        <p:spPr/>
        <p:txBody>
          <a:bodyPr/>
          <a:lstStyle/>
          <a:p>
            <a:r>
              <a:rPr lang="en-US" dirty="0"/>
              <a:t>“There shall be eight (8) councilmanic districts, each encompassing as nearly as possible a contiguous area in which is included as nearly as practicable an equal population distribution”</a:t>
            </a:r>
          </a:p>
          <a:p>
            <a:r>
              <a:rPr lang="en-US" dirty="0"/>
              <a:t>The number for the “ideal” population for each district is derived by dividing the population of the city by a factor of eight (8)</a:t>
            </a:r>
          </a:p>
          <a:p>
            <a:r>
              <a:rPr lang="en-US" dirty="0"/>
              <a:t>City population per 2020 census data is </a:t>
            </a:r>
            <a:r>
              <a:rPr lang="en-US" b="1" u="sng" dirty="0"/>
              <a:t>70,898</a:t>
            </a:r>
          </a:p>
          <a:p>
            <a:endParaRPr lang="en-US" dirty="0"/>
          </a:p>
        </p:txBody>
      </p:sp>
      <p:pic>
        <p:nvPicPr>
          <p:cNvPr id="4" name="Picture 3">
            <a:extLst>
              <a:ext uri="{FF2B5EF4-FFF2-40B4-BE49-F238E27FC236}">
                <a16:creationId xmlns:a16="http://schemas.microsoft.com/office/drawing/2014/main" id="{5FF2F326-69FE-46D8-B8B4-CB4EBA87441A}"/>
              </a:ext>
            </a:extLst>
          </p:cNvPr>
          <p:cNvPicPr>
            <a:picLocks noChangeAspect="1"/>
          </p:cNvPicPr>
          <p:nvPr/>
        </p:nvPicPr>
        <p:blipFill>
          <a:blip r:embed="rId2"/>
          <a:stretch>
            <a:fillRect/>
          </a:stretch>
        </p:blipFill>
        <p:spPr>
          <a:xfrm>
            <a:off x="10551399" y="0"/>
            <a:ext cx="1682642" cy="1140051"/>
          </a:xfrm>
          <a:prstGeom prst="rect">
            <a:avLst/>
          </a:prstGeom>
        </p:spPr>
      </p:pic>
      <p:sp>
        <p:nvSpPr>
          <p:cNvPr id="5" name="Slide Number Placeholder 4">
            <a:extLst>
              <a:ext uri="{FF2B5EF4-FFF2-40B4-BE49-F238E27FC236}">
                <a16:creationId xmlns:a16="http://schemas.microsoft.com/office/drawing/2014/main" id="{520E1FCF-6311-479D-8076-EC1C7D4FF1FE}"/>
              </a:ext>
            </a:extLst>
          </p:cNvPr>
          <p:cNvSpPr>
            <a:spLocks noGrp="1"/>
          </p:cNvSpPr>
          <p:nvPr>
            <p:ph type="sldNum" sz="quarter" idx="12"/>
          </p:nvPr>
        </p:nvSpPr>
        <p:spPr/>
        <p:txBody>
          <a:bodyPr/>
          <a:lstStyle/>
          <a:p>
            <a:fld id="{3A98EE3D-8CD1-4C3F-BD1C-C98C9596463C}" type="slidenum">
              <a:rPr lang="en-US" smtClean="0"/>
              <a:t>4</a:t>
            </a:fld>
            <a:endParaRPr lang="en-US" dirty="0"/>
          </a:p>
        </p:txBody>
      </p:sp>
    </p:spTree>
    <p:extLst>
      <p:ext uri="{BB962C8B-B14F-4D97-AF65-F5344CB8AC3E}">
        <p14:creationId xmlns:p14="http://schemas.microsoft.com/office/powerpoint/2010/main" val="1375924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E0C0E-4E0F-4078-93FD-6C7BA077B315}"/>
              </a:ext>
            </a:extLst>
          </p:cNvPr>
          <p:cNvSpPr>
            <a:spLocks noGrp="1"/>
          </p:cNvSpPr>
          <p:nvPr>
            <p:ph type="title"/>
          </p:nvPr>
        </p:nvSpPr>
        <p:spPr/>
        <p:txBody>
          <a:bodyPr/>
          <a:lstStyle/>
          <a:p>
            <a:r>
              <a:rPr lang="en-US" dirty="0"/>
              <a:t>Wilmington City Code – Sec. 2-32</a:t>
            </a:r>
            <a:br>
              <a:rPr lang="en-US" dirty="0"/>
            </a:br>
            <a:r>
              <a:rPr lang="en-US" dirty="0"/>
              <a:t>“Ideal” District</a:t>
            </a:r>
          </a:p>
        </p:txBody>
      </p:sp>
      <p:sp>
        <p:nvSpPr>
          <p:cNvPr id="3" name="Content Placeholder 2">
            <a:extLst>
              <a:ext uri="{FF2B5EF4-FFF2-40B4-BE49-F238E27FC236}">
                <a16:creationId xmlns:a16="http://schemas.microsoft.com/office/drawing/2014/main" id="{3C470112-A2A5-4045-A7FA-BD5F2024C607}"/>
              </a:ext>
            </a:extLst>
          </p:cNvPr>
          <p:cNvSpPr>
            <a:spLocks noGrp="1"/>
          </p:cNvSpPr>
          <p:nvPr>
            <p:ph idx="1"/>
          </p:nvPr>
        </p:nvSpPr>
        <p:spPr/>
        <p:txBody>
          <a:bodyPr/>
          <a:lstStyle/>
          <a:p>
            <a:r>
              <a:rPr lang="en-US" dirty="0"/>
              <a:t>“Each district shall contain as nearly as possible the same number of persons with no aggregate diversion in population </a:t>
            </a:r>
            <a:r>
              <a:rPr lang="en-US" i="1" u="sng" dirty="0"/>
              <a:t>more than ten percent from the average population </a:t>
            </a:r>
            <a:r>
              <a:rPr lang="en-US" dirty="0"/>
              <a:t>for all districts, the average to be obtained by dividing the number eight into the total population of the city according to that federal decennial census so published.”</a:t>
            </a:r>
          </a:p>
          <a:p>
            <a:r>
              <a:rPr lang="en-US" dirty="0"/>
              <a:t>City population of 70,898/8 = </a:t>
            </a:r>
            <a:r>
              <a:rPr lang="en-US" b="1" u="sng" dirty="0">
                <a:solidFill>
                  <a:srgbClr val="FF0000"/>
                </a:solidFill>
              </a:rPr>
              <a:t>8,862 (ideal dist.)</a:t>
            </a:r>
          </a:p>
          <a:p>
            <a:endParaRPr lang="en-US" dirty="0"/>
          </a:p>
        </p:txBody>
      </p:sp>
      <p:pic>
        <p:nvPicPr>
          <p:cNvPr id="4" name="Picture 3">
            <a:extLst>
              <a:ext uri="{FF2B5EF4-FFF2-40B4-BE49-F238E27FC236}">
                <a16:creationId xmlns:a16="http://schemas.microsoft.com/office/drawing/2014/main" id="{B1031FCC-E6F0-4137-BB10-C744467207AF}"/>
              </a:ext>
            </a:extLst>
          </p:cNvPr>
          <p:cNvPicPr>
            <a:picLocks noChangeAspect="1"/>
          </p:cNvPicPr>
          <p:nvPr/>
        </p:nvPicPr>
        <p:blipFill>
          <a:blip r:embed="rId2"/>
          <a:stretch>
            <a:fillRect/>
          </a:stretch>
        </p:blipFill>
        <p:spPr>
          <a:xfrm>
            <a:off x="10509358" y="0"/>
            <a:ext cx="1682642" cy="1140051"/>
          </a:xfrm>
          <a:prstGeom prst="rect">
            <a:avLst/>
          </a:prstGeom>
        </p:spPr>
      </p:pic>
      <p:sp>
        <p:nvSpPr>
          <p:cNvPr id="5" name="Slide Number Placeholder 4">
            <a:extLst>
              <a:ext uri="{FF2B5EF4-FFF2-40B4-BE49-F238E27FC236}">
                <a16:creationId xmlns:a16="http://schemas.microsoft.com/office/drawing/2014/main" id="{473CE5D1-8A48-49BC-8E6A-09163527D84B}"/>
              </a:ext>
            </a:extLst>
          </p:cNvPr>
          <p:cNvSpPr>
            <a:spLocks noGrp="1"/>
          </p:cNvSpPr>
          <p:nvPr>
            <p:ph type="sldNum" sz="quarter" idx="12"/>
          </p:nvPr>
        </p:nvSpPr>
        <p:spPr/>
        <p:txBody>
          <a:bodyPr/>
          <a:lstStyle/>
          <a:p>
            <a:fld id="{3A98EE3D-8CD1-4C3F-BD1C-C98C9596463C}" type="slidenum">
              <a:rPr lang="en-US" smtClean="0"/>
              <a:t>5</a:t>
            </a:fld>
            <a:endParaRPr lang="en-US" dirty="0"/>
          </a:p>
        </p:txBody>
      </p:sp>
    </p:spTree>
    <p:extLst>
      <p:ext uri="{BB962C8B-B14F-4D97-AF65-F5344CB8AC3E}">
        <p14:creationId xmlns:p14="http://schemas.microsoft.com/office/powerpoint/2010/main" val="83591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E0C0E-4E0F-4078-93FD-6C7BA077B315}"/>
              </a:ext>
            </a:extLst>
          </p:cNvPr>
          <p:cNvSpPr>
            <a:spLocks noGrp="1"/>
          </p:cNvSpPr>
          <p:nvPr>
            <p:ph type="title"/>
          </p:nvPr>
        </p:nvSpPr>
        <p:spPr/>
        <p:txBody>
          <a:bodyPr>
            <a:normAutofit/>
          </a:bodyPr>
          <a:lstStyle/>
          <a:p>
            <a:r>
              <a:rPr lang="en-US" dirty="0"/>
              <a:t>City Code – Sec. 2-32 (cont’d)</a:t>
            </a:r>
            <a:br>
              <a:rPr lang="en-US" dirty="0"/>
            </a:br>
            <a:r>
              <a:rPr lang="en-US" dirty="0"/>
              <a:t>Determining District</a:t>
            </a:r>
          </a:p>
        </p:txBody>
      </p:sp>
      <p:sp>
        <p:nvSpPr>
          <p:cNvPr id="3" name="Content Placeholder 2">
            <a:extLst>
              <a:ext uri="{FF2B5EF4-FFF2-40B4-BE49-F238E27FC236}">
                <a16:creationId xmlns:a16="http://schemas.microsoft.com/office/drawing/2014/main" id="{3C470112-A2A5-4045-A7FA-BD5F2024C607}"/>
              </a:ext>
            </a:extLst>
          </p:cNvPr>
          <p:cNvSpPr>
            <a:spLocks noGrp="1"/>
          </p:cNvSpPr>
          <p:nvPr>
            <p:ph idx="1"/>
          </p:nvPr>
        </p:nvSpPr>
        <p:spPr/>
        <p:txBody>
          <a:bodyPr/>
          <a:lstStyle/>
          <a:p>
            <a:r>
              <a:rPr lang="en-US" dirty="0"/>
              <a:t>“…no aggregate diversion in population more than ten percent from the </a:t>
            </a:r>
            <a:r>
              <a:rPr lang="en-US" i="1" u="sng" dirty="0"/>
              <a:t>average population for all districts</a:t>
            </a:r>
            <a:r>
              <a:rPr lang="en-US" dirty="0"/>
              <a:t>…”</a:t>
            </a:r>
          </a:p>
          <a:p>
            <a:r>
              <a:rPr lang="en-US" dirty="0"/>
              <a:t>10% is the required balance since having every district meet the ideal number is not always possible</a:t>
            </a:r>
          </a:p>
          <a:p>
            <a:r>
              <a:rPr lang="en-US" dirty="0"/>
              <a:t>Its recommended based upon previous process from 2000 and 2010, that a district population cannot be more than 5% smaller (8,419), or 5% larger (9,305) than the ideal district [8,862]</a:t>
            </a:r>
          </a:p>
          <a:p>
            <a:endParaRPr lang="en-US" dirty="0"/>
          </a:p>
        </p:txBody>
      </p:sp>
      <p:pic>
        <p:nvPicPr>
          <p:cNvPr id="4" name="Picture 3">
            <a:extLst>
              <a:ext uri="{FF2B5EF4-FFF2-40B4-BE49-F238E27FC236}">
                <a16:creationId xmlns:a16="http://schemas.microsoft.com/office/drawing/2014/main" id="{E7A6EBC7-D598-4846-B681-6F1BD4C2889C}"/>
              </a:ext>
            </a:extLst>
          </p:cNvPr>
          <p:cNvPicPr>
            <a:picLocks noChangeAspect="1"/>
          </p:cNvPicPr>
          <p:nvPr/>
        </p:nvPicPr>
        <p:blipFill>
          <a:blip r:embed="rId2"/>
          <a:stretch>
            <a:fillRect/>
          </a:stretch>
        </p:blipFill>
        <p:spPr>
          <a:xfrm>
            <a:off x="10509358" y="0"/>
            <a:ext cx="1682642" cy="1140051"/>
          </a:xfrm>
          <a:prstGeom prst="rect">
            <a:avLst/>
          </a:prstGeom>
        </p:spPr>
      </p:pic>
      <p:sp>
        <p:nvSpPr>
          <p:cNvPr id="5" name="Slide Number Placeholder 4">
            <a:extLst>
              <a:ext uri="{FF2B5EF4-FFF2-40B4-BE49-F238E27FC236}">
                <a16:creationId xmlns:a16="http://schemas.microsoft.com/office/drawing/2014/main" id="{21A06EDC-5182-43B5-B370-FECAF752E9D8}"/>
              </a:ext>
            </a:extLst>
          </p:cNvPr>
          <p:cNvSpPr>
            <a:spLocks noGrp="1"/>
          </p:cNvSpPr>
          <p:nvPr>
            <p:ph type="sldNum" sz="quarter" idx="12"/>
          </p:nvPr>
        </p:nvSpPr>
        <p:spPr/>
        <p:txBody>
          <a:bodyPr/>
          <a:lstStyle/>
          <a:p>
            <a:fld id="{3A98EE3D-8CD1-4C3F-BD1C-C98C9596463C}" type="slidenum">
              <a:rPr lang="en-US" smtClean="0"/>
              <a:t>6</a:t>
            </a:fld>
            <a:endParaRPr lang="en-US" dirty="0"/>
          </a:p>
        </p:txBody>
      </p:sp>
    </p:spTree>
    <p:extLst>
      <p:ext uri="{BB962C8B-B14F-4D97-AF65-F5344CB8AC3E}">
        <p14:creationId xmlns:p14="http://schemas.microsoft.com/office/powerpoint/2010/main" val="943804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3942B-713F-47F7-BA55-FAD007A7CA05}"/>
              </a:ext>
            </a:extLst>
          </p:cNvPr>
          <p:cNvSpPr>
            <a:spLocks noGrp="1"/>
          </p:cNvSpPr>
          <p:nvPr>
            <p:ph type="title"/>
          </p:nvPr>
        </p:nvSpPr>
        <p:spPr>
          <a:xfrm>
            <a:off x="1534696" y="804520"/>
            <a:ext cx="9520158" cy="498032"/>
          </a:xfrm>
        </p:spPr>
        <p:txBody>
          <a:bodyPr>
            <a:normAutofit fontScale="90000"/>
          </a:bodyPr>
          <a:lstStyle/>
          <a:p>
            <a:r>
              <a:rPr lang="en-US" dirty="0" err="1"/>
              <a:t>Wilm</a:t>
            </a:r>
            <a:r>
              <a:rPr lang="en-US" dirty="0"/>
              <a:t>. 2020 Census Population</a:t>
            </a:r>
          </a:p>
        </p:txBody>
      </p:sp>
      <p:graphicFrame>
        <p:nvGraphicFramePr>
          <p:cNvPr id="5" name="Content Placeholder 4">
            <a:extLst>
              <a:ext uri="{FF2B5EF4-FFF2-40B4-BE49-F238E27FC236}">
                <a16:creationId xmlns:a16="http://schemas.microsoft.com/office/drawing/2014/main" id="{1BBCC38C-4948-4A7E-92B4-24C060215D46}"/>
              </a:ext>
            </a:extLst>
          </p:cNvPr>
          <p:cNvGraphicFramePr>
            <a:graphicFrameLocks noGrp="1"/>
          </p:cNvGraphicFramePr>
          <p:nvPr>
            <p:ph idx="1"/>
            <p:extLst>
              <p:ext uri="{D42A27DB-BD31-4B8C-83A1-F6EECF244321}">
                <p14:modId xmlns:p14="http://schemas.microsoft.com/office/powerpoint/2010/main" val="3694276074"/>
              </p:ext>
            </p:extLst>
          </p:nvPr>
        </p:nvGraphicFramePr>
        <p:xfrm>
          <a:off x="1291078" y="1302551"/>
          <a:ext cx="8761015" cy="3808572"/>
        </p:xfrm>
        <a:graphic>
          <a:graphicData uri="http://schemas.openxmlformats.org/drawingml/2006/table">
            <a:tbl>
              <a:tblPr/>
              <a:tblGrid>
                <a:gridCol w="1725655">
                  <a:extLst>
                    <a:ext uri="{9D8B030D-6E8A-4147-A177-3AD203B41FA5}">
                      <a16:colId xmlns:a16="http://schemas.microsoft.com/office/drawing/2014/main" val="2709699650"/>
                    </a:ext>
                  </a:extLst>
                </a:gridCol>
                <a:gridCol w="2356183">
                  <a:extLst>
                    <a:ext uri="{9D8B030D-6E8A-4147-A177-3AD203B41FA5}">
                      <a16:colId xmlns:a16="http://schemas.microsoft.com/office/drawing/2014/main" val="1761442011"/>
                    </a:ext>
                  </a:extLst>
                </a:gridCol>
                <a:gridCol w="2157068">
                  <a:extLst>
                    <a:ext uri="{9D8B030D-6E8A-4147-A177-3AD203B41FA5}">
                      <a16:colId xmlns:a16="http://schemas.microsoft.com/office/drawing/2014/main" val="1279608961"/>
                    </a:ext>
                  </a:extLst>
                </a:gridCol>
                <a:gridCol w="2522109">
                  <a:extLst>
                    <a:ext uri="{9D8B030D-6E8A-4147-A177-3AD203B41FA5}">
                      <a16:colId xmlns:a16="http://schemas.microsoft.com/office/drawing/2014/main" val="103508870"/>
                    </a:ext>
                  </a:extLst>
                </a:gridCol>
              </a:tblGrid>
              <a:tr h="536133">
                <a:tc>
                  <a:txBody>
                    <a:bodyPr/>
                    <a:lstStyle/>
                    <a:p>
                      <a:pPr algn="l" fontAlgn="b"/>
                      <a:r>
                        <a:rPr lang="en-US" sz="1100" b="1" i="0" u="none" strike="noStrike">
                          <a:solidFill>
                            <a:srgbClr val="FFFFFF"/>
                          </a:solidFill>
                          <a:effectLst/>
                          <a:latin typeface="Calibri" panose="020F0502020204030204" pitchFamily="34" charset="0"/>
                        </a:rPr>
                        <a:t>District</a:t>
                      </a: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l" fontAlgn="b"/>
                      <a:r>
                        <a:rPr lang="en-US" sz="1100" b="1" i="0" u="none" strike="noStrike">
                          <a:solidFill>
                            <a:srgbClr val="FFFFFF"/>
                          </a:solidFill>
                          <a:effectLst/>
                          <a:latin typeface="Calibri" panose="020F0502020204030204" pitchFamily="34" charset="0"/>
                        </a:rPr>
                        <a:t>Census Population</a:t>
                      </a: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l" fontAlgn="b"/>
                      <a:r>
                        <a:rPr lang="en-US" sz="1100" b="1" i="0" u="none" strike="noStrike" dirty="0">
                          <a:solidFill>
                            <a:srgbClr val="FFFFFF"/>
                          </a:solidFill>
                          <a:effectLst/>
                          <a:latin typeface="Calibri" panose="020F0502020204030204" pitchFamily="34" charset="0"/>
                        </a:rPr>
                        <a:t>Deviation</a:t>
                      </a: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l" fontAlgn="b"/>
                      <a:r>
                        <a:rPr lang="en-US" sz="1100" b="1" i="0" u="none" strike="noStrike">
                          <a:solidFill>
                            <a:srgbClr val="FFFFFF"/>
                          </a:solidFill>
                          <a:effectLst/>
                          <a:latin typeface="Calibri" panose="020F0502020204030204" pitchFamily="34" charset="0"/>
                        </a:rPr>
                        <a:t>% Deviation</a:t>
                      </a: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3988661187"/>
                  </a:ext>
                </a:extLst>
              </a:tr>
              <a:tr h="263522">
                <a:tc>
                  <a:txBody>
                    <a:bodyPr/>
                    <a:lstStyle/>
                    <a:p>
                      <a:pPr algn="l" fontAlgn="b"/>
                      <a:r>
                        <a:rPr lang="en-US" sz="1100" b="0" i="0" u="none" strike="noStrike">
                          <a:solidFill>
                            <a:srgbClr val="000000"/>
                          </a:solidFill>
                          <a:effectLst/>
                          <a:latin typeface="Calibri" panose="020F0502020204030204" pitchFamily="34" charset="0"/>
                        </a:rPr>
                        <a:t>1</a:t>
                      </a: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                8,734 </a:t>
                      </a: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l" fontAlgn="b"/>
                      <a:r>
                        <a:rPr lang="en-US" sz="1100" b="0" i="0" u="none" strike="noStrike">
                          <a:effectLst/>
                          <a:latin typeface="Calibri" panose="020F0502020204030204" pitchFamily="34" charset="0"/>
                        </a:rPr>
                        <a:t>               (128)</a:t>
                      </a: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dirty="0">
                          <a:effectLst/>
                          <a:latin typeface="Calibri" panose="020F0502020204030204" pitchFamily="34" charset="0"/>
                        </a:rPr>
                        <a:t>-1.45%</a:t>
                      </a: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075027162"/>
                  </a:ext>
                </a:extLst>
              </a:tr>
              <a:tr h="263522">
                <a:tc>
                  <a:txBody>
                    <a:bodyPr/>
                    <a:lstStyle/>
                    <a:p>
                      <a:pPr algn="l" fontAlgn="b"/>
                      <a:r>
                        <a:rPr lang="en-US" sz="1100" b="0" i="0" u="none" strike="noStrike">
                          <a:solidFill>
                            <a:srgbClr val="000000"/>
                          </a:solidFill>
                          <a:effectLst/>
                          <a:latin typeface="Calibri" panose="020F0502020204030204" pitchFamily="34" charset="0"/>
                        </a:rPr>
                        <a:t>2</a:t>
                      </a:r>
                    </a:p>
                  </a:txBody>
                  <a:tcPr marL="6350" marR="6350" marT="635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8,449 </a:t>
                      </a:r>
                    </a:p>
                  </a:txBody>
                  <a:tcPr marL="6350" marR="6350" marT="6350" marB="0" anchor="b">
                    <a:lnL>
                      <a:noFill/>
                    </a:lnL>
                    <a:lnR>
                      <a:noFill/>
                    </a:lnR>
                    <a:lnT>
                      <a:noFill/>
                    </a:lnT>
                    <a:lnB>
                      <a:noFill/>
                    </a:lnB>
                  </a:tcPr>
                </a:tc>
                <a:tc>
                  <a:txBody>
                    <a:bodyPr/>
                    <a:lstStyle/>
                    <a:p>
                      <a:pPr algn="l" fontAlgn="b"/>
                      <a:r>
                        <a:rPr lang="en-US" sz="1100" b="0" i="0" u="none" strike="noStrike">
                          <a:effectLst/>
                          <a:latin typeface="Calibri" panose="020F0502020204030204" pitchFamily="34" charset="0"/>
                        </a:rPr>
                        <a:t>               (413)</a:t>
                      </a:r>
                    </a:p>
                  </a:txBody>
                  <a:tcPr marL="6350" marR="6350" marT="6350" marB="0" anchor="b">
                    <a:lnL>
                      <a:noFill/>
                    </a:lnL>
                    <a:lnR>
                      <a:noFill/>
                    </a:lnR>
                    <a:lnT>
                      <a:noFill/>
                    </a:lnT>
                    <a:lnB>
                      <a:noFill/>
                    </a:lnB>
                  </a:tcPr>
                </a:tc>
                <a:tc>
                  <a:txBody>
                    <a:bodyPr/>
                    <a:lstStyle/>
                    <a:p>
                      <a:pPr algn="r" fontAlgn="b"/>
                      <a:r>
                        <a:rPr lang="en-US" sz="1100" b="0" i="0" u="none" strike="noStrike">
                          <a:effectLst/>
                          <a:latin typeface="Calibri" panose="020F0502020204030204" pitchFamily="34" charset="0"/>
                        </a:rPr>
                        <a:t>-4.66%</a:t>
                      </a:r>
                    </a:p>
                  </a:txBody>
                  <a:tcPr marL="6350" marR="6350" marT="6350" marB="0" anchor="b">
                    <a:lnL>
                      <a:noFill/>
                    </a:lnL>
                    <a:lnR>
                      <a:noFill/>
                    </a:lnR>
                    <a:lnT>
                      <a:noFill/>
                    </a:lnT>
                    <a:lnB>
                      <a:noFill/>
                    </a:lnB>
                  </a:tcPr>
                </a:tc>
                <a:extLst>
                  <a:ext uri="{0D108BD9-81ED-4DB2-BD59-A6C34878D82A}">
                    <a16:rowId xmlns:a16="http://schemas.microsoft.com/office/drawing/2014/main" val="3606910624"/>
                  </a:ext>
                </a:extLst>
              </a:tr>
              <a:tr h="263522">
                <a:tc>
                  <a:txBody>
                    <a:bodyPr/>
                    <a:lstStyle/>
                    <a:p>
                      <a:pPr algn="l" fontAlgn="b"/>
                      <a:r>
                        <a:rPr lang="en-US" sz="1100" b="0" i="0" u="none" strike="noStrike" dirty="0">
                          <a:solidFill>
                            <a:srgbClr val="FF0000"/>
                          </a:solidFill>
                          <a:effectLst/>
                          <a:latin typeface="Calibri" panose="020F0502020204030204" pitchFamily="34" charset="0"/>
                        </a:rPr>
                        <a:t>3</a:t>
                      </a:r>
                    </a:p>
                  </a:txBody>
                  <a:tcPr marL="6350" marR="6350" marT="6350" marB="0" anchor="b">
                    <a:lnL>
                      <a:noFill/>
                    </a:lnL>
                    <a:lnR>
                      <a:noFill/>
                    </a:lnR>
                    <a:lnT>
                      <a:noFill/>
                    </a:lnT>
                    <a:lnB>
                      <a:noFill/>
                    </a:lnB>
                    <a:solidFill>
                      <a:srgbClr val="FFFF00"/>
                    </a:solidFill>
                  </a:tcPr>
                </a:tc>
                <a:tc>
                  <a:txBody>
                    <a:bodyPr/>
                    <a:lstStyle/>
                    <a:p>
                      <a:pPr algn="l" fontAlgn="b"/>
                      <a:r>
                        <a:rPr lang="en-US" sz="1100" b="0" i="0" u="none" strike="noStrike" dirty="0">
                          <a:solidFill>
                            <a:srgbClr val="FF0000"/>
                          </a:solidFill>
                          <a:effectLst/>
                          <a:latin typeface="Calibri" panose="020F0502020204030204" pitchFamily="34" charset="0"/>
                        </a:rPr>
                        <a:t>                8,326 </a:t>
                      </a:r>
                    </a:p>
                  </a:txBody>
                  <a:tcPr marL="6350" marR="6350" marT="6350" marB="0" anchor="b">
                    <a:lnL>
                      <a:noFill/>
                    </a:lnL>
                    <a:lnR>
                      <a:noFill/>
                    </a:lnR>
                    <a:lnT>
                      <a:noFill/>
                    </a:lnT>
                    <a:lnB>
                      <a:noFill/>
                    </a:lnB>
                    <a:solidFill>
                      <a:srgbClr val="FFFF00"/>
                    </a:solidFill>
                  </a:tcPr>
                </a:tc>
                <a:tc>
                  <a:txBody>
                    <a:bodyPr/>
                    <a:lstStyle/>
                    <a:p>
                      <a:pPr algn="l" fontAlgn="b"/>
                      <a:r>
                        <a:rPr lang="en-US" sz="1100" b="0" i="0" u="none" strike="noStrike">
                          <a:solidFill>
                            <a:srgbClr val="FF0000"/>
                          </a:solidFill>
                          <a:effectLst/>
                          <a:latin typeface="Calibri" panose="020F0502020204030204" pitchFamily="34" charset="0"/>
                        </a:rPr>
                        <a:t>               (536)</a:t>
                      </a:r>
                    </a:p>
                  </a:txBody>
                  <a:tcPr marL="6350" marR="6350" marT="6350" marB="0" anchor="b">
                    <a:lnL>
                      <a:noFill/>
                    </a:lnL>
                    <a:lnR>
                      <a:noFill/>
                    </a:lnR>
                    <a:lnT>
                      <a:noFill/>
                    </a:lnT>
                    <a:lnB>
                      <a:noFill/>
                    </a:lnB>
                    <a:solidFill>
                      <a:srgbClr val="FFFF00"/>
                    </a:solidFill>
                  </a:tcPr>
                </a:tc>
                <a:tc>
                  <a:txBody>
                    <a:bodyPr/>
                    <a:lstStyle/>
                    <a:p>
                      <a:pPr algn="r" fontAlgn="b"/>
                      <a:r>
                        <a:rPr lang="en-US" sz="1100" b="0" i="0" u="none" strike="noStrike" dirty="0">
                          <a:solidFill>
                            <a:srgbClr val="FF0000"/>
                          </a:solidFill>
                          <a:effectLst/>
                          <a:latin typeface="Calibri" panose="020F0502020204030204" pitchFamily="34" charset="0"/>
                        </a:rPr>
                        <a:t>-6.05%</a:t>
                      </a:r>
                    </a:p>
                  </a:txBody>
                  <a:tcPr marL="6350" marR="6350" marT="6350" marB="0" anchor="b">
                    <a:lnL>
                      <a:noFill/>
                    </a:lnL>
                    <a:lnR>
                      <a:noFill/>
                    </a:lnR>
                    <a:lnT>
                      <a:noFill/>
                    </a:lnT>
                    <a:lnB>
                      <a:noFill/>
                    </a:lnB>
                    <a:solidFill>
                      <a:srgbClr val="FFFF00"/>
                    </a:solidFill>
                  </a:tcPr>
                </a:tc>
                <a:extLst>
                  <a:ext uri="{0D108BD9-81ED-4DB2-BD59-A6C34878D82A}">
                    <a16:rowId xmlns:a16="http://schemas.microsoft.com/office/drawing/2014/main" val="2163656038"/>
                  </a:ext>
                </a:extLst>
              </a:tr>
              <a:tr h="263522">
                <a:tc>
                  <a:txBody>
                    <a:bodyPr/>
                    <a:lstStyle/>
                    <a:p>
                      <a:pPr algn="l" fontAlgn="b"/>
                      <a:r>
                        <a:rPr lang="en-US" sz="1100" b="0" i="0" u="none" strike="noStrike" dirty="0">
                          <a:solidFill>
                            <a:srgbClr val="FF0000"/>
                          </a:solidFill>
                          <a:effectLst/>
                          <a:latin typeface="Calibri" panose="020F0502020204030204" pitchFamily="34" charset="0"/>
                        </a:rPr>
                        <a:t>4</a:t>
                      </a:r>
                    </a:p>
                  </a:txBody>
                  <a:tcPr marL="6350" marR="6350" marT="6350" marB="0" anchor="b">
                    <a:lnL>
                      <a:noFill/>
                    </a:lnL>
                    <a:lnR>
                      <a:noFill/>
                    </a:lnR>
                    <a:lnT>
                      <a:noFill/>
                    </a:lnT>
                    <a:lnB>
                      <a:noFill/>
                    </a:lnB>
                    <a:solidFill>
                      <a:srgbClr val="FFFF00"/>
                    </a:solidFill>
                  </a:tcPr>
                </a:tc>
                <a:tc>
                  <a:txBody>
                    <a:bodyPr/>
                    <a:lstStyle/>
                    <a:p>
                      <a:pPr algn="l" fontAlgn="b"/>
                      <a:r>
                        <a:rPr lang="en-US" sz="1100" b="0" i="0" u="none" strike="noStrike" dirty="0">
                          <a:solidFill>
                            <a:srgbClr val="FF0000"/>
                          </a:solidFill>
                          <a:effectLst/>
                          <a:latin typeface="Calibri" panose="020F0502020204030204" pitchFamily="34" charset="0"/>
                        </a:rPr>
                        <a:t>             10,549 </a:t>
                      </a:r>
                    </a:p>
                  </a:txBody>
                  <a:tcPr marL="6350" marR="6350" marT="6350" marB="0" anchor="b">
                    <a:lnL>
                      <a:noFill/>
                    </a:lnL>
                    <a:lnR>
                      <a:noFill/>
                    </a:lnR>
                    <a:lnT>
                      <a:noFill/>
                    </a:lnT>
                    <a:lnB>
                      <a:noFill/>
                    </a:lnB>
                    <a:solidFill>
                      <a:srgbClr val="FFFF00"/>
                    </a:solidFill>
                  </a:tcPr>
                </a:tc>
                <a:tc>
                  <a:txBody>
                    <a:bodyPr/>
                    <a:lstStyle/>
                    <a:p>
                      <a:pPr algn="l" fontAlgn="b"/>
                      <a:r>
                        <a:rPr lang="en-US" sz="1100" b="0" i="0" u="none" strike="noStrike" dirty="0">
                          <a:solidFill>
                            <a:srgbClr val="FF0000"/>
                          </a:solidFill>
                          <a:effectLst/>
                          <a:latin typeface="Calibri" panose="020F0502020204030204" pitchFamily="34" charset="0"/>
                        </a:rPr>
                        <a:t>             1,687 </a:t>
                      </a:r>
                    </a:p>
                  </a:txBody>
                  <a:tcPr marL="6350" marR="6350" marT="6350" marB="0" anchor="b">
                    <a:lnL>
                      <a:noFill/>
                    </a:lnL>
                    <a:lnR>
                      <a:noFill/>
                    </a:lnR>
                    <a:lnT>
                      <a:noFill/>
                    </a:lnT>
                    <a:lnB>
                      <a:noFill/>
                    </a:lnB>
                    <a:solidFill>
                      <a:srgbClr val="FFFF00"/>
                    </a:solidFill>
                  </a:tcPr>
                </a:tc>
                <a:tc>
                  <a:txBody>
                    <a:bodyPr/>
                    <a:lstStyle/>
                    <a:p>
                      <a:pPr algn="r" fontAlgn="b"/>
                      <a:r>
                        <a:rPr lang="en-US" sz="1100" b="0" i="0" u="none" strike="noStrike" dirty="0">
                          <a:solidFill>
                            <a:srgbClr val="FF0000"/>
                          </a:solidFill>
                          <a:effectLst/>
                          <a:latin typeface="Calibri" panose="020F0502020204030204" pitchFamily="34" charset="0"/>
                        </a:rPr>
                        <a:t>19.03%</a:t>
                      </a:r>
                    </a:p>
                  </a:txBody>
                  <a:tcPr marL="6350" marR="6350" marT="6350" marB="0" anchor="b">
                    <a:lnL>
                      <a:noFill/>
                    </a:lnL>
                    <a:lnR>
                      <a:noFill/>
                    </a:lnR>
                    <a:lnT>
                      <a:noFill/>
                    </a:lnT>
                    <a:lnB>
                      <a:noFill/>
                    </a:lnB>
                    <a:solidFill>
                      <a:srgbClr val="FFFF00"/>
                    </a:solidFill>
                  </a:tcPr>
                </a:tc>
                <a:extLst>
                  <a:ext uri="{0D108BD9-81ED-4DB2-BD59-A6C34878D82A}">
                    <a16:rowId xmlns:a16="http://schemas.microsoft.com/office/drawing/2014/main" val="3918912719"/>
                  </a:ext>
                </a:extLst>
              </a:tr>
              <a:tr h="263522">
                <a:tc>
                  <a:txBody>
                    <a:bodyPr/>
                    <a:lstStyle/>
                    <a:p>
                      <a:pPr algn="l" fontAlgn="b"/>
                      <a:r>
                        <a:rPr lang="en-US" sz="1100" b="0" i="0" u="none" strike="noStrike">
                          <a:solidFill>
                            <a:srgbClr val="000000"/>
                          </a:solidFill>
                          <a:effectLst/>
                          <a:latin typeface="Calibri" panose="020F0502020204030204" pitchFamily="34" charset="0"/>
                        </a:rPr>
                        <a:t>5</a:t>
                      </a:r>
                    </a:p>
                  </a:txBody>
                  <a:tcPr marL="6350" marR="6350" marT="6350" marB="0" anchor="b">
                    <a:lnL>
                      <a:noFill/>
                    </a:lnL>
                    <a:lnR>
                      <a:noFill/>
                    </a:lnR>
                    <a:lnT>
                      <a:noFill/>
                    </a:lnT>
                    <a:lnB>
                      <a:noFill/>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                8,578 </a:t>
                      </a:r>
                    </a:p>
                  </a:txBody>
                  <a:tcPr marL="6350" marR="6350" marT="6350" marB="0" anchor="b">
                    <a:lnL>
                      <a:noFill/>
                    </a:lnL>
                    <a:lnR>
                      <a:noFill/>
                    </a:lnR>
                    <a:lnT>
                      <a:noFill/>
                    </a:lnT>
                    <a:lnB>
                      <a:noFill/>
                    </a:lnB>
                    <a:solidFill>
                      <a:srgbClr val="D9D9D9"/>
                    </a:solidFill>
                  </a:tcPr>
                </a:tc>
                <a:tc>
                  <a:txBody>
                    <a:bodyPr/>
                    <a:lstStyle/>
                    <a:p>
                      <a:pPr algn="l" fontAlgn="b"/>
                      <a:r>
                        <a:rPr lang="en-US" sz="1100" b="0" i="0" u="none" strike="noStrike">
                          <a:effectLst/>
                          <a:latin typeface="Calibri" panose="020F0502020204030204" pitchFamily="34" charset="0"/>
                        </a:rPr>
                        <a:t>               (284)</a:t>
                      </a:r>
                    </a:p>
                  </a:txBody>
                  <a:tcPr marL="6350" marR="6350" marT="6350" marB="0" anchor="b">
                    <a:lnL>
                      <a:noFill/>
                    </a:lnL>
                    <a:lnR>
                      <a:noFill/>
                    </a:lnR>
                    <a:lnT>
                      <a:noFill/>
                    </a:lnT>
                    <a:lnB>
                      <a:noFill/>
                    </a:lnB>
                  </a:tcPr>
                </a:tc>
                <a:tc>
                  <a:txBody>
                    <a:bodyPr/>
                    <a:lstStyle/>
                    <a:p>
                      <a:pPr algn="r" fontAlgn="b"/>
                      <a:r>
                        <a:rPr lang="en-US" sz="1100" b="0" i="0" u="none" strike="noStrike">
                          <a:effectLst/>
                          <a:latin typeface="Calibri" panose="020F0502020204030204" pitchFamily="34" charset="0"/>
                        </a:rPr>
                        <a:t>-3.21%</a:t>
                      </a:r>
                    </a:p>
                  </a:txBody>
                  <a:tcPr marL="6350" marR="6350" marT="6350" marB="0" anchor="b">
                    <a:lnL>
                      <a:noFill/>
                    </a:lnL>
                    <a:lnR>
                      <a:noFill/>
                    </a:lnR>
                    <a:lnT>
                      <a:noFill/>
                    </a:lnT>
                    <a:lnB>
                      <a:noFill/>
                    </a:lnB>
                  </a:tcPr>
                </a:tc>
                <a:extLst>
                  <a:ext uri="{0D108BD9-81ED-4DB2-BD59-A6C34878D82A}">
                    <a16:rowId xmlns:a16="http://schemas.microsoft.com/office/drawing/2014/main" val="1136469729"/>
                  </a:ext>
                </a:extLst>
              </a:tr>
              <a:tr h="263522">
                <a:tc>
                  <a:txBody>
                    <a:bodyPr/>
                    <a:lstStyle/>
                    <a:p>
                      <a:pPr algn="l" fontAlgn="b"/>
                      <a:r>
                        <a:rPr lang="en-US" sz="1100" b="0" i="0" u="none" strike="noStrike">
                          <a:solidFill>
                            <a:srgbClr val="000000"/>
                          </a:solidFill>
                          <a:effectLst/>
                          <a:latin typeface="Calibri" panose="020F0502020204030204" pitchFamily="34" charset="0"/>
                        </a:rPr>
                        <a:t>6</a:t>
                      </a:r>
                    </a:p>
                  </a:txBody>
                  <a:tcPr marL="6350" marR="6350" marT="635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9,115 </a:t>
                      </a:r>
                    </a:p>
                  </a:txBody>
                  <a:tcPr marL="6350" marR="6350" marT="6350" marB="0" anchor="b">
                    <a:lnL>
                      <a:noFill/>
                    </a:lnL>
                    <a:lnR>
                      <a:noFill/>
                    </a:lnR>
                    <a:lnT>
                      <a:noFill/>
                    </a:lnT>
                    <a:lnB>
                      <a:noFill/>
                    </a:lnB>
                  </a:tcPr>
                </a:tc>
                <a:tc>
                  <a:txBody>
                    <a:bodyPr/>
                    <a:lstStyle/>
                    <a:p>
                      <a:pPr algn="l" fontAlgn="b"/>
                      <a:r>
                        <a:rPr lang="en-US" sz="1100" b="0" i="0" u="none" strike="noStrike">
                          <a:effectLst/>
                          <a:latin typeface="Calibri" panose="020F0502020204030204" pitchFamily="34" charset="0"/>
                        </a:rPr>
                        <a:t>                253 </a:t>
                      </a:r>
                    </a:p>
                  </a:txBody>
                  <a:tcPr marL="6350" marR="6350" marT="6350" marB="0" anchor="b">
                    <a:lnL>
                      <a:noFill/>
                    </a:lnL>
                    <a:lnR>
                      <a:noFill/>
                    </a:lnR>
                    <a:lnT>
                      <a:noFill/>
                    </a:lnT>
                    <a:lnB>
                      <a:noFill/>
                    </a:lnB>
                  </a:tcPr>
                </a:tc>
                <a:tc>
                  <a:txBody>
                    <a:bodyPr/>
                    <a:lstStyle/>
                    <a:p>
                      <a:pPr algn="r" fontAlgn="b"/>
                      <a:r>
                        <a:rPr lang="en-US" sz="1100" b="0" i="0" u="none" strike="noStrike">
                          <a:effectLst/>
                          <a:latin typeface="Calibri" panose="020F0502020204030204" pitchFamily="34" charset="0"/>
                        </a:rPr>
                        <a:t>2.85%</a:t>
                      </a:r>
                    </a:p>
                  </a:txBody>
                  <a:tcPr marL="6350" marR="6350" marT="6350" marB="0" anchor="b">
                    <a:lnL>
                      <a:noFill/>
                    </a:lnL>
                    <a:lnR>
                      <a:noFill/>
                    </a:lnR>
                    <a:lnT>
                      <a:noFill/>
                    </a:lnT>
                    <a:lnB>
                      <a:noFill/>
                    </a:lnB>
                  </a:tcPr>
                </a:tc>
                <a:extLst>
                  <a:ext uri="{0D108BD9-81ED-4DB2-BD59-A6C34878D82A}">
                    <a16:rowId xmlns:a16="http://schemas.microsoft.com/office/drawing/2014/main" val="2491465883"/>
                  </a:ext>
                </a:extLst>
              </a:tr>
              <a:tr h="263522">
                <a:tc>
                  <a:txBody>
                    <a:bodyPr/>
                    <a:lstStyle/>
                    <a:p>
                      <a:pPr algn="l" fontAlgn="b"/>
                      <a:r>
                        <a:rPr lang="en-US" sz="1100" b="0" i="0" u="none" strike="noStrike">
                          <a:solidFill>
                            <a:srgbClr val="FF0000"/>
                          </a:solidFill>
                          <a:effectLst/>
                          <a:latin typeface="Calibri" panose="020F0502020204030204" pitchFamily="34" charset="0"/>
                        </a:rPr>
                        <a:t>7</a:t>
                      </a:r>
                    </a:p>
                  </a:txBody>
                  <a:tcPr marL="6350" marR="6350" marT="6350" marB="0" anchor="b">
                    <a:lnL>
                      <a:noFill/>
                    </a:lnL>
                    <a:lnR>
                      <a:noFill/>
                    </a:lnR>
                    <a:lnT>
                      <a:noFill/>
                    </a:lnT>
                    <a:lnB>
                      <a:noFill/>
                    </a:lnB>
                    <a:solidFill>
                      <a:srgbClr val="FFFF00"/>
                    </a:solidFill>
                  </a:tcPr>
                </a:tc>
                <a:tc>
                  <a:txBody>
                    <a:bodyPr/>
                    <a:lstStyle/>
                    <a:p>
                      <a:pPr algn="l" fontAlgn="b"/>
                      <a:r>
                        <a:rPr lang="en-US" sz="1100" b="0" i="0" u="none" strike="noStrike">
                          <a:solidFill>
                            <a:srgbClr val="FF0000"/>
                          </a:solidFill>
                          <a:effectLst/>
                          <a:latin typeface="Calibri" panose="020F0502020204030204" pitchFamily="34" charset="0"/>
                        </a:rPr>
                        <a:t>                8,084 </a:t>
                      </a:r>
                    </a:p>
                  </a:txBody>
                  <a:tcPr marL="6350" marR="6350" marT="6350" marB="0" anchor="b">
                    <a:lnL>
                      <a:noFill/>
                    </a:lnL>
                    <a:lnR>
                      <a:noFill/>
                    </a:lnR>
                    <a:lnT>
                      <a:noFill/>
                    </a:lnT>
                    <a:lnB>
                      <a:noFill/>
                    </a:lnB>
                    <a:solidFill>
                      <a:srgbClr val="FFFF00"/>
                    </a:solidFill>
                  </a:tcPr>
                </a:tc>
                <a:tc>
                  <a:txBody>
                    <a:bodyPr/>
                    <a:lstStyle/>
                    <a:p>
                      <a:pPr algn="l" fontAlgn="b"/>
                      <a:r>
                        <a:rPr lang="en-US" sz="1100" b="0" i="0" u="none" strike="noStrike">
                          <a:solidFill>
                            <a:srgbClr val="FF0000"/>
                          </a:solidFill>
                          <a:effectLst/>
                          <a:latin typeface="Calibri" panose="020F0502020204030204" pitchFamily="34" charset="0"/>
                        </a:rPr>
                        <a:t>               (778)</a:t>
                      </a:r>
                    </a:p>
                  </a:txBody>
                  <a:tcPr marL="6350" marR="6350" marT="6350" marB="0" anchor="b">
                    <a:lnL>
                      <a:noFill/>
                    </a:lnL>
                    <a:lnR>
                      <a:noFill/>
                    </a:lnR>
                    <a:lnT>
                      <a:noFill/>
                    </a:lnT>
                    <a:lnB>
                      <a:noFill/>
                    </a:lnB>
                    <a:solidFill>
                      <a:srgbClr val="FFFF00"/>
                    </a:solidFill>
                  </a:tcPr>
                </a:tc>
                <a:tc>
                  <a:txBody>
                    <a:bodyPr/>
                    <a:lstStyle/>
                    <a:p>
                      <a:pPr algn="r" fontAlgn="b"/>
                      <a:r>
                        <a:rPr lang="en-US" sz="1100" b="0" i="0" u="none" strike="noStrike" dirty="0">
                          <a:solidFill>
                            <a:srgbClr val="FF0000"/>
                          </a:solidFill>
                          <a:effectLst/>
                          <a:latin typeface="Calibri" panose="020F0502020204030204" pitchFamily="34" charset="0"/>
                        </a:rPr>
                        <a:t>-8.78%</a:t>
                      </a:r>
                    </a:p>
                  </a:txBody>
                  <a:tcPr marL="6350" marR="6350" marT="6350" marB="0" anchor="b">
                    <a:lnL>
                      <a:noFill/>
                    </a:lnL>
                    <a:lnR>
                      <a:noFill/>
                    </a:lnR>
                    <a:lnT>
                      <a:noFill/>
                    </a:lnT>
                    <a:lnB>
                      <a:noFill/>
                    </a:lnB>
                    <a:solidFill>
                      <a:srgbClr val="FFFF00"/>
                    </a:solidFill>
                  </a:tcPr>
                </a:tc>
                <a:extLst>
                  <a:ext uri="{0D108BD9-81ED-4DB2-BD59-A6C34878D82A}">
                    <a16:rowId xmlns:a16="http://schemas.microsoft.com/office/drawing/2014/main" val="4145650777"/>
                  </a:ext>
                </a:extLst>
              </a:tr>
              <a:tr h="272610">
                <a:tc>
                  <a:txBody>
                    <a:bodyPr/>
                    <a:lstStyle/>
                    <a:p>
                      <a:pPr algn="l" fontAlgn="b"/>
                      <a:r>
                        <a:rPr lang="en-US" sz="1100" b="0" i="0" u="none" strike="noStrike" dirty="0">
                          <a:solidFill>
                            <a:srgbClr val="000000"/>
                          </a:solidFill>
                          <a:effectLst/>
                          <a:latin typeface="Calibri" panose="020F0502020204030204" pitchFamily="34" charset="0"/>
                        </a:rPr>
                        <a:t>8</a:t>
                      </a:r>
                    </a:p>
                  </a:txBody>
                  <a:tcPr marL="6350" marR="6350" marT="635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9,063 </a:t>
                      </a:r>
                    </a:p>
                  </a:txBody>
                  <a:tcPr marL="6350" marR="6350" marT="635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1100" b="0" i="0" u="none" strike="noStrike">
                          <a:effectLst/>
                          <a:latin typeface="Calibri" panose="020F0502020204030204" pitchFamily="34" charset="0"/>
                        </a:rPr>
                        <a:t>                201 </a:t>
                      </a:r>
                    </a:p>
                  </a:txBody>
                  <a:tcPr marL="6350" marR="6350" marT="635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r" fontAlgn="b"/>
                      <a:r>
                        <a:rPr lang="en-US" sz="1100" b="0" i="0" u="none" strike="noStrike">
                          <a:effectLst/>
                          <a:latin typeface="Calibri" panose="020F0502020204030204" pitchFamily="34" charset="0"/>
                        </a:rPr>
                        <a:t>2.27%</a:t>
                      </a:r>
                    </a:p>
                  </a:txBody>
                  <a:tcPr marL="6350" marR="6350" marT="6350" marB="0" anchor="b">
                    <a:lnL>
                      <a:noFill/>
                    </a:lnL>
                    <a:lnR>
                      <a:noFill/>
                    </a:lnR>
                    <a:lnT>
                      <a:noFill/>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3640567278"/>
                  </a:ext>
                </a:extLst>
              </a:tr>
              <a:tr h="281697">
                <a:tc>
                  <a:txBody>
                    <a:bodyPr/>
                    <a:lstStyle/>
                    <a:p>
                      <a:pPr algn="l" fontAlgn="b"/>
                      <a:r>
                        <a:rPr lang="en-US" sz="1100" b="0" i="0" u="none" strike="noStrike" dirty="0">
                          <a:solidFill>
                            <a:srgbClr val="000000"/>
                          </a:solidFill>
                          <a:effectLst/>
                          <a:latin typeface="Calibri" panose="020F0502020204030204" pitchFamily="34" charset="0"/>
                        </a:rPr>
                        <a:t> </a:t>
                      </a:r>
                    </a:p>
                  </a:txBody>
                  <a:tcPr marL="6350" marR="6350" marT="6350" marB="0" anchor="b">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70,898 </a:t>
                      </a:r>
                    </a:p>
                  </a:txBody>
                  <a:tcPr marL="6350" marR="6350" marT="6350" marB="0" anchor="b">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effectLst/>
                          <a:latin typeface="Calibri" panose="020F0502020204030204" pitchFamily="34" charset="0"/>
                        </a:rPr>
                        <a:t> </a:t>
                      </a:r>
                    </a:p>
                  </a:txBody>
                  <a:tcPr marL="6350" marR="6350" marT="6350" marB="0" anchor="b">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effectLst/>
                          <a:latin typeface="Calibri" panose="020F0502020204030204" pitchFamily="34" charset="0"/>
                        </a:rPr>
                        <a:t> </a:t>
                      </a:r>
                    </a:p>
                  </a:txBody>
                  <a:tcPr marL="6350" marR="6350" marT="6350" marB="0" anchor="b">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9924839"/>
                  </a:ext>
                </a:extLst>
              </a:tr>
              <a:tr h="263522">
                <a:tc>
                  <a:txBody>
                    <a:bodyPr/>
                    <a:lstStyle/>
                    <a:p>
                      <a:pPr algn="l" fontAlgn="b"/>
                      <a:endParaRPr lang="en-US" sz="1100" b="0" i="0" u="none" strike="noStrike">
                        <a:effectLst/>
                        <a:latin typeface="Calibri" panose="020F0502020204030204" pitchFamily="34" charset="0"/>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100" b="1" i="0" u="none" strike="noStrike" dirty="0">
                          <a:effectLst/>
                          <a:highlight>
                            <a:srgbClr val="FFFF00"/>
                          </a:highlight>
                          <a:latin typeface="Calibri" panose="020F0502020204030204" pitchFamily="34" charset="0"/>
                        </a:rPr>
                        <a:t>8862</a:t>
                      </a: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100" b="1" i="0" u="none" strike="noStrike" dirty="0">
                        <a:effectLst/>
                        <a:latin typeface="Calibri" panose="020F0502020204030204" pitchFamily="34" charset="0"/>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effectLst/>
                        <a:latin typeface="Calibri" panose="020F0502020204030204" pitchFamily="34" charset="0"/>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306403452"/>
                  </a:ext>
                </a:extLst>
              </a:tr>
              <a:tr h="346434">
                <a:tc>
                  <a:txBody>
                    <a:bodyPr/>
                    <a:lstStyle/>
                    <a:p>
                      <a:pPr algn="l" fontAlgn="b"/>
                      <a:endParaRPr lang="en-US" sz="1100" b="0" i="0" u="none" strike="noStrike">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r>
                        <a:rPr lang="en-US" sz="1100" b="0" i="0" u="none" strike="noStrike" dirty="0">
                          <a:effectLst/>
                          <a:latin typeface="Calibri" panose="020F0502020204030204" pitchFamily="34" charset="0"/>
                        </a:rPr>
                        <a:t>Ideal</a:t>
                      </a:r>
                    </a:p>
                  </a:txBody>
                  <a:tcPr marL="6350" marR="6350" marT="6350" marB="0" anchor="b">
                    <a:lnL>
                      <a:noFill/>
                    </a:lnL>
                    <a:lnR>
                      <a:noFill/>
                    </a:lnR>
                    <a:lnT>
                      <a:noFill/>
                    </a:lnT>
                    <a:lnB>
                      <a:noFill/>
                    </a:lnB>
                  </a:tcPr>
                </a:tc>
                <a:tc>
                  <a:txBody>
                    <a:bodyPr/>
                    <a:lstStyle/>
                    <a:p>
                      <a:pPr algn="ctr" fontAlgn="b"/>
                      <a:r>
                        <a:rPr lang="en-US" sz="1100" b="1" i="0" u="sng" strike="noStrike" dirty="0">
                          <a:effectLst/>
                          <a:latin typeface="Calibri" panose="020F0502020204030204" pitchFamily="34" charset="0"/>
                        </a:rPr>
                        <a:t>Max</a:t>
                      </a:r>
                    </a:p>
                  </a:txBody>
                  <a:tcPr marL="6350" marR="6350" marT="6350" marB="0" anchor="b">
                    <a:lnL>
                      <a:noFill/>
                    </a:lnL>
                    <a:lnR>
                      <a:noFill/>
                    </a:lnR>
                    <a:lnT>
                      <a:noFill/>
                    </a:lnT>
                    <a:lnB>
                      <a:noFill/>
                    </a:lnB>
                  </a:tcPr>
                </a:tc>
                <a:tc>
                  <a:txBody>
                    <a:bodyPr/>
                    <a:lstStyle/>
                    <a:p>
                      <a:pPr algn="ctr" fontAlgn="b"/>
                      <a:r>
                        <a:rPr lang="en-US" sz="1100" b="1" i="0" u="sng" strike="noStrike" dirty="0">
                          <a:effectLst/>
                          <a:latin typeface="Calibri" panose="020F0502020204030204" pitchFamily="34" charset="0"/>
                        </a:rPr>
                        <a:t>Min</a:t>
                      </a:r>
                    </a:p>
                  </a:txBody>
                  <a:tcPr marL="6350" marR="6350" marT="6350" marB="0" anchor="b">
                    <a:lnL>
                      <a:noFill/>
                    </a:lnL>
                    <a:lnR>
                      <a:noFill/>
                    </a:lnR>
                    <a:lnT>
                      <a:noFill/>
                    </a:lnT>
                    <a:lnB>
                      <a:noFill/>
                    </a:lnB>
                  </a:tcPr>
                </a:tc>
                <a:extLst>
                  <a:ext uri="{0D108BD9-81ED-4DB2-BD59-A6C34878D82A}">
                    <a16:rowId xmlns:a16="http://schemas.microsoft.com/office/drawing/2014/main" val="2445744392"/>
                  </a:ext>
                </a:extLst>
              </a:tr>
              <a:tr h="263522">
                <a:tc>
                  <a:txBody>
                    <a:bodyPr/>
                    <a:lstStyle/>
                    <a:p>
                      <a:pPr algn="l" fontAlgn="b"/>
                      <a:endParaRPr lang="en-US" sz="1100" b="0" i="0" u="none" strike="noStrike">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US" sz="1100" b="0" i="0" u="none" strike="noStrike">
                        <a:effectLst/>
                        <a:latin typeface="Calibri" panose="020F0502020204030204" pitchFamily="34" charset="0"/>
                      </a:endParaRPr>
                    </a:p>
                  </a:txBody>
                  <a:tcPr marL="6350" marR="6350" marT="6350" marB="0" anchor="b">
                    <a:lnL>
                      <a:noFill/>
                    </a:lnL>
                    <a:lnR>
                      <a:noFill/>
                    </a:lnR>
                    <a:lnT>
                      <a:noFill/>
                    </a:lnT>
                    <a:lnB>
                      <a:noFill/>
                    </a:lnB>
                  </a:tcPr>
                </a:tc>
                <a:tc>
                  <a:txBody>
                    <a:bodyPr/>
                    <a:lstStyle/>
                    <a:p>
                      <a:pPr algn="ctr" fontAlgn="b"/>
                      <a:r>
                        <a:rPr lang="en-US" sz="1100" b="0" i="0" u="none" strike="noStrike" dirty="0">
                          <a:effectLst/>
                          <a:latin typeface="Calibri" panose="020F0502020204030204" pitchFamily="34" charset="0"/>
                        </a:rPr>
                        <a:t>9305</a:t>
                      </a:r>
                    </a:p>
                  </a:txBody>
                  <a:tcPr marL="6350" marR="6350" marT="6350" marB="0" anchor="b">
                    <a:lnL>
                      <a:noFill/>
                    </a:lnL>
                    <a:lnR>
                      <a:noFill/>
                    </a:lnR>
                    <a:lnT>
                      <a:noFill/>
                    </a:lnT>
                    <a:lnB>
                      <a:noFill/>
                    </a:lnB>
                  </a:tcPr>
                </a:tc>
                <a:tc>
                  <a:txBody>
                    <a:bodyPr/>
                    <a:lstStyle/>
                    <a:p>
                      <a:pPr algn="ctr" fontAlgn="b"/>
                      <a:r>
                        <a:rPr lang="en-US" sz="1100" b="0" i="0" u="none" strike="noStrike" dirty="0">
                          <a:effectLst/>
                          <a:latin typeface="Calibri" panose="020F0502020204030204" pitchFamily="34" charset="0"/>
                        </a:rPr>
                        <a:t>8419</a:t>
                      </a:r>
                    </a:p>
                  </a:txBody>
                  <a:tcPr marL="6350" marR="6350" marT="6350" marB="0" anchor="b">
                    <a:lnL>
                      <a:noFill/>
                    </a:lnL>
                    <a:lnR>
                      <a:noFill/>
                    </a:lnR>
                    <a:lnT>
                      <a:noFill/>
                    </a:lnT>
                    <a:lnB>
                      <a:noFill/>
                    </a:lnB>
                  </a:tcPr>
                </a:tc>
                <a:extLst>
                  <a:ext uri="{0D108BD9-81ED-4DB2-BD59-A6C34878D82A}">
                    <a16:rowId xmlns:a16="http://schemas.microsoft.com/office/drawing/2014/main" val="1518055231"/>
                  </a:ext>
                </a:extLst>
              </a:tr>
            </a:tbl>
          </a:graphicData>
        </a:graphic>
      </p:graphicFrame>
      <p:sp>
        <p:nvSpPr>
          <p:cNvPr id="4" name="Slide Number Placeholder 3">
            <a:extLst>
              <a:ext uri="{FF2B5EF4-FFF2-40B4-BE49-F238E27FC236}">
                <a16:creationId xmlns:a16="http://schemas.microsoft.com/office/drawing/2014/main" id="{EC0944FA-E25D-4852-9A3C-FC5B61D229B3}"/>
              </a:ext>
            </a:extLst>
          </p:cNvPr>
          <p:cNvSpPr>
            <a:spLocks noGrp="1"/>
          </p:cNvSpPr>
          <p:nvPr>
            <p:ph type="sldNum" sz="quarter" idx="12"/>
          </p:nvPr>
        </p:nvSpPr>
        <p:spPr/>
        <p:txBody>
          <a:bodyPr/>
          <a:lstStyle/>
          <a:p>
            <a:fld id="{3A98EE3D-8CD1-4C3F-BD1C-C98C9596463C}" type="slidenum">
              <a:rPr lang="en-US" smtClean="0"/>
              <a:t>7</a:t>
            </a:fld>
            <a:endParaRPr lang="en-US" dirty="0"/>
          </a:p>
        </p:txBody>
      </p:sp>
    </p:spTree>
    <p:extLst>
      <p:ext uri="{BB962C8B-B14F-4D97-AF65-F5344CB8AC3E}">
        <p14:creationId xmlns:p14="http://schemas.microsoft.com/office/powerpoint/2010/main" val="1106811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053D3-F69D-4C13-90F6-0F90166039DA}"/>
              </a:ext>
            </a:extLst>
          </p:cNvPr>
          <p:cNvSpPr>
            <a:spLocks noGrp="1"/>
          </p:cNvSpPr>
          <p:nvPr>
            <p:ph type="title"/>
          </p:nvPr>
        </p:nvSpPr>
        <p:spPr>
          <a:xfrm>
            <a:off x="1534696" y="804520"/>
            <a:ext cx="9520158" cy="498032"/>
          </a:xfrm>
        </p:spPr>
        <p:txBody>
          <a:bodyPr>
            <a:normAutofit fontScale="90000"/>
          </a:bodyPr>
          <a:lstStyle/>
          <a:p>
            <a:r>
              <a:rPr lang="en-US" dirty="0" err="1"/>
              <a:t>Wilm</a:t>
            </a:r>
            <a:r>
              <a:rPr lang="en-US" dirty="0"/>
              <a:t>. Population Under SB 171 </a:t>
            </a:r>
            <a:r>
              <a:rPr lang="en-US" sz="1200" dirty="0"/>
              <a:t>(inmates last known address)</a:t>
            </a:r>
          </a:p>
        </p:txBody>
      </p:sp>
      <p:graphicFrame>
        <p:nvGraphicFramePr>
          <p:cNvPr id="5" name="Content Placeholder 4">
            <a:extLst>
              <a:ext uri="{FF2B5EF4-FFF2-40B4-BE49-F238E27FC236}">
                <a16:creationId xmlns:a16="http://schemas.microsoft.com/office/drawing/2014/main" id="{243A501D-E3DA-4EAA-874F-411E09977E32}"/>
              </a:ext>
            </a:extLst>
          </p:cNvPr>
          <p:cNvGraphicFramePr>
            <a:graphicFrameLocks noGrp="1"/>
          </p:cNvGraphicFramePr>
          <p:nvPr>
            <p:ph idx="1"/>
            <p:extLst>
              <p:ext uri="{D42A27DB-BD31-4B8C-83A1-F6EECF244321}">
                <p14:modId xmlns:p14="http://schemas.microsoft.com/office/powerpoint/2010/main" val="1015617707"/>
              </p:ext>
            </p:extLst>
          </p:nvPr>
        </p:nvGraphicFramePr>
        <p:xfrm>
          <a:off x="1866637" y="1406284"/>
          <a:ext cx="8406174" cy="3992006"/>
        </p:xfrm>
        <a:graphic>
          <a:graphicData uri="http://schemas.openxmlformats.org/drawingml/2006/table">
            <a:tbl>
              <a:tblPr/>
              <a:tblGrid>
                <a:gridCol w="766879">
                  <a:extLst>
                    <a:ext uri="{9D8B030D-6E8A-4147-A177-3AD203B41FA5}">
                      <a16:colId xmlns:a16="http://schemas.microsoft.com/office/drawing/2014/main" val="449837632"/>
                    </a:ext>
                  </a:extLst>
                </a:gridCol>
                <a:gridCol w="1061832">
                  <a:extLst>
                    <a:ext uri="{9D8B030D-6E8A-4147-A177-3AD203B41FA5}">
                      <a16:colId xmlns:a16="http://schemas.microsoft.com/office/drawing/2014/main" val="3482836997"/>
                    </a:ext>
                  </a:extLst>
                </a:gridCol>
                <a:gridCol w="1533758">
                  <a:extLst>
                    <a:ext uri="{9D8B030D-6E8A-4147-A177-3AD203B41FA5}">
                      <a16:colId xmlns:a16="http://schemas.microsoft.com/office/drawing/2014/main" val="1172238520"/>
                    </a:ext>
                  </a:extLst>
                </a:gridCol>
                <a:gridCol w="1179814">
                  <a:extLst>
                    <a:ext uri="{9D8B030D-6E8A-4147-A177-3AD203B41FA5}">
                      <a16:colId xmlns:a16="http://schemas.microsoft.com/office/drawing/2014/main" val="2106949943"/>
                    </a:ext>
                  </a:extLst>
                </a:gridCol>
                <a:gridCol w="1106076">
                  <a:extLst>
                    <a:ext uri="{9D8B030D-6E8A-4147-A177-3AD203B41FA5}">
                      <a16:colId xmlns:a16="http://schemas.microsoft.com/office/drawing/2014/main" val="1654442104"/>
                    </a:ext>
                  </a:extLst>
                </a:gridCol>
                <a:gridCol w="1283047">
                  <a:extLst>
                    <a:ext uri="{9D8B030D-6E8A-4147-A177-3AD203B41FA5}">
                      <a16:colId xmlns:a16="http://schemas.microsoft.com/office/drawing/2014/main" val="1549013396"/>
                    </a:ext>
                  </a:extLst>
                </a:gridCol>
                <a:gridCol w="737384">
                  <a:extLst>
                    <a:ext uri="{9D8B030D-6E8A-4147-A177-3AD203B41FA5}">
                      <a16:colId xmlns:a16="http://schemas.microsoft.com/office/drawing/2014/main" val="149744746"/>
                    </a:ext>
                  </a:extLst>
                </a:gridCol>
                <a:gridCol w="737384">
                  <a:extLst>
                    <a:ext uri="{9D8B030D-6E8A-4147-A177-3AD203B41FA5}">
                      <a16:colId xmlns:a16="http://schemas.microsoft.com/office/drawing/2014/main" val="1172108087"/>
                    </a:ext>
                  </a:extLst>
                </a:gridCol>
              </a:tblGrid>
              <a:tr h="887114">
                <a:tc>
                  <a:txBody>
                    <a:bodyPr/>
                    <a:lstStyle/>
                    <a:p>
                      <a:pPr algn="l" fontAlgn="b"/>
                      <a:r>
                        <a:rPr lang="en-US" sz="1100" b="1" i="0" u="none" strike="noStrike">
                          <a:solidFill>
                            <a:srgbClr val="FFFFFF"/>
                          </a:solidFill>
                          <a:effectLst/>
                          <a:latin typeface="Calibri" panose="020F0502020204030204" pitchFamily="34" charset="0"/>
                        </a:rPr>
                        <a:t>District</a:t>
                      </a: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l" fontAlgn="b"/>
                      <a:r>
                        <a:rPr lang="en-US" sz="1100" b="1" i="0" u="none" strike="noStrike">
                          <a:solidFill>
                            <a:srgbClr val="FFFFFF"/>
                          </a:solidFill>
                          <a:effectLst/>
                          <a:latin typeface="Calibri" panose="020F0502020204030204" pitchFamily="34" charset="0"/>
                        </a:rPr>
                        <a:t>Census Population</a:t>
                      </a: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l" fontAlgn="b"/>
                      <a:r>
                        <a:rPr lang="en-US" sz="1100" b="1" i="0" u="none" strike="noStrike">
                          <a:solidFill>
                            <a:srgbClr val="FFFFFF"/>
                          </a:solidFill>
                          <a:effectLst/>
                          <a:latin typeface="Calibri" panose="020F0502020204030204" pitchFamily="34" charset="0"/>
                        </a:rPr>
                        <a:t>Prison Population Included in Census Data</a:t>
                      </a: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l" fontAlgn="b"/>
                      <a:r>
                        <a:rPr lang="en-US" sz="1100" b="1" i="0" u="none" strike="noStrike">
                          <a:solidFill>
                            <a:srgbClr val="FFFFFF"/>
                          </a:solidFill>
                          <a:effectLst/>
                          <a:latin typeface="Calibri" panose="020F0502020204030204" pitchFamily="34" charset="0"/>
                        </a:rPr>
                        <a:t>Population without the Prisons </a:t>
                      </a:r>
                      <a:br>
                        <a:rPr lang="en-US" sz="1100" b="1" i="0" u="none" strike="noStrike">
                          <a:solidFill>
                            <a:srgbClr val="FFFFFF"/>
                          </a:solidFill>
                          <a:effectLst/>
                          <a:latin typeface="Calibri" panose="020F0502020204030204" pitchFamily="34" charset="0"/>
                        </a:rPr>
                      </a:br>
                      <a:r>
                        <a:rPr lang="en-US" sz="1100" b="1" i="0" u="none" strike="noStrike">
                          <a:solidFill>
                            <a:srgbClr val="FFFFFF"/>
                          </a:solidFill>
                          <a:effectLst/>
                          <a:latin typeface="Calibri" panose="020F0502020204030204" pitchFamily="34" charset="0"/>
                        </a:rPr>
                        <a:t>(B minus C)</a:t>
                      </a: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l" fontAlgn="b"/>
                      <a:r>
                        <a:rPr lang="en-US" sz="1100" b="1" i="0" u="none" strike="noStrike">
                          <a:solidFill>
                            <a:srgbClr val="FFFFFF"/>
                          </a:solidFill>
                          <a:effectLst/>
                          <a:latin typeface="Calibri" panose="020F0502020204030204" pitchFamily="34" charset="0"/>
                        </a:rPr>
                        <a:t>Inmate Distribution per SB171</a:t>
                      </a: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l" fontAlgn="b"/>
                      <a:r>
                        <a:rPr lang="en-US" sz="1100" b="1" i="0" u="none" strike="noStrike">
                          <a:solidFill>
                            <a:srgbClr val="FFFFFF"/>
                          </a:solidFill>
                          <a:effectLst/>
                          <a:latin typeface="Calibri" panose="020F0502020204030204" pitchFamily="34" charset="0"/>
                        </a:rPr>
                        <a:t>Population to include SB171 </a:t>
                      </a:r>
                      <a:br>
                        <a:rPr lang="en-US" sz="1100" b="1" i="0" u="none" strike="noStrike">
                          <a:solidFill>
                            <a:srgbClr val="FFFFFF"/>
                          </a:solidFill>
                          <a:effectLst/>
                          <a:latin typeface="Calibri" panose="020F0502020204030204" pitchFamily="34" charset="0"/>
                        </a:rPr>
                      </a:br>
                      <a:r>
                        <a:rPr lang="en-US" sz="1100" b="1" i="0" u="none" strike="noStrike">
                          <a:solidFill>
                            <a:srgbClr val="FFFFFF"/>
                          </a:solidFill>
                          <a:effectLst/>
                          <a:latin typeface="Calibri" panose="020F0502020204030204" pitchFamily="34" charset="0"/>
                        </a:rPr>
                        <a:t>(D plus E)</a:t>
                      </a: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l" fontAlgn="b"/>
                      <a:r>
                        <a:rPr lang="en-US" sz="1100" b="1" i="0" u="none" strike="noStrike">
                          <a:solidFill>
                            <a:srgbClr val="FFFFFF"/>
                          </a:solidFill>
                          <a:effectLst/>
                          <a:latin typeface="Calibri" panose="020F0502020204030204" pitchFamily="34" charset="0"/>
                        </a:rPr>
                        <a:t>Deviation</a:t>
                      </a: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l" fontAlgn="b"/>
                      <a:r>
                        <a:rPr lang="en-US" sz="1100" b="1" i="0" u="none" strike="noStrike">
                          <a:solidFill>
                            <a:srgbClr val="FFFFFF"/>
                          </a:solidFill>
                          <a:effectLst/>
                          <a:latin typeface="Calibri" panose="020F0502020204030204" pitchFamily="34" charset="0"/>
                        </a:rPr>
                        <a:t>% deviation</a:t>
                      </a: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1406489711"/>
                  </a:ext>
                </a:extLst>
              </a:tr>
              <a:tr h="221778">
                <a:tc>
                  <a:txBody>
                    <a:bodyPr/>
                    <a:lstStyle/>
                    <a:p>
                      <a:pPr algn="l" fontAlgn="b"/>
                      <a:r>
                        <a:rPr lang="en-US" sz="1100" b="0" i="0" u="none" strike="noStrike">
                          <a:solidFill>
                            <a:srgbClr val="000000"/>
                          </a:solidFill>
                          <a:effectLst/>
                          <a:latin typeface="Calibri" panose="020F0502020204030204" pitchFamily="34" charset="0"/>
                        </a:rPr>
                        <a:t>1</a:t>
                      </a: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                8,734 </a:t>
                      </a: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                                151 </a:t>
                      </a: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                   8,583 </a:t>
                      </a: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                    204 </a:t>
                      </a: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                      8,787 </a:t>
                      </a: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           (34)</a:t>
                      </a: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US" sz="1100" b="0" i="0" u="none" strike="noStrike">
                          <a:solidFill>
                            <a:srgbClr val="000000"/>
                          </a:solidFill>
                          <a:effectLst/>
                          <a:latin typeface="Calibri" panose="020F0502020204030204" pitchFamily="34" charset="0"/>
                        </a:rPr>
                        <a:t>-0.39%</a:t>
                      </a: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1243242863"/>
                  </a:ext>
                </a:extLst>
              </a:tr>
              <a:tr h="221778">
                <a:tc>
                  <a:txBody>
                    <a:bodyPr/>
                    <a:lstStyle/>
                    <a:p>
                      <a:pPr algn="l" fontAlgn="b"/>
                      <a:r>
                        <a:rPr lang="en-US" sz="1100" b="0" i="0" u="none" strike="noStrike">
                          <a:solidFill>
                            <a:srgbClr val="000000"/>
                          </a:solidFill>
                          <a:effectLst/>
                          <a:latin typeface="Calibri" panose="020F0502020204030204" pitchFamily="34" charset="0"/>
                        </a:rPr>
                        <a:t>2</a:t>
                      </a:r>
                    </a:p>
                  </a:txBody>
                  <a:tcPr marL="6350" marR="6350" marT="635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8,449 </a:t>
                      </a:r>
                    </a:p>
                  </a:txBody>
                  <a:tcPr marL="6350" marR="6350" marT="635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8,449 </a:t>
                      </a:r>
                    </a:p>
                  </a:txBody>
                  <a:tcPr marL="6350" marR="6350" marT="635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133 </a:t>
                      </a:r>
                    </a:p>
                  </a:txBody>
                  <a:tcPr marL="6350" marR="6350" marT="635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8,582 </a:t>
                      </a:r>
                    </a:p>
                  </a:txBody>
                  <a:tcPr marL="6350" marR="6350" marT="635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(239)</a:t>
                      </a:r>
                    </a:p>
                  </a:txBody>
                  <a:tcPr marL="6350" marR="6350" marT="635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-2.71%</a:t>
                      </a:r>
                    </a:p>
                  </a:txBody>
                  <a:tcPr marL="6350" marR="6350" marT="6350" marB="0" anchor="b">
                    <a:lnL>
                      <a:noFill/>
                    </a:lnL>
                    <a:lnR>
                      <a:noFill/>
                    </a:lnR>
                    <a:lnT>
                      <a:noFill/>
                    </a:lnT>
                    <a:lnB>
                      <a:noFill/>
                    </a:lnB>
                  </a:tcPr>
                </a:tc>
                <a:extLst>
                  <a:ext uri="{0D108BD9-81ED-4DB2-BD59-A6C34878D82A}">
                    <a16:rowId xmlns:a16="http://schemas.microsoft.com/office/drawing/2014/main" val="2771167757"/>
                  </a:ext>
                </a:extLst>
              </a:tr>
              <a:tr h="221778">
                <a:tc>
                  <a:txBody>
                    <a:bodyPr/>
                    <a:lstStyle/>
                    <a:p>
                      <a:pPr algn="l" fontAlgn="b"/>
                      <a:r>
                        <a:rPr lang="en-US" sz="1100" b="0" i="0" u="none" strike="noStrike">
                          <a:solidFill>
                            <a:srgbClr val="000000"/>
                          </a:solidFill>
                          <a:effectLst/>
                          <a:latin typeface="Calibri" panose="020F0502020204030204" pitchFamily="34" charset="0"/>
                        </a:rPr>
                        <a:t>3</a:t>
                      </a:r>
                    </a:p>
                  </a:txBody>
                  <a:tcPr marL="6350" marR="6350" marT="6350" marB="0" anchor="b">
                    <a:lnL>
                      <a:noFill/>
                    </a:lnL>
                    <a:lnR>
                      <a:noFill/>
                    </a:lnR>
                    <a:lnT>
                      <a:noFill/>
                    </a:lnT>
                    <a:lnB>
                      <a:noFill/>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                8,326 </a:t>
                      </a:r>
                    </a:p>
                  </a:txBody>
                  <a:tcPr marL="6350" marR="6350" marT="6350" marB="0" anchor="b">
                    <a:lnL>
                      <a:noFill/>
                    </a:lnL>
                    <a:lnR>
                      <a:noFill/>
                    </a:lnR>
                    <a:lnT>
                      <a:noFill/>
                    </a:lnT>
                    <a:lnB>
                      <a:noFill/>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                             1,281 </a:t>
                      </a:r>
                    </a:p>
                  </a:txBody>
                  <a:tcPr marL="6350" marR="6350" marT="6350" marB="0" anchor="b">
                    <a:lnL>
                      <a:noFill/>
                    </a:lnL>
                    <a:lnR>
                      <a:noFill/>
                    </a:lnR>
                    <a:lnT>
                      <a:noFill/>
                    </a:lnT>
                    <a:lnB>
                      <a:noFill/>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                   7,045 </a:t>
                      </a:r>
                    </a:p>
                  </a:txBody>
                  <a:tcPr marL="6350" marR="6350" marT="6350" marB="0" anchor="b">
                    <a:lnL>
                      <a:noFill/>
                    </a:lnL>
                    <a:lnR>
                      <a:noFill/>
                    </a:lnR>
                    <a:lnT>
                      <a:noFill/>
                    </a:lnT>
                    <a:lnB>
                      <a:noFill/>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                    269 </a:t>
                      </a:r>
                    </a:p>
                  </a:txBody>
                  <a:tcPr marL="6350" marR="6350" marT="6350" marB="0" anchor="b">
                    <a:lnL>
                      <a:noFill/>
                    </a:lnL>
                    <a:lnR>
                      <a:noFill/>
                    </a:lnR>
                    <a:lnT>
                      <a:noFill/>
                    </a:lnT>
                    <a:lnB>
                      <a:noFill/>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                      7,314 </a:t>
                      </a:r>
                    </a:p>
                  </a:txBody>
                  <a:tcPr marL="6350" marR="6350" marT="6350" marB="0" anchor="b">
                    <a:lnL>
                      <a:noFill/>
                    </a:lnL>
                    <a:lnR>
                      <a:noFill/>
                    </a:lnR>
                    <a:lnT>
                      <a:noFill/>
                    </a:lnT>
                    <a:lnB>
                      <a:noFill/>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      (1,507)</a:t>
                      </a:r>
                    </a:p>
                  </a:txBody>
                  <a:tcPr marL="6350" marR="6350" marT="6350" marB="0" anchor="b">
                    <a:lnL>
                      <a:noFill/>
                    </a:lnL>
                    <a:lnR>
                      <a:noFill/>
                    </a:lnR>
                    <a:lnT>
                      <a:noFill/>
                    </a:lnT>
                    <a:lnB>
                      <a:noFill/>
                    </a:lnB>
                    <a:solidFill>
                      <a:srgbClr val="D9D9D9"/>
                    </a:solidFill>
                  </a:tcPr>
                </a:tc>
                <a:tc>
                  <a:txBody>
                    <a:bodyPr/>
                    <a:lstStyle/>
                    <a:p>
                      <a:pPr algn="r" fontAlgn="b"/>
                      <a:r>
                        <a:rPr lang="en-US" sz="1100" b="0" i="0" u="none" strike="noStrike">
                          <a:solidFill>
                            <a:srgbClr val="000000"/>
                          </a:solidFill>
                          <a:effectLst/>
                          <a:latin typeface="Calibri" panose="020F0502020204030204" pitchFamily="34" charset="0"/>
                        </a:rPr>
                        <a:t>-17.09%</a:t>
                      </a:r>
                    </a:p>
                  </a:txBody>
                  <a:tcPr marL="6350" marR="6350" marT="6350" marB="0" anchor="b">
                    <a:lnL>
                      <a:noFill/>
                    </a:lnL>
                    <a:lnR>
                      <a:noFill/>
                    </a:lnR>
                    <a:lnT>
                      <a:noFill/>
                    </a:lnT>
                    <a:lnB>
                      <a:noFill/>
                    </a:lnB>
                    <a:solidFill>
                      <a:srgbClr val="D9D9D9"/>
                    </a:solidFill>
                  </a:tcPr>
                </a:tc>
                <a:extLst>
                  <a:ext uri="{0D108BD9-81ED-4DB2-BD59-A6C34878D82A}">
                    <a16:rowId xmlns:a16="http://schemas.microsoft.com/office/drawing/2014/main" val="4224221940"/>
                  </a:ext>
                </a:extLst>
              </a:tr>
              <a:tr h="221778">
                <a:tc>
                  <a:txBody>
                    <a:bodyPr/>
                    <a:lstStyle/>
                    <a:p>
                      <a:pPr algn="l" fontAlgn="b"/>
                      <a:r>
                        <a:rPr lang="en-US" sz="1100" b="0" i="0" u="none" strike="noStrike">
                          <a:solidFill>
                            <a:srgbClr val="000000"/>
                          </a:solidFill>
                          <a:effectLst/>
                          <a:latin typeface="Calibri" panose="020F0502020204030204" pitchFamily="34" charset="0"/>
                        </a:rPr>
                        <a:t>4</a:t>
                      </a:r>
                    </a:p>
                  </a:txBody>
                  <a:tcPr marL="6350" marR="6350" marT="635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10,549 </a:t>
                      </a:r>
                    </a:p>
                  </a:txBody>
                  <a:tcPr marL="6350" marR="6350" marT="635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10,549 </a:t>
                      </a:r>
                    </a:p>
                  </a:txBody>
                  <a:tcPr marL="6350" marR="6350" marT="635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140 </a:t>
                      </a:r>
                    </a:p>
                  </a:txBody>
                  <a:tcPr marL="6350" marR="6350" marT="635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10,689 </a:t>
                      </a:r>
                    </a:p>
                  </a:txBody>
                  <a:tcPr marL="6350" marR="6350" marT="635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1,868 </a:t>
                      </a:r>
                    </a:p>
                  </a:txBody>
                  <a:tcPr marL="6350" marR="6350" marT="635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21.18%</a:t>
                      </a:r>
                    </a:p>
                  </a:txBody>
                  <a:tcPr marL="6350" marR="6350" marT="6350" marB="0" anchor="b">
                    <a:lnL>
                      <a:noFill/>
                    </a:lnL>
                    <a:lnR>
                      <a:noFill/>
                    </a:lnR>
                    <a:lnT>
                      <a:noFill/>
                    </a:lnT>
                    <a:lnB>
                      <a:noFill/>
                    </a:lnB>
                  </a:tcPr>
                </a:tc>
                <a:extLst>
                  <a:ext uri="{0D108BD9-81ED-4DB2-BD59-A6C34878D82A}">
                    <a16:rowId xmlns:a16="http://schemas.microsoft.com/office/drawing/2014/main" val="3449025103"/>
                  </a:ext>
                </a:extLst>
              </a:tr>
              <a:tr h="221778">
                <a:tc>
                  <a:txBody>
                    <a:bodyPr/>
                    <a:lstStyle/>
                    <a:p>
                      <a:pPr algn="l" fontAlgn="b"/>
                      <a:r>
                        <a:rPr lang="en-US" sz="1100" b="0" i="0" u="none" strike="noStrike">
                          <a:solidFill>
                            <a:srgbClr val="000000"/>
                          </a:solidFill>
                          <a:effectLst/>
                          <a:latin typeface="Calibri" panose="020F0502020204030204" pitchFamily="34" charset="0"/>
                        </a:rPr>
                        <a:t>5</a:t>
                      </a:r>
                    </a:p>
                  </a:txBody>
                  <a:tcPr marL="6350" marR="6350" marT="6350" marB="0" anchor="b">
                    <a:lnL>
                      <a:noFill/>
                    </a:lnL>
                    <a:lnR>
                      <a:noFill/>
                    </a:lnR>
                    <a:lnT>
                      <a:noFill/>
                    </a:lnT>
                    <a:lnB>
                      <a:noFill/>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                8,578 </a:t>
                      </a:r>
                    </a:p>
                  </a:txBody>
                  <a:tcPr marL="6350" marR="6350" marT="6350" marB="0" anchor="b">
                    <a:lnL>
                      <a:noFill/>
                    </a:lnL>
                    <a:lnR>
                      <a:noFill/>
                    </a:lnR>
                    <a:lnT>
                      <a:noFill/>
                    </a:lnT>
                    <a:lnB>
                      <a:noFill/>
                    </a:lnB>
                    <a:solidFill>
                      <a:srgbClr val="D9D9D9"/>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                   8,578 </a:t>
                      </a:r>
                    </a:p>
                  </a:txBody>
                  <a:tcPr marL="6350" marR="6350" marT="6350" marB="0" anchor="b">
                    <a:lnL>
                      <a:noFill/>
                    </a:lnL>
                    <a:lnR>
                      <a:noFill/>
                    </a:lnR>
                    <a:lnT>
                      <a:noFill/>
                    </a:lnT>
                    <a:lnB>
                      <a:noFill/>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                    151 </a:t>
                      </a:r>
                    </a:p>
                  </a:txBody>
                  <a:tcPr marL="6350" marR="6350" marT="6350" marB="0" anchor="b">
                    <a:lnL>
                      <a:noFill/>
                    </a:lnL>
                    <a:lnR>
                      <a:noFill/>
                    </a:lnR>
                    <a:lnT>
                      <a:noFill/>
                    </a:lnT>
                    <a:lnB>
                      <a:noFill/>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                      8,729 </a:t>
                      </a:r>
                    </a:p>
                  </a:txBody>
                  <a:tcPr marL="6350" marR="6350" marT="6350" marB="0" anchor="b">
                    <a:lnL>
                      <a:noFill/>
                    </a:lnL>
                    <a:lnR>
                      <a:noFill/>
                    </a:lnR>
                    <a:lnT>
                      <a:noFill/>
                    </a:lnT>
                    <a:lnB>
                      <a:noFill/>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           (92)</a:t>
                      </a:r>
                    </a:p>
                  </a:txBody>
                  <a:tcPr marL="6350" marR="6350" marT="6350" marB="0" anchor="b">
                    <a:lnL>
                      <a:noFill/>
                    </a:lnL>
                    <a:lnR>
                      <a:noFill/>
                    </a:lnR>
                    <a:lnT>
                      <a:noFill/>
                    </a:lnT>
                    <a:lnB>
                      <a:noFill/>
                    </a:lnB>
                    <a:solidFill>
                      <a:srgbClr val="D9D9D9"/>
                    </a:solidFill>
                  </a:tcPr>
                </a:tc>
                <a:tc>
                  <a:txBody>
                    <a:bodyPr/>
                    <a:lstStyle/>
                    <a:p>
                      <a:pPr algn="r" fontAlgn="b"/>
                      <a:r>
                        <a:rPr lang="en-US" sz="1100" b="0" i="0" u="none" strike="noStrike">
                          <a:solidFill>
                            <a:srgbClr val="000000"/>
                          </a:solidFill>
                          <a:effectLst/>
                          <a:latin typeface="Calibri" panose="020F0502020204030204" pitchFamily="34" charset="0"/>
                        </a:rPr>
                        <a:t>-1.04%</a:t>
                      </a:r>
                    </a:p>
                  </a:txBody>
                  <a:tcPr marL="6350" marR="6350" marT="6350" marB="0" anchor="b">
                    <a:lnL>
                      <a:noFill/>
                    </a:lnL>
                    <a:lnR>
                      <a:noFill/>
                    </a:lnR>
                    <a:lnT>
                      <a:noFill/>
                    </a:lnT>
                    <a:lnB>
                      <a:noFill/>
                    </a:lnB>
                    <a:solidFill>
                      <a:srgbClr val="D9D9D9"/>
                    </a:solidFill>
                  </a:tcPr>
                </a:tc>
                <a:extLst>
                  <a:ext uri="{0D108BD9-81ED-4DB2-BD59-A6C34878D82A}">
                    <a16:rowId xmlns:a16="http://schemas.microsoft.com/office/drawing/2014/main" val="4086748497"/>
                  </a:ext>
                </a:extLst>
              </a:tr>
              <a:tr h="221778">
                <a:tc>
                  <a:txBody>
                    <a:bodyPr/>
                    <a:lstStyle/>
                    <a:p>
                      <a:pPr algn="l" fontAlgn="b"/>
                      <a:r>
                        <a:rPr lang="en-US" sz="1100" b="0" i="0" u="none" strike="noStrike">
                          <a:solidFill>
                            <a:srgbClr val="000000"/>
                          </a:solidFill>
                          <a:effectLst/>
                          <a:latin typeface="Calibri" panose="020F0502020204030204" pitchFamily="34" charset="0"/>
                        </a:rPr>
                        <a:t>6</a:t>
                      </a:r>
                    </a:p>
                  </a:txBody>
                  <a:tcPr marL="6350" marR="6350" marT="635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9,115 </a:t>
                      </a:r>
                    </a:p>
                  </a:txBody>
                  <a:tcPr marL="6350" marR="6350" marT="635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9,115 </a:t>
                      </a:r>
                    </a:p>
                  </a:txBody>
                  <a:tcPr marL="6350" marR="6350" marT="635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105 </a:t>
                      </a:r>
                    </a:p>
                  </a:txBody>
                  <a:tcPr marL="6350" marR="6350" marT="635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9,220 </a:t>
                      </a:r>
                    </a:p>
                  </a:txBody>
                  <a:tcPr marL="6350" marR="6350" marT="635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399 </a:t>
                      </a:r>
                    </a:p>
                  </a:txBody>
                  <a:tcPr marL="6350" marR="6350" marT="635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4.52%</a:t>
                      </a:r>
                    </a:p>
                  </a:txBody>
                  <a:tcPr marL="6350" marR="6350" marT="6350" marB="0" anchor="b">
                    <a:lnL>
                      <a:noFill/>
                    </a:lnL>
                    <a:lnR>
                      <a:noFill/>
                    </a:lnR>
                    <a:lnT>
                      <a:noFill/>
                    </a:lnT>
                    <a:lnB>
                      <a:noFill/>
                    </a:lnB>
                  </a:tcPr>
                </a:tc>
                <a:extLst>
                  <a:ext uri="{0D108BD9-81ED-4DB2-BD59-A6C34878D82A}">
                    <a16:rowId xmlns:a16="http://schemas.microsoft.com/office/drawing/2014/main" val="3109393059"/>
                  </a:ext>
                </a:extLst>
              </a:tr>
              <a:tr h="221778">
                <a:tc>
                  <a:txBody>
                    <a:bodyPr/>
                    <a:lstStyle/>
                    <a:p>
                      <a:pPr algn="l" fontAlgn="b"/>
                      <a:r>
                        <a:rPr lang="en-US" sz="1100" b="0" i="0" u="none" strike="noStrike">
                          <a:solidFill>
                            <a:srgbClr val="000000"/>
                          </a:solidFill>
                          <a:effectLst/>
                          <a:latin typeface="Calibri" panose="020F0502020204030204" pitchFamily="34" charset="0"/>
                        </a:rPr>
                        <a:t>7</a:t>
                      </a:r>
                    </a:p>
                  </a:txBody>
                  <a:tcPr marL="6350" marR="6350" marT="6350" marB="0" anchor="b">
                    <a:lnL>
                      <a:noFill/>
                    </a:lnL>
                    <a:lnR>
                      <a:noFill/>
                    </a:lnR>
                    <a:lnT>
                      <a:noFill/>
                    </a:lnT>
                    <a:lnB>
                      <a:noFill/>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                8,084 </a:t>
                      </a:r>
                    </a:p>
                  </a:txBody>
                  <a:tcPr marL="6350" marR="6350" marT="6350" marB="0" anchor="b">
                    <a:lnL>
                      <a:noFill/>
                    </a:lnL>
                    <a:lnR>
                      <a:noFill/>
                    </a:lnR>
                    <a:lnT>
                      <a:noFill/>
                    </a:lnT>
                    <a:lnB>
                      <a:noFill/>
                    </a:lnB>
                    <a:solidFill>
                      <a:srgbClr val="D9D9D9"/>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                   8,084 </a:t>
                      </a:r>
                    </a:p>
                  </a:txBody>
                  <a:tcPr marL="6350" marR="6350" marT="6350" marB="0" anchor="b">
                    <a:lnL>
                      <a:noFill/>
                    </a:lnL>
                    <a:lnR>
                      <a:noFill/>
                    </a:lnR>
                    <a:lnT>
                      <a:noFill/>
                    </a:lnT>
                    <a:lnB>
                      <a:noFill/>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                       87 </a:t>
                      </a:r>
                    </a:p>
                  </a:txBody>
                  <a:tcPr marL="6350" marR="6350" marT="6350" marB="0" anchor="b">
                    <a:lnL>
                      <a:noFill/>
                    </a:lnL>
                    <a:lnR>
                      <a:noFill/>
                    </a:lnR>
                    <a:lnT>
                      <a:noFill/>
                    </a:lnT>
                    <a:lnB>
                      <a:noFill/>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                      8,171 </a:t>
                      </a:r>
                    </a:p>
                  </a:txBody>
                  <a:tcPr marL="6350" marR="6350" marT="6350" marB="0" anchor="b">
                    <a:lnL>
                      <a:noFill/>
                    </a:lnL>
                    <a:lnR>
                      <a:noFill/>
                    </a:lnR>
                    <a:lnT>
                      <a:noFill/>
                    </a:lnT>
                    <a:lnB>
                      <a:noFill/>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         (650)</a:t>
                      </a:r>
                    </a:p>
                  </a:txBody>
                  <a:tcPr marL="6350" marR="6350" marT="6350" marB="0" anchor="b">
                    <a:lnL>
                      <a:noFill/>
                    </a:lnL>
                    <a:lnR>
                      <a:noFill/>
                    </a:lnR>
                    <a:lnT>
                      <a:noFill/>
                    </a:lnT>
                    <a:lnB>
                      <a:noFill/>
                    </a:lnB>
                    <a:solidFill>
                      <a:srgbClr val="D9D9D9"/>
                    </a:solidFill>
                  </a:tcPr>
                </a:tc>
                <a:tc>
                  <a:txBody>
                    <a:bodyPr/>
                    <a:lstStyle/>
                    <a:p>
                      <a:pPr algn="r" fontAlgn="b"/>
                      <a:r>
                        <a:rPr lang="en-US" sz="1100" b="0" i="0" u="none" strike="noStrike">
                          <a:solidFill>
                            <a:srgbClr val="000000"/>
                          </a:solidFill>
                          <a:effectLst/>
                          <a:latin typeface="Calibri" panose="020F0502020204030204" pitchFamily="34" charset="0"/>
                        </a:rPr>
                        <a:t>-7.37%</a:t>
                      </a:r>
                    </a:p>
                  </a:txBody>
                  <a:tcPr marL="6350" marR="6350" marT="6350" marB="0" anchor="b">
                    <a:lnL>
                      <a:noFill/>
                    </a:lnL>
                    <a:lnR>
                      <a:noFill/>
                    </a:lnR>
                    <a:lnT>
                      <a:noFill/>
                    </a:lnT>
                    <a:lnB>
                      <a:noFill/>
                    </a:lnB>
                    <a:solidFill>
                      <a:srgbClr val="D9D9D9"/>
                    </a:solidFill>
                  </a:tcPr>
                </a:tc>
                <a:extLst>
                  <a:ext uri="{0D108BD9-81ED-4DB2-BD59-A6C34878D82A}">
                    <a16:rowId xmlns:a16="http://schemas.microsoft.com/office/drawing/2014/main" val="4081139600"/>
                  </a:ext>
                </a:extLst>
              </a:tr>
              <a:tr h="221778">
                <a:tc>
                  <a:txBody>
                    <a:bodyPr/>
                    <a:lstStyle/>
                    <a:p>
                      <a:pPr algn="l" fontAlgn="b"/>
                      <a:r>
                        <a:rPr lang="en-US" sz="1100" b="0" i="0" u="none" strike="noStrike">
                          <a:solidFill>
                            <a:srgbClr val="000000"/>
                          </a:solidFill>
                          <a:effectLst/>
                          <a:latin typeface="Calibri" panose="020F0502020204030204" pitchFamily="34" charset="0"/>
                        </a:rPr>
                        <a:t>8</a:t>
                      </a:r>
                    </a:p>
                  </a:txBody>
                  <a:tcPr marL="6350" marR="6350" marT="635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9,063 </a:t>
                      </a:r>
                    </a:p>
                  </a:txBody>
                  <a:tcPr marL="6350" marR="6350" marT="635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9,063 </a:t>
                      </a:r>
                    </a:p>
                  </a:txBody>
                  <a:tcPr marL="6350" marR="6350" marT="635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14 </a:t>
                      </a:r>
                    </a:p>
                  </a:txBody>
                  <a:tcPr marL="6350" marR="6350" marT="635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9,077 </a:t>
                      </a:r>
                    </a:p>
                  </a:txBody>
                  <a:tcPr marL="6350" marR="6350" marT="635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256 </a:t>
                      </a:r>
                    </a:p>
                  </a:txBody>
                  <a:tcPr marL="6350" marR="6350" marT="635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2.90%</a:t>
                      </a:r>
                    </a:p>
                  </a:txBody>
                  <a:tcPr marL="6350" marR="6350" marT="6350" marB="0" anchor="b">
                    <a:lnL>
                      <a:noFill/>
                    </a:lnL>
                    <a:lnR>
                      <a:noFill/>
                    </a:lnR>
                    <a:lnT>
                      <a:noFill/>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3112936374"/>
                  </a:ext>
                </a:extLst>
              </a:tr>
              <a:tr h="221778">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1" i="0" u="none" strike="noStrike" dirty="0">
                          <a:solidFill>
                            <a:srgbClr val="000000"/>
                          </a:solidFill>
                          <a:effectLst/>
                          <a:latin typeface="Calibri" panose="020F0502020204030204" pitchFamily="34" charset="0"/>
                        </a:rPr>
                        <a:t>              70,898 </a:t>
                      </a:r>
                    </a:p>
                  </a:txBody>
                  <a:tcPr marL="6350" marR="6350" marT="6350" marB="0" anchor="b">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r>
                        <a:rPr lang="en-US" sz="1100" b="1" i="0" u="none" strike="noStrike" dirty="0">
                          <a:solidFill>
                            <a:srgbClr val="000000"/>
                          </a:solidFill>
                          <a:effectLst/>
                          <a:latin typeface="Calibri" panose="020F0502020204030204" pitchFamily="34" charset="0"/>
                        </a:rPr>
                        <a:t>1,432 </a:t>
                      </a:r>
                    </a:p>
                  </a:txBody>
                  <a:tcPr marL="6350" marR="6350" marT="6350" marB="0" anchor="b">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r>
                        <a:rPr lang="en-US" sz="1100" b="1" i="0" u="none" strike="noStrike" dirty="0">
                          <a:solidFill>
                            <a:srgbClr val="000000"/>
                          </a:solidFill>
                          <a:effectLst/>
                          <a:latin typeface="Calibri" panose="020F0502020204030204" pitchFamily="34" charset="0"/>
                        </a:rPr>
                        <a:t>69,466 </a:t>
                      </a:r>
                    </a:p>
                  </a:txBody>
                  <a:tcPr marL="6350" marR="6350" marT="6350" marB="0" anchor="b">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r>
                        <a:rPr lang="en-US" sz="1100" b="1" i="0" u="none" strike="noStrike" dirty="0">
                          <a:solidFill>
                            <a:srgbClr val="000000"/>
                          </a:solidFill>
                          <a:effectLst/>
                          <a:latin typeface="Calibri" panose="020F0502020204030204" pitchFamily="34" charset="0"/>
                        </a:rPr>
                        <a:t>1,103 </a:t>
                      </a:r>
                    </a:p>
                  </a:txBody>
                  <a:tcPr marL="6350" marR="6350" marT="6350" marB="0" anchor="b">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1" i="0" u="none" strike="noStrike" dirty="0">
                          <a:solidFill>
                            <a:srgbClr val="000000"/>
                          </a:solidFill>
                          <a:effectLst/>
                          <a:latin typeface="Calibri" panose="020F0502020204030204" pitchFamily="34" charset="0"/>
                        </a:rPr>
                        <a:t>                    70,569 </a:t>
                      </a:r>
                    </a:p>
                  </a:txBody>
                  <a:tcPr marL="6350" marR="6350" marT="6350" marB="0" anchor="b">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1632688"/>
                  </a:ext>
                </a:extLst>
              </a:tr>
              <a:tr h="221778">
                <a:tc>
                  <a:txBody>
                    <a:bodyPr/>
                    <a:lstStyle/>
                    <a:p>
                      <a:pPr algn="l" fontAlgn="b"/>
                      <a:endParaRPr lang="en-US" sz="1100" b="0" i="0" u="none" strike="noStrike">
                        <a:effectLst/>
                        <a:latin typeface="Calibri" panose="020F0502020204030204" pitchFamily="34" charset="0"/>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effectLst/>
                        <a:latin typeface="Calibri" panose="020F0502020204030204" pitchFamily="34" charset="0"/>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effectLst/>
                        <a:latin typeface="Calibri" panose="020F0502020204030204" pitchFamily="34" charset="0"/>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effectLst/>
                        <a:latin typeface="Calibri" panose="020F0502020204030204" pitchFamily="34" charset="0"/>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effectLst/>
                        <a:latin typeface="Calibri" panose="020F0502020204030204" pitchFamily="34" charset="0"/>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1100" b="1" i="0" u="none" strike="noStrike" dirty="0">
                          <a:effectLst/>
                          <a:highlight>
                            <a:srgbClr val="FFFF00"/>
                          </a:highlight>
                          <a:latin typeface="Calibri" panose="020F0502020204030204" pitchFamily="34" charset="0"/>
                        </a:rPr>
                        <a:t>                      8,821 </a:t>
                      </a: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effectLst/>
                        <a:latin typeface="Calibri" panose="020F0502020204030204" pitchFamily="34" charset="0"/>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effectLst/>
                        <a:latin typeface="Calibri" panose="020F0502020204030204" pitchFamily="34" charset="0"/>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695901388"/>
                  </a:ext>
                </a:extLst>
              </a:tr>
              <a:tr h="221778">
                <a:tc>
                  <a:txBody>
                    <a:bodyPr/>
                    <a:lstStyle/>
                    <a:p>
                      <a:pPr algn="l" fontAlgn="b"/>
                      <a:endParaRPr lang="en-US" sz="1100" b="0" i="0" u="none" strike="noStrike">
                        <a:effectLst/>
                        <a:latin typeface="Calibri" panose="020F0502020204030204" pitchFamily="34" charset="0"/>
                      </a:endParaRPr>
                    </a:p>
                  </a:txBody>
                  <a:tcPr marL="6350" marR="6350" marT="6350" marB="0" anchor="b">
                    <a:lnL>
                      <a:noFill/>
                    </a:lnL>
                    <a:lnR>
                      <a:noFill/>
                    </a:lnR>
                    <a:lnT>
                      <a:noFill/>
                    </a:lnT>
                    <a:lnB>
                      <a:noFill/>
                    </a:lnB>
                  </a:tcPr>
                </a:tc>
                <a:tc gridSpan="4">
                  <a:txBody>
                    <a:bodyPr/>
                    <a:lstStyle/>
                    <a:p>
                      <a:pPr algn="l" fontAlgn="b"/>
                      <a:r>
                        <a:rPr lang="en-US" sz="1100" b="0" i="0" u="none" strike="noStrike" dirty="0">
                          <a:effectLst/>
                          <a:latin typeface="Calibri" panose="020F0502020204030204" pitchFamily="34" charset="0"/>
                        </a:rPr>
                        <a:t>* Howard R. Young Correctional Institution is in District 3</a:t>
                      </a:r>
                    </a:p>
                  </a:txBody>
                  <a:tcPr marL="6350" marR="6350" marT="635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dirty="0">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US" sz="1100" b="0" i="0" u="none" strike="noStrike">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US" sz="1100" b="0" i="0" u="none" strike="noStrike">
                        <a:effectLst/>
                        <a:latin typeface="Calibri" panose="020F050202020403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3098159988"/>
                  </a:ext>
                </a:extLst>
              </a:tr>
              <a:tr h="221778">
                <a:tc>
                  <a:txBody>
                    <a:bodyPr/>
                    <a:lstStyle/>
                    <a:p>
                      <a:pPr algn="l" fontAlgn="b"/>
                      <a:endParaRPr lang="en-US" sz="1100" b="0" i="0" u="none" strike="noStrike">
                        <a:effectLst/>
                        <a:latin typeface="Calibri" panose="020F0502020204030204" pitchFamily="34" charset="0"/>
                      </a:endParaRPr>
                    </a:p>
                  </a:txBody>
                  <a:tcPr marL="6350" marR="6350" marT="6350" marB="0" anchor="b">
                    <a:lnL>
                      <a:noFill/>
                    </a:lnL>
                    <a:lnR>
                      <a:noFill/>
                    </a:lnR>
                    <a:lnT>
                      <a:noFill/>
                    </a:lnT>
                    <a:lnB>
                      <a:noFill/>
                    </a:lnB>
                  </a:tcPr>
                </a:tc>
                <a:tc gridSpan="4">
                  <a:txBody>
                    <a:bodyPr/>
                    <a:lstStyle/>
                    <a:p>
                      <a:pPr algn="l" fontAlgn="b"/>
                      <a:r>
                        <a:rPr lang="en-US" sz="1100" b="0" i="0" u="none" strike="noStrike" dirty="0">
                          <a:effectLst/>
                          <a:latin typeface="Calibri" panose="020F0502020204030204" pitchFamily="34" charset="0"/>
                        </a:rPr>
                        <a:t>* Plummer Community Corrections Center is in District 1</a:t>
                      </a:r>
                    </a:p>
                  </a:txBody>
                  <a:tcPr marL="6350" marR="6350" marT="635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dirty="0">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US" sz="1100" b="0" i="0" u="none" strike="noStrike">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US" sz="1100" b="0" i="0" u="none" strike="noStrike">
                        <a:effectLst/>
                        <a:latin typeface="Calibri" panose="020F050202020403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436267415"/>
                  </a:ext>
                </a:extLst>
              </a:tr>
              <a:tr h="221778">
                <a:tc>
                  <a:txBody>
                    <a:bodyPr/>
                    <a:lstStyle/>
                    <a:p>
                      <a:pPr algn="l" fontAlgn="b"/>
                      <a:endParaRPr lang="en-US" sz="1100" b="0" i="0" u="none" strike="noStrike">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US" sz="1100" b="0" i="0" u="none" strike="noStrike">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US" sz="1100" b="0" i="0" u="none" strike="noStrike">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US" sz="1100" b="0" i="0" u="none" strike="noStrike">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US" sz="1100" b="0" i="0" u="none" strike="noStrike" dirty="0">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r>
                        <a:rPr lang="en-US" sz="1100" b="1" i="0" u="none" strike="noStrike" dirty="0">
                          <a:effectLst/>
                          <a:latin typeface="Calibri" panose="020F0502020204030204" pitchFamily="34" charset="0"/>
                        </a:rPr>
                        <a:t>Ideal</a:t>
                      </a:r>
                    </a:p>
                  </a:txBody>
                  <a:tcPr marL="6350" marR="6350" marT="6350" marB="0" anchor="b">
                    <a:lnL>
                      <a:noFill/>
                    </a:lnL>
                    <a:lnR>
                      <a:noFill/>
                    </a:lnR>
                    <a:lnT>
                      <a:noFill/>
                    </a:lnT>
                    <a:lnB>
                      <a:noFill/>
                    </a:lnB>
                  </a:tcPr>
                </a:tc>
                <a:tc>
                  <a:txBody>
                    <a:bodyPr/>
                    <a:lstStyle/>
                    <a:p>
                      <a:pPr algn="ctr" fontAlgn="b"/>
                      <a:r>
                        <a:rPr lang="en-US" sz="1100" b="1" i="0" u="sng" strike="noStrike" dirty="0">
                          <a:effectLst/>
                          <a:latin typeface="Calibri" panose="020F0502020204030204" pitchFamily="34" charset="0"/>
                        </a:rPr>
                        <a:t>Max</a:t>
                      </a:r>
                    </a:p>
                  </a:txBody>
                  <a:tcPr marL="6350" marR="6350" marT="6350" marB="0" anchor="b">
                    <a:lnL>
                      <a:noFill/>
                    </a:lnL>
                    <a:lnR>
                      <a:noFill/>
                    </a:lnR>
                    <a:lnT>
                      <a:noFill/>
                    </a:lnT>
                    <a:lnB>
                      <a:noFill/>
                    </a:lnB>
                  </a:tcPr>
                </a:tc>
                <a:tc>
                  <a:txBody>
                    <a:bodyPr/>
                    <a:lstStyle/>
                    <a:p>
                      <a:pPr algn="ctr" fontAlgn="b"/>
                      <a:r>
                        <a:rPr lang="en-US" sz="1100" b="1" i="0" u="sng" strike="noStrike" dirty="0">
                          <a:effectLst/>
                          <a:latin typeface="Calibri" panose="020F0502020204030204" pitchFamily="34" charset="0"/>
                        </a:rPr>
                        <a:t>Min.</a:t>
                      </a:r>
                    </a:p>
                  </a:txBody>
                  <a:tcPr marL="6350" marR="6350" marT="6350" marB="0" anchor="b">
                    <a:lnL>
                      <a:noFill/>
                    </a:lnL>
                    <a:lnR>
                      <a:noFill/>
                    </a:lnR>
                    <a:lnT>
                      <a:noFill/>
                    </a:lnT>
                    <a:lnB>
                      <a:noFill/>
                    </a:lnB>
                  </a:tcPr>
                </a:tc>
                <a:extLst>
                  <a:ext uri="{0D108BD9-81ED-4DB2-BD59-A6C34878D82A}">
                    <a16:rowId xmlns:a16="http://schemas.microsoft.com/office/drawing/2014/main" val="1743057394"/>
                  </a:ext>
                </a:extLst>
              </a:tr>
              <a:tr h="221778">
                <a:tc>
                  <a:txBody>
                    <a:bodyPr/>
                    <a:lstStyle/>
                    <a:p>
                      <a:pPr algn="l" fontAlgn="b"/>
                      <a:endParaRPr lang="en-US" sz="1100" b="0" i="0" u="none" strike="noStrike">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US" sz="1100" b="0" i="0" u="none" strike="noStrike">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US" sz="1100" b="0" i="0" u="none" strike="noStrike">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US" sz="1100" b="0" i="0" u="none" strike="noStrike" dirty="0">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US" sz="1100" b="0" i="0" u="none" strike="noStrike">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r>
                        <a:rPr lang="en-US" sz="1100" b="0" i="0" u="none" strike="noStrike">
                          <a:effectLst/>
                          <a:latin typeface="Calibri" panose="020F0502020204030204" pitchFamily="34" charset="0"/>
                        </a:rPr>
                        <a:t>                      8,821 </a:t>
                      </a:r>
                    </a:p>
                  </a:txBody>
                  <a:tcPr marL="6350" marR="6350" marT="6350" marB="0" anchor="b">
                    <a:lnL>
                      <a:noFill/>
                    </a:lnL>
                    <a:lnR>
                      <a:noFill/>
                    </a:lnR>
                    <a:lnT>
                      <a:noFill/>
                    </a:lnT>
                    <a:lnB>
                      <a:noFill/>
                    </a:lnB>
                  </a:tcPr>
                </a:tc>
                <a:tc>
                  <a:txBody>
                    <a:bodyPr/>
                    <a:lstStyle/>
                    <a:p>
                      <a:pPr algn="l" fontAlgn="b"/>
                      <a:r>
                        <a:rPr lang="en-US" sz="1100" b="0" i="0" u="none" strike="noStrike">
                          <a:effectLst/>
                          <a:latin typeface="Calibri" panose="020F0502020204030204" pitchFamily="34" charset="0"/>
                        </a:rPr>
                        <a:t>       9,262 </a:t>
                      </a:r>
                    </a:p>
                  </a:txBody>
                  <a:tcPr marL="6350" marR="6350" marT="6350" marB="0" anchor="b">
                    <a:lnL>
                      <a:noFill/>
                    </a:lnL>
                    <a:lnR>
                      <a:noFill/>
                    </a:lnR>
                    <a:lnT>
                      <a:noFill/>
                    </a:lnT>
                    <a:lnB>
                      <a:noFill/>
                    </a:lnB>
                  </a:tcPr>
                </a:tc>
                <a:tc>
                  <a:txBody>
                    <a:bodyPr/>
                    <a:lstStyle/>
                    <a:p>
                      <a:pPr algn="l" fontAlgn="b"/>
                      <a:r>
                        <a:rPr lang="en-US" sz="1100" b="0" i="0" u="none" strike="noStrike" dirty="0">
                          <a:effectLst/>
                          <a:latin typeface="Calibri" panose="020F0502020204030204" pitchFamily="34" charset="0"/>
                        </a:rPr>
                        <a:t>       8,380 </a:t>
                      </a:r>
                    </a:p>
                  </a:txBody>
                  <a:tcPr marL="6350" marR="6350" marT="6350" marB="0" anchor="b">
                    <a:lnL>
                      <a:noFill/>
                    </a:lnL>
                    <a:lnR>
                      <a:noFill/>
                    </a:lnR>
                    <a:lnT>
                      <a:noFill/>
                    </a:lnT>
                    <a:lnB>
                      <a:noFill/>
                    </a:lnB>
                  </a:tcPr>
                </a:tc>
                <a:extLst>
                  <a:ext uri="{0D108BD9-81ED-4DB2-BD59-A6C34878D82A}">
                    <a16:rowId xmlns:a16="http://schemas.microsoft.com/office/drawing/2014/main" val="2564146715"/>
                  </a:ext>
                </a:extLst>
              </a:tr>
            </a:tbl>
          </a:graphicData>
        </a:graphic>
      </p:graphicFrame>
      <p:sp>
        <p:nvSpPr>
          <p:cNvPr id="4" name="Slide Number Placeholder 3">
            <a:extLst>
              <a:ext uri="{FF2B5EF4-FFF2-40B4-BE49-F238E27FC236}">
                <a16:creationId xmlns:a16="http://schemas.microsoft.com/office/drawing/2014/main" id="{7BAEA196-5215-4FA1-833A-BB3846FD09E6}"/>
              </a:ext>
            </a:extLst>
          </p:cNvPr>
          <p:cNvSpPr>
            <a:spLocks noGrp="1"/>
          </p:cNvSpPr>
          <p:nvPr>
            <p:ph type="sldNum" sz="quarter" idx="12"/>
          </p:nvPr>
        </p:nvSpPr>
        <p:spPr/>
        <p:txBody>
          <a:bodyPr/>
          <a:lstStyle/>
          <a:p>
            <a:fld id="{3A98EE3D-8CD1-4C3F-BD1C-C98C9596463C}" type="slidenum">
              <a:rPr lang="en-US" smtClean="0"/>
              <a:t>8</a:t>
            </a:fld>
            <a:endParaRPr lang="en-US" dirty="0"/>
          </a:p>
        </p:txBody>
      </p:sp>
    </p:spTree>
    <p:extLst>
      <p:ext uri="{BB962C8B-B14F-4D97-AF65-F5344CB8AC3E}">
        <p14:creationId xmlns:p14="http://schemas.microsoft.com/office/powerpoint/2010/main" val="13394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E0C0E-4E0F-4078-93FD-6C7BA077B315}"/>
              </a:ext>
            </a:extLst>
          </p:cNvPr>
          <p:cNvSpPr>
            <a:spLocks noGrp="1"/>
          </p:cNvSpPr>
          <p:nvPr>
            <p:ph type="title"/>
          </p:nvPr>
        </p:nvSpPr>
        <p:spPr/>
        <p:txBody>
          <a:bodyPr/>
          <a:lstStyle/>
          <a:p>
            <a:r>
              <a:rPr lang="en-US" dirty="0"/>
              <a:t>City Code – Sec. 2-32 (cont’d)</a:t>
            </a:r>
            <a:br>
              <a:rPr lang="en-US" dirty="0"/>
            </a:br>
            <a:r>
              <a:rPr lang="en-US" dirty="0"/>
              <a:t>Committee Report</a:t>
            </a:r>
          </a:p>
        </p:txBody>
      </p:sp>
      <p:sp>
        <p:nvSpPr>
          <p:cNvPr id="3" name="Content Placeholder 2">
            <a:extLst>
              <a:ext uri="{FF2B5EF4-FFF2-40B4-BE49-F238E27FC236}">
                <a16:creationId xmlns:a16="http://schemas.microsoft.com/office/drawing/2014/main" id="{3C470112-A2A5-4045-A7FA-BD5F2024C607}"/>
              </a:ext>
            </a:extLst>
          </p:cNvPr>
          <p:cNvSpPr>
            <a:spLocks noGrp="1"/>
          </p:cNvSpPr>
          <p:nvPr>
            <p:ph idx="1"/>
          </p:nvPr>
        </p:nvSpPr>
        <p:spPr/>
        <p:txBody>
          <a:bodyPr>
            <a:normAutofit fontScale="85000" lnSpcReduction="10000"/>
          </a:bodyPr>
          <a:lstStyle/>
          <a:p>
            <a:r>
              <a:rPr lang="en-US" dirty="0"/>
              <a:t>“The committee thereafter shall prepare and file with the city clerk a report containing a recommended plan for adjusting the councilmanic district boundaries…”</a:t>
            </a:r>
          </a:p>
          <a:p>
            <a:r>
              <a:rPr lang="en-US" dirty="0"/>
              <a:t>“The report of the committee… shall include a map and a description of each of the councilmanic districts… and shall be in the form of a proposed ordinance”</a:t>
            </a:r>
          </a:p>
          <a:p>
            <a:r>
              <a:rPr lang="en-US" dirty="0"/>
              <a:t>“As filed with the city clerk, the report in ordinance form may be introduced by any council member at the next immediate meeting of the council</a:t>
            </a:r>
          </a:p>
          <a:p>
            <a:r>
              <a:rPr lang="en-US" dirty="0"/>
              <a:t>The Redistricting Committee must file a report in the </a:t>
            </a:r>
            <a:r>
              <a:rPr lang="en-US" b="1" u="sng" dirty="0"/>
              <a:t>form of an ordinance </a:t>
            </a:r>
            <a:r>
              <a:rPr lang="en-US" dirty="0"/>
              <a:t>with the City Clerk, and which must include a map and description of every councilmanic district. The ordinance is then placed on the City Council agenda for the next meeting</a:t>
            </a:r>
          </a:p>
          <a:p>
            <a:endParaRPr lang="en-US" dirty="0"/>
          </a:p>
        </p:txBody>
      </p:sp>
      <p:pic>
        <p:nvPicPr>
          <p:cNvPr id="4" name="Picture 3">
            <a:extLst>
              <a:ext uri="{FF2B5EF4-FFF2-40B4-BE49-F238E27FC236}">
                <a16:creationId xmlns:a16="http://schemas.microsoft.com/office/drawing/2014/main" id="{02EF7B23-550F-44C7-9840-B88563B47F41}"/>
              </a:ext>
            </a:extLst>
          </p:cNvPr>
          <p:cNvPicPr>
            <a:picLocks noChangeAspect="1"/>
          </p:cNvPicPr>
          <p:nvPr/>
        </p:nvPicPr>
        <p:blipFill>
          <a:blip r:embed="rId2"/>
          <a:stretch>
            <a:fillRect/>
          </a:stretch>
        </p:blipFill>
        <p:spPr>
          <a:xfrm>
            <a:off x="10509358" y="0"/>
            <a:ext cx="1682642" cy="1140051"/>
          </a:xfrm>
          <a:prstGeom prst="rect">
            <a:avLst/>
          </a:prstGeom>
        </p:spPr>
      </p:pic>
      <p:sp>
        <p:nvSpPr>
          <p:cNvPr id="5" name="Slide Number Placeholder 4">
            <a:extLst>
              <a:ext uri="{FF2B5EF4-FFF2-40B4-BE49-F238E27FC236}">
                <a16:creationId xmlns:a16="http://schemas.microsoft.com/office/drawing/2014/main" id="{AB866EC1-3812-41D6-B78E-303D3F7FD2FC}"/>
              </a:ext>
            </a:extLst>
          </p:cNvPr>
          <p:cNvSpPr>
            <a:spLocks noGrp="1"/>
          </p:cNvSpPr>
          <p:nvPr>
            <p:ph type="sldNum" sz="quarter" idx="12"/>
          </p:nvPr>
        </p:nvSpPr>
        <p:spPr/>
        <p:txBody>
          <a:bodyPr/>
          <a:lstStyle/>
          <a:p>
            <a:fld id="{3A98EE3D-8CD1-4C3F-BD1C-C98C9596463C}" type="slidenum">
              <a:rPr lang="en-US" smtClean="0"/>
              <a:t>9</a:t>
            </a:fld>
            <a:endParaRPr lang="en-US" dirty="0"/>
          </a:p>
        </p:txBody>
      </p:sp>
    </p:spTree>
    <p:extLst>
      <p:ext uri="{BB962C8B-B14F-4D97-AF65-F5344CB8AC3E}">
        <p14:creationId xmlns:p14="http://schemas.microsoft.com/office/powerpoint/2010/main" val="3314267044"/>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EDEBE7"/>
      </a:lt2>
      <a:accent1>
        <a:srgbClr val="5FA534"/>
      </a:accent1>
      <a:accent2>
        <a:srgbClr val="DCAB34"/>
      </a:accent2>
      <a:accent3>
        <a:srgbClr val="D26D23"/>
      </a:accent3>
      <a:accent4>
        <a:srgbClr val="972323"/>
      </a:accent4>
      <a:accent5>
        <a:srgbClr val="236797"/>
      </a:accent5>
      <a:accent6>
        <a:srgbClr val="2FB6C6"/>
      </a:accent6>
      <a:hlink>
        <a:srgbClr val="8FC639"/>
      </a:hlink>
      <a:folHlink>
        <a:srgbClr val="E7C272"/>
      </a:folHlink>
    </a:clrScheme>
    <a:fontScheme name="Gallery">
      <a:majorFont>
        <a:latin typeface="Palatino Linotype" panose="020405020505050303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panose="020405020505050303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AC464412-510E-4F2B-8947-A0DDBD02899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3932EF5-314F-409E-8020-FEE5FA0795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03EEFF0-FB57-4CB4-8BFC-DF397689E2ED}">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AA3F7EDC-E5B4-4BBC-9D2A-CBE6D46C37A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Gallery</Template>
  <TotalTime>488</TotalTime>
  <Words>1721</Words>
  <Application>Microsoft Office PowerPoint</Application>
  <PresentationFormat>Widescreen</PresentationFormat>
  <Paragraphs>449</Paragraphs>
  <Slides>17</Slides>
  <Notes>0</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17</vt:i4>
      </vt:variant>
    </vt:vector>
  </HeadingPairs>
  <TitlesOfParts>
    <vt:vector size="24" baseType="lpstr">
      <vt:lpstr>Arial</vt:lpstr>
      <vt:lpstr>Calibri</vt:lpstr>
      <vt:lpstr>Calibri Light</vt:lpstr>
      <vt:lpstr>Palatino Linotype</vt:lpstr>
      <vt:lpstr>Gallery</vt:lpstr>
      <vt:lpstr>Office Theme</vt:lpstr>
      <vt:lpstr>Acrobat Document</vt:lpstr>
      <vt:lpstr>Wilmington City Council Redistricting Committee Meeting / Public Hearing 9/23/21 5:00PM</vt:lpstr>
      <vt:lpstr>City Charter – Sec. 2-102 </vt:lpstr>
      <vt:lpstr>City Charter – Sec. 2-102 Timeline</vt:lpstr>
      <vt:lpstr>City Charter – Sec.2-102 Population</vt:lpstr>
      <vt:lpstr>Wilmington City Code – Sec. 2-32 “Ideal” District</vt:lpstr>
      <vt:lpstr>City Code – Sec. 2-32 (cont’d) Determining District</vt:lpstr>
      <vt:lpstr>Wilm. 2020 Census Population</vt:lpstr>
      <vt:lpstr>Wilm. Population Under SB 171 (inmates last known address)</vt:lpstr>
      <vt:lpstr>City Code – Sec. 2-32 (cont’d) Committee Report</vt:lpstr>
      <vt:lpstr>City Code – Sec. 2-32 (cont’d) Public Involvement</vt:lpstr>
      <vt:lpstr>City Charter – Sec. 2-102 Repercussions</vt:lpstr>
      <vt:lpstr>Redistricting Committee Dates / Council Website</vt:lpstr>
      <vt:lpstr>2010 Population Data/Demographics</vt:lpstr>
      <vt:lpstr>2020 Population Data/Demographics</vt:lpstr>
      <vt:lpstr>2020 Data/Party Affiliations</vt:lpstr>
      <vt:lpstr>Consideration / Committee </vt:lpstr>
      <vt:lpstr>Inmates Last Known Address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Redistricting Committee Meeting / Public Hearing 8/25/21 5:00PM</dc:title>
  <dc:creator>Marchelle Basnight</dc:creator>
  <cp:lastModifiedBy>Marchelle Basnight</cp:lastModifiedBy>
  <cp:revision>12</cp:revision>
  <dcterms:created xsi:type="dcterms:W3CDTF">2021-08-24T15:38:59Z</dcterms:created>
  <dcterms:modified xsi:type="dcterms:W3CDTF">2021-09-23T15:20:44Z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