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Arial Black" panose="020B0604020202020204" pitchFamily="34" charset="0"/>
      <p:regular r:id="rId17"/>
      <p:bold r:id="rId18"/>
    </p:embeddedFon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Garamond" panose="02020404030301010803" pitchFamily="18" charset="0"/>
      <p:regular r:id="rId27"/>
      <p:bold r:id="rId28"/>
      <p:italic r:id="rId29"/>
      <p:boldItalic r:id="rId30"/>
    </p:embeddedFont>
    <p:embeddedFont>
      <p:font typeface="Georgia" panose="02040502050405020303" pitchFamily="18" charset="0"/>
      <p:regular r:id="rId31"/>
      <p:bold r:id="rId32"/>
      <p:italic r:id="rId33"/>
      <p:boldItalic r:id="rId34"/>
    </p:embeddedFont>
    <p:embeddedFont>
      <p:font typeface="Montserrat" pitchFamily="2" charset="77"/>
      <p:regular r:id="rId35"/>
      <p:bold r:id="rId36"/>
      <p:italic r:id="rId37"/>
      <p:boldItalic r:id="rId38"/>
    </p:embeddedFont>
    <p:embeddedFont>
      <p:font typeface="Roboto" panose="02000000000000000000" pitchFamily="2" charset="0"/>
      <p:regular r:id="rId39"/>
      <p:bold r:id="rId40"/>
      <p:italic r:id="rId41"/>
      <p:boldItalic r:id="rId42"/>
    </p:embeddedFont>
    <p:embeddedFont>
      <p:font typeface="Trebuchet MS" panose="020B0703020202090204" pitchFamily="34" charset="0"/>
      <p:regular r:id="rId43"/>
      <p:bold r:id="rId44"/>
      <p: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1VnWV++C9+niaAv4jBvNztQEF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snapToObjects="1">
      <p:cViewPr varScale="1">
        <p:scale>
          <a:sx n="105" d="100"/>
          <a:sy n="105"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font" Target="fonts/font2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font" Target="fonts/font2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customschemas.google.com/relationships/presentationmetadata" Target="metadata"/><Relationship Id="rId20" Type="http://schemas.openxmlformats.org/officeDocument/2006/relationships/font" Target="fonts/font4.fntdata"/><Relationship Id="rId41"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3" name="Google Shape;2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df307e6bfc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df307e6b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ded7cc4dcb_0_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ded7cc4dc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4" name="Google Shape;3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0" name="Google Shape;36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df1dbd3be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df1dbd3bef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df1dbd3bef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ded7cc4dcb_0_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ded7cc4dcb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5" name="Google Shape;3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2" name="Google Shape;3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ded7cc4dcb_0_1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ded7cc4dc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57"/>
          <p:cNvGrpSpPr/>
          <p:nvPr/>
        </p:nvGrpSpPr>
        <p:grpSpPr>
          <a:xfrm>
            <a:off x="0" y="0"/>
            <a:ext cx="12192000" cy="6858000"/>
            <a:chOff x="0" y="0"/>
            <a:chExt cx="12192000" cy="6858000"/>
          </a:xfrm>
        </p:grpSpPr>
        <p:sp>
          <p:nvSpPr>
            <p:cNvPr id="24" name="Google Shape;24;p5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6" name="Google Shape;26;p57"/>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7"/>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28" name="Google Shape;28;p57"/>
          <p:cNvSpPr txBox="1">
            <a:spLocks noGrp="1"/>
          </p:cNvSpPr>
          <p:nvPr>
            <p:ph type="dt" idx="10"/>
          </p:nvPr>
        </p:nvSpPr>
        <p:spPr>
          <a:xfrm rot="5400000">
            <a:off x="10158984" y="1792224"/>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7"/>
          <p:cNvSpPr txBox="1">
            <a:spLocks noGrp="1"/>
          </p:cNvSpPr>
          <p:nvPr>
            <p:ph type="ftr" idx="11"/>
          </p:nvPr>
        </p:nvSpPr>
        <p:spPr>
          <a:xfrm rot="5400000">
            <a:off x="8951976" y="3227832"/>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0"/>
        <p:cNvGrpSpPr/>
        <p:nvPr/>
      </p:nvGrpSpPr>
      <p:grpSpPr>
        <a:xfrm>
          <a:off x="0" y="0"/>
          <a:ext cx="0" cy="0"/>
          <a:chOff x="0" y="0"/>
          <a:chExt cx="0" cy="0"/>
        </a:xfrm>
      </p:grpSpPr>
      <p:grpSp>
        <p:nvGrpSpPr>
          <p:cNvPr id="121" name="Google Shape;121;p66"/>
          <p:cNvGrpSpPr/>
          <p:nvPr/>
        </p:nvGrpSpPr>
        <p:grpSpPr>
          <a:xfrm>
            <a:off x="0" y="0"/>
            <a:ext cx="12192000" cy="6858000"/>
            <a:chOff x="0" y="0"/>
            <a:chExt cx="12192000" cy="6858000"/>
          </a:xfrm>
        </p:grpSpPr>
        <p:sp>
          <p:nvSpPr>
            <p:cNvPr id="122" name="Google Shape;122;p6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6"/>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6"/>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0" name="Google Shape;130;p6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1" name="Google Shape;131;p66"/>
          <p:cNvSpPr txBox="1">
            <a:spLocks noGrp="1"/>
          </p:cNvSpPr>
          <p:nvPr>
            <p:ph type="title"/>
          </p:nvPr>
        </p:nvSpPr>
        <p:spPr>
          <a:xfrm>
            <a:off x="1154954" y="4969927"/>
            <a:ext cx="8825659"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66"/>
          <p:cNvSpPr>
            <a:spLocks noGrp="1"/>
          </p:cNvSpPr>
          <p:nvPr>
            <p:ph type="pic" idx="2"/>
          </p:nvPr>
        </p:nvSpPr>
        <p:spPr>
          <a:xfrm>
            <a:off x="1154954" y="685800"/>
            <a:ext cx="8825659" cy="3429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33" name="Google Shape;133;p66"/>
          <p:cNvSpPr txBox="1">
            <a:spLocks noGrp="1"/>
          </p:cNvSpPr>
          <p:nvPr>
            <p:ph type="body" idx="1"/>
          </p:nvPr>
        </p:nvSpPr>
        <p:spPr>
          <a:xfrm>
            <a:off x="1154954" y="5536665"/>
            <a:ext cx="8825658"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4" name="Google Shape;134;p6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6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6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38"/>
        <p:cNvGrpSpPr/>
        <p:nvPr/>
      </p:nvGrpSpPr>
      <p:grpSpPr>
        <a:xfrm>
          <a:off x="0" y="0"/>
          <a:ext cx="0" cy="0"/>
          <a:chOff x="0" y="0"/>
          <a:chExt cx="0" cy="0"/>
        </a:xfrm>
      </p:grpSpPr>
      <p:grpSp>
        <p:nvGrpSpPr>
          <p:cNvPr id="139" name="Google Shape;139;p67"/>
          <p:cNvGrpSpPr/>
          <p:nvPr/>
        </p:nvGrpSpPr>
        <p:grpSpPr>
          <a:xfrm>
            <a:off x="0" y="0"/>
            <a:ext cx="12192000" cy="6858000"/>
            <a:chOff x="0" y="0"/>
            <a:chExt cx="12192000" cy="6858000"/>
          </a:xfrm>
        </p:grpSpPr>
        <p:sp>
          <p:nvSpPr>
            <p:cNvPr id="140" name="Google Shape;140;p6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7"/>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7"/>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48" name="Google Shape;148;p6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9" name="Google Shape;149;p67"/>
          <p:cNvSpPr txBox="1">
            <a:spLocks noGrp="1"/>
          </p:cNvSpPr>
          <p:nvPr>
            <p:ph type="title"/>
          </p:nvPr>
        </p:nvSpPr>
        <p:spPr>
          <a:xfrm>
            <a:off x="1148798" y="1063417"/>
            <a:ext cx="8831816" cy="137298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67"/>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51" name="Google Shape;151;p67"/>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6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6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55"/>
        <p:cNvGrpSpPr/>
        <p:nvPr/>
      </p:nvGrpSpPr>
      <p:grpSpPr>
        <a:xfrm>
          <a:off x="0" y="0"/>
          <a:ext cx="0" cy="0"/>
          <a:chOff x="0" y="0"/>
          <a:chExt cx="0" cy="0"/>
        </a:xfrm>
      </p:grpSpPr>
      <p:grpSp>
        <p:nvGrpSpPr>
          <p:cNvPr id="156" name="Google Shape;156;p68"/>
          <p:cNvGrpSpPr/>
          <p:nvPr/>
        </p:nvGrpSpPr>
        <p:grpSpPr>
          <a:xfrm>
            <a:off x="0" y="0"/>
            <a:ext cx="12192000" cy="6858000"/>
            <a:chOff x="0" y="0"/>
            <a:chExt cx="12192000" cy="6858000"/>
          </a:xfrm>
        </p:grpSpPr>
        <p:sp>
          <p:nvSpPr>
            <p:cNvPr id="157" name="Google Shape;157;p6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8"/>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8"/>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5" name="Google Shape;165;p6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6" name="Google Shape;166;p68"/>
          <p:cNvSpPr txBox="1"/>
          <p:nvPr/>
        </p:nvSpPr>
        <p:spPr>
          <a:xfrm>
            <a:off x="881566" y="607336"/>
            <a:ext cx="801912"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a:solidFill>
                  <a:srgbClr val="EE52A4"/>
                </a:solidFill>
                <a:latin typeface="Arial"/>
                <a:ea typeface="Arial"/>
                <a:cs typeface="Arial"/>
                <a:sym typeface="Arial"/>
              </a:rPr>
              <a:t>“</a:t>
            </a:r>
            <a:endParaRPr/>
          </a:p>
        </p:txBody>
      </p:sp>
      <p:sp>
        <p:nvSpPr>
          <p:cNvPr id="167" name="Google Shape;167;p68"/>
          <p:cNvSpPr txBox="1"/>
          <p:nvPr/>
        </p:nvSpPr>
        <p:spPr>
          <a:xfrm>
            <a:off x="9884458" y="2613787"/>
            <a:ext cx="652763"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a:solidFill>
                  <a:srgbClr val="EE52A4"/>
                </a:solidFill>
                <a:latin typeface="Arial"/>
                <a:ea typeface="Arial"/>
                <a:cs typeface="Arial"/>
                <a:sym typeface="Arial"/>
              </a:rPr>
              <a:t>”</a:t>
            </a:r>
            <a:endParaRPr/>
          </a:p>
        </p:txBody>
      </p:sp>
      <p:sp>
        <p:nvSpPr>
          <p:cNvPr id="168" name="Google Shape;168;p68"/>
          <p:cNvSpPr txBox="1">
            <a:spLocks noGrp="1"/>
          </p:cNvSpPr>
          <p:nvPr>
            <p:ph type="title"/>
          </p:nvPr>
        </p:nvSpPr>
        <p:spPr>
          <a:xfrm>
            <a:off x="1581878" y="982134"/>
            <a:ext cx="8453906" cy="269663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68"/>
          <p:cNvSpPr txBox="1">
            <a:spLocks noGrp="1"/>
          </p:cNvSpPr>
          <p:nvPr>
            <p:ph type="body" idx="1"/>
          </p:nvPr>
        </p:nvSpPr>
        <p:spPr>
          <a:xfrm>
            <a:off x="1945945" y="3678766"/>
            <a:ext cx="773121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0" name="Google Shape;170;p68"/>
          <p:cNvSpPr txBox="1">
            <a:spLocks noGrp="1"/>
          </p:cNvSpPr>
          <p:nvPr>
            <p:ph type="body" idx="2"/>
          </p:nvPr>
        </p:nvSpPr>
        <p:spPr>
          <a:xfrm>
            <a:off x="1154954" y="5029199"/>
            <a:ext cx="9244897" cy="997857"/>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1" name="Google Shape;171;p6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6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6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75"/>
        <p:cNvGrpSpPr/>
        <p:nvPr/>
      </p:nvGrpSpPr>
      <p:grpSpPr>
        <a:xfrm>
          <a:off x="0" y="0"/>
          <a:ext cx="0" cy="0"/>
          <a:chOff x="0" y="0"/>
          <a:chExt cx="0" cy="0"/>
        </a:xfrm>
      </p:grpSpPr>
      <p:grpSp>
        <p:nvGrpSpPr>
          <p:cNvPr id="176" name="Google Shape;176;p69"/>
          <p:cNvGrpSpPr/>
          <p:nvPr/>
        </p:nvGrpSpPr>
        <p:grpSpPr>
          <a:xfrm>
            <a:off x="0" y="0"/>
            <a:ext cx="12192000" cy="6858000"/>
            <a:chOff x="0" y="0"/>
            <a:chExt cx="12192000" cy="6858000"/>
          </a:xfrm>
        </p:grpSpPr>
        <p:sp>
          <p:nvSpPr>
            <p:cNvPr id="177" name="Google Shape;177;p6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9"/>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9"/>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5" name="Google Shape;185;p6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6" name="Google Shape;186;p69"/>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69"/>
          <p:cNvSpPr txBox="1">
            <a:spLocks noGrp="1"/>
          </p:cNvSpPr>
          <p:nvPr>
            <p:ph type="body" idx="1"/>
          </p:nvPr>
        </p:nvSpPr>
        <p:spPr>
          <a:xfrm>
            <a:off x="1154954" y="5024967"/>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88" name="Google Shape;188;p6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6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6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2"/>
        <p:cNvGrpSpPr/>
        <p:nvPr/>
      </p:nvGrpSpPr>
      <p:grpSpPr>
        <a:xfrm>
          <a:off x="0" y="0"/>
          <a:ext cx="0" cy="0"/>
          <a:chOff x="0" y="0"/>
          <a:chExt cx="0" cy="0"/>
        </a:xfrm>
      </p:grpSpPr>
      <p:sp>
        <p:nvSpPr>
          <p:cNvPr id="193" name="Google Shape;193;p70"/>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70"/>
          <p:cNvSpPr txBox="1">
            <a:spLocks noGrp="1"/>
          </p:cNvSpPr>
          <p:nvPr>
            <p:ph type="body" idx="1"/>
          </p:nvPr>
        </p:nvSpPr>
        <p:spPr>
          <a:xfrm>
            <a:off x="1154954" y="2603502"/>
            <a:ext cx="314187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5" name="Google Shape;195;p70"/>
          <p:cNvSpPr txBox="1">
            <a:spLocks noGrp="1"/>
          </p:cNvSpPr>
          <p:nvPr>
            <p:ph type="body" idx="2"/>
          </p:nvPr>
        </p:nvSpPr>
        <p:spPr>
          <a:xfrm>
            <a:off x="1154953" y="3179764"/>
            <a:ext cx="3141879"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96" name="Google Shape;196;p70"/>
          <p:cNvSpPr txBox="1">
            <a:spLocks noGrp="1"/>
          </p:cNvSpPr>
          <p:nvPr>
            <p:ph type="body" idx="3"/>
          </p:nvPr>
        </p:nvSpPr>
        <p:spPr>
          <a:xfrm>
            <a:off x="4512721" y="2603500"/>
            <a:ext cx="314700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7" name="Google Shape;197;p70"/>
          <p:cNvSpPr txBox="1">
            <a:spLocks noGrp="1"/>
          </p:cNvSpPr>
          <p:nvPr>
            <p:ph type="body" idx="4"/>
          </p:nvPr>
        </p:nvSpPr>
        <p:spPr>
          <a:xfrm>
            <a:off x="4512721" y="3179763"/>
            <a:ext cx="3147009"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98" name="Google Shape;198;p70"/>
          <p:cNvSpPr txBox="1">
            <a:spLocks noGrp="1"/>
          </p:cNvSpPr>
          <p:nvPr>
            <p:ph type="body" idx="5"/>
          </p:nvPr>
        </p:nvSpPr>
        <p:spPr>
          <a:xfrm>
            <a:off x="7888135" y="2603501"/>
            <a:ext cx="314573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9" name="Google Shape;199;p70"/>
          <p:cNvSpPr txBox="1">
            <a:spLocks noGrp="1"/>
          </p:cNvSpPr>
          <p:nvPr>
            <p:ph type="body" idx="6"/>
          </p:nvPr>
        </p:nvSpPr>
        <p:spPr>
          <a:xfrm>
            <a:off x="7888329" y="3179762"/>
            <a:ext cx="3145536"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00" name="Google Shape;200;p70"/>
          <p:cNvCxnSpPr/>
          <p:nvPr/>
        </p:nvCxnSpPr>
        <p:spPr>
          <a:xfrm>
            <a:off x="440397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01" name="Google Shape;201;p70"/>
          <p:cNvCxnSpPr/>
          <p:nvPr/>
        </p:nvCxnSpPr>
        <p:spPr>
          <a:xfrm>
            <a:off x="777240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02" name="Google Shape;202;p7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7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7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5"/>
        <p:cNvGrpSpPr/>
        <p:nvPr/>
      </p:nvGrpSpPr>
      <p:grpSpPr>
        <a:xfrm>
          <a:off x="0" y="0"/>
          <a:ext cx="0" cy="0"/>
          <a:chOff x="0" y="0"/>
          <a:chExt cx="0" cy="0"/>
        </a:xfrm>
      </p:grpSpPr>
      <p:sp>
        <p:nvSpPr>
          <p:cNvPr id="206" name="Google Shape;206;p71"/>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71"/>
          <p:cNvSpPr txBox="1">
            <a:spLocks noGrp="1"/>
          </p:cNvSpPr>
          <p:nvPr>
            <p:ph type="body" idx="1"/>
          </p:nvPr>
        </p:nvSpPr>
        <p:spPr>
          <a:xfrm>
            <a:off x="1154954" y="4532844"/>
            <a:ext cx="30504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8" name="Google Shape;208;p71"/>
          <p:cNvSpPr>
            <a:spLocks noGrp="1"/>
          </p:cNvSpPr>
          <p:nvPr>
            <p:ph type="pic" idx="2"/>
          </p:nvPr>
        </p:nvSpPr>
        <p:spPr>
          <a:xfrm>
            <a:off x="1334553"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09" name="Google Shape;209;p71"/>
          <p:cNvSpPr txBox="1">
            <a:spLocks noGrp="1"/>
          </p:cNvSpPr>
          <p:nvPr>
            <p:ph type="body" idx="3"/>
          </p:nvPr>
        </p:nvSpPr>
        <p:spPr>
          <a:xfrm>
            <a:off x="1154954" y="5109106"/>
            <a:ext cx="3050438"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0" name="Google Shape;210;p71"/>
          <p:cNvSpPr txBox="1">
            <a:spLocks noGrp="1"/>
          </p:cNvSpPr>
          <p:nvPr>
            <p:ph type="body" idx="4"/>
          </p:nvPr>
        </p:nvSpPr>
        <p:spPr>
          <a:xfrm>
            <a:off x="4568865" y="4532844"/>
            <a:ext cx="3050438"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1" name="Google Shape;211;p71"/>
          <p:cNvSpPr>
            <a:spLocks noGrp="1"/>
          </p:cNvSpPr>
          <p:nvPr>
            <p:ph type="pic" idx="5"/>
          </p:nvPr>
        </p:nvSpPr>
        <p:spPr>
          <a:xfrm>
            <a:off x="4748462" y="2603500"/>
            <a:ext cx="2691243"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2" name="Google Shape;212;p71"/>
          <p:cNvSpPr txBox="1">
            <a:spLocks noGrp="1"/>
          </p:cNvSpPr>
          <p:nvPr>
            <p:ph type="body" idx="6"/>
          </p:nvPr>
        </p:nvSpPr>
        <p:spPr>
          <a:xfrm>
            <a:off x="4570172" y="5109105"/>
            <a:ext cx="3050438"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3" name="Google Shape;213;p71"/>
          <p:cNvSpPr txBox="1">
            <a:spLocks noGrp="1"/>
          </p:cNvSpPr>
          <p:nvPr>
            <p:ph type="body" idx="7"/>
          </p:nvPr>
        </p:nvSpPr>
        <p:spPr>
          <a:xfrm>
            <a:off x="7982775" y="4532845"/>
            <a:ext cx="305109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4" name="Google Shape;214;p71"/>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5" name="Google Shape;215;p71"/>
          <p:cNvSpPr txBox="1">
            <a:spLocks noGrp="1"/>
          </p:cNvSpPr>
          <p:nvPr>
            <p:ph type="body" idx="9"/>
          </p:nvPr>
        </p:nvSpPr>
        <p:spPr>
          <a:xfrm>
            <a:off x="7982775" y="5109104"/>
            <a:ext cx="3051096"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16" name="Google Shape;216;p71"/>
          <p:cNvCxnSpPr/>
          <p:nvPr/>
        </p:nvCxnSpPr>
        <p:spPr>
          <a:xfrm>
            <a:off x="440583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17" name="Google Shape;217;p71"/>
          <p:cNvCxnSpPr/>
          <p:nvPr/>
        </p:nvCxnSpPr>
        <p:spPr>
          <a:xfrm>
            <a:off x="7797802"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18" name="Google Shape;218;p7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71"/>
          <p:cNvSpPr txBox="1">
            <a:spLocks noGrp="1"/>
          </p:cNvSpPr>
          <p:nvPr>
            <p:ph type="ftr" idx="11"/>
          </p:nvPr>
        </p:nvSpPr>
        <p:spPr>
          <a:xfrm>
            <a:off x="561111" y="6391838"/>
            <a:ext cx="3644282"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7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1"/>
        <p:cNvGrpSpPr/>
        <p:nvPr/>
      </p:nvGrpSpPr>
      <p:grpSpPr>
        <a:xfrm>
          <a:off x="0" y="0"/>
          <a:ext cx="0" cy="0"/>
          <a:chOff x="0" y="0"/>
          <a:chExt cx="0" cy="0"/>
        </a:xfrm>
      </p:grpSpPr>
      <p:sp>
        <p:nvSpPr>
          <p:cNvPr id="222" name="Google Shape;222;p72"/>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72"/>
          <p:cNvSpPr txBox="1">
            <a:spLocks noGrp="1"/>
          </p:cNvSpPr>
          <p:nvPr>
            <p:ph type="body" idx="1"/>
          </p:nvPr>
        </p:nvSpPr>
        <p:spPr>
          <a:xfrm rot="5400000">
            <a:off x="3859634" y="-101180"/>
            <a:ext cx="3416300" cy="882565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4" name="Google Shape;224;p72"/>
          <p:cNvSpPr txBox="1">
            <a:spLocks noGrp="1"/>
          </p:cNvSpPr>
          <p:nvPr>
            <p:ph type="dt" idx="10"/>
          </p:nvPr>
        </p:nvSpPr>
        <p:spPr>
          <a:xfrm>
            <a:off x="10695439"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7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7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27"/>
        <p:cNvGrpSpPr/>
        <p:nvPr/>
      </p:nvGrpSpPr>
      <p:grpSpPr>
        <a:xfrm>
          <a:off x="0" y="0"/>
          <a:ext cx="0" cy="0"/>
          <a:chOff x="0" y="0"/>
          <a:chExt cx="0" cy="0"/>
        </a:xfrm>
      </p:grpSpPr>
      <p:grpSp>
        <p:nvGrpSpPr>
          <p:cNvPr id="228" name="Google Shape;228;p73"/>
          <p:cNvGrpSpPr/>
          <p:nvPr/>
        </p:nvGrpSpPr>
        <p:grpSpPr>
          <a:xfrm>
            <a:off x="0" y="0"/>
            <a:ext cx="12192000" cy="6858000"/>
            <a:chOff x="0" y="0"/>
            <a:chExt cx="12192000" cy="6858000"/>
          </a:xfrm>
        </p:grpSpPr>
        <p:sp>
          <p:nvSpPr>
            <p:cNvPr id="229" name="Google Shape;229;p7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3"/>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3"/>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3"/>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38" name="Google Shape;238;p7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39" name="Google Shape;239;p73"/>
          <p:cNvSpPr txBox="1">
            <a:spLocks noGrp="1"/>
          </p:cNvSpPr>
          <p:nvPr>
            <p:ph type="title"/>
          </p:nvPr>
        </p:nvSpPr>
        <p:spPr>
          <a:xfrm rot="5400000">
            <a:off x="6915922" y="2947779"/>
            <a:ext cx="4748590" cy="14099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73"/>
          <p:cNvSpPr txBox="1">
            <a:spLocks noGrp="1"/>
          </p:cNvSpPr>
          <p:nvPr>
            <p:ph type="body" idx="1"/>
          </p:nvPr>
        </p:nvSpPr>
        <p:spPr>
          <a:xfrm rot="5400000">
            <a:off x="1908671" y="524749"/>
            <a:ext cx="4748590" cy="625602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41" name="Google Shape;241;p73"/>
          <p:cNvSpPr txBox="1">
            <a:spLocks noGrp="1"/>
          </p:cNvSpPr>
          <p:nvPr>
            <p:ph type="dt" idx="10"/>
          </p:nvPr>
        </p:nvSpPr>
        <p:spPr>
          <a:xfrm>
            <a:off x="10653104" y="6391838"/>
            <a:ext cx="992135"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7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7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245"/>
        <p:cNvGrpSpPr/>
        <p:nvPr/>
      </p:nvGrpSpPr>
      <p:grpSpPr>
        <a:xfrm>
          <a:off x="0" y="0"/>
          <a:ext cx="0" cy="0"/>
          <a:chOff x="0" y="0"/>
          <a:chExt cx="0" cy="0"/>
        </a:xfrm>
      </p:grpSpPr>
      <p:cxnSp>
        <p:nvCxnSpPr>
          <p:cNvPr id="246" name="Google Shape;246;gded7cc4dcb_0_78"/>
          <p:cNvCxnSpPr/>
          <p:nvPr/>
        </p:nvCxnSpPr>
        <p:spPr>
          <a:xfrm>
            <a:off x="1035051" y="527050"/>
            <a:ext cx="10122000" cy="1500"/>
          </a:xfrm>
          <a:prstGeom prst="straightConnector1">
            <a:avLst/>
          </a:prstGeom>
          <a:noFill/>
          <a:ln w="9525" cap="flat" cmpd="sng">
            <a:solidFill>
              <a:srgbClr val="BCB29F"/>
            </a:solidFill>
            <a:prstDash val="solid"/>
            <a:miter lim="800000"/>
            <a:headEnd type="none" w="sm" len="sm"/>
            <a:tailEnd type="none" w="sm" len="sm"/>
          </a:ln>
        </p:spPr>
      </p:cxnSp>
      <p:sp>
        <p:nvSpPr>
          <p:cNvPr id="247" name="Google Shape;247;gded7cc4dcb_0_7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750"/>
              </a:spcBef>
              <a:spcAft>
                <a:spcPts val="0"/>
              </a:spcAft>
              <a:buClr>
                <a:schemeClr val="dk1"/>
              </a:buClr>
              <a:buSzPts val="2400"/>
              <a:buChar char="•"/>
              <a:defRPr sz="2400">
                <a:latin typeface="Arial"/>
                <a:ea typeface="Arial"/>
                <a:cs typeface="Arial"/>
                <a:sym typeface="Arial"/>
              </a:defRPr>
            </a:lvl1pPr>
            <a:lvl2pPr marL="914400" lvl="1" indent="-381000" algn="l" rtl="0">
              <a:lnSpc>
                <a:spcPct val="100000"/>
              </a:lnSpc>
              <a:spcBef>
                <a:spcPts val="375"/>
              </a:spcBef>
              <a:spcAft>
                <a:spcPts val="0"/>
              </a:spcAft>
              <a:buClr>
                <a:schemeClr val="dk1"/>
              </a:buClr>
              <a:buSzPts val="2400"/>
              <a:buChar char="•"/>
              <a:defRPr sz="2400">
                <a:latin typeface="Arial"/>
                <a:ea typeface="Arial"/>
                <a:cs typeface="Arial"/>
                <a:sym typeface="Arial"/>
              </a:defRPr>
            </a:lvl2pPr>
            <a:lvl3pPr marL="1371600" lvl="2" indent="-355600" algn="l" rtl="0">
              <a:lnSpc>
                <a:spcPct val="100000"/>
              </a:lnSpc>
              <a:spcBef>
                <a:spcPts val="375"/>
              </a:spcBef>
              <a:spcAft>
                <a:spcPts val="0"/>
              </a:spcAft>
              <a:buClr>
                <a:schemeClr val="dk1"/>
              </a:buClr>
              <a:buSzPts val="2000"/>
              <a:buChar char="•"/>
              <a:defRPr sz="2000">
                <a:latin typeface="Arial"/>
                <a:ea typeface="Arial"/>
                <a:cs typeface="Arial"/>
                <a:sym typeface="Arial"/>
              </a:defRPr>
            </a:lvl3pPr>
            <a:lvl4pPr marL="1828800" lvl="3" indent="-342900" algn="l" rtl="0">
              <a:lnSpc>
                <a:spcPct val="100000"/>
              </a:lnSpc>
              <a:spcBef>
                <a:spcPts val="375"/>
              </a:spcBef>
              <a:spcAft>
                <a:spcPts val="0"/>
              </a:spcAft>
              <a:buClr>
                <a:schemeClr val="dk1"/>
              </a:buClr>
              <a:buSzPts val="1800"/>
              <a:buChar char="•"/>
              <a:defRPr sz="1800">
                <a:latin typeface="Arial"/>
                <a:ea typeface="Arial"/>
                <a:cs typeface="Arial"/>
                <a:sym typeface="Arial"/>
              </a:defRPr>
            </a:lvl4pPr>
            <a:lvl5pPr marL="2286000" lvl="4" indent="-330200" algn="l" rtl="0">
              <a:lnSpc>
                <a:spcPct val="100000"/>
              </a:lnSpc>
              <a:spcBef>
                <a:spcPts val="375"/>
              </a:spcBef>
              <a:spcAft>
                <a:spcPts val="0"/>
              </a:spcAft>
              <a:buClr>
                <a:schemeClr val="dk1"/>
              </a:buClr>
              <a:buSzPts val="1600"/>
              <a:buChar char="•"/>
              <a:defRPr sz="1600">
                <a:latin typeface="Arial"/>
                <a:ea typeface="Arial"/>
                <a:cs typeface="Arial"/>
                <a:sym typeface="Arial"/>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48" name="Google Shape;248;gded7cc4dcb_0_78"/>
          <p:cNvSpPr txBox="1">
            <a:spLocks noGrp="1"/>
          </p:cNvSpPr>
          <p:nvPr>
            <p:ph type="title"/>
          </p:nvPr>
        </p:nvSpPr>
        <p:spPr>
          <a:xfrm>
            <a:off x="838200" y="708143"/>
            <a:ext cx="10515600" cy="1117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SzPts val="1400"/>
              <a:buNone/>
              <a:defRPr sz="3600">
                <a:solidFill>
                  <a:srgbClr val="782060"/>
                </a:solidFill>
                <a:latin typeface="Arial Black"/>
                <a:ea typeface="Arial Black"/>
                <a:cs typeface="Arial Black"/>
                <a:sym typeface="Arial Black"/>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pic>
        <p:nvPicPr>
          <p:cNvPr id="249" name="Google Shape;249;gded7cc4dcb_0_78" descr="A close up of a sign&#10;&#10;Description automatically generated"/>
          <p:cNvPicPr preferRelativeResize="0"/>
          <p:nvPr/>
        </p:nvPicPr>
        <p:blipFill rotWithShape="1">
          <a:blip r:embed="rId2">
            <a:alphaModFix/>
          </a:blip>
          <a:srcRect/>
          <a:stretch/>
        </p:blipFill>
        <p:spPr>
          <a:xfrm>
            <a:off x="9744808" y="6141529"/>
            <a:ext cx="1608992" cy="578869"/>
          </a:xfrm>
          <a:prstGeom prst="rect">
            <a:avLst/>
          </a:prstGeom>
          <a:noFill/>
          <a:ln>
            <a:noFill/>
          </a:ln>
        </p:spPr>
      </p:pic>
      <p:pic>
        <p:nvPicPr>
          <p:cNvPr id="250" name="Google Shape;250;gded7cc4dcb_0_78" descr="A dark room&#10;&#10;Description automatically generated"/>
          <p:cNvPicPr preferRelativeResize="0"/>
          <p:nvPr/>
        </p:nvPicPr>
        <p:blipFill rotWithShape="1">
          <a:blip r:embed="rId3">
            <a:alphaModFix/>
          </a:blip>
          <a:srcRect/>
          <a:stretch/>
        </p:blipFill>
        <p:spPr>
          <a:xfrm>
            <a:off x="838201" y="6251089"/>
            <a:ext cx="969292" cy="46930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58"/>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8"/>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5" name="Google Shape;35;p5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59"/>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3"/>
        <p:cNvGrpSpPr/>
        <p:nvPr/>
      </p:nvGrpSpPr>
      <p:grpSpPr>
        <a:xfrm>
          <a:off x="0" y="0"/>
          <a:ext cx="0" cy="0"/>
          <a:chOff x="0" y="0"/>
          <a:chExt cx="0" cy="0"/>
        </a:xfrm>
      </p:grpSpPr>
      <p:grpSp>
        <p:nvGrpSpPr>
          <p:cNvPr id="44" name="Google Shape;44;p60"/>
          <p:cNvGrpSpPr/>
          <p:nvPr/>
        </p:nvGrpSpPr>
        <p:grpSpPr>
          <a:xfrm>
            <a:off x="0" y="0"/>
            <a:ext cx="12192000" cy="6858000"/>
            <a:chOff x="0" y="0"/>
            <a:chExt cx="12192000" cy="6858000"/>
          </a:xfrm>
        </p:grpSpPr>
        <p:sp>
          <p:nvSpPr>
            <p:cNvPr id="45" name="Google Shape;45;p6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0"/>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0"/>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3" name="Google Shape;53;p60"/>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5" name="Google Shape;55;p60"/>
          <p:cNvSpPr txBox="1">
            <a:spLocks noGrp="1"/>
          </p:cNvSpPr>
          <p:nvPr>
            <p:ph type="title"/>
          </p:nvPr>
        </p:nvSpPr>
        <p:spPr>
          <a:xfrm>
            <a:off x="1154954" y="2677645"/>
            <a:ext cx="4351025" cy="22838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0"/>
          <p:cNvSpPr txBox="1">
            <a:spLocks noGrp="1"/>
          </p:cNvSpPr>
          <p:nvPr>
            <p:ph type="body" idx="1"/>
          </p:nvPr>
        </p:nvSpPr>
        <p:spPr>
          <a:xfrm>
            <a:off x="6895559" y="2677644"/>
            <a:ext cx="3757545" cy="228382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7" name="Google Shape;57;p6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1"/>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4" name="Google Shape;64;p61"/>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5" name="Google Shape;65;p6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62"/>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2"/>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1" name="Google Shape;71;p62"/>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2" name="Google Shape;72;p62"/>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3" name="Google Shape;73;p62"/>
          <p:cNvSpPr txBox="1">
            <a:spLocks noGrp="1"/>
          </p:cNvSpPr>
          <p:nvPr>
            <p:ph type="body" idx="4"/>
          </p:nvPr>
        </p:nvSpPr>
        <p:spPr>
          <a:xfrm>
            <a:off x="6208712"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74" name="Google Shape;74;p62"/>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7"/>
        <p:cNvGrpSpPr/>
        <p:nvPr/>
      </p:nvGrpSpPr>
      <p:grpSpPr>
        <a:xfrm>
          <a:off x="0" y="0"/>
          <a:ext cx="0" cy="0"/>
          <a:chOff x="0" y="0"/>
          <a:chExt cx="0" cy="0"/>
        </a:xfrm>
      </p:grpSpPr>
      <p:sp>
        <p:nvSpPr>
          <p:cNvPr id="78" name="Google Shape;78;p6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2"/>
        <p:cNvGrpSpPr/>
        <p:nvPr/>
      </p:nvGrpSpPr>
      <p:grpSpPr>
        <a:xfrm>
          <a:off x="0" y="0"/>
          <a:ext cx="0" cy="0"/>
          <a:chOff x="0" y="0"/>
          <a:chExt cx="0" cy="0"/>
        </a:xfrm>
      </p:grpSpPr>
      <p:grpSp>
        <p:nvGrpSpPr>
          <p:cNvPr id="83" name="Google Shape;83;p64"/>
          <p:cNvGrpSpPr/>
          <p:nvPr/>
        </p:nvGrpSpPr>
        <p:grpSpPr>
          <a:xfrm>
            <a:off x="0" y="0"/>
            <a:ext cx="12192000" cy="6858000"/>
            <a:chOff x="0" y="0"/>
            <a:chExt cx="12192000" cy="6858000"/>
          </a:xfrm>
        </p:grpSpPr>
        <p:sp>
          <p:nvSpPr>
            <p:cNvPr id="84" name="Google Shape;84;p6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4"/>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4"/>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4"/>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3" name="Google Shape;93;p6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4" name="Google Shape;94;p64"/>
          <p:cNvSpPr txBox="1">
            <a:spLocks noGrp="1"/>
          </p:cNvSpPr>
          <p:nvPr>
            <p:ph type="title"/>
          </p:nvPr>
        </p:nvSpPr>
        <p:spPr>
          <a:xfrm>
            <a:off x="1154955" y="1295400"/>
            <a:ext cx="2793158"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64"/>
          <p:cNvSpPr txBox="1">
            <a:spLocks noGrp="1"/>
          </p:cNvSpPr>
          <p:nvPr>
            <p:ph type="body" idx="1"/>
          </p:nvPr>
        </p:nvSpPr>
        <p:spPr>
          <a:xfrm>
            <a:off x="5781146" y="1447800"/>
            <a:ext cx="5190066"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6" name="Google Shape;96;p64"/>
          <p:cNvSpPr txBox="1">
            <a:spLocks noGrp="1"/>
          </p:cNvSpPr>
          <p:nvPr>
            <p:ph type="body" idx="2"/>
          </p:nvPr>
        </p:nvSpPr>
        <p:spPr>
          <a:xfrm>
            <a:off x="1154954" y="3129280"/>
            <a:ext cx="2793158"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7" name="Google Shape;97;p6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6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1"/>
        <p:cNvGrpSpPr/>
        <p:nvPr/>
      </p:nvGrpSpPr>
      <p:grpSpPr>
        <a:xfrm>
          <a:off x="0" y="0"/>
          <a:ext cx="0" cy="0"/>
          <a:chOff x="0" y="0"/>
          <a:chExt cx="0" cy="0"/>
        </a:xfrm>
      </p:grpSpPr>
      <p:grpSp>
        <p:nvGrpSpPr>
          <p:cNvPr id="102" name="Google Shape;102;p65"/>
          <p:cNvGrpSpPr/>
          <p:nvPr/>
        </p:nvGrpSpPr>
        <p:grpSpPr>
          <a:xfrm>
            <a:off x="0" y="0"/>
            <a:ext cx="12192000" cy="6858000"/>
            <a:chOff x="0" y="0"/>
            <a:chExt cx="12192000" cy="6858000"/>
          </a:xfrm>
        </p:grpSpPr>
        <p:sp>
          <p:nvSpPr>
            <p:cNvPr id="103" name="Google Shape;103;p6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5"/>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5"/>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5"/>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2" name="Google Shape;112;p65"/>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3" name="Google Shape;113;p65"/>
          <p:cNvSpPr txBox="1">
            <a:spLocks noGrp="1"/>
          </p:cNvSpPr>
          <p:nvPr>
            <p:ph type="title"/>
          </p:nvPr>
        </p:nvSpPr>
        <p:spPr>
          <a:xfrm>
            <a:off x="1154955" y="1693333"/>
            <a:ext cx="3865134" cy="173566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65"/>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15" name="Google Shape;115;p65"/>
          <p:cNvSpPr txBox="1">
            <a:spLocks noGrp="1"/>
          </p:cNvSpPr>
          <p:nvPr>
            <p:ph type="body" idx="1"/>
          </p:nvPr>
        </p:nvSpPr>
        <p:spPr>
          <a:xfrm>
            <a:off x="1154954"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6" name="Google Shape;116;p6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6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65"/>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56"/>
          <p:cNvGrpSpPr/>
          <p:nvPr/>
        </p:nvGrpSpPr>
        <p:grpSpPr>
          <a:xfrm>
            <a:off x="0" y="0"/>
            <a:ext cx="12192000" cy="6858000"/>
            <a:chOff x="0" y="0"/>
            <a:chExt cx="12192000" cy="6858000"/>
          </a:xfrm>
        </p:grpSpPr>
        <p:sp>
          <p:nvSpPr>
            <p:cNvPr id="7" name="Google Shape;7;p56"/>
            <p:cNvSpPr/>
            <p:nvPr/>
          </p:nvSpPr>
          <p:spPr>
            <a:xfrm>
              <a:off x="0" y="0"/>
              <a:ext cx="12192000" cy="6858000"/>
            </a:xfrm>
            <a:prstGeom prst="rect">
              <a:avLst/>
            </a:prstGeom>
            <a:blipFill rotWithShape="1">
              <a:blip r:embed="rId20">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5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5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5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5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5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56"/>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56"/>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5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56"/>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 name="Google Shape;17;p56"/>
          <p:cNvSpPr txBox="1">
            <a:spLocks noGrp="1"/>
          </p:cNvSpPr>
          <p:nvPr>
            <p:ph type="body" idx="1"/>
          </p:nvPr>
        </p:nvSpPr>
        <p:spPr>
          <a:xfrm>
            <a:off x="1154954" y="2603500"/>
            <a:ext cx="8761413" cy="34163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8" name="Google Shape;18;p5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 name="Google Shape;19;p5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 name="Google Shape;20;p5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5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presentable.org/drive/lwvde-people-powered-fair-maps-202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fairmapsd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my.lwv.org/delaware/fair-maps-redistrict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jp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jp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
          <p:cNvPicPr preferRelativeResize="0"/>
          <p:nvPr/>
        </p:nvPicPr>
        <p:blipFill rotWithShape="1">
          <a:blip r:embed="rId3">
            <a:alphaModFix/>
          </a:blip>
          <a:srcRect/>
          <a:stretch/>
        </p:blipFill>
        <p:spPr>
          <a:xfrm>
            <a:off x="1660398" y="1022350"/>
            <a:ext cx="5656062" cy="2708402"/>
          </a:xfrm>
          <a:prstGeom prst="rect">
            <a:avLst/>
          </a:prstGeom>
          <a:noFill/>
          <a:ln>
            <a:noFill/>
          </a:ln>
        </p:spPr>
      </p:pic>
      <p:pic>
        <p:nvPicPr>
          <p:cNvPr id="256" name="Google Shape;256;p1"/>
          <p:cNvPicPr preferRelativeResize="0"/>
          <p:nvPr/>
        </p:nvPicPr>
        <p:blipFill rotWithShape="1">
          <a:blip r:embed="rId4">
            <a:alphaModFix/>
          </a:blip>
          <a:srcRect/>
          <a:stretch/>
        </p:blipFill>
        <p:spPr>
          <a:xfrm>
            <a:off x="1487424" y="4150668"/>
            <a:ext cx="8900160" cy="16849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df307e6bfc_0_0"/>
          <p:cNvSpPr txBox="1">
            <a:spLocks noGrp="1"/>
          </p:cNvSpPr>
          <p:nvPr>
            <p:ph type="title"/>
          </p:nvPr>
        </p:nvSpPr>
        <p:spPr>
          <a:xfrm>
            <a:off x="1154954" y="973668"/>
            <a:ext cx="8761500" cy="707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200" b="1">
                <a:latin typeface="Times New Roman"/>
                <a:ea typeface="Times New Roman"/>
                <a:cs typeface="Times New Roman"/>
                <a:sym typeface="Times New Roman"/>
              </a:rPr>
              <a:t>Communities of Interest</a:t>
            </a:r>
            <a:endParaRPr sz="4200" b="1">
              <a:latin typeface="Times New Roman"/>
              <a:ea typeface="Times New Roman"/>
              <a:cs typeface="Times New Roman"/>
              <a:sym typeface="Times New Roman"/>
            </a:endParaRPr>
          </a:p>
        </p:txBody>
      </p:sp>
      <p:sp>
        <p:nvSpPr>
          <p:cNvPr id="343" name="Google Shape;343;gdf307e6bfc_0_0"/>
          <p:cNvSpPr txBox="1"/>
          <p:nvPr/>
        </p:nvSpPr>
        <p:spPr>
          <a:xfrm>
            <a:off x="202625" y="2462625"/>
            <a:ext cx="11627400" cy="4181400"/>
          </a:xfrm>
          <a:prstGeom prst="rect">
            <a:avLst/>
          </a:prstGeom>
          <a:noFill/>
          <a:ln>
            <a:noFill/>
          </a:ln>
        </p:spPr>
        <p:txBody>
          <a:bodyPr spcFirstLastPara="1" wrap="square" lIns="91425" tIns="91425" rIns="91425" bIns="91425" anchor="t" anchorCtr="0">
            <a:spAutoFit/>
          </a:bodyPr>
          <a:lstStyle/>
          <a:p>
            <a:pPr marL="457200" lvl="0" indent="-406400" algn="l" rtl="0">
              <a:lnSpc>
                <a:spcPct val="115000"/>
              </a:lnSpc>
              <a:spcBef>
                <a:spcPts val="0"/>
              </a:spcBef>
              <a:spcAft>
                <a:spcPts val="0"/>
              </a:spcAft>
              <a:buClr>
                <a:srgbClr val="323232"/>
              </a:buClr>
              <a:buSzPts val="2800"/>
              <a:buFont typeface="Times New Roman"/>
              <a:buChar char="➢"/>
            </a:pPr>
            <a:r>
              <a:rPr lang="en-US" sz="2800">
                <a:solidFill>
                  <a:srgbClr val="323232"/>
                </a:solidFill>
                <a:latin typeface="Times New Roman"/>
                <a:ea typeface="Times New Roman"/>
                <a:cs typeface="Times New Roman"/>
                <a:sym typeface="Times New Roman"/>
              </a:rPr>
              <a:t>A community of interest is a group of people concentrated in a geographic area who share similar interests and priorities – whether </a:t>
            </a:r>
            <a:r>
              <a:rPr lang="en-US" sz="2800" b="1">
                <a:solidFill>
                  <a:srgbClr val="323232"/>
                </a:solidFill>
                <a:latin typeface="Times New Roman"/>
                <a:ea typeface="Times New Roman"/>
                <a:cs typeface="Times New Roman"/>
                <a:sym typeface="Times New Roman"/>
              </a:rPr>
              <a:t>social, cultural, ethnic, economic, religious, or political.</a:t>
            </a:r>
            <a:endParaRPr sz="2800" b="1">
              <a:solidFill>
                <a:srgbClr val="323232"/>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2800">
              <a:solidFill>
                <a:srgbClr val="323232"/>
              </a:solidFill>
              <a:latin typeface="Times New Roman"/>
              <a:ea typeface="Times New Roman"/>
              <a:cs typeface="Times New Roman"/>
              <a:sym typeface="Times New Roman"/>
            </a:endParaRPr>
          </a:p>
          <a:p>
            <a:pPr marL="457200" lvl="0" indent="-406400" algn="l" rtl="0">
              <a:lnSpc>
                <a:spcPct val="115000"/>
              </a:lnSpc>
              <a:spcBef>
                <a:spcPts val="0"/>
              </a:spcBef>
              <a:spcAft>
                <a:spcPts val="0"/>
              </a:spcAft>
              <a:buClr>
                <a:srgbClr val="323232"/>
              </a:buClr>
              <a:buSzPts val="2800"/>
              <a:buFont typeface="Times New Roman"/>
              <a:buChar char="➢"/>
            </a:pPr>
            <a:r>
              <a:rPr lang="en-US" sz="2800">
                <a:solidFill>
                  <a:srgbClr val="323232"/>
                </a:solidFill>
                <a:latin typeface="Times New Roman"/>
                <a:ea typeface="Times New Roman"/>
                <a:cs typeface="Times New Roman"/>
                <a:sym typeface="Times New Roman"/>
              </a:rPr>
              <a:t>To facilitate the articulation of more precise communities of interest, public testimony and public participation in redistricting helps to define the nature and footprint of specific local communities.</a:t>
            </a:r>
            <a:endParaRPr sz="2800">
              <a:solidFill>
                <a:srgbClr val="323232"/>
              </a:solidFill>
              <a:latin typeface="Times New Roman"/>
              <a:ea typeface="Times New Roman"/>
              <a:cs typeface="Times New Roman"/>
              <a:sym typeface="Times New Roman"/>
            </a:endParaRPr>
          </a:p>
          <a:p>
            <a:pPr marL="0" lvl="0" indent="0" algn="l" rtl="0">
              <a:lnSpc>
                <a:spcPct val="150000"/>
              </a:lnSpc>
              <a:spcBef>
                <a:spcPts val="750"/>
              </a:spcBef>
              <a:spcAft>
                <a:spcPts val="0"/>
              </a:spcAft>
              <a:buNone/>
            </a:pPr>
            <a:endParaRPr sz="2800">
              <a:solidFill>
                <a:srgbClr val="323232"/>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ded7cc4dcb_0_84"/>
          <p:cNvSpPr txBox="1">
            <a:spLocks noGrp="1"/>
          </p:cNvSpPr>
          <p:nvPr>
            <p:ph type="title"/>
          </p:nvPr>
        </p:nvSpPr>
        <p:spPr>
          <a:xfrm>
            <a:off x="1154954" y="973668"/>
            <a:ext cx="8761500" cy="707100"/>
          </a:xfrm>
          <a:prstGeom prst="rect">
            <a:avLst/>
          </a:prstGeom>
        </p:spPr>
        <p:txBody>
          <a:bodyPr spcFirstLastPara="1" wrap="square" lIns="91425" tIns="45700" rIns="91425" bIns="4570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n-US" sz="4600" b="1">
                <a:solidFill>
                  <a:schemeClr val="lt1"/>
                </a:solidFill>
                <a:latin typeface="Times New Roman"/>
                <a:ea typeface="Times New Roman"/>
                <a:cs typeface="Times New Roman"/>
                <a:sym typeface="Times New Roman"/>
              </a:rPr>
              <a:t>Representable</a:t>
            </a:r>
            <a:endParaRPr sz="4600" b="1">
              <a:solidFill>
                <a:schemeClr val="lt1"/>
              </a:solidFill>
              <a:latin typeface="Times New Roman"/>
              <a:ea typeface="Times New Roman"/>
              <a:cs typeface="Times New Roman"/>
              <a:sym typeface="Times New Roman"/>
            </a:endParaRPr>
          </a:p>
        </p:txBody>
      </p:sp>
      <p:sp>
        <p:nvSpPr>
          <p:cNvPr id="349" name="Google Shape;349;gded7cc4dcb_0_84"/>
          <p:cNvSpPr txBox="1"/>
          <p:nvPr/>
        </p:nvSpPr>
        <p:spPr>
          <a:xfrm>
            <a:off x="2967675" y="6059975"/>
            <a:ext cx="7618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007BFF"/>
                </a:solidFill>
                <a:uFill>
                  <a:noFill/>
                </a:uFill>
                <a:hlinkClick r:id="rId3">
                  <a:extLst>
                    <a:ext uri="{A12FA001-AC4F-418D-AE19-62706E023703}">
                      <ahyp:hlinkClr xmlns:ahyp="http://schemas.microsoft.com/office/drawing/2018/hyperlinkcolor" val="tx"/>
                    </a:ext>
                  </a:extLst>
                </a:hlinkClick>
              </a:rPr>
              <a:t>representable.org/drive/lwvde-people-powered-fair-maps-2021/</a:t>
            </a:r>
            <a:endParaRPr sz="2200">
              <a:latin typeface="Century Gothic"/>
              <a:ea typeface="Century Gothic"/>
              <a:cs typeface="Century Gothic"/>
              <a:sym typeface="Century Gothic"/>
            </a:endParaRPr>
          </a:p>
        </p:txBody>
      </p:sp>
      <p:sp>
        <p:nvSpPr>
          <p:cNvPr id="350" name="Google Shape;350;gded7cc4dcb_0_84"/>
          <p:cNvSpPr txBox="1"/>
          <p:nvPr/>
        </p:nvSpPr>
        <p:spPr>
          <a:xfrm>
            <a:off x="448600" y="2597375"/>
            <a:ext cx="5486400" cy="408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highlight>
                  <a:srgbClr val="FFFFFF"/>
                </a:highlight>
              </a:rPr>
              <a:t> </a:t>
            </a:r>
            <a:endParaRPr sz="1100">
              <a:highlight>
                <a:srgbClr val="FFFFFF"/>
              </a:highlight>
            </a:endParaRPr>
          </a:p>
          <a:p>
            <a:pPr marL="0" lvl="0" indent="0" algn="l" rtl="0">
              <a:lnSpc>
                <a:spcPct val="115000"/>
              </a:lnSpc>
              <a:spcBef>
                <a:spcPts val="1200"/>
              </a:spcBef>
              <a:spcAft>
                <a:spcPts val="0"/>
              </a:spcAft>
              <a:buNone/>
            </a:pPr>
            <a:r>
              <a:rPr lang="en-US" sz="2100">
                <a:highlight>
                  <a:srgbClr val="FFFFFF"/>
                </a:highlight>
                <a:latin typeface="Times New Roman"/>
                <a:ea typeface="Times New Roman"/>
                <a:cs typeface="Times New Roman"/>
                <a:sym typeface="Times New Roman"/>
              </a:rPr>
              <a:t>Representable is a mapping tool for drawing communities of interest. We are mobilizing communities to get the representation they deserve by helping to identify shared community interests and present this information to mapmakers.</a:t>
            </a:r>
            <a:endParaRPr sz="2100">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2100" b="1">
                <a:solidFill>
                  <a:schemeClr val="dk1"/>
                </a:solidFill>
                <a:highlight>
                  <a:srgbClr val="FFFFFF"/>
                </a:highlight>
                <a:latin typeface="Times New Roman"/>
                <a:ea typeface="Times New Roman"/>
                <a:cs typeface="Times New Roman"/>
                <a:sym typeface="Times New Roman"/>
              </a:rPr>
              <a:t>Add your community to the map today and make your voice heard.</a:t>
            </a:r>
            <a:endParaRPr sz="2100" b="1">
              <a:solidFill>
                <a:schemeClr val="dk1"/>
              </a:solidFill>
              <a:highlight>
                <a:srgbClr val="FFFFFF"/>
              </a:highlight>
              <a:latin typeface="Times New Roman"/>
              <a:ea typeface="Times New Roman"/>
              <a:cs typeface="Times New Roman"/>
              <a:sym typeface="Times New Roman"/>
            </a:endParaRPr>
          </a:p>
          <a:p>
            <a:pPr marL="0" lvl="0" indent="0" algn="l" rtl="0">
              <a:spcBef>
                <a:spcPts val="1200"/>
              </a:spcBef>
              <a:spcAft>
                <a:spcPts val="0"/>
              </a:spcAft>
              <a:buNone/>
            </a:pPr>
            <a:endParaRPr sz="1900">
              <a:latin typeface="Times New Roman"/>
              <a:ea typeface="Times New Roman"/>
              <a:cs typeface="Times New Roman"/>
              <a:sym typeface="Times New Roman"/>
            </a:endParaRPr>
          </a:p>
        </p:txBody>
      </p:sp>
      <p:pic>
        <p:nvPicPr>
          <p:cNvPr id="351" name="Google Shape;351;gded7cc4dcb_0_84"/>
          <p:cNvPicPr preferRelativeResize="0"/>
          <p:nvPr/>
        </p:nvPicPr>
        <p:blipFill>
          <a:blip r:embed="rId4">
            <a:alphaModFix/>
          </a:blip>
          <a:stretch>
            <a:fillRect/>
          </a:stretch>
        </p:blipFill>
        <p:spPr>
          <a:xfrm>
            <a:off x="6209600" y="2597375"/>
            <a:ext cx="5114800" cy="3194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2"/>
          <p:cNvSpPr txBox="1">
            <a:spLocks noGrp="1"/>
          </p:cNvSpPr>
          <p:nvPr>
            <p:ph type="title"/>
          </p:nvPr>
        </p:nvSpPr>
        <p:spPr>
          <a:xfrm>
            <a:off x="1076334" y="771699"/>
            <a:ext cx="8596800" cy="1339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ts val="3600"/>
              <a:buFont typeface="Trebuchet MS"/>
              <a:buNone/>
            </a:pPr>
            <a:r>
              <a:rPr lang="en-US" b="0" i="0" u="none" strike="noStrike" cap="none" dirty="0">
                <a:solidFill>
                  <a:srgbClr val="262626"/>
                </a:solidFill>
              </a:rPr>
              <a:t>	</a:t>
            </a:r>
            <a:r>
              <a:rPr lang="en-US" sz="4200" b="1" i="0" u="none" strike="noStrike" cap="none" dirty="0">
                <a:solidFill>
                  <a:schemeClr val="lt1"/>
                </a:solidFill>
                <a:latin typeface="Times New Roman"/>
                <a:ea typeface="Times New Roman"/>
                <a:cs typeface="Times New Roman"/>
                <a:sym typeface="Times New Roman"/>
              </a:rPr>
              <a:t>Expected Outcomes</a:t>
            </a:r>
            <a:br>
              <a:rPr lang="en-US" b="0" i="0" u="none" strike="noStrike" cap="none" dirty="0"/>
            </a:br>
            <a:r>
              <a:rPr lang="en-US" b="0" i="0" u="none" strike="noStrike" cap="none" dirty="0"/>
              <a:t>						</a:t>
            </a:r>
            <a:endParaRPr dirty="0"/>
          </a:p>
        </p:txBody>
      </p:sp>
      <p:sp>
        <p:nvSpPr>
          <p:cNvPr id="357" name="Google Shape;357;p12"/>
          <p:cNvSpPr txBox="1"/>
          <p:nvPr/>
        </p:nvSpPr>
        <p:spPr>
          <a:xfrm>
            <a:off x="423950" y="2344200"/>
            <a:ext cx="11346600" cy="3730200"/>
          </a:xfrm>
          <a:prstGeom prst="rect">
            <a:avLst/>
          </a:prstGeom>
          <a:noFill/>
          <a:ln>
            <a:noFill/>
          </a:ln>
        </p:spPr>
        <p:txBody>
          <a:bodyPr spcFirstLastPara="1" wrap="square" lIns="91425" tIns="45700" rIns="91425" bIns="45700" anchor="t" anchorCtr="0">
            <a:spAutoFit/>
          </a:bodyPr>
          <a:lstStyle/>
          <a:p>
            <a:pPr marL="457200" marR="0" lvl="0" indent="-412750" algn="l" rtl="0">
              <a:spcBef>
                <a:spcPts val="0"/>
              </a:spcBef>
              <a:spcAft>
                <a:spcPts val="0"/>
              </a:spcAft>
              <a:buClr>
                <a:srgbClr val="FF0000"/>
              </a:buClr>
              <a:buSzPts val="2900"/>
              <a:buFont typeface="Times New Roman"/>
              <a:buChar char="➢"/>
            </a:pPr>
            <a:r>
              <a:rPr lang="en-US" sz="2900" b="1" i="0" u="none" strike="noStrike" cap="none">
                <a:solidFill>
                  <a:srgbClr val="FF0000"/>
                </a:solidFill>
                <a:latin typeface="Times New Roman"/>
                <a:ea typeface="Times New Roman"/>
                <a:cs typeface="Times New Roman"/>
                <a:sym typeface="Times New Roman"/>
              </a:rPr>
              <a:t>Fair Maps for DE House &amp; Senate created</a:t>
            </a:r>
            <a:endParaRPr sz="2900" b="1" i="0" u="none" strike="noStrike" cap="none">
              <a:solidFill>
                <a:srgbClr val="FF0000"/>
              </a:solidFill>
              <a:latin typeface="Times New Roman"/>
              <a:ea typeface="Times New Roman"/>
              <a:cs typeface="Times New Roman"/>
              <a:sym typeface="Times New Roman"/>
            </a:endParaRPr>
          </a:p>
          <a:p>
            <a:pPr marL="457200" marR="0" lvl="0" indent="-412750" algn="l" rtl="0">
              <a:spcBef>
                <a:spcPts val="1000"/>
              </a:spcBef>
              <a:spcAft>
                <a:spcPts val="0"/>
              </a:spcAft>
              <a:buClr>
                <a:schemeClr val="dk1"/>
              </a:buClr>
              <a:buSzPts val="2900"/>
              <a:buFont typeface="Times New Roman"/>
              <a:buChar char="➢"/>
            </a:pPr>
            <a:r>
              <a:rPr lang="en-US" sz="2900" i="0" u="none" strike="noStrike" cap="none">
                <a:solidFill>
                  <a:schemeClr val="dk1"/>
                </a:solidFill>
                <a:latin typeface="Times New Roman"/>
                <a:ea typeface="Times New Roman"/>
                <a:cs typeface="Times New Roman"/>
                <a:sym typeface="Times New Roman"/>
              </a:rPr>
              <a:t>Broad-based advocacy for Fair Maps.</a:t>
            </a:r>
            <a:endParaRPr sz="2900" i="0" u="none" strike="noStrike" cap="none">
              <a:solidFill>
                <a:schemeClr val="dk1"/>
              </a:solidFill>
              <a:latin typeface="Times New Roman"/>
              <a:ea typeface="Times New Roman"/>
              <a:cs typeface="Times New Roman"/>
              <a:sym typeface="Times New Roman"/>
            </a:endParaRPr>
          </a:p>
          <a:p>
            <a:pPr marL="457200" marR="0" lvl="0" indent="-412750" algn="l" rtl="0">
              <a:spcBef>
                <a:spcPts val="1000"/>
              </a:spcBef>
              <a:spcAft>
                <a:spcPts val="0"/>
              </a:spcAft>
              <a:buClr>
                <a:schemeClr val="dk1"/>
              </a:buClr>
              <a:buSzPts val="2900"/>
              <a:buFont typeface="Times New Roman"/>
              <a:buChar char="➢"/>
            </a:pPr>
            <a:r>
              <a:rPr lang="en-US" sz="2900" i="0" u="none" strike="noStrike" cap="none">
                <a:solidFill>
                  <a:schemeClr val="dk1"/>
                </a:solidFill>
                <a:latin typeface="Times New Roman"/>
                <a:ea typeface="Times New Roman"/>
                <a:cs typeface="Times New Roman"/>
                <a:sym typeface="Times New Roman"/>
              </a:rPr>
              <a:t>Final project report documenting activities, progress and results.</a:t>
            </a:r>
            <a:endParaRPr sz="2900" i="0" u="none" strike="noStrike" cap="none">
              <a:solidFill>
                <a:schemeClr val="dk1"/>
              </a:solidFill>
              <a:latin typeface="Times New Roman"/>
              <a:ea typeface="Times New Roman"/>
              <a:cs typeface="Times New Roman"/>
              <a:sym typeface="Times New Roman"/>
            </a:endParaRPr>
          </a:p>
          <a:p>
            <a:pPr marL="457200" marR="0" lvl="0" indent="-412750" algn="l" rtl="0">
              <a:spcBef>
                <a:spcPts val="1000"/>
              </a:spcBef>
              <a:spcAft>
                <a:spcPts val="0"/>
              </a:spcAft>
              <a:buClr>
                <a:schemeClr val="dk1"/>
              </a:buClr>
              <a:buSzPts val="2900"/>
              <a:buFont typeface="Times New Roman"/>
              <a:buChar char="➢"/>
            </a:pPr>
            <a:r>
              <a:rPr lang="en-US" sz="2900" i="0" u="none" strike="noStrike" cap="none">
                <a:solidFill>
                  <a:schemeClr val="dk1"/>
                </a:solidFill>
                <a:latin typeface="Times New Roman"/>
                <a:ea typeface="Times New Roman"/>
                <a:cs typeface="Times New Roman"/>
                <a:sym typeface="Times New Roman"/>
              </a:rPr>
              <a:t>Public educated on history of redistricting, legal requirements, case law, “best practices.”</a:t>
            </a:r>
            <a:endParaRPr sz="2900" i="0" u="none" strike="noStrike" cap="none">
              <a:solidFill>
                <a:schemeClr val="dk1"/>
              </a:solidFill>
              <a:latin typeface="Times New Roman"/>
              <a:ea typeface="Times New Roman"/>
              <a:cs typeface="Times New Roman"/>
              <a:sym typeface="Times New Roman"/>
            </a:endParaRPr>
          </a:p>
          <a:p>
            <a:pPr marL="457200" marR="0" lvl="0" indent="-412750" algn="l" rtl="0">
              <a:spcBef>
                <a:spcPts val="1000"/>
              </a:spcBef>
              <a:spcAft>
                <a:spcPts val="1000"/>
              </a:spcAft>
              <a:buClr>
                <a:schemeClr val="dk1"/>
              </a:buClr>
              <a:buSzPts val="2900"/>
              <a:buFont typeface="Times New Roman"/>
              <a:buChar char="➢"/>
            </a:pPr>
            <a:r>
              <a:rPr lang="en-US" sz="2900" i="0" u="none" strike="noStrike" cap="none">
                <a:solidFill>
                  <a:schemeClr val="dk1"/>
                </a:solidFill>
                <a:latin typeface="Times New Roman"/>
                <a:ea typeface="Times New Roman"/>
                <a:cs typeface="Times New Roman"/>
                <a:sym typeface="Times New Roman"/>
              </a:rPr>
              <a:t>Library/archives established with reference materials                                        &amp; documentation</a:t>
            </a:r>
            <a:r>
              <a:rPr lang="en-US" sz="2900">
                <a:solidFill>
                  <a:schemeClr val="dk1"/>
                </a:solidFill>
                <a:latin typeface="Times New Roman"/>
                <a:ea typeface="Times New Roman"/>
                <a:cs typeface="Times New Roman"/>
                <a:sym typeface="Times New Roman"/>
              </a:rPr>
              <a:t> </a:t>
            </a:r>
            <a:r>
              <a:rPr lang="en-US" sz="2900" i="0" u="none" strike="noStrike" cap="none">
                <a:solidFill>
                  <a:schemeClr val="dk1"/>
                </a:solidFill>
                <a:latin typeface="Times New Roman"/>
                <a:ea typeface="Times New Roman"/>
                <a:cs typeface="Times New Roman"/>
                <a:sym typeface="Times New Roman"/>
              </a:rPr>
              <a:t>of project, online.</a:t>
            </a:r>
            <a:endParaRPr sz="330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5"/>
          <p:cNvSpPr txBox="1">
            <a:spLocks noGrp="1"/>
          </p:cNvSpPr>
          <p:nvPr>
            <p:ph type="title"/>
          </p:nvPr>
        </p:nvSpPr>
        <p:spPr>
          <a:xfrm>
            <a:off x="1154949" y="973675"/>
            <a:ext cx="9917700" cy="706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11111"/>
              <a:buFont typeface="Garamond"/>
              <a:buNone/>
            </a:pPr>
            <a:r>
              <a:rPr lang="en-US" sz="5400" b="0" i="0" u="none" strike="noStrike" cap="none">
                <a:solidFill>
                  <a:srgbClr val="262626"/>
                </a:solidFill>
                <a:latin typeface="Garamond"/>
                <a:ea typeface="Garamond"/>
                <a:cs typeface="Garamond"/>
                <a:sym typeface="Garamond"/>
              </a:rPr>
              <a:t>		</a:t>
            </a:r>
            <a:r>
              <a:rPr lang="en-US" sz="4600" b="1">
                <a:solidFill>
                  <a:schemeClr val="lt1"/>
                </a:solidFill>
                <a:latin typeface="Times New Roman"/>
                <a:ea typeface="Times New Roman"/>
                <a:cs typeface="Times New Roman"/>
                <a:sym typeface="Times New Roman"/>
              </a:rPr>
              <a:t>Connect with us</a:t>
            </a:r>
            <a:br>
              <a:rPr lang="en-US" sz="4600" b="1">
                <a:latin typeface="Times New Roman"/>
                <a:ea typeface="Times New Roman"/>
                <a:cs typeface="Times New Roman"/>
                <a:sym typeface="Times New Roman"/>
              </a:rPr>
            </a:br>
            <a:endParaRPr sz="4600" b="1">
              <a:latin typeface="Times New Roman"/>
              <a:ea typeface="Times New Roman"/>
              <a:cs typeface="Times New Roman"/>
              <a:sym typeface="Times New Roman"/>
            </a:endParaRPr>
          </a:p>
        </p:txBody>
      </p:sp>
      <p:sp>
        <p:nvSpPr>
          <p:cNvPr id="363" name="Google Shape;363;p15"/>
          <p:cNvSpPr txBox="1"/>
          <p:nvPr/>
        </p:nvSpPr>
        <p:spPr>
          <a:xfrm>
            <a:off x="835425" y="1943100"/>
            <a:ext cx="10723500" cy="535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900" b="1">
                <a:solidFill>
                  <a:schemeClr val="dk1"/>
                </a:solidFill>
                <a:latin typeface="Times New Roman"/>
                <a:ea typeface="Times New Roman"/>
                <a:cs typeface="Times New Roman"/>
                <a:sym typeface="Times New Roman"/>
              </a:rPr>
              <a:t>FaceBook Page</a:t>
            </a:r>
            <a:endParaRPr sz="29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900" b="1" u="sng">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https://www.facebook.com/fairmapsde</a:t>
            </a:r>
            <a:endParaRPr sz="29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br>
              <a:rPr lang="en-US" sz="2900" b="1">
                <a:solidFill>
                  <a:schemeClr val="dk1"/>
                </a:solidFill>
                <a:latin typeface="Times New Roman"/>
                <a:ea typeface="Times New Roman"/>
                <a:cs typeface="Times New Roman"/>
                <a:sym typeface="Times New Roman"/>
              </a:rPr>
            </a:br>
            <a:r>
              <a:rPr lang="en-US" sz="2900" b="1">
                <a:solidFill>
                  <a:schemeClr val="dk1"/>
                </a:solidFill>
                <a:latin typeface="Times New Roman"/>
                <a:ea typeface="Times New Roman"/>
                <a:cs typeface="Times New Roman"/>
                <a:sym typeface="Times New Roman"/>
              </a:rPr>
              <a:t>League Site </a:t>
            </a:r>
            <a:endParaRPr sz="29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900" b="1" u="sng">
                <a:solidFill>
                  <a:schemeClr val="dk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https://my.lwv.org/delaware/fair-maps-redistricting</a:t>
            </a:r>
            <a:endParaRPr sz="2900" b="1" u="sng">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br>
              <a:rPr lang="en-US" sz="2900" b="1">
                <a:solidFill>
                  <a:schemeClr val="dk1"/>
                </a:solidFill>
                <a:latin typeface="Times New Roman"/>
                <a:ea typeface="Times New Roman"/>
                <a:cs typeface="Times New Roman"/>
                <a:sym typeface="Times New Roman"/>
              </a:rPr>
            </a:br>
            <a:r>
              <a:rPr lang="en-US" sz="2900" b="1">
                <a:solidFill>
                  <a:schemeClr val="dk1"/>
                </a:solidFill>
                <a:latin typeface="Times New Roman"/>
                <a:ea typeface="Times New Roman"/>
                <a:cs typeface="Times New Roman"/>
                <a:sym typeface="Times New Roman"/>
              </a:rPr>
              <a:t>Kyra Hoffner</a:t>
            </a:r>
            <a:endParaRPr sz="29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900" b="1" u="sng">
                <a:solidFill>
                  <a:schemeClr val="dk1"/>
                </a:solidFill>
                <a:latin typeface="Times New Roman"/>
                <a:ea typeface="Times New Roman"/>
                <a:cs typeface="Times New Roman"/>
                <a:sym typeface="Times New Roman"/>
              </a:rPr>
              <a:t>K_Hoffner@yahoo.com</a:t>
            </a:r>
            <a:endParaRPr sz="2900" b="1" u="sng">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2800" u="sng">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br>
              <a:rPr lang="en-US" sz="1800">
                <a:solidFill>
                  <a:schemeClr val="dk1"/>
                </a:solidFill>
                <a:latin typeface="Century Gothic"/>
                <a:ea typeface="Century Gothic"/>
                <a:cs typeface="Century Gothic"/>
                <a:sym typeface="Century Gothic"/>
              </a:rPr>
            </a:b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5"/>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4000"/>
              <a:buFont typeface="Century Gothic"/>
              <a:buNone/>
            </a:pPr>
            <a:r>
              <a:rPr lang="en-US" sz="4200" b="1">
                <a:solidFill>
                  <a:schemeClr val="lt1"/>
                </a:solidFill>
                <a:latin typeface="Times New Roman"/>
                <a:ea typeface="Times New Roman"/>
                <a:cs typeface="Times New Roman"/>
                <a:sym typeface="Times New Roman"/>
              </a:rPr>
              <a:t>Thank you </a:t>
            </a:r>
            <a:endParaRPr sz="3800">
              <a:solidFill>
                <a:schemeClr val="lt1"/>
              </a:solidFill>
              <a:latin typeface="Times New Roman"/>
              <a:ea typeface="Times New Roman"/>
              <a:cs typeface="Times New Roman"/>
              <a:sym typeface="Times New Roman"/>
            </a:endParaRPr>
          </a:p>
        </p:txBody>
      </p:sp>
      <p:sp>
        <p:nvSpPr>
          <p:cNvPr id="369" name="Google Shape;369;p55"/>
          <p:cNvSpPr txBox="1"/>
          <p:nvPr/>
        </p:nvSpPr>
        <p:spPr>
          <a:xfrm>
            <a:off x="653958" y="2316086"/>
            <a:ext cx="11160300" cy="218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i="1">
                <a:solidFill>
                  <a:schemeClr val="dk1"/>
                </a:solidFill>
                <a:latin typeface="Georgia"/>
                <a:ea typeface="Georgia"/>
                <a:cs typeface="Georgia"/>
                <a:sym typeface="Georgia"/>
              </a:rPr>
              <a:t>Racial Gerrymandering is the intentional manipulation of the redistricting process by the people in Political power to reduce the political power of a certain racial group. ~LWVUS</a:t>
            </a:r>
            <a:endParaRPr sz="3400" b="1" i="1">
              <a:latin typeface="Georgia"/>
              <a:ea typeface="Georgia"/>
              <a:cs typeface="Georgia"/>
              <a:sym typeface="Georgia"/>
            </a:endParaRPr>
          </a:p>
        </p:txBody>
      </p:sp>
      <p:pic>
        <p:nvPicPr>
          <p:cNvPr id="370" name="Google Shape;370;p55"/>
          <p:cNvPicPr preferRelativeResize="0"/>
          <p:nvPr/>
        </p:nvPicPr>
        <p:blipFill rotWithShape="1">
          <a:blip r:embed="rId3">
            <a:alphaModFix/>
          </a:blip>
          <a:srcRect/>
          <a:stretch/>
        </p:blipFill>
        <p:spPr>
          <a:xfrm>
            <a:off x="3831677" y="4669899"/>
            <a:ext cx="4528645" cy="20127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df1dbd3bef_0_9"/>
          <p:cNvSpPr txBox="1">
            <a:spLocks noGrp="1"/>
          </p:cNvSpPr>
          <p:nvPr>
            <p:ph type="title"/>
          </p:nvPr>
        </p:nvSpPr>
        <p:spPr>
          <a:xfrm>
            <a:off x="838200" y="726593"/>
            <a:ext cx="10515600" cy="1117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sz="5200" b="1">
                <a:solidFill>
                  <a:schemeClr val="lt1"/>
                </a:solidFill>
                <a:latin typeface="Times New Roman"/>
                <a:ea typeface="Times New Roman"/>
                <a:cs typeface="Times New Roman"/>
                <a:sym typeface="Times New Roman"/>
              </a:rPr>
              <a:t>Partners</a:t>
            </a:r>
            <a:endParaRPr sz="5200" b="1">
              <a:solidFill>
                <a:schemeClr val="lt1"/>
              </a:solidFill>
              <a:latin typeface="Times New Roman"/>
              <a:ea typeface="Times New Roman"/>
              <a:cs typeface="Times New Roman"/>
              <a:sym typeface="Times New Roman"/>
            </a:endParaRPr>
          </a:p>
        </p:txBody>
      </p:sp>
      <p:pic>
        <p:nvPicPr>
          <p:cNvPr id="263" name="Google Shape;263;gdf1dbd3bef_0_9"/>
          <p:cNvPicPr preferRelativeResize="0"/>
          <p:nvPr/>
        </p:nvPicPr>
        <p:blipFill rotWithShape="1">
          <a:blip r:embed="rId3">
            <a:alphaModFix/>
          </a:blip>
          <a:srcRect/>
          <a:stretch/>
        </p:blipFill>
        <p:spPr>
          <a:xfrm>
            <a:off x="982750" y="2930023"/>
            <a:ext cx="2012010" cy="997950"/>
          </a:xfrm>
          <a:prstGeom prst="rect">
            <a:avLst/>
          </a:prstGeom>
          <a:noFill/>
          <a:ln>
            <a:noFill/>
          </a:ln>
        </p:spPr>
      </p:pic>
      <p:pic>
        <p:nvPicPr>
          <p:cNvPr id="264" name="Google Shape;264;gdf1dbd3bef_0_9"/>
          <p:cNvPicPr preferRelativeResize="0"/>
          <p:nvPr/>
        </p:nvPicPr>
        <p:blipFill rotWithShape="1">
          <a:blip r:embed="rId4">
            <a:alphaModFix/>
          </a:blip>
          <a:srcRect/>
          <a:stretch/>
        </p:blipFill>
        <p:spPr>
          <a:xfrm>
            <a:off x="6500475" y="2896110"/>
            <a:ext cx="1770961" cy="823150"/>
          </a:xfrm>
          <a:prstGeom prst="rect">
            <a:avLst/>
          </a:prstGeom>
          <a:noFill/>
          <a:ln>
            <a:noFill/>
          </a:ln>
        </p:spPr>
      </p:pic>
      <p:sp>
        <p:nvSpPr>
          <p:cNvPr id="265" name="Google Shape;265;gdf1dbd3bef_0_9"/>
          <p:cNvSpPr txBox="1"/>
          <p:nvPr/>
        </p:nvSpPr>
        <p:spPr>
          <a:xfrm>
            <a:off x="2994750" y="5435500"/>
            <a:ext cx="51210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rgbClr val="000000"/>
              </a:solidFill>
              <a:latin typeface="Arial"/>
              <a:ea typeface="Arial"/>
              <a:cs typeface="Arial"/>
              <a:sym typeface="Arial"/>
            </a:endParaRPr>
          </a:p>
        </p:txBody>
      </p:sp>
      <p:pic>
        <p:nvPicPr>
          <p:cNvPr id="266" name="Google Shape;266;gdf1dbd3bef_0_9"/>
          <p:cNvPicPr preferRelativeResize="0"/>
          <p:nvPr/>
        </p:nvPicPr>
        <p:blipFill rotWithShape="1">
          <a:blip r:embed="rId5">
            <a:alphaModFix/>
          </a:blip>
          <a:srcRect/>
          <a:stretch/>
        </p:blipFill>
        <p:spPr>
          <a:xfrm>
            <a:off x="7591439" y="4771274"/>
            <a:ext cx="1520249" cy="1520225"/>
          </a:xfrm>
          <a:prstGeom prst="rect">
            <a:avLst/>
          </a:prstGeom>
          <a:noFill/>
          <a:ln>
            <a:noFill/>
          </a:ln>
        </p:spPr>
      </p:pic>
      <p:pic>
        <p:nvPicPr>
          <p:cNvPr id="267" name="Google Shape;267;gdf1dbd3bef_0_9"/>
          <p:cNvPicPr preferRelativeResize="0"/>
          <p:nvPr/>
        </p:nvPicPr>
        <p:blipFill rotWithShape="1">
          <a:blip r:embed="rId6">
            <a:alphaModFix/>
          </a:blip>
          <a:srcRect/>
          <a:stretch/>
        </p:blipFill>
        <p:spPr>
          <a:xfrm>
            <a:off x="9748750" y="4725775"/>
            <a:ext cx="1605057" cy="1520225"/>
          </a:xfrm>
          <a:prstGeom prst="rect">
            <a:avLst/>
          </a:prstGeom>
          <a:noFill/>
          <a:ln>
            <a:noFill/>
          </a:ln>
        </p:spPr>
      </p:pic>
      <p:pic>
        <p:nvPicPr>
          <p:cNvPr id="268" name="Google Shape;268;gdf1dbd3bef_0_9"/>
          <p:cNvPicPr preferRelativeResize="0"/>
          <p:nvPr/>
        </p:nvPicPr>
        <p:blipFill rotWithShape="1">
          <a:blip r:embed="rId7">
            <a:alphaModFix/>
          </a:blip>
          <a:srcRect/>
          <a:stretch/>
        </p:blipFill>
        <p:spPr>
          <a:xfrm>
            <a:off x="3021900" y="4792212"/>
            <a:ext cx="1913175" cy="1478363"/>
          </a:xfrm>
          <a:prstGeom prst="rect">
            <a:avLst/>
          </a:prstGeom>
          <a:noFill/>
          <a:ln>
            <a:noFill/>
          </a:ln>
        </p:spPr>
      </p:pic>
      <p:pic>
        <p:nvPicPr>
          <p:cNvPr id="269" name="Google Shape;269;gdf1dbd3bef_0_9"/>
          <p:cNvPicPr preferRelativeResize="0"/>
          <p:nvPr/>
        </p:nvPicPr>
        <p:blipFill rotWithShape="1">
          <a:blip r:embed="rId8">
            <a:alphaModFix/>
          </a:blip>
          <a:srcRect/>
          <a:stretch/>
        </p:blipFill>
        <p:spPr>
          <a:xfrm>
            <a:off x="9363525" y="3800485"/>
            <a:ext cx="2716239" cy="924225"/>
          </a:xfrm>
          <a:prstGeom prst="rect">
            <a:avLst/>
          </a:prstGeom>
          <a:noFill/>
          <a:ln>
            <a:noFill/>
          </a:ln>
        </p:spPr>
      </p:pic>
      <p:pic>
        <p:nvPicPr>
          <p:cNvPr id="270" name="Google Shape;270;gdf1dbd3bef_0_9"/>
          <p:cNvPicPr preferRelativeResize="0"/>
          <p:nvPr/>
        </p:nvPicPr>
        <p:blipFill rotWithShape="1">
          <a:blip r:embed="rId9">
            <a:alphaModFix/>
          </a:blip>
          <a:srcRect/>
          <a:stretch/>
        </p:blipFill>
        <p:spPr>
          <a:xfrm>
            <a:off x="653000" y="4805288"/>
            <a:ext cx="1755138" cy="1361199"/>
          </a:xfrm>
          <a:prstGeom prst="rect">
            <a:avLst/>
          </a:prstGeom>
          <a:noFill/>
          <a:ln>
            <a:noFill/>
          </a:ln>
        </p:spPr>
      </p:pic>
      <p:pic>
        <p:nvPicPr>
          <p:cNvPr id="271" name="Google Shape;271;gdf1dbd3bef_0_9"/>
          <p:cNvPicPr preferRelativeResize="0"/>
          <p:nvPr/>
        </p:nvPicPr>
        <p:blipFill rotWithShape="1">
          <a:blip r:embed="rId10">
            <a:alphaModFix/>
          </a:blip>
          <a:srcRect/>
          <a:stretch/>
        </p:blipFill>
        <p:spPr>
          <a:xfrm>
            <a:off x="777700" y="2209275"/>
            <a:ext cx="4058598" cy="770902"/>
          </a:xfrm>
          <a:prstGeom prst="rect">
            <a:avLst/>
          </a:prstGeom>
          <a:noFill/>
          <a:ln>
            <a:noFill/>
          </a:ln>
        </p:spPr>
      </p:pic>
      <p:pic>
        <p:nvPicPr>
          <p:cNvPr id="272" name="Google Shape;272;gdf1dbd3bef_0_9"/>
          <p:cNvPicPr preferRelativeResize="0"/>
          <p:nvPr/>
        </p:nvPicPr>
        <p:blipFill>
          <a:blip r:embed="rId11">
            <a:alphaModFix/>
          </a:blip>
          <a:stretch>
            <a:fillRect/>
          </a:stretch>
        </p:blipFill>
        <p:spPr>
          <a:xfrm>
            <a:off x="4343225" y="3952675"/>
            <a:ext cx="4865875" cy="619844"/>
          </a:xfrm>
          <a:prstGeom prst="rect">
            <a:avLst/>
          </a:prstGeom>
          <a:noFill/>
          <a:ln>
            <a:noFill/>
          </a:ln>
        </p:spPr>
      </p:pic>
      <p:pic>
        <p:nvPicPr>
          <p:cNvPr id="273" name="Google Shape;273;gdf1dbd3bef_0_9"/>
          <p:cNvPicPr preferRelativeResize="0"/>
          <p:nvPr/>
        </p:nvPicPr>
        <p:blipFill>
          <a:blip r:embed="rId12">
            <a:alphaModFix/>
          </a:blip>
          <a:stretch>
            <a:fillRect/>
          </a:stretch>
        </p:blipFill>
        <p:spPr>
          <a:xfrm>
            <a:off x="9032725" y="2938588"/>
            <a:ext cx="2321085" cy="692700"/>
          </a:xfrm>
          <a:prstGeom prst="rect">
            <a:avLst/>
          </a:prstGeom>
          <a:noFill/>
          <a:ln>
            <a:noFill/>
          </a:ln>
        </p:spPr>
      </p:pic>
      <p:pic>
        <p:nvPicPr>
          <p:cNvPr id="274" name="Google Shape;274;gdf1dbd3bef_0_9"/>
          <p:cNvPicPr preferRelativeResize="0"/>
          <p:nvPr/>
        </p:nvPicPr>
        <p:blipFill>
          <a:blip r:embed="rId13">
            <a:alphaModFix/>
          </a:blip>
          <a:stretch>
            <a:fillRect/>
          </a:stretch>
        </p:blipFill>
        <p:spPr>
          <a:xfrm>
            <a:off x="5548825" y="4771275"/>
            <a:ext cx="1605050" cy="1520224"/>
          </a:xfrm>
          <a:prstGeom prst="rect">
            <a:avLst/>
          </a:prstGeom>
          <a:noFill/>
          <a:ln>
            <a:noFill/>
          </a:ln>
        </p:spPr>
      </p:pic>
      <p:pic>
        <p:nvPicPr>
          <p:cNvPr id="275" name="Google Shape;275;gdf1dbd3bef_0_9"/>
          <p:cNvPicPr preferRelativeResize="0"/>
          <p:nvPr/>
        </p:nvPicPr>
        <p:blipFill>
          <a:blip r:embed="rId14">
            <a:alphaModFix/>
          </a:blip>
          <a:stretch>
            <a:fillRect/>
          </a:stretch>
        </p:blipFill>
        <p:spPr>
          <a:xfrm>
            <a:off x="653000" y="3861487"/>
            <a:ext cx="3614744" cy="823150"/>
          </a:xfrm>
          <a:prstGeom prst="rect">
            <a:avLst/>
          </a:prstGeom>
          <a:noFill/>
          <a:ln>
            <a:noFill/>
          </a:ln>
        </p:spPr>
      </p:pic>
      <p:pic>
        <p:nvPicPr>
          <p:cNvPr id="276" name="Google Shape;276;gdf1dbd3bef_0_9"/>
          <p:cNvPicPr preferRelativeResize="0"/>
          <p:nvPr/>
        </p:nvPicPr>
        <p:blipFill>
          <a:blip r:embed="rId15">
            <a:alphaModFix/>
          </a:blip>
          <a:stretch>
            <a:fillRect/>
          </a:stretch>
        </p:blipFill>
        <p:spPr>
          <a:xfrm>
            <a:off x="3944388" y="2906575"/>
            <a:ext cx="1463714" cy="823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6"/>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080808"/>
              </a:buClr>
              <a:buSzPct val="111111"/>
              <a:buFont typeface="Calibri"/>
              <a:buNone/>
            </a:pPr>
            <a:r>
              <a:rPr lang="en-US" sz="3959" b="1" i="0" u="none" strike="noStrike" cap="none" dirty="0">
                <a:solidFill>
                  <a:srgbClr val="080808"/>
                </a:solidFill>
                <a:latin typeface="Calibri"/>
                <a:ea typeface="Calibri"/>
                <a:cs typeface="Calibri"/>
                <a:sym typeface="Calibri"/>
              </a:rPr>
              <a:t>		</a:t>
            </a:r>
            <a:r>
              <a:rPr lang="en-US" sz="4736" b="1" i="0" u="none" strike="noStrike" cap="none" dirty="0">
                <a:solidFill>
                  <a:schemeClr val="lt1"/>
                </a:solidFill>
                <a:latin typeface="Times New Roman"/>
                <a:ea typeface="Times New Roman"/>
                <a:cs typeface="Times New Roman"/>
                <a:sym typeface="Times New Roman"/>
              </a:rPr>
              <a:t>People Powered Fair Maps</a:t>
            </a:r>
            <a:br>
              <a:rPr lang="en-US" sz="4736" b="1" i="0" u="none" strike="noStrike" cap="none" dirty="0">
                <a:solidFill>
                  <a:schemeClr val="lt1"/>
                </a:solidFill>
                <a:latin typeface="Times New Roman"/>
                <a:ea typeface="Times New Roman"/>
                <a:cs typeface="Times New Roman"/>
                <a:sym typeface="Times New Roman"/>
              </a:rPr>
            </a:br>
            <a:r>
              <a:rPr lang="en-US" sz="3959" b="1" i="0" u="none" strike="noStrike" cap="none" dirty="0">
                <a:solidFill>
                  <a:srgbClr val="080808"/>
                </a:solidFill>
                <a:latin typeface="Calibri"/>
                <a:ea typeface="Calibri"/>
                <a:cs typeface="Calibri"/>
                <a:sym typeface="Calibri"/>
              </a:rPr>
              <a:t> 							</a:t>
            </a:r>
            <a:br>
              <a:rPr lang="en-US" sz="3959" b="1" i="0" u="none" strike="noStrike" cap="none" dirty="0">
                <a:solidFill>
                  <a:srgbClr val="080808"/>
                </a:solidFill>
                <a:latin typeface="Calibri"/>
                <a:ea typeface="Calibri"/>
                <a:cs typeface="Calibri"/>
                <a:sym typeface="Calibri"/>
              </a:rPr>
            </a:br>
            <a:r>
              <a:rPr lang="en-US" sz="2790" b="1" i="0" u="sng" strike="noStrike" cap="none" dirty="0">
                <a:solidFill>
                  <a:schemeClr val="dk2"/>
                </a:solidFill>
                <a:latin typeface="Times New Roman"/>
                <a:ea typeface="Times New Roman"/>
                <a:cs typeface="Times New Roman"/>
                <a:sym typeface="Times New Roman"/>
              </a:rPr>
              <a:t>Background</a:t>
            </a:r>
            <a:endParaRPr sz="2790" b="1" u="sng" dirty="0">
              <a:solidFill>
                <a:schemeClr val="dk2"/>
              </a:solidFill>
              <a:latin typeface="Times New Roman"/>
              <a:ea typeface="Times New Roman"/>
              <a:cs typeface="Times New Roman"/>
              <a:sym typeface="Times New Roman"/>
            </a:endParaRPr>
          </a:p>
        </p:txBody>
      </p:sp>
      <p:sp>
        <p:nvSpPr>
          <p:cNvPr id="282" name="Google Shape;282;p6"/>
          <p:cNvSpPr txBox="1"/>
          <p:nvPr/>
        </p:nvSpPr>
        <p:spPr>
          <a:xfrm>
            <a:off x="412792" y="2622095"/>
            <a:ext cx="11510400" cy="35802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9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Times New Roman"/>
                <a:ea typeface="Times New Roman"/>
                <a:cs typeface="Times New Roman"/>
                <a:sym typeface="Times New Roman"/>
              </a:rPr>
              <a:t>LWVUS seeks to improve, protect and influence redistricting processes and create a roadmap for the future.</a:t>
            </a:r>
            <a:endParaRPr sz="1800" b="0" i="0" u="none" strike="noStrike" cap="none">
              <a:solidFill>
                <a:schemeClr val="dk1"/>
              </a:solidFill>
              <a:latin typeface="Times New Roman"/>
              <a:ea typeface="Times New Roman"/>
              <a:cs typeface="Times New Roman"/>
              <a:sym typeface="Times New Roman"/>
            </a:endParaRPr>
          </a:p>
          <a:p>
            <a:pPr marL="457200" marR="0" lvl="0" indent="-457200" algn="l" rtl="0">
              <a:lnSpc>
                <a:spcPct val="90000"/>
              </a:lnSpc>
              <a:spcBef>
                <a:spcPts val="1000"/>
              </a:spcBef>
              <a:spcAft>
                <a:spcPts val="0"/>
              </a:spcAft>
              <a:buClr>
                <a:srgbClr val="000000"/>
              </a:buClr>
              <a:buSzPts val="2800"/>
              <a:buFont typeface="Noto Sans Symbols"/>
              <a:buChar char="❖"/>
            </a:pPr>
            <a:r>
              <a:rPr lang="en-US" sz="2800" b="0" i="0" u="none" strike="noStrike" cap="none">
                <a:solidFill>
                  <a:srgbClr val="000000"/>
                </a:solidFill>
                <a:latin typeface="Times New Roman"/>
                <a:ea typeface="Times New Roman"/>
                <a:cs typeface="Times New Roman"/>
                <a:sym typeface="Times New Roman"/>
              </a:rPr>
              <a:t>LWVDE is engaged in the LWVUS 50-state plus DC People Powered Fair Maps advocacy program that aims to:</a:t>
            </a:r>
            <a:endParaRPr sz="1800" b="0" i="0" u="none" strike="noStrike" cap="none">
              <a:solidFill>
                <a:schemeClr val="dk1"/>
              </a:solidFill>
              <a:latin typeface="Times New Roman"/>
              <a:ea typeface="Times New Roman"/>
              <a:cs typeface="Times New Roman"/>
              <a:sym typeface="Times New Roman"/>
            </a:endParaRPr>
          </a:p>
          <a:p>
            <a:pPr marL="914400" marR="0" lvl="1" indent="-457200" algn="l" rtl="0">
              <a:lnSpc>
                <a:spcPct val="90000"/>
              </a:lnSpc>
              <a:spcBef>
                <a:spcPts val="1000"/>
              </a:spcBef>
              <a:spcAft>
                <a:spcPts val="0"/>
              </a:spcAft>
              <a:buClr>
                <a:srgbClr val="000000"/>
              </a:buClr>
              <a:buSzPts val="2800"/>
              <a:buFont typeface="Noto Sans Symbols"/>
              <a:buChar char="➢"/>
            </a:pPr>
            <a:r>
              <a:rPr lang="en-US" sz="2800" b="0" i="0" u="none" strike="noStrike" cap="none">
                <a:solidFill>
                  <a:srgbClr val="000000"/>
                </a:solidFill>
                <a:latin typeface="Times New Roman"/>
                <a:ea typeface="Times New Roman"/>
                <a:cs typeface="Times New Roman"/>
                <a:sym typeface="Times New Roman"/>
              </a:rPr>
              <a:t>Promote a fair and representative redistricting process in 2020.</a:t>
            </a:r>
            <a:endParaRPr sz="1800" b="0" i="0" u="none" strike="noStrike" cap="none">
              <a:solidFill>
                <a:schemeClr val="dk1"/>
              </a:solidFill>
              <a:latin typeface="Times New Roman"/>
              <a:ea typeface="Times New Roman"/>
              <a:cs typeface="Times New Roman"/>
              <a:sym typeface="Times New Roman"/>
            </a:endParaRPr>
          </a:p>
          <a:p>
            <a:pPr marL="914400" marR="0" lvl="1" indent="-457200" algn="l" rtl="0">
              <a:lnSpc>
                <a:spcPct val="90000"/>
              </a:lnSpc>
              <a:spcBef>
                <a:spcPts val="1000"/>
              </a:spcBef>
              <a:spcAft>
                <a:spcPts val="0"/>
              </a:spcAft>
              <a:buClr>
                <a:srgbClr val="000000"/>
              </a:buClr>
              <a:buSzPts val="2800"/>
              <a:buFont typeface="Noto Sans Symbols"/>
              <a:buChar char="➢"/>
            </a:pPr>
            <a:r>
              <a:rPr lang="en-US" sz="2800" b="1" i="0" u="none" strike="noStrike" cap="none">
                <a:solidFill>
                  <a:srgbClr val="000000"/>
                </a:solidFill>
                <a:latin typeface="Times New Roman"/>
                <a:ea typeface="Times New Roman"/>
                <a:cs typeface="Times New Roman"/>
                <a:sym typeface="Times New Roman"/>
              </a:rPr>
              <a:t>Create state-based campaigns to influence, engage and educate members of the public, community partners, lawmakers and the media in the creation of fair maps.</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6"/>
        <p:cNvGrpSpPr/>
        <p:nvPr/>
      </p:nvGrpSpPr>
      <p:grpSpPr>
        <a:xfrm>
          <a:off x="0" y="0"/>
          <a:ext cx="0" cy="0"/>
          <a:chOff x="0" y="0"/>
          <a:chExt cx="0" cy="0"/>
        </a:xfrm>
      </p:grpSpPr>
      <p:sp>
        <p:nvSpPr>
          <p:cNvPr id="287" name="Google Shape;287;p2"/>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288" name="Google Shape;288;p2"/>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cxnSp>
        <p:nvCxnSpPr>
          <p:cNvPr id="289" name="Google Shape;289;p2"/>
          <p:cNvCxnSpPr/>
          <p:nvPr/>
        </p:nvCxnSpPr>
        <p:spPr>
          <a:xfrm>
            <a:off x="3953376" y="0"/>
            <a:ext cx="1219200" cy="6858000"/>
          </a:xfrm>
          <a:prstGeom prst="straightConnector1">
            <a:avLst/>
          </a:prstGeom>
          <a:noFill/>
          <a:ln w="9525" cap="flat" cmpd="sng">
            <a:solidFill>
              <a:srgbClr val="16B0E3"/>
            </a:solidFill>
            <a:prstDash val="solid"/>
            <a:round/>
            <a:headEnd type="none" w="sm" len="sm"/>
            <a:tailEnd type="none" w="sm" len="sm"/>
          </a:ln>
        </p:spPr>
      </p:cxnSp>
      <p:cxnSp>
        <p:nvCxnSpPr>
          <p:cNvPr id="290" name="Google Shape;290;p2"/>
          <p:cNvCxnSpPr/>
          <p:nvPr/>
        </p:nvCxnSpPr>
        <p:spPr>
          <a:xfrm flipH="1">
            <a:off x="2133042" y="3681413"/>
            <a:ext cx="4763558" cy="3176587"/>
          </a:xfrm>
          <a:prstGeom prst="straightConnector1">
            <a:avLst/>
          </a:prstGeom>
          <a:noFill/>
          <a:ln w="9525" cap="flat" cmpd="sng">
            <a:solidFill>
              <a:srgbClr val="FEFEFE">
                <a:alpha val="80000"/>
              </a:srgbClr>
            </a:solidFill>
            <a:prstDash val="solid"/>
            <a:round/>
            <a:headEnd type="none" w="sm" len="sm"/>
            <a:tailEnd type="none" w="sm" len="sm"/>
          </a:ln>
        </p:spPr>
      </p:cxnSp>
      <p:sp>
        <p:nvSpPr>
          <p:cNvPr id="291" name="Google Shape;291;p2"/>
          <p:cNvSpPr/>
          <p:nvPr/>
        </p:nvSpPr>
        <p:spPr>
          <a:xfrm>
            <a:off x="3324631"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92" name="Google Shape;292;p2"/>
          <p:cNvSpPr/>
          <p:nvPr/>
        </p:nvSpPr>
        <p:spPr>
          <a:xfrm>
            <a:off x="3746597"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3" name="Google Shape;293;p2"/>
          <p:cNvSpPr/>
          <p:nvPr/>
        </p:nvSpPr>
        <p:spPr>
          <a:xfrm>
            <a:off x="3075488"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entury Gothic"/>
              <a:ea typeface="Century Gothic"/>
              <a:cs typeface="Century Gothic"/>
              <a:sym typeface="Century Gothic"/>
            </a:endParaRPr>
          </a:p>
        </p:txBody>
      </p:sp>
      <p:sp>
        <p:nvSpPr>
          <p:cNvPr id="294" name="Google Shape;294;p2"/>
          <p:cNvSpPr/>
          <p:nvPr/>
        </p:nvSpPr>
        <p:spPr>
          <a:xfrm>
            <a:off x="3477655"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226292">
              <a:alpha val="69411"/>
            </a:srgbClr>
          </a:solidFill>
          <a:ln>
            <a:noFill/>
          </a:ln>
        </p:spPr>
      </p:sp>
      <p:sp>
        <p:nvSpPr>
          <p:cNvPr id="295" name="Google Shape;295;p2"/>
          <p:cNvSpPr/>
          <p:nvPr/>
        </p:nvSpPr>
        <p:spPr>
          <a:xfrm>
            <a:off x="4514821"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entury Gothic"/>
              <a:ea typeface="Century Gothic"/>
              <a:cs typeface="Century Gothic"/>
              <a:sym typeface="Century Gothic"/>
            </a:endParaRPr>
          </a:p>
        </p:txBody>
      </p:sp>
      <p:sp>
        <p:nvSpPr>
          <p:cNvPr id="296" name="Google Shape;296;p2"/>
          <p:cNvSpPr/>
          <p:nvPr/>
        </p:nvSpPr>
        <p:spPr>
          <a:xfrm>
            <a:off x="5082154" y="-8467"/>
            <a:ext cx="7109846" cy="6866467"/>
          </a:xfrm>
          <a:custGeom>
            <a:avLst/>
            <a:gdLst/>
            <a:ahLst/>
            <a:cxnLst/>
            <a:rect l="l" t="t" r="r" b="b"/>
            <a:pathLst>
              <a:path w="7109846" h="6866467" extrusionOk="0">
                <a:moveTo>
                  <a:pt x="0" y="0"/>
                </a:moveTo>
                <a:lnTo>
                  <a:pt x="1249825" y="0"/>
                </a:lnTo>
                <a:lnTo>
                  <a:pt x="1249825" y="8467"/>
                </a:lnTo>
                <a:lnTo>
                  <a:pt x="7109846" y="8467"/>
                </a:lnTo>
                <a:lnTo>
                  <a:pt x="7109846" y="6866467"/>
                </a:lnTo>
                <a:lnTo>
                  <a:pt x="1249825" y="6866467"/>
                </a:lnTo>
                <a:lnTo>
                  <a:pt x="1109382" y="6866467"/>
                </a:lnTo>
                <a:close/>
              </a:path>
            </a:pathLst>
          </a:custGeom>
          <a:solidFill>
            <a:srgbClr val="16B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297" name="Google Shape;297;p2"/>
          <p:cNvSpPr txBox="1">
            <a:spLocks noGrp="1"/>
          </p:cNvSpPr>
          <p:nvPr>
            <p:ph type="title"/>
          </p:nvPr>
        </p:nvSpPr>
        <p:spPr>
          <a:xfrm>
            <a:off x="677334" y="609599"/>
            <a:ext cx="3843375" cy="55456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EFEFE"/>
              </a:buClr>
              <a:buSzPts val="3600"/>
              <a:buFont typeface="Trebuchet MS"/>
              <a:buNone/>
            </a:pPr>
            <a:r>
              <a:rPr lang="en-US" sz="5000" b="1">
                <a:solidFill>
                  <a:srgbClr val="FEFEFE"/>
                </a:solidFill>
                <a:latin typeface="Times New Roman"/>
                <a:ea typeface="Times New Roman"/>
                <a:cs typeface="Times New Roman"/>
                <a:sym typeface="Times New Roman"/>
              </a:rPr>
              <a:t>The Role of Redistricting</a:t>
            </a:r>
            <a:endParaRPr sz="5000">
              <a:latin typeface="Times New Roman"/>
              <a:ea typeface="Times New Roman"/>
              <a:cs typeface="Times New Roman"/>
              <a:sym typeface="Times New Roman"/>
            </a:endParaRPr>
          </a:p>
        </p:txBody>
      </p:sp>
      <p:sp>
        <p:nvSpPr>
          <p:cNvPr id="298" name="Google Shape;298;p2"/>
          <p:cNvSpPr txBox="1">
            <a:spLocks noGrp="1"/>
          </p:cNvSpPr>
          <p:nvPr>
            <p:ph type="body" idx="1"/>
          </p:nvPr>
        </p:nvSpPr>
        <p:spPr>
          <a:xfrm>
            <a:off x="6116084" y="609600"/>
            <a:ext cx="5511300" cy="5882700"/>
          </a:xfrm>
          <a:prstGeom prst="rect">
            <a:avLst/>
          </a:prstGeom>
          <a:noFill/>
          <a:ln>
            <a:noFill/>
          </a:ln>
        </p:spPr>
        <p:txBody>
          <a:bodyPr spcFirstLastPara="1" wrap="square" lIns="91425" tIns="45700" rIns="91425" bIns="45700" anchor="ctr" anchorCtr="0">
            <a:noAutofit/>
          </a:bodyPr>
          <a:lstStyle/>
          <a:p>
            <a:pPr marL="228600" marR="0" lvl="0" indent="-228600" algn="l" rtl="0">
              <a:spcBef>
                <a:spcPts val="0"/>
              </a:spcBef>
              <a:spcAft>
                <a:spcPts val="0"/>
              </a:spcAft>
              <a:buClr>
                <a:srgbClr val="2DA2BF"/>
              </a:buClr>
              <a:buSzPts val="2400"/>
              <a:buFont typeface="Noto Sans Symbols"/>
              <a:buChar char="▪"/>
            </a:pPr>
            <a:r>
              <a:rPr lang="en-US" sz="2400" b="0" i="0">
                <a:solidFill>
                  <a:srgbClr val="FFFFFF"/>
                </a:solidFill>
                <a:latin typeface="Calibri"/>
                <a:ea typeface="Calibri"/>
                <a:cs typeface="Calibri"/>
                <a:sym typeface="Calibri"/>
              </a:rPr>
              <a:t>Redistricting: the periodic—usually decennial—redrawing boundaries of districts that elect representatives who serve specific geographic areas. </a:t>
            </a:r>
            <a:endParaRPr/>
          </a:p>
          <a:p>
            <a:pPr marL="228600" lvl="0" indent="-228600" algn="l" rtl="0">
              <a:spcBef>
                <a:spcPts val="1600"/>
              </a:spcBef>
              <a:spcAft>
                <a:spcPts val="0"/>
              </a:spcAft>
              <a:buClr>
                <a:srgbClr val="2DA2BF"/>
              </a:buClr>
              <a:buSzPts val="2400"/>
              <a:buFont typeface="Noto Sans Symbols"/>
              <a:buChar char="▪"/>
            </a:pPr>
            <a:r>
              <a:rPr lang="en-US" sz="2400" b="0" i="0">
                <a:solidFill>
                  <a:srgbClr val="FFFFFF"/>
                </a:solidFill>
                <a:latin typeface="Calibri"/>
                <a:ea typeface="Calibri"/>
                <a:cs typeface="Calibri"/>
                <a:sym typeface="Calibri"/>
              </a:rPr>
              <a:t>U.S. Supreme Court held </a:t>
            </a:r>
            <a:r>
              <a:rPr lang="en-US" sz="2400">
                <a:solidFill>
                  <a:srgbClr val="FFFFFF"/>
                </a:solidFill>
                <a:latin typeface="Calibri"/>
                <a:ea typeface="Calibri"/>
                <a:cs typeface="Calibri"/>
                <a:sym typeface="Calibri"/>
              </a:rPr>
              <a:t>in 1960’s that </a:t>
            </a:r>
            <a:r>
              <a:rPr lang="en-US" sz="2400" b="0" i="0">
                <a:solidFill>
                  <a:srgbClr val="FFFFFF"/>
                </a:solidFill>
                <a:latin typeface="Calibri"/>
                <a:ea typeface="Calibri"/>
                <a:cs typeface="Calibri"/>
                <a:sym typeface="Calibri"/>
              </a:rPr>
              <a:t>districts must be equal in </a:t>
            </a:r>
            <a:r>
              <a:rPr lang="en-US" sz="2400">
                <a:solidFill>
                  <a:srgbClr val="FFFFFF"/>
                </a:solidFill>
                <a:latin typeface="Calibri"/>
                <a:ea typeface="Calibri"/>
                <a:cs typeface="Calibri"/>
                <a:sym typeface="Calibri"/>
              </a:rPr>
              <a:t>population -- “one-person, one-vote” requirement.</a:t>
            </a:r>
            <a:r>
              <a:rPr lang="en-US" sz="2400" b="0" i="0">
                <a:solidFill>
                  <a:srgbClr val="FFFFFF"/>
                </a:solidFill>
                <a:latin typeface="Calibri"/>
                <a:ea typeface="Calibri"/>
                <a:cs typeface="Calibri"/>
                <a:sym typeface="Calibri"/>
              </a:rPr>
              <a:t> </a:t>
            </a:r>
            <a:endParaRPr/>
          </a:p>
          <a:p>
            <a:pPr marL="228600" marR="0" lvl="0" indent="-228600" algn="l" rtl="0">
              <a:spcBef>
                <a:spcPts val="1600"/>
              </a:spcBef>
              <a:spcAft>
                <a:spcPts val="0"/>
              </a:spcAft>
              <a:buClr>
                <a:srgbClr val="2DA2BF"/>
              </a:buClr>
              <a:buSzPts val="2400"/>
              <a:buFont typeface="Noto Sans Symbols"/>
              <a:buChar char="▪"/>
            </a:pPr>
            <a:r>
              <a:rPr lang="en-US" sz="2400" b="0" i="0">
                <a:solidFill>
                  <a:srgbClr val="FFFFFF"/>
                </a:solidFill>
                <a:latin typeface="Calibri"/>
                <a:ea typeface="Calibri"/>
                <a:cs typeface="Calibri"/>
                <a:sym typeface="Calibri"/>
              </a:rPr>
              <a:t>Maps redrawn after every decennial census to create equally populated districts. </a:t>
            </a:r>
            <a:endParaRPr/>
          </a:p>
          <a:p>
            <a:pPr marL="228600" marR="0" lvl="0" indent="-228600" algn="l" rtl="0">
              <a:spcBef>
                <a:spcPts val="1600"/>
              </a:spcBef>
              <a:spcAft>
                <a:spcPts val="0"/>
              </a:spcAft>
              <a:buClr>
                <a:srgbClr val="2DA2BF"/>
              </a:buClr>
              <a:buSzPts val="2400"/>
              <a:buFont typeface="Noto Sans Symbols"/>
              <a:buChar char="▪"/>
            </a:pPr>
            <a:r>
              <a:rPr lang="en-US" sz="2400" b="0" i="0">
                <a:solidFill>
                  <a:srgbClr val="FFFFFF"/>
                </a:solidFill>
                <a:latin typeface="Calibri"/>
                <a:ea typeface="Calibri"/>
                <a:cs typeface="Calibri"/>
                <a:sym typeface="Calibri"/>
              </a:rPr>
              <a:t>All electoral bodies that elect representatives from districts must be redistricted: Congress, state legislatures, cities, counties, other local entities.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p5"/>
          <p:cNvSpPr txBox="1">
            <a:spLocks noGrp="1"/>
          </p:cNvSpPr>
          <p:nvPr>
            <p:ph type="ctrTitle"/>
          </p:nvPr>
        </p:nvSpPr>
        <p:spPr>
          <a:xfrm>
            <a:off x="5493066" y="713472"/>
            <a:ext cx="4565333" cy="1096899"/>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accent1"/>
              </a:buClr>
              <a:buSzPts val="4860"/>
              <a:buFont typeface="Trebuchet MS"/>
              <a:buNone/>
            </a:pPr>
            <a:r>
              <a:rPr lang="en-US" sz="5000" b="1">
                <a:solidFill>
                  <a:schemeClr val="lt1"/>
                </a:solidFill>
                <a:latin typeface="Times New Roman"/>
                <a:ea typeface="Times New Roman"/>
                <a:cs typeface="Times New Roman"/>
                <a:sym typeface="Times New Roman"/>
              </a:rPr>
              <a:t>Project Goals</a:t>
            </a:r>
            <a:endParaRPr sz="5000">
              <a:solidFill>
                <a:schemeClr val="lt1"/>
              </a:solidFill>
              <a:latin typeface="Times New Roman"/>
              <a:ea typeface="Times New Roman"/>
              <a:cs typeface="Times New Roman"/>
              <a:sym typeface="Times New Roman"/>
            </a:endParaRPr>
          </a:p>
        </p:txBody>
      </p:sp>
      <p:sp>
        <p:nvSpPr>
          <p:cNvPr id="304" name="Google Shape;304;p5"/>
          <p:cNvSpPr txBox="1"/>
          <p:nvPr/>
        </p:nvSpPr>
        <p:spPr>
          <a:xfrm>
            <a:off x="1311691" y="1261330"/>
            <a:ext cx="2375338" cy="45352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rgbClr val="000000"/>
              </a:solidFill>
              <a:latin typeface="Trebuchet MS"/>
              <a:ea typeface="Trebuchet MS"/>
              <a:cs typeface="Trebuchet MS"/>
              <a:sym typeface="Trebuchet MS"/>
            </a:endParaRPr>
          </a:p>
        </p:txBody>
      </p:sp>
      <p:pic>
        <p:nvPicPr>
          <p:cNvPr id="305" name="Google Shape;305;p5"/>
          <p:cNvPicPr preferRelativeResize="0"/>
          <p:nvPr/>
        </p:nvPicPr>
        <p:blipFill rotWithShape="1">
          <a:blip r:embed="rId3">
            <a:alphaModFix/>
          </a:blip>
          <a:srcRect l="22342" r="25465" b="2"/>
          <a:stretch/>
        </p:blipFill>
        <p:spPr>
          <a:xfrm>
            <a:off x="786926" y="1660325"/>
            <a:ext cx="3806374" cy="4050500"/>
          </a:xfrm>
          <a:prstGeom prst="rect">
            <a:avLst/>
          </a:prstGeom>
          <a:noFill/>
          <a:ln>
            <a:noFill/>
          </a:ln>
        </p:spPr>
      </p:pic>
      <p:sp>
        <p:nvSpPr>
          <p:cNvPr id="306" name="Google Shape;306;p5"/>
          <p:cNvSpPr txBox="1"/>
          <p:nvPr/>
        </p:nvSpPr>
        <p:spPr>
          <a:xfrm>
            <a:off x="5062450" y="1939150"/>
            <a:ext cx="6546300" cy="3494100"/>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0"/>
              </a:spcBef>
              <a:spcAft>
                <a:spcPts val="0"/>
              </a:spcAft>
              <a:buClr>
                <a:schemeClr val="lt1"/>
              </a:buClr>
              <a:buSzPts val="2560"/>
              <a:buFont typeface="Noto Sans Symbols"/>
              <a:buChar char="➢"/>
            </a:pPr>
            <a:r>
              <a:rPr lang="en-US" sz="2800" b="1" i="0" u="none" strike="noStrike" cap="none">
                <a:solidFill>
                  <a:schemeClr val="lt1"/>
                </a:solidFill>
                <a:latin typeface="Times New Roman"/>
                <a:ea typeface="Times New Roman"/>
                <a:cs typeface="Times New Roman"/>
                <a:sym typeface="Times New Roman"/>
              </a:rPr>
              <a:t>Establish a knowledge base among Delawareans. </a:t>
            </a:r>
            <a:endParaRPr sz="2800" b="1" i="0" u="none" strike="noStrike" cap="none">
              <a:solidFill>
                <a:schemeClr val="lt1"/>
              </a:solidFill>
              <a:latin typeface="Times New Roman"/>
              <a:ea typeface="Times New Roman"/>
              <a:cs typeface="Times New Roman"/>
              <a:sym typeface="Times New Roman"/>
            </a:endParaRPr>
          </a:p>
          <a:p>
            <a:pPr marL="742950" marR="0" lvl="0" indent="-742950" algn="l" rtl="0">
              <a:lnSpc>
                <a:spcPct val="100000"/>
              </a:lnSpc>
              <a:spcBef>
                <a:spcPts val="1000"/>
              </a:spcBef>
              <a:spcAft>
                <a:spcPts val="0"/>
              </a:spcAft>
              <a:buClr>
                <a:schemeClr val="lt1"/>
              </a:buClr>
              <a:buSzPts val="2560"/>
              <a:buFont typeface="Noto Sans Symbols"/>
              <a:buChar char="➢"/>
            </a:pPr>
            <a:r>
              <a:rPr lang="en-US" sz="2800" b="1" i="0" u="none" strike="noStrike" cap="none">
                <a:solidFill>
                  <a:schemeClr val="lt1"/>
                </a:solidFill>
                <a:latin typeface="Times New Roman"/>
                <a:ea typeface="Times New Roman"/>
                <a:cs typeface="Times New Roman"/>
                <a:sym typeface="Times New Roman"/>
              </a:rPr>
              <a:t>Address the significance and process of redistricting across the state. </a:t>
            </a:r>
            <a:endParaRPr sz="2800" b="1" i="0" u="none" strike="noStrike" cap="none">
              <a:solidFill>
                <a:schemeClr val="lt1"/>
              </a:solidFill>
              <a:latin typeface="Times New Roman"/>
              <a:ea typeface="Times New Roman"/>
              <a:cs typeface="Times New Roman"/>
              <a:sym typeface="Times New Roman"/>
            </a:endParaRPr>
          </a:p>
          <a:p>
            <a:pPr marL="742950" marR="0" lvl="0" indent="-742950" algn="l" rtl="0">
              <a:lnSpc>
                <a:spcPct val="100000"/>
              </a:lnSpc>
              <a:spcBef>
                <a:spcPts val="1000"/>
              </a:spcBef>
              <a:spcAft>
                <a:spcPts val="0"/>
              </a:spcAft>
              <a:buClr>
                <a:schemeClr val="lt1"/>
              </a:buClr>
              <a:buSzPts val="2560"/>
              <a:buFont typeface="Noto Sans Symbols"/>
              <a:buChar char="➢"/>
            </a:pPr>
            <a:r>
              <a:rPr lang="en-US" sz="2800" b="1" i="0" u="none" strike="noStrike" cap="none">
                <a:solidFill>
                  <a:schemeClr val="lt1"/>
                </a:solidFill>
                <a:latin typeface="Times New Roman"/>
                <a:ea typeface="Times New Roman"/>
                <a:cs typeface="Times New Roman"/>
                <a:sym typeface="Times New Roman"/>
              </a:rPr>
              <a:t>Develop a Fair Map process for Delaware’s General Assembly.</a:t>
            </a:r>
            <a:endParaRPr sz="2800" b="1" i="0" u="none" strike="noStrike" cap="none">
              <a:solidFill>
                <a:schemeClr val="lt1"/>
              </a:solidFill>
              <a:latin typeface="Times New Roman"/>
              <a:ea typeface="Times New Roman"/>
              <a:cs typeface="Times New Roman"/>
              <a:sym typeface="Times New Roman"/>
            </a:endParaRPr>
          </a:p>
          <a:p>
            <a:pPr marL="742950" marR="0" lvl="0" indent="-742950" algn="l" rtl="0">
              <a:lnSpc>
                <a:spcPct val="100000"/>
              </a:lnSpc>
              <a:spcBef>
                <a:spcPts val="1000"/>
              </a:spcBef>
              <a:spcAft>
                <a:spcPts val="1000"/>
              </a:spcAft>
              <a:buClr>
                <a:schemeClr val="lt1"/>
              </a:buClr>
              <a:buSzPts val="2560"/>
              <a:buFont typeface="Noto Sans Symbols"/>
              <a:buChar char="➢"/>
            </a:pPr>
            <a:r>
              <a:rPr lang="en-US" sz="2800" b="1" i="0" u="none" strike="noStrike" cap="none">
                <a:solidFill>
                  <a:schemeClr val="lt1"/>
                </a:solidFill>
                <a:latin typeface="Times New Roman"/>
                <a:ea typeface="Times New Roman"/>
                <a:cs typeface="Times New Roman"/>
                <a:sym typeface="Times New Roman"/>
              </a:rPr>
              <a:t>Institute a Road Map for the future.</a:t>
            </a:r>
            <a:endParaRPr sz="2800" b="1"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ded7cc4dcb_0_95"/>
          <p:cNvSpPr txBox="1">
            <a:spLocks noGrp="1"/>
          </p:cNvSpPr>
          <p:nvPr>
            <p:ph type="title"/>
          </p:nvPr>
        </p:nvSpPr>
        <p:spPr>
          <a:xfrm>
            <a:off x="1154954" y="973668"/>
            <a:ext cx="8761500" cy="707100"/>
          </a:xfrm>
          <a:prstGeom prst="rect">
            <a:avLst/>
          </a:prstGeom>
        </p:spPr>
        <p:txBody>
          <a:bodyPr spcFirstLastPara="1" wrap="square" lIns="91425" tIns="45700" rIns="91425" bIns="45700" anchor="ctr" anchorCtr="0">
            <a:noAutofit/>
          </a:bodyPr>
          <a:lstStyle/>
          <a:p>
            <a:pPr marL="0" lvl="0" indent="0" algn="l" rtl="0">
              <a:lnSpc>
                <a:spcPct val="142857"/>
              </a:lnSpc>
              <a:spcBef>
                <a:spcPts val="0"/>
              </a:spcBef>
              <a:spcAft>
                <a:spcPts val="0"/>
              </a:spcAft>
              <a:buClr>
                <a:schemeClr val="dk1"/>
              </a:buClr>
              <a:buSzPts val="1100"/>
              <a:buFont typeface="Arial"/>
              <a:buNone/>
            </a:pPr>
            <a:r>
              <a:rPr lang="en-US" sz="4000" b="1">
                <a:solidFill>
                  <a:schemeClr val="lt1"/>
                </a:solidFill>
                <a:latin typeface="Times New Roman"/>
                <a:ea typeface="Times New Roman"/>
                <a:cs typeface="Times New Roman"/>
                <a:sym typeface="Times New Roman"/>
              </a:rPr>
              <a:t>Why is Redistricting important to me? </a:t>
            </a:r>
            <a:endParaRPr sz="6400">
              <a:solidFill>
                <a:schemeClr val="lt1"/>
              </a:solidFill>
              <a:latin typeface="Times New Roman"/>
              <a:ea typeface="Times New Roman"/>
              <a:cs typeface="Times New Roman"/>
              <a:sym typeface="Times New Roman"/>
            </a:endParaRPr>
          </a:p>
        </p:txBody>
      </p:sp>
      <p:sp>
        <p:nvSpPr>
          <p:cNvPr id="312" name="Google Shape;312;gded7cc4dcb_0_95"/>
          <p:cNvSpPr txBox="1"/>
          <p:nvPr/>
        </p:nvSpPr>
        <p:spPr>
          <a:xfrm>
            <a:off x="773075" y="2182100"/>
            <a:ext cx="10536300" cy="4727700"/>
          </a:xfrm>
          <a:prstGeom prst="rect">
            <a:avLst/>
          </a:prstGeom>
          <a:noFill/>
          <a:ln>
            <a:noFill/>
          </a:ln>
        </p:spPr>
        <p:txBody>
          <a:bodyPr spcFirstLastPara="1" wrap="square" lIns="91425" tIns="91425" rIns="91425" bIns="91425" anchor="t" anchorCtr="0">
            <a:spAutoFit/>
          </a:bodyPr>
          <a:lstStyle/>
          <a:p>
            <a:pPr marL="0" lvl="0" indent="0" algn="l" rtl="0">
              <a:lnSpc>
                <a:spcPct val="142857"/>
              </a:lnSpc>
              <a:spcBef>
                <a:spcPts val="0"/>
              </a:spcBef>
              <a:spcAft>
                <a:spcPts val="0"/>
              </a:spcAft>
              <a:buClr>
                <a:schemeClr val="dk1"/>
              </a:buClr>
              <a:buSzPts val="1100"/>
              <a:buFont typeface="Arial"/>
              <a:buNone/>
            </a:pPr>
            <a:endParaRPr sz="1200" b="1">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sz="3200">
                <a:solidFill>
                  <a:schemeClr val="dk1"/>
                </a:solidFill>
                <a:latin typeface="Times New Roman"/>
                <a:ea typeface="Times New Roman"/>
                <a:cs typeface="Times New Roman"/>
                <a:sym typeface="Times New Roman"/>
              </a:rPr>
              <a:t>In a democracy, elected representatives must be accountable to voters. Representatives make important decisions that impact every area of your life. The location of district lines decides which communities vote for which representatives. These lines are very powerful. How these lines are drawn can be the difference between empowering your community or muting your influence.</a:t>
            </a:r>
            <a:endParaRPr sz="3200">
              <a:solidFill>
                <a:schemeClr val="dk1"/>
              </a:solidFill>
              <a:latin typeface="Times New Roman"/>
              <a:ea typeface="Times New Roman"/>
              <a:cs typeface="Times New Roman"/>
              <a:sym typeface="Times New Roman"/>
            </a:endParaRPr>
          </a:p>
          <a:p>
            <a:pPr marL="0" lvl="0" indent="0" algn="l" rtl="0">
              <a:lnSpc>
                <a:spcPct val="142857"/>
              </a:lnSpc>
              <a:spcBef>
                <a:spcPts val="0"/>
              </a:spcBef>
              <a:spcAft>
                <a:spcPts val="0"/>
              </a:spcAft>
              <a:buClr>
                <a:schemeClr val="dk1"/>
              </a:buClr>
              <a:buSzPts val="1100"/>
              <a:buFont typeface="Arial"/>
              <a:buNone/>
            </a:pPr>
            <a:endParaRPr sz="2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4399"/>
              <a:buFont typeface="Trebuchet MS"/>
              <a:buNone/>
            </a:pPr>
            <a:r>
              <a:rPr lang="en-US" sz="4200" b="1">
                <a:solidFill>
                  <a:schemeClr val="lt1"/>
                </a:solidFill>
                <a:latin typeface="Times New Roman"/>
                <a:ea typeface="Times New Roman"/>
                <a:cs typeface="Times New Roman"/>
                <a:sym typeface="Times New Roman"/>
              </a:rPr>
              <a:t>Gerrymandering and Other Mischief</a:t>
            </a:r>
            <a:endParaRPr sz="4200" b="1">
              <a:solidFill>
                <a:schemeClr val="lt1"/>
              </a:solidFill>
              <a:latin typeface="Times New Roman"/>
              <a:ea typeface="Times New Roman"/>
              <a:cs typeface="Times New Roman"/>
              <a:sym typeface="Times New Roman"/>
            </a:endParaRPr>
          </a:p>
        </p:txBody>
      </p:sp>
      <p:pic>
        <p:nvPicPr>
          <p:cNvPr id="318" name="Google Shape;318;p3"/>
          <p:cNvPicPr preferRelativeResize="0">
            <a:picLocks noGrp="1"/>
          </p:cNvPicPr>
          <p:nvPr>
            <p:ph type="body" idx="1"/>
          </p:nvPr>
        </p:nvPicPr>
        <p:blipFill rotWithShape="1">
          <a:blip r:embed="rId3">
            <a:alphaModFix/>
          </a:blip>
          <a:srcRect/>
          <a:stretch/>
        </p:blipFill>
        <p:spPr>
          <a:xfrm>
            <a:off x="514350" y="2583180"/>
            <a:ext cx="3707014" cy="3881437"/>
          </a:xfrm>
          <a:prstGeom prst="rect">
            <a:avLst/>
          </a:prstGeom>
          <a:noFill/>
          <a:ln>
            <a:noFill/>
          </a:ln>
        </p:spPr>
      </p:pic>
      <p:sp>
        <p:nvSpPr>
          <p:cNvPr id="319" name="Google Shape;319;p3"/>
          <p:cNvSpPr txBox="1"/>
          <p:nvPr/>
        </p:nvSpPr>
        <p:spPr>
          <a:xfrm>
            <a:off x="4960619" y="2583180"/>
            <a:ext cx="6326506" cy="3924111"/>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2DA2BF"/>
              </a:buClr>
              <a:buSzPts val="2600"/>
              <a:buFont typeface="Noto Sans Symbols"/>
              <a:buChar char="▪"/>
            </a:pPr>
            <a:r>
              <a:rPr lang="en-US" sz="2600" b="0" i="0" u="none" strike="noStrike" cap="none">
                <a:solidFill>
                  <a:srgbClr val="000000"/>
                </a:solidFill>
                <a:latin typeface="Times New Roman"/>
                <a:ea typeface="Times New Roman"/>
                <a:cs typeface="Times New Roman"/>
                <a:sym typeface="Times New Roman"/>
              </a:rPr>
              <a:t>Massachusetts Governor Eldridge </a:t>
            </a:r>
            <a:r>
              <a:rPr lang="en-US" sz="2600" b="1" i="0" u="none" strike="noStrike" cap="none">
                <a:solidFill>
                  <a:srgbClr val="000000"/>
                </a:solidFill>
                <a:latin typeface="Times New Roman"/>
                <a:ea typeface="Times New Roman"/>
                <a:cs typeface="Times New Roman"/>
                <a:sym typeface="Times New Roman"/>
              </a:rPr>
              <a:t>Gerry</a:t>
            </a:r>
            <a:r>
              <a:rPr lang="en-US" sz="2600" b="0" i="0" u="none" strike="noStrike" cap="none">
                <a:solidFill>
                  <a:srgbClr val="000000"/>
                </a:solidFill>
                <a:latin typeface="Times New Roman"/>
                <a:ea typeface="Times New Roman"/>
                <a:cs typeface="Times New Roman"/>
                <a:sym typeface="Times New Roman"/>
              </a:rPr>
              <a:t>, in 1812, created a partisan district in the Boston area that was compared to the shape of a sala</a:t>
            </a:r>
            <a:r>
              <a:rPr lang="en-US" sz="2600" b="1" i="0" u="none" strike="noStrike" cap="none">
                <a:solidFill>
                  <a:srgbClr val="000000"/>
                </a:solidFill>
                <a:latin typeface="Times New Roman"/>
                <a:ea typeface="Times New Roman"/>
                <a:cs typeface="Times New Roman"/>
                <a:sym typeface="Times New Roman"/>
              </a:rPr>
              <a:t>mander</a:t>
            </a:r>
            <a:r>
              <a:rPr lang="en-US" sz="2600" b="0" i="0" u="none" strike="noStrike" cap="none">
                <a:solidFill>
                  <a:srgbClr val="000000"/>
                </a:solidFill>
                <a:latin typeface="Times New Roman"/>
                <a:ea typeface="Times New Roman"/>
                <a:cs typeface="Times New Roman"/>
                <a:sym typeface="Times New Roman"/>
              </a:rPr>
              <a:t>. </a:t>
            </a:r>
            <a:endParaRPr sz="1800" b="0" i="0" u="none" strike="noStrike" cap="none">
              <a:solidFill>
                <a:schemeClr val="dk1"/>
              </a:solidFill>
              <a:latin typeface="Times New Roman"/>
              <a:ea typeface="Times New Roman"/>
              <a:cs typeface="Times New Roman"/>
              <a:sym typeface="Times New Roman"/>
            </a:endParaRPr>
          </a:p>
          <a:p>
            <a:pPr marL="228600" marR="0" lvl="0" indent="-228600" algn="l" rtl="0">
              <a:lnSpc>
                <a:spcPct val="100000"/>
              </a:lnSpc>
              <a:spcBef>
                <a:spcPts val="1800"/>
              </a:spcBef>
              <a:spcAft>
                <a:spcPts val="0"/>
              </a:spcAft>
              <a:buClr>
                <a:srgbClr val="2DA2BF"/>
              </a:buClr>
              <a:buSzPts val="2600"/>
              <a:buFont typeface="Noto Sans Symbols"/>
              <a:buChar char="▪"/>
            </a:pPr>
            <a:r>
              <a:rPr lang="en-US" sz="2600" b="0" i="0" u="none" strike="noStrike" cap="none">
                <a:solidFill>
                  <a:srgbClr val="000000"/>
                </a:solidFill>
                <a:latin typeface="Times New Roman"/>
                <a:ea typeface="Times New Roman"/>
                <a:cs typeface="Times New Roman"/>
                <a:sym typeface="Times New Roman"/>
              </a:rPr>
              <a:t>Thus was born the practice of Gerrymandering -- manipulating district boundaries to draw a map that provides a political advantage for a particular party or group.</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325" name="Google Shape;325;p4"/>
          <p:cNvSpPr/>
          <p:nvPr/>
        </p:nvSpPr>
        <p:spPr>
          <a:xfrm>
            <a:off x="0" y="-3"/>
            <a:ext cx="4660126" cy="68580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326" name="Google Shape;326;p4"/>
          <p:cNvSpPr/>
          <p:nvPr/>
        </p:nvSpPr>
        <p:spPr>
          <a:xfrm rot="10800000">
            <a:off x="4660127" y="-3"/>
            <a:ext cx="1056745" cy="6858001"/>
          </a:xfrm>
          <a:prstGeom prst="triangle">
            <a:avLst>
              <a:gd name="adj" fmla="val 100000"/>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327" name="Google Shape;327;p4"/>
          <p:cNvSpPr txBox="1">
            <a:spLocks noGrp="1"/>
          </p:cNvSpPr>
          <p:nvPr>
            <p:ph type="title"/>
          </p:nvPr>
        </p:nvSpPr>
        <p:spPr>
          <a:xfrm>
            <a:off x="673754" y="643467"/>
            <a:ext cx="4398654" cy="137560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Trebuchet MS"/>
              <a:buNone/>
            </a:pPr>
            <a:r>
              <a:rPr lang="en-US" b="1">
                <a:solidFill>
                  <a:schemeClr val="lt1"/>
                </a:solidFill>
              </a:rPr>
              <a:t>Other Mischief: Packing &amp; Cracking</a:t>
            </a:r>
            <a:endParaRPr/>
          </a:p>
        </p:txBody>
      </p:sp>
      <p:sp>
        <p:nvSpPr>
          <p:cNvPr id="328" name="Google Shape;328;p4"/>
          <p:cNvSpPr txBox="1">
            <a:spLocks noGrp="1"/>
          </p:cNvSpPr>
          <p:nvPr>
            <p:ph type="body" idx="1"/>
          </p:nvPr>
        </p:nvSpPr>
        <p:spPr>
          <a:xfrm>
            <a:off x="673754" y="2160590"/>
            <a:ext cx="3973943" cy="344011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440"/>
              <a:buChar char="►"/>
            </a:pPr>
            <a:r>
              <a:rPr lang="en-US" b="1">
                <a:solidFill>
                  <a:schemeClr val="lt1"/>
                </a:solidFill>
                <a:latin typeface="Montserrat"/>
                <a:ea typeface="Montserrat"/>
                <a:cs typeface="Montserrat"/>
                <a:sym typeface="Montserrat"/>
              </a:rPr>
              <a:t>Packing</a:t>
            </a:r>
            <a:r>
              <a:rPr lang="en-US">
                <a:solidFill>
                  <a:schemeClr val="lt1"/>
                </a:solidFill>
                <a:latin typeface="Montserrat"/>
                <a:ea typeface="Montserrat"/>
                <a:cs typeface="Montserrat"/>
                <a:sym typeface="Montserrat"/>
              </a:rPr>
              <a:t> concentrates voters of one party or community in as few districts as possible to reduce their influence in the remaining districts.</a:t>
            </a:r>
            <a:endParaRPr/>
          </a:p>
          <a:p>
            <a:pPr marL="342900" lvl="0" indent="-342900" algn="l" rtl="0">
              <a:spcBef>
                <a:spcPts val="1000"/>
              </a:spcBef>
              <a:spcAft>
                <a:spcPts val="0"/>
              </a:spcAft>
              <a:buSzPts val="1440"/>
              <a:buChar char="►"/>
            </a:pPr>
            <a:r>
              <a:rPr lang="en-US" b="1" i="0">
                <a:solidFill>
                  <a:schemeClr val="lt1"/>
                </a:solidFill>
                <a:latin typeface="Montserrat"/>
                <a:ea typeface="Montserrat"/>
                <a:cs typeface="Montserrat"/>
                <a:sym typeface="Montserrat"/>
              </a:rPr>
              <a:t>Cracking</a:t>
            </a:r>
            <a:r>
              <a:rPr lang="en-US" b="0" i="0">
                <a:solidFill>
                  <a:schemeClr val="lt1"/>
                </a:solidFill>
                <a:latin typeface="Montserrat"/>
                <a:ea typeface="Montserrat"/>
                <a:cs typeface="Montserrat"/>
                <a:sym typeface="Montserrat"/>
              </a:rPr>
              <a:t> reduces the voting power of a party or community by splitting its population and spreading its members among several districts where they become an irrelevant minority.</a:t>
            </a:r>
            <a:endParaRPr/>
          </a:p>
        </p:txBody>
      </p:sp>
      <p:pic>
        <p:nvPicPr>
          <p:cNvPr id="329" name="Google Shape;329;p4"/>
          <p:cNvPicPr preferRelativeResize="0"/>
          <p:nvPr/>
        </p:nvPicPr>
        <p:blipFill rotWithShape="1">
          <a:blip r:embed="rId3">
            <a:alphaModFix/>
          </a:blip>
          <a:srcRect l="6673" r="6673"/>
          <a:stretch/>
        </p:blipFill>
        <p:spPr>
          <a:xfrm>
            <a:off x="5729302" y="1569720"/>
            <a:ext cx="5805804" cy="3751990"/>
          </a:xfrm>
          <a:prstGeom prst="rect">
            <a:avLst/>
          </a:prstGeom>
          <a:noFill/>
          <a:ln>
            <a:noFill/>
          </a:ln>
        </p:spPr>
      </p:pic>
      <p:sp>
        <p:nvSpPr>
          <p:cNvPr id="330" name="Google Shape;330;p4"/>
          <p:cNvSpPr/>
          <p:nvPr/>
        </p:nvSpPr>
        <p:spPr>
          <a:xfrm flipH="1">
            <a:off x="11755696" y="4013200"/>
            <a:ext cx="448733" cy="2844800"/>
          </a:xfrm>
          <a:prstGeom prst="triangle">
            <a:avLst>
              <a:gd name="adj" fmla="val 0"/>
            </a:avLst>
          </a:prstGeom>
          <a:solidFill>
            <a:schemeClr val="accent1">
              <a:alpha val="8431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Trebuchet MS"/>
              <a:buNone/>
            </a:pPr>
            <a:endParaRPr sz="1800" b="0" i="0" u="none" strike="noStrike" cap="none">
              <a:solidFill>
                <a:srgbClr val="FFFFFF"/>
              </a:solidFill>
              <a:latin typeface="Trebuchet MS"/>
              <a:ea typeface="Trebuchet MS"/>
              <a:cs typeface="Trebuchet MS"/>
              <a:sym typeface="Trebuchet MS"/>
            </a:endParaRPr>
          </a:p>
        </p:txBody>
      </p:sp>
      <p:sp>
        <p:nvSpPr>
          <p:cNvPr id="331" name="Google Shape;331;p4"/>
          <p:cNvSpPr txBox="1"/>
          <p:nvPr/>
        </p:nvSpPr>
        <p:spPr>
          <a:xfrm>
            <a:off x="1458875" y="1010000"/>
            <a:ext cx="7182300" cy="83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ded7cc4dcb_0_101"/>
          <p:cNvSpPr txBox="1"/>
          <p:nvPr/>
        </p:nvSpPr>
        <p:spPr>
          <a:xfrm>
            <a:off x="1458900" y="822950"/>
            <a:ext cx="7182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200" b="1">
                <a:solidFill>
                  <a:schemeClr val="lt1"/>
                </a:solidFill>
                <a:latin typeface="Times New Roman"/>
                <a:ea typeface="Times New Roman"/>
                <a:cs typeface="Times New Roman"/>
                <a:sym typeface="Times New Roman"/>
              </a:rPr>
              <a:t>Transparency	</a:t>
            </a:r>
            <a:endParaRPr sz="4200" b="1">
              <a:solidFill>
                <a:schemeClr val="lt1"/>
              </a:solidFill>
              <a:latin typeface="Times New Roman"/>
              <a:ea typeface="Times New Roman"/>
              <a:cs typeface="Times New Roman"/>
              <a:sym typeface="Times New Roman"/>
            </a:endParaRPr>
          </a:p>
        </p:txBody>
      </p:sp>
      <p:sp>
        <p:nvSpPr>
          <p:cNvPr id="337" name="Google Shape;337;gded7cc4dcb_0_101"/>
          <p:cNvSpPr txBox="1"/>
          <p:nvPr/>
        </p:nvSpPr>
        <p:spPr>
          <a:xfrm>
            <a:off x="798025" y="2269350"/>
            <a:ext cx="9651000" cy="4756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latin typeface="Times New Roman"/>
                <a:ea typeface="Times New Roman"/>
                <a:cs typeface="Times New Roman"/>
                <a:sym typeface="Times New Roman"/>
              </a:rPr>
              <a:t>Transparency is the key to accomplishing the process reforms necessary for communities to become effectively engaged in meaningful communication with redistricting authorities. Communities are the foundations of good districts. In order to recognize cohesive communities, legislators and other decision makers need to hear from their constituents about what they care about and where they believe the boundaries of their communities are located.</a:t>
            </a:r>
            <a:endParaRPr sz="20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US" sz="2000">
                <a:solidFill>
                  <a:schemeClr val="dk1"/>
                </a:solidFill>
                <a:latin typeface="Times New Roman"/>
                <a:ea typeface="Times New Roman"/>
                <a:cs typeface="Times New Roman"/>
                <a:sym typeface="Times New Roman"/>
              </a:rPr>
              <a:t>A redistricting process that is sufficiently accountable to voters must be open, transparent, allow public engagement and time for the public to provide feedback for the proposed redistricting plan. </a:t>
            </a:r>
            <a:endParaRPr sz="20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2000" b="1">
                <a:solidFill>
                  <a:schemeClr val="dk1"/>
                </a:solidFill>
                <a:latin typeface="Times New Roman"/>
                <a:ea typeface="Times New Roman"/>
                <a:cs typeface="Times New Roman"/>
                <a:sym typeface="Times New Roman"/>
              </a:rPr>
              <a:t>An open and transparent redistricting process can help ensure that public servants are elected who actually serve citizens.</a:t>
            </a:r>
            <a:endParaRPr sz="2000" b="1">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783</Words>
  <Application>Microsoft Macintosh PowerPoint</Application>
  <PresentationFormat>Widescreen</PresentationFormat>
  <Paragraphs>57</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Montserrat</vt:lpstr>
      <vt:lpstr>Century Gothic</vt:lpstr>
      <vt:lpstr>Georgia</vt:lpstr>
      <vt:lpstr>Trebuchet MS</vt:lpstr>
      <vt:lpstr>Times New Roman</vt:lpstr>
      <vt:lpstr>Calibri</vt:lpstr>
      <vt:lpstr>Arial Black</vt:lpstr>
      <vt:lpstr>Arial</vt:lpstr>
      <vt:lpstr>Garamond</vt:lpstr>
      <vt:lpstr>Noto Sans Symbols</vt:lpstr>
      <vt:lpstr>Roboto</vt:lpstr>
      <vt:lpstr>Ion Boardroom</vt:lpstr>
      <vt:lpstr>PowerPoint Presentation</vt:lpstr>
      <vt:lpstr>Partners</vt:lpstr>
      <vt:lpstr>  People Powered Fair Maps          Background</vt:lpstr>
      <vt:lpstr>The Role of Redistricting</vt:lpstr>
      <vt:lpstr>Project Goals</vt:lpstr>
      <vt:lpstr>Why is Redistricting important to me? </vt:lpstr>
      <vt:lpstr>Gerrymandering and Other Mischief</vt:lpstr>
      <vt:lpstr>Other Mischief: Packing &amp; Cracking</vt:lpstr>
      <vt:lpstr>PowerPoint Presentation</vt:lpstr>
      <vt:lpstr>Communities of Interest</vt:lpstr>
      <vt:lpstr>Representable</vt:lpstr>
      <vt:lpstr> Expected Outcomes       </vt:lpstr>
      <vt:lpstr>  Connect with us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 Spence</dc:creator>
  <cp:lastModifiedBy>Kyra Hoffner</cp:lastModifiedBy>
  <cp:revision>4</cp:revision>
  <dcterms:created xsi:type="dcterms:W3CDTF">2020-11-14T22:20:58Z</dcterms:created>
  <dcterms:modified xsi:type="dcterms:W3CDTF">2021-08-20T16:15:30Z</dcterms:modified>
</cp:coreProperties>
</file>