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65" r:id="rId14"/>
    <p:sldId id="26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7" d="100"/>
          <a:sy n="87"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DF49-B4BC-4806-AA88-A995AF4A9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915E0-DA4E-47F1-AE24-59C94C6B9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CFF02D-FE3F-4513-8D6C-F463E2F69EAF}"/>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5" name="Footer Placeholder 4">
            <a:extLst>
              <a:ext uri="{FF2B5EF4-FFF2-40B4-BE49-F238E27FC236}">
                <a16:creationId xmlns:a16="http://schemas.microsoft.com/office/drawing/2014/main" id="{AAFE2FD5-F60B-413F-9DF7-13B9B704F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50D21-A2AF-4C29-A8B5-5B19E88D2E43}"/>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412741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73A-13DD-4CF4-9983-D61AC108EA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64320-43F9-47EF-8295-577E371A1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32005-04D0-43E4-B00A-2A6D842D813D}"/>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5" name="Footer Placeholder 4">
            <a:extLst>
              <a:ext uri="{FF2B5EF4-FFF2-40B4-BE49-F238E27FC236}">
                <a16:creationId xmlns:a16="http://schemas.microsoft.com/office/drawing/2014/main" id="{0229BF78-0F07-4C59-B9E0-300916225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FC54E-365C-4F5C-9FAA-E76A0046A82B}"/>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246965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09C43-7F9C-49C6-9CD7-4E1D19CF4D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9A820B-B86D-46DB-95ED-B01E63FC49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15320-3085-445A-8410-3BDF82F6FB09}"/>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5" name="Footer Placeholder 4">
            <a:extLst>
              <a:ext uri="{FF2B5EF4-FFF2-40B4-BE49-F238E27FC236}">
                <a16:creationId xmlns:a16="http://schemas.microsoft.com/office/drawing/2014/main" id="{3FB6FBE7-8914-44FA-A903-ACA6EA1D1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5AA55-454A-454F-8FA6-5A4D5C5F672C}"/>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86538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7507-E268-4B16-A0FF-2FF4599FC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36F67-4D07-4BA1-91C6-9F51236177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63C28-166A-44EB-A331-78BF0DD5697C}"/>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5" name="Footer Placeholder 4">
            <a:extLst>
              <a:ext uri="{FF2B5EF4-FFF2-40B4-BE49-F238E27FC236}">
                <a16:creationId xmlns:a16="http://schemas.microsoft.com/office/drawing/2014/main" id="{B8E04BC3-E808-4764-829F-C2358F7D3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86656-EFB7-4A00-B632-87B25B8A1AFF}"/>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397604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F791-46C1-4630-91DD-1C26E526F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B581C3-A288-4763-A097-9AA3CAF40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CE2EA-321F-441A-ACF3-A7A1070CE4C8}"/>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5" name="Footer Placeholder 4">
            <a:extLst>
              <a:ext uri="{FF2B5EF4-FFF2-40B4-BE49-F238E27FC236}">
                <a16:creationId xmlns:a16="http://schemas.microsoft.com/office/drawing/2014/main" id="{E6A5D9B7-C527-4808-AEFD-AA42847B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011A0-E5F5-4532-BC8E-13D91974DB90}"/>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208868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56FB-2024-4BC2-A713-F05A6DCA5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C09692-8B89-4C4A-A6D0-376E238223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D42D62-6D14-44FB-9A48-54742BB963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75910-72B1-4937-913A-486067F7A2FB}"/>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6" name="Footer Placeholder 5">
            <a:extLst>
              <a:ext uri="{FF2B5EF4-FFF2-40B4-BE49-F238E27FC236}">
                <a16:creationId xmlns:a16="http://schemas.microsoft.com/office/drawing/2014/main" id="{857ED9E0-1A6D-4FAE-8698-68599F6D0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38FA5-2155-4DA1-9629-568D2DC030C1}"/>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36042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1F09-96D7-4436-88F0-B79E13B9C4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498885-211C-45AC-BD47-3BDDA223A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65371-C5A7-4B58-8189-6C097440E7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2B8961-3B54-40C9-B24F-E3FB36176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C4780-F853-420B-B387-6A0211B4C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4F18F3-ACDA-4562-81BB-D8C216328A54}"/>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8" name="Footer Placeholder 7">
            <a:extLst>
              <a:ext uri="{FF2B5EF4-FFF2-40B4-BE49-F238E27FC236}">
                <a16:creationId xmlns:a16="http://schemas.microsoft.com/office/drawing/2014/main" id="{94B75E20-E634-4777-8382-B3A2BC573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CBF035-386D-4B71-AB94-0A542B1ADEE9}"/>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207915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5B6-79C9-4D3F-BFC3-CFD448C7A5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1D24F-0DD4-447B-ABB6-C50717F51A86}"/>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4" name="Footer Placeholder 3">
            <a:extLst>
              <a:ext uri="{FF2B5EF4-FFF2-40B4-BE49-F238E27FC236}">
                <a16:creationId xmlns:a16="http://schemas.microsoft.com/office/drawing/2014/main" id="{1DA1E6DD-0C1A-4DDA-A310-4235093052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86CC1-BD86-4E08-BC2B-0EED467EDDD6}"/>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104364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5AEFA-BA75-4069-BFE7-80A5C1374B54}"/>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3" name="Footer Placeholder 2">
            <a:extLst>
              <a:ext uri="{FF2B5EF4-FFF2-40B4-BE49-F238E27FC236}">
                <a16:creationId xmlns:a16="http://schemas.microsoft.com/office/drawing/2014/main" id="{00EA3F79-E7CA-48A2-B131-159BAF5D00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8D42B-8C1C-44B8-87DA-EA19F5C4D78A}"/>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44298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350B-BD09-4E36-90E1-FC24AC289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F27F7-DF4B-4543-8110-D0C8181BE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B1160E-AB90-4D9B-8967-572051263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AA3E2-A04F-4AEE-A632-A89357F9E624}"/>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6" name="Footer Placeholder 5">
            <a:extLst>
              <a:ext uri="{FF2B5EF4-FFF2-40B4-BE49-F238E27FC236}">
                <a16:creationId xmlns:a16="http://schemas.microsoft.com/office/drawing/2014/main" id="{69E10CFD-D579-4A4B-AE5A-D75DAB62A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8FB64-351B-4E68-B939-9B90B8D4EA1E}"/>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302919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15B4-4634-4DCD-93AA-9E846E5F0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644BC-E007-4D6B-9643-15CDCDFDA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3ADC82-897F-4685-A27B-2784ECC31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E1141-A425-4E51-BE41-A55D904547BD}"/>
              </a:ext>
            </a:extLst>
          </p:cNvPr>
          <p:cNvSpPr>
            <a:spLocks noGrp="1"/>
          </p:cNvSpPr>
          <p:nvPr>
            <p:ph type="dt" sz="half" idx="10"/>
          </p:nvPr>
        </p:nvSpPr>
        <p:spPr/>
        <p:txBody>
          <a:bodyPr/>
          <a:lstStyle/>
          <a:p>
            <a:fld id="{B329C8FE-2154-4EDA-BCB4-7594C78C6ED7}" type="datetimeFigureOut">
              <a:rPr lang="en-US" smtClean="0"/>
              <a:t>5/23/2021</a:t>
            </a:fld>
            <a:endParaRPr lang="en-US"/>
          </a:p>
        </p:txBody>
      </p:sp>
      <p:sp>
        <p:nvSpPr>
          <p:cNvPr id="6" name="Footer Placeholder 5">
            <a:extLst>
              <a:ext uri="{FF2B5EF4-FFF2-40B4-BE49-F238E27FC236}">
                <a16:creationId xmlns:a16="http://schemas.microsoft.com/office/drawing/2014/main" id="{10A212FF-9992-4BA4-9244-243FD744C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69F8B-DB08-45F1-9C7D-7C2CD1967ABA}"/>
              </a:ext>
            </a:extLst>
          </p:cNvPr>
          <p:cNvSpPr>
            <a:spLocks noGrp="1"/>
          </p:cNvSpPr>
          <p:nvPr>
            <p:ph type="sldNum" sz="quarter" idx="12"/>
          </p:nvPr>
        </p:nvSpPr>
        <p:spPr/>
        <p:txBody>
          <a:bodyPr/>
          <a:lstStyle/>
          <a:p>
            <a:fld id="{377DBEEB-D3DA-4E15-BCA2-6F15D90FD5D6}" type="slidenum">
              <a:rPr lang="en-US" smtClean="0"/>
              <a:t>‹#›</a:t>
            </a:fld>
            <a:endParaRPr lang="en-US"/>
          </a:p>
        </p:txBody>
      </p:sp>
    </p:spTree>
    <p:extLst>
      <p:ext uri="{BB962C8B-B14F-4D97-AF65-F5344CB8AC3E}">
        <p14:creationId xmlns:p14="http://schemas.microsoft.com/office/powerpoint/2010/main" val="255524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992C2-65B0-4047-94BF-9FCFA8EB3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E40A2-591C-43DB-B79A-4EC714EC4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2915F-4EC0-432F-A30F-76B3DA686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9C8FE-2154-4EDA-BCB4-7594C78C6ED7}" type="datetimeFigureOut">
              <a:rPr lang="en-US" smtClean="0"/>
              <a:t>5/23/2021</a:t>
            </a:fld>
            <a:endParaRPr lang="en-US"/>
          </a:p>
        </p:txBody>
      </p:sp>
      <p:sp>
        <p:nvSpPr>
          <p:cNvPr id="5" name="Footer Placeholder 4">
            <a:extLst>
              <a:ext uri="{FF2B5EF4-FFF2-40B4-BE49-F238E27FC236}">
                <a16:creationId xmlns:a16="http://schemas.microsoft.com/office/drawing/2014/main" id="{4C0DD145-FD23-408F-ABC1-253D1C939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988F2A-3E78-474D-9810-DA5AC88A5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DBEEB-D3DA-4E15-BCA2-6F15D90FD5D6}" type="slidenum">
              <a:rPr lang="en-US" smtClean="0"/>
              <a:t>‹#›</a:t>
            </a:fld>
            <a:endParaRPr lang="en-US"/>
          </a:p>
        </p:txBody>
      </p:sp>
    </p:spTree>
    <p:extLst>
      <p:ext uri="{BB962C8B-B14F-4D97-AF65-F5344CB8AC3E}">
        <p14:creationId xmlns:p14="http://schemas.microsoft.com/office/powerpoint/2010/main" val="58356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22CE79-9276-4C43-9CA0-EA956A772E46}"/>
              </a:ext>
            </a:extLst>
          </p:cNvPr>
          <p:cNvSpPr>
            <a:spLocks noGrp="1"/>
          </p:cNvSpPr>
          <p:nvPr>
            <p:ph type="ctrTitle"/>
          </p:nvPr>
        </p:nvSpPr>
        <p:spPr>
          <a:xfrm>
            <a:off x="3739077" y="818986"/>
            <a:ext cx="8185068" cy="2377962"/>
          </a:xfrm>
        </p:spPr>
        <p:txBody>
          <a:bodyPr>
            <a:normAutofit/>
          </a:bodyPr>
          <a:lstStyle/>
          <a:p>
            <a:pPr algn="l"/>
            <a:r>
              <a:rPr lang="en-US" sz="4800" dirty="0">
                <a:solidFill>
                  <a:srgbClr val="FFFFFF"/>
                </a:solidFill>
              </a:rPr>
              <a:t>Regulation and Guidance for the </a:t>
            </a:r>
            <a:r>
              <a:rPr lang="en-US" sz="4800" b="1" dirty="0">
                <a:solidFill>
                  <a:srgbClr val="FFFFFF"/>
                </a:solidFill>
              </a:rPr>
              <a:t>American Rescue Plan Act</a:t>
            </a:r>
          </a:p>
        </p:txBody>
      </p:sp>
      <p:sp>
        <p:nvSpPr>
          <p:cNvPr id="37" name="Rectangle 3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0E5154C-AEEC-4EF2-A12A-6E0D4987D69A}"/>
              </a:ext>
            </a:extLst>
          </p:cNvPr>
          <p:cNvSpPr>
            <a:spLocks noGrp="1"/>
          </p:cNvSpPr>
          <p:nvPr>
            <p:ph type="subTitle" idx="1"/>
          </p:nvPr>
        </p:nvSpPr>
        <p:spPr>
          <a:xfrm>
            <a:off x="3623373" y="4841294"/>
            <a:ext cx="8010964" cy="1078054"/>
          </a:xfrm>
        </p:spPr>
        <p:txBody>
          <a:bodyPr>
            <a:normAutofit fontScale="92500" lnSpcReduction="20000"/>
          </a:bodyPr>
          <a:lstStyle/>
          <a:p>
            <a:pPr algn="l"/>
            <a:r>
              <a:rPr lang="en-US" dirty="0">
                <a:solidFill>
                  <a:srgbClr val="FFFFFF"/>
                </a:solidFill>
              </a:rPr>
              <a:t>Presentation for the City of Wilmington’s</a:t>
            </a:r>
            <a:r>
              <a:rPr lang="en-US" b="1" dirty="0">
                <a:solidFill>
                  <a:schemeClr val="bg1"/>
                </a:solidFill>
              </a:rPr>
              <a:t> </a:t>
            </a:r>
          </a:p>
          <a:p>
            <a:pPr algn="l"/>
            <a:r>
              <a:rPr lang="en-US" dirty="0">
                <a:solidFill>
                  <a:schemeClr val="bg1"/>
                </a:solidFill>
                <a:effectLst/>
              </a:rPr>
              <a:t>Finance &amp; Economic Development Committee</a:t>
            </a:r>
            <a:endParaRPr lang="en-US" dirty="0">
              <a:solidFill>
                <a:schemeClr val="bg1"/>
              </a:solidFill>
            </a:endParaRPr>
          </a:p>
          <a:p>
            <a:pPr algn="l"/>
            <a:r>
              <a:rPr lang="en-US" dirty="0">
                <a:solidFill>
                  <a:srgbClr val="FFFFFF"/>
                </a:solidFill>
              </a:rPr>
              <a:t>May 25, 2021</a:t>
            </a:r>
          </a:p>
        </p:txBody>
      </p:sp>
    </p:spTree>
    <p:extLst>
      <p:ext uri="{BB962C8B-B14F-4D97-AF65-F5344CB8AC3E}">
        <p14:creationId xmlns:p14="http://schemas.microsoft.com/office/powerpoint/2010/main" val="281524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927FB-3DE7-461F-A4FE-8F3138DCF9F2}"/>
              </a:ext>
            </a:extLst>
          </p:cNvPr>
          <p:cNvSpPr>
            <a:spLocks noGrp="1"/>
          </p:cNvSpPr>
          <p:nvPr>
            <p:ph type="title"/>
          </p:nvPr>
        </p:nvSpPr>
        <p:spPr>
          <a:xfrm>
            <a:off x="466722" y="586855"/>
            <a:ext cx="3201366" cy="4419254"/>
          </a:xfrm>
        </p:spPr>
        <p:txBody>
          <a:bodyPr anchor="b">
            <a:normAutofit/>
          </a:bodyPr>
          <a:lstStyle/>
          <a:p>
            <a:r>
              <a:rPr lang="en-US" sz="4000" dirty="0">
                <a:solidFill>
                  <a:srgbClr val="FFFFFF"/>
                </a:solidFill>
              </a:rPr>
              <a:t>The Third Category</a:t>
            </a:r>
            <a:br>
              <a:rPr lang="en-US" sz="4000" dirty="0">
                <a:solidFill>
                  <a:srgbClr val="FFFFFF"/>
                </a:solidFill>
              </a:rPr>
            </a:br>
            <a:br>
              <a:rPr lang="en-US" sz="4000" dirty="0">
                <a:solidFill>
                  <a:srgbClr val="FFFFFF"/>
                </a:solidFill>
              </a:rPr>
            </a:br>
            <a:r>
              <a:rPr lang="en-US" sz="2000" dirty="0">
                <a:solidFill>
                  <a:schemeClr val="bg1"/>
                </a:solidFill>
                <a:effectLst/>
                <a:latin typeface="+mn-lt"/>
                <a:ea typeface="Calibri" panose="020F0502020204030204" pitchFamily="34" charset="0"/>
                <a:cs typeface="Times New Roman" panose="02020603050405020304" pitchFamily="18" charset="0"/>
              </a:rPr>
              <a:t>For the provision of government services to the extent of the reduction in revenue due to the COVID–19 </a:t>
            </a:r>
            <a:r>
              <a:rPr lang="en-US" sz="2100" dirty="0">
                <a:solidFill>
                  <a:schemeClr val="bg1"/>
                </a:solidFill>
                <a:effectLst/>
                <a:latin typeface="+mn-lt"/>
                <a:ea typeface="Calibri" panose="020F0502020204030204" pitchFamily="34" charset="0"/>
                <a:cs typeface="Times New Roman" panose="02020603050405020304" pitchFamily="18" charset="0"/>
              </a:rPr>
              <a:t>public health emergency relative to revenues collected in the most recent full fiscal year prior to the emergency</a:t>
            </a:r>
            <a:endParaRPr lang="en-US" sz="2100" dirty="0">
              <a:solidFill>
                <a:schemeClr val="bg1"/>
              </a:solidFill>
              <a:latin typeface="+mn-lt"/>
            </a:endParaRPr>
          </a:p>
        </p:txBody>
      </p:sp>
      <p:sp>
        <p:nvSpPr>
          <p:cNvPr id="4" name="Rectangle: Rounded Corners 3">
            <a:extLst>
              <a:ext uri="{FF2B5EF4-FFF2-40B4-BE49-F238E27FC236}">
                <a16:creationId xmlns:a16="http://schemas.microsoft.com/office/drawing/2014/main" id="{98074CD8-7045-4044-92D0-3C3318DBA8AC}"/>
              </a:ext>
            </a:extLst>
          </p:cNvPr>
          <p:cNvSpPr/>
          <p:nvPr/>
        </p:nvSpPr>
        <p:spPr>
          <a:xfrm>
            <a:off x="4331857" y="3484416"/>
            <a:ext cx="7453744" cy="29995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1A2BD0-624C-44F9-AD54-736A7C0A7A72}"/>
              </a:ext>
            </a:extLst>
          </p:cNvPr>
          <p:cNvSpPr>
            <a:spLocks noGrp="1"/>
          </p:cNvSpPr>
          <p:nvPr>
            <p:ph idx="1"/>
          </p:nvPr>
        </p:nvSpPr>
        <p:spPr>
          <a:xfrm>
            <a:off x="4504548" y="406399"/>
            <a:ext cx="7299525" cy="6234545"/>
          </a:xfrm>
        </p:spPr>
        <p:txBody>
          <a:bodyPr anchor="ctr">
            <a:normAutofit/>
          </a:bodyPr>
          <a:lstStyle/>
          <a:p>
            <a:pPr marL="0" indent="0">
              <a:buNone/>
            </a:pPr>
            <a:r>
              <a:rPr lang="en-US" sz="2000" u="sng" dirty="0"/>
              <a:t>Revenue replacement</a:t>
            </a:r>
          </a:p>
          <a:p>
            <a:pPr marL="0" indent="0">
              <a:buNone/>
            </a:pPr>
            <a:r>
              <a:rPr lang="en-US" sz="2000" dirty="0"/>
              <a:t>For the purposes of the revenue replacement category, we are looking only at General Revenue</a:t>
            </a:r>
          </a:p>
          <a:p>
            <a:pPr lvl="1"/>
            <a:r>
              <a:rPr lang="en-US" sz="2000" dirty="0"/>
              <a:t>Excludes: refunds, proceeds from issuance of debt or sale of investments, utility income</a:t>
            </a:r>
          </a:p>
          <a:p>
            <a:r>
              <a:rPr lang="en-US" sz="2100" dirty="0"/>
              <a:t>The US Treasury’s formula places a predetermined 4.1% annual growth rate into their formula</a:t>
            </a:r>
          </a:p>
          <a:p>
            <a:pPr marL="0" indent="0" algn="l">
              <a:buNone/>
            </a:pPr>
            <a:endParaRPr lang="en-US" sz="1800" b="0" i="0" u="none" strike="noStrike" baseline="0" dirty="0">
              <a:solidFill>
                <a:srgbClr val="000000"/>
              </a:solidFill>
              <a:latin typeface="CIDFont+F1"/>
            </a:endParaRPr>
          </a:p>
          <a:p>
            <a:pPr marL="0" indent="0" algn="l">
              <a:buNone/>
            </a:pPr>
            <a:r>
              <a:rPr lang="en-US" sz="1800" b="0" i="0" u="none" strike="noStrike" baseline="0" dirty="0">
                <a:solidFill>
                  <a:srgbClr val="000000"/>
                </a:solidFill>
                <a:latin typeface="CIDFont+F1"/>
              </a:rPr>
              <a:t>General calculation steps:</a:t>
            </a:r>
          </a:p>
          <a:p>
            <a:pPr marL="342900" indent="-342900" algn="l">
              <a:buFont typeface="+mj-lt"/>
              <a:buAutoNum type="arabicPeriod"/>
            </a:pPr>
            <a:r>
              <a:rPr lang="en-US" sz="1800" b="0" i="0" u="none" strike="noStrike" baseline="0" dirty="0">
                <a:solidFill>
                  <a:srgbClr val="000000"/>
                </a:solidFill>
                <a:latin typeface="CIDFont+F3"/>
              </a:rPr>
              <a:t>Identify the revenue collected in the most recent full fiscal year </a:t>
            </a:r>
            <a:r>
              <a:rPr lang="en-US" sz="1800" b="0" i="0" u="sng" strike="noStrike" baseline="0" dirty="0">
                <a:solidFill>
                  <a:srgbClr val="000000"/>
                </a:solidFill>
                <a:latin typeface="CIDFont+F3"/>
              </a:rPr>
              <a:t>prior </a:t>
            </a:r>
            <a:r>
              <a:rPr lang="en-US" sz="1800" b="0" i="0" u="none" strike="noStrike" baseline="0" dirty="0">
                <a:solidFill>
                  <a:srgbClr val="000000"/>
                </a:solidFill>
                <a:latin typeface="CIDFont+F3"/>
              </a:rPr>
              <a:t>to the pandemic. </a:t>
            </a:r>
            <a:r>
              <a:rPr lang="en-US" sz="1800" b="0" i="0" u="none" strike="noStrike" baseline="0" dirty="0">
                <a:solidFill>
                  <a:srgbClr val="000000"/>
                </a:solidFill>
                <a:latin typeface="CIDFont+F1"/>
              </a:rPr>
              <a:t>This is the base year.</a:t>
            </a:r>
          </a:p>
          <a:p>
            <a:pPr marL="342900" indent="-342900" algn="l">
              <a:buFont typeface="+mj-lt"/>
              <a:buAutoNum type="arabicPeriod"/>
            </a:pPr>
            <a:r>
              <a:rPr lang="en-US" sz="1800" b="0" i="0" u="none" strike="noStrike" baseline="0" dirty="0">
                <a:solidFill>
                  <a:srgbClr val="000000"/>
                </a:solidFill>
                <a:latin typeface="CIDFont+F3"/>
              </a:rPr>
              <a:t>Estimate the growth rate </a:t>
            </a:r>
            <a:r>
              <a:rPr lang="en-US" sz="1800" dirty="0">
                <a:solidFill>
                  <a:srgbClr val="000000"/>
                </a:solidFill>
                <a:latin typeface="CIDFont+F3"/>
              </a:rPr>
              <a:t>the </a:t>
            </a:r>
            <a:r>
              <a:rPr lang="en-US" sz="1800" b="0" i="0" u="none" strike="noStrike" baseline="0" dirty="0">
                <a:solidFill>
                  <a:srgbClr val="000000"/>
                </a:solidFill>
                <a:latin typeface="CIDFont+F3"/>
              </a:rPr>
              <a:t>city would have experienced using either 4.1% or the average annual revenue growth in the three full fiscal years prior to the public health emergency, whichever is higher.</a:t>
            </a:r>
          </a:p>
          <a:p>
            <a:pPr marL="342900" indent="-342900" algn="l">
              <a:buFont typeface="+mj-lt"/>
              <a:buAutoNum type="arabicPeriod"/>
            </a:pPr>
            <a:r>
              <a:rPr lang="en-US" sz="1800" b="0" i="0" u="none" strike="noStrike" baseline="0" dirty="0">
                <a:solidFill>
                  <a:srgbClr val="000000"/>
                </a:solidFill>
                <a:latin typeface="CIDFont+F3"/>
              </a:rPr>
              <a:t>Identify </a:t>
            </a:r>
            <a:r>
              <a:rPr lang="en-US" sz="1800" b="0" i="0" u="none" strike="noStrike" baseline="0" dirty="0">
                <a:solidFill>
                  <a:srgbClr val="000000"/>
                </a:solidFill>
                <a:latin typeface="CIDFont+F1"/>
              </a:rPr>
              <a:t>actual revenue collected </a:t>
            </a:r>
            <a:r>
              <a:rPr lang="en-US" sz="1800" b="0" i="0" u="none" strike="noStrike" baseline="0" dirty="0">
                <a:solidFill>
                  <a:srgbClr val="000000"/>
                </a:solidFill>
                <a:latin typeface="CIDFont+F3"/>
              </a:rPr>
              <a:t>over the past 12 months.</a:t>
            </a:r>
          </a:p>
          <a:p>
            <a:pPr marL="342900" indent="-342900" algn="l">
              <a:buFont typeface="+mj-lt"/>
              <a:buAutoNum type="arabicPeriod"/>
            </a:pPr>
            <a:r>
              <a:rPr lang="en-US" sz="1800" b="0" i="0" u="none" strike="noStrike" baseline="0" dirty="0">
                <a:solidFill>
                  <a:srgbClr val="000000"/>
                </a:solidFill>
                <a:latin typeface="CIDFont+F3"/>
              </a:rPr>
              <a:t>lost revenue is equal to the expected growth rate less actuals. </a:t>
            </a:r>
            <a:endParaRPr lang="en-US" sz="2400" dirty="0"/>
          </a:p>
        </p:txBody>
      </p:sp>
    </p:spTree>
    <p:extLst>
      <p:ext uri="{BB962C8B-B14F-4D97-AF65-F5344CB8AC3E}">
        <p14:creationId xmlns:p14="http://schemas.microsoft.com/office/powerpoint/2010/main" val="191850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FFC9B-84A3-4BDF-8CBC-C65542B1E62B}"/>
              </a:ext>
            </a:extLst>
          </p:cNvPr>
          <p:cNvSpPr>
            <a:spLocks noGrp="1"/>
          </p:cNvSpPr>
          <p:nvPr>
            <p:ph type="title"/>
          </p:nvPr>
        </p:nvSpPr>
        <p:spPr>
          <a:xfrm>
            <a:off x="418225" y="1250994"/>
            <a:ext cx="3201366" cy="3387497"/>
          </a:xfrm>
        </p:spPr>
        <p:txBody>
          <a:bodyPr anchor="b">
            <a:normAutofit fontScale="90000"/>
          </a:bodyPr>
          <a:lstStyle/>
          <a:p>
            <a:r>
              <a:rPr lang="en-US" sz="4000" dirty="0">
                <a:solidFill>
                  <a:srgbClr val="FFFFFF"/>
                </a:solidFill>
              </a:rPr>
              <a:t>The Fourth Category</a:t>
            </a:r>
            <a:br>
              <a:rPr lang="en-US" sz="4000" dirty="0">
                <a:solidFill>
                  <a:srgbClr val="FFFFFF"/>
                </a:solidFill>
              </a:rPr>
            </a:br>
            <a:br>
              <a:rPr lang="en-US" sz="4000" dirty="0">
                <a:solidFill>
                  <a:srgbClr val="FFFFFF"/>
                </a:solidFill>
              </a:rPr>
            </a:br>
            <a:r>
              <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make necessary investments in water, sewer, or broadband infrastructure.</a:t>
            </a:r>
            <a:br>
              <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AFE757F4-0890-4E46-9DDA-482F0F8C1181}"/>
              </a:ext>
            </a:extLst>
          </p:cNvPr>
          <p:cNvSpPr>
            <a:spLocks noGrp="1"/>
          </p:cNvSpPr>
          <p:nvPr>
            <p:ph idx="1"/>
          </p:nvPr>
        </p:nvSpPr>
        <p:spPr>
          <a:xfrm>
            <a:off x="4810259" y="649480"/>
            <a:ext cx="6555347" cy="5546047"/>
          </a:xfrm>
        </p:spPr>
        <p:txBody>
          <a:bodyPr anchor="ctr">
            <a:normAutofit/>
          </a:bodyPr>
          <a:lstStyle/>
          <a:p>
            <a:pPr marL="0" indent="0">
              <a:buNone/>
            </a:pPr>
            <a:r>
              <a:rPr lang="en-US" sz="2000" b="1" dirty="0"/>
              <a:t>Water infrastructure projects </a:t>
            </a:r>
            <a:r>
              <a:rPr lang="en-US" sz="2000" dirty="0"/>
              <a:t>– must be aligned with types or categories of projects eligible for financial assistance through the EPA’s Clean Water State Revolving Fund, or the Drinking Water State Revolving Fund</a:t>
            </a:r>
          </a:p>
          <a:p>
            <a:pPr lvl="1"/>
            <a:r>
              <a:rPr lang="en-US" sz="2000" dirty="0"/>
              <a:t>Improve drinking water infrastructure </a:t>
            </a:r>
          </a:p>
          <a:p>
            <a:pPr lvl="1"/>
            <a:r>
              <a:rPr lang="en-US" sz="2000" dirty="0"/>
              <a:t>Support consolidation or establishment of drinking water systems </a:t>
            </a:r>
          </a:p>
          <a:p>
            <a:pPr lvl="1"/>
            <a:endParaRPr lang="en-US" sz="2000" dirty="0"/>
          </a:p>
          <a:p>
            <a:pPr marL="0" indent="0">
              <a:buNone/>
            </a:pPr>
            <a:r>
              <a:rPr lang="en-US" sz="2000" b="1" dirty="0"/>
              <a:t>Sewer projects </a:t>
            </a:r>
            <a:r>
              <a:rPr lang="en-US" sz="2000" dirty="0"/>
              <a:t>– may include construction of </a:t>
            </a:r>
            <a:r>
              <a:rPr lang="en-US" sz="2000" dirty="0" err="1"/>
              <a:t>publically</a:t>
            </a:r>
            <a:r>
              <a:rPr lang="en-US" sz="2000" dirty="0"/>
              <a:t> owned treatment infrastructure, including infrastructure which manages and treats stormwater or subsurface drainage water, facilitate water reuse</a:t>
            </a:r>
          </a:p>
          <a:p>
            <a:pPr marL="0" indent="0">
              <a:buNone/>
            </a:pPr>
            <a:endParaRPr lang="en-US" sz="2000" dirty="0"/>
          </a:p>
          <a:p>
            <a:pPr marL="0" indent="0">
              <a:buNone/>
            </a:pPr>
            <a:r>
              <a:rPr lang="en-US" sz="2000" b="1" dirty="0"/>
              <a:t>Cybersecurity spending</a:t>
            </a:r>
            <a:r>
              <a:rPr lang="en-US" sz="2000" dirty="0"/>
              <a:t> – ARPA funds can be used for investment in cybersecurity needs to protect water or sewer infrastructure </a:t>
            </a:r>
          </a:p>
        </p:txBody>
      </p:sp>
    </p:spTree>
    <p:extLst>
      <p:ext uri="{BB962C8B-B14F-4D97-AF65-F5344CB8AC3E}">
        <p14:creationId xmlns:p14="http://schemas.microsoft.com/office/powerpoint/2010/main" val="304352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FFC9B-84A3-4BDF-8CBC-C65542B1E62B}"/>
              </a:ext>
            </a:extLst>
          </p:cNvPr>
          <p:cNvSpPr>
            <a:spLocks noGrp="1"/>
          </p:cNvSpPr>
          <p:nvPr>
            <p:ph type="title"/>
          </p:nvPr>
        </p:nvSpPr>
        <p:spPr>
          <a:xfrm>
            <a:off x="466722" y="586855"/>
            <a:ext cx="3201366" cy="4317654"/>
          </a:xfrm>
        </p:spPr>
        <p:txBody>
          <a:bodyPr anchor="b">
            <a:normAutofit/>
          </a:bodyPr>
          <a:lstStyle/>
          <a:p>
            <a:r>
              <a:rPr lang="en-US" sz="3300" dirty="0">
                <a:solidFill>
                  <a:srgbClr val="FFFFFF"/>
                </a:solidFill>
              </a:rPr>
              <a:t>The Fourth Category (cont.)</a:t>
            </a:r>
            <a:br>
              <a:rPr lang="en-US" sz="2800" dirty="0">
                <a:solidFill>
                  <a:srgbClr val="FFFFFF"/>
                </a:solidFill>
              </a:rPr>
            </a:br>
            <a:br>
              <a:rPr lang="en-US" sz="2800" dirty="0">
                <a:solidFill>
                  <a:srgbClr val="FFFFFF"/>
                </a:solidFill>
              </a:rPr>
            </a:br>
            <a:r>
              <a:rPr lang="en-US" sz="2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To make necessary investments in water, sewer, or broadband infrastructure.</a:t>
            </a:r>
            <a:br>
              <a:rPr lang="en-US" sz="2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solidFill>
                  <a:srgbClr val="FFFFFF"/>
                </a:solidFill>
              </a:rPr>
            </a:br>
            <a:endParaRPr lang="en-US" sz="2800" dirty="0">
              <a:solidFill>
                <a:srgbClr val="FFFFFF"/>
              </a:solidFill>
            </a:endParaRPr>
          </a:p>
        </p:txBody>
      </p:sp>
      <p:pic>
        <p:nvPicPr>
          <p:cNvPr id="5" name="Graphic 4" descr="A grid with small circles">
            <a:extLst>
              <a:ext uri="{FF2B5EF4-FFF2-40B4-BE49-F238E27FC236}">
                <a16:creationId xmlns:a16="http://schemas.microsoft.com/office/drawing/2014/main" id="{1FA85445-164F-4E73-BF41-4B73F0F2A4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1601" y="2779519"/>
            <a:ext cx="6858000" cy="6858000"/>
          </a:xfrm>
          <a:prstGeom prst="rect">
            <a:avLst/>
          </a:prstGeom>
        </p:spPr>
      </p:pic>
      <p:sp>
        <p:nvSpPr>
          <p:cNvPr id="3" name="Content Placeholder 2">
            <a:extLst>
              <a:ext uri="{FF2B5EF4-FFF2-40B4-BE49-F238E27FC236}">
                <a16:creationId xmlns:a16="http://schemas.microsoft.com/office/drawing/2014/main" id="{AFE757F4-0890-4E46-9DDA-482F0F8C1181}"/>
              </a:ext>
            </a:extLst>
          </p:cNvPr>
          <p:cNvSpPr>
            <a:spLocks noGrp="1"/>
          </p:cNvSpPr>
          <p:nvPr>
            <p:ph idx="1"/>
          </p:nvPr>
        </p:nvSpPr>
        <p:spPr>
          <a:xfrm>
            <a:off x="4433455" y="649481"/>
            <a:ext cx="6932151" cy="4570220"/>
          </a:xfrm>
        </p:spPr>
        <p:txBody>
          <a:bodyPr anchor="ctr">
            <a:normAutofit/>
          </a:bodyPr>
          <a:lstStyle/>
          <a:p>
            <a:pPr marL="0" indent="0" algn="l">
              <a:buNone/>
            </a:pPr>
            <a:r>
              <a:rPr lang="en-US" sz="2000" b="1" dirty="0">
                <a:solidFill>
                  <a:schemeClr val="tx1">
                    <a:lumMod val="95000"/>
                    <a:lumOff val="5000"/>
                  </a:schemeClr>
                </a:solidFill>
              </a:rPr>
              <a:t>Broadband</a:t>
            </a:r>
            <a:r>
              <a:rPr lang="en-US" sz="2000" dirty="0">
                <a:solidFill>
                  <a:schemeClr val="tx1">
                    <a:lumMod val="95000"/>
                    <a:lumOff val="5000"/>
                  </a:schemeClr>
                </a:solidFill>
              </a:rPr>
              <a:t> –  projects must </a:t>
            </a:r>
            <a:r>
              <a:rPr lang="en-US" sz="1800" b="0" i="0" u="none" strike="noStrike" baseline="0" dirty="0">
                <a:solidFill>
                  <a:schemeClr val="tx1">
                    <a:lumMod val="95000"/>
                    <a:lumOff val="5000"/>
                  </a:schemeClr>
                </a:solidFill>
              </a:rPr>
              <a:t>"be designed to provide service...to unserved and underserved households and businesses."</a:t>
            </a:r>
          </a:p>
          <a:p>
            <a:r>
              <a:rPr lang="en-US" sz="1800" b="0" i="1" u="none" strike="noStrike" baseline="0" dirty="0">
                <a:solidFill>
                  <a:schemeClr val="tx1">
                    <a:lumMod val="95000"/>
                    <a:lumOff val="5000"/>
                  </a:schemeClr>
                </a:solidFill>
              </a:rPr>
              <a:t>Unserved and underserved households or businesses </a:t>
            </a:r>
            <a:r>
              <a:rPr lang="en-US" sz="1800" b="0" i="0" u="none" strike="noStrike" baseline="0" dirty="0">
                <a:solidFill>
                  <a:schemeClr val="tx1">
                    <a:lumMod val="95000"/>
                    <a:lumOff val="5000"/>
                  </a:schemeClr>
                </a:solidFill>
              </a:rPr>
              <a:t>means one or more households or businesses that are not currently served by a wireline connection that reliably delivers at least 25 Mbps download speed and 3 Mbps of upload speed.</a:t>
            </a:r>
          </a:p>
          <a:p>
            <a:r>
              <a:rPr lang="en-US" sz="1800" b="0" i="0" u="none" strike="noStrike" baseline="0" dirty="0">
                <a:solidFill>
                  <a:schemeClr val="tx1">
                    <a:lumMod val="95000"/>
                    <a:lumOff val="5000"/>
                  </a:schemeClr>
                </a:solidFill>
              </a:rPr>
              <a:t>Eligible </a:t>
            </a:r>
            <a:r>
              <a:rPr lang="en-US" sz="1800" dirty="0">
                <a:solidFill>
                  <a:schemeClr val="tx1">
                    <a:lumMod val="95000"/>
                    <a:lumOff val="5000"/>
                  </a:schemeClr>
                </a:solidFill>
              </a:rPr>
              <a:t>broadband projects </a:t>
            </a:r>
            <a:r>
              <a:rPr lang="en-US" sz="1800" u="sng" dirty="0">
                <a:solidFill>
                  <a:schemeClr val="tx1">
                    <a:lumMod val="95000"/>
                    <a:lumOff val="5000"/>
                  </a:schemeClr>
                </a:solidFill>
              </a:rPr>
              <a:t>must</a:t>
            </a:r>
            <a:r>
              <a:rPr lang="en-US" sz="1800" dirty="0">
                <a:solidFill>
                  <a:schemeClr val="tx1">
                    <a:lumMod val="95000"/>
                    <a:lumOff val="5000"/>
                  </a:schemeClr>
                </a:solidFill>
              </a:rPr>
              <a:t> </a:t>
            </a:r>
            <a:r>
              <a:rPr lang="en-US" sz="1800" b="0" i="0" u="none" strike="noStrike" baseline="0" dirty="0">
                <a:solidFill>
                  <a:schemeClr val="tx1">
                    <a:lumMod val="95000"/>
                    <a:lumOff val="5000"/>
                  </a:schemeClr>
                </a:solidFill>
              </a:rPr>
              <a:t>reliably meet or exceed symmetrical 100 Mbps download speed and upload speeds; </a:t>
            </a:r>
          </a:p>
          <a:p>
            <a:r>
              <a:rPr lang="en-US" sz="1800" b="0" i="0" u="none" strike="noStrike" baseline="0" dirty="0">
                <a:solidFill>
                  <a:schemeClr val="tx1">
                    <a:lumMod val="95000"/>
                    <a:lumOff val="5000"/>
                  </a:schemeClr>
                </a:solidFill>
              </a:rPr>
              <a:t>If that is impossible, then the projects must reliably meet or exceed 100 Mbps download and between at least 20 Mbps and 100 Mbps upload speeds and be scalable to a minimum of 100 Mbps symmetrical for download and upload speeds</a:t>
            </a:r>
          </a:p>
        </p:txBody>
      </p:sp>
    </p:spTree>
    <p:extLst>
      <p:ext uri="{BB962C8B-B14F-4D97-AF65-F5344CB8AC3E}">
        <p14:creationId xmlns:p14="http://schemas.microsoft.com/office/powerpoint/2010/main" val="345228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B69573-7BEB-48B6-AE8E-D7A529E1F8EC}"/>
              </a:ext>
            </a:extLst>
          </p:cNvPr>
          <p:cNvSpPr>
            <a:spLocks noGrp="1"/>
          </p:cNvSpPr>
          <p:nvPr>
            <p:ph type="title"/>
          </p:nvPr>
        </p:nvSpPr>
        <p:spPr>
          <a:xfrm>
            <a:off x="826396" y="586855"/>
            <a:ext cx="4230100" cy="3387497"/>
          </a:xfrm>
        </p:spPr>
        <p:txBody>
          <a:bodyPr anchor="b">
            <a:normAutofit/>
          </a:bodyPr>
          <a:lstStyle/>
          <a:p>
            <a:r>
              <a:rPr lang="en-US" sz="4000" dirty="0">
                <a:solidFill>
                  <a:srgbClr val="FFFFFF"/>
                </a:solidFill>
              </a:rPr>
              <a:t>Ineligible uses for ARPA funds</a:t>
            </a:r>
          </a:p>
        </p:txBody>
      </p:sp>
      <p:sp>
        <p:nvSpPr>
          <p:cNvPr id="3" name="Content Placeholder 2">
            <a:extLst>
              <a:ext uri="{FF2B5EF4-FFF2-40B4-BE49-F238E27FC236}">
                <a16:creationId xmlns:a16="http://schemas.microsoft.com/office/drawing/2014/main" id="{368E9341-3B11-48A7-839D-961DE46550AE}"/>
              </a:ext>
            </a:extLst>
          </p:cNvPr>
          <p:cNvSpPr>
            <a:spLocks noGrp="1"/>
          </p:cNvSpPr>
          <p:nvPr>
            <p:ph idx="1"/>
          </p:nvPr>
        </p:nvSpPr>
        <p:spPr>
          <a:xfrm>
            <a:off x="6503158" y="649480"/>
            <a:ext cx="4862447" cy="5546047"/>
          </a:xfrm>
        </p:spPr>
        <p:txBody>
          <a:bodyPr anchor="ctr">
            <a:normAutofit/>
          </a:bodyPr>
          <a:lstStyle/>
          <a:p>
            <a:pPr marL="0" indent="0">
              <a:buNone/>
            </a:pPr>
            <a:r>
              <a:rPr lang="en-US" sz="2000" dirty="0"/>
              <a:t>ARPA funds </a:t>
            </a:r>
            <a:r>
              <a:rPr lang="en-US" sz="2000" u="sng" dirty="0"/>
              <a:t>cannot</a:t>
            </a:r>
            <a:r>
              <a:rPr lang="en-US" sz="2000" dirty="0"/>
              <a:t> be used for:</a:t>
            </a:r>
          </a:p>
          <a:p>
            <a:r>
              <a:rPr lang="en-US" sz="2000" dirty="0"/>
              <a:t>Contributions to rain-day funds, financial reserves, or similar funds</a:t>
            </a:r>
          </a:p>
          <a:p>
            <a:r>
              <a:rPr lang="en-US" sz="2000" dirty="0"/>
              <a:t>Tax cuts</a:t>
            </a:r>
          </a:p>
          <a:p>
            <a:r>
              <a:rPr lang="en-US" sz="2000" dirty="0"/>
              <a:t>Any payment of interest or principal on outstanding debt instruments </a:t>
            </a:r>
          </a:p>
          <a:p>
            <a:r>
              <a:rPr lang="en-US" sz="2000" dirty="0"/>
              <a:t>Fees or issuance costs for new debt </a:t>
            </a:r>
          </a:p>
          <a:p>
            <a:r>
              <a:rPr lang="en-US" sz="2000" dirty="0"/>
              <a:t>A settlement, judgment, consent decree or judicially confirmed debt  </a:t>
            </a:r>
          </a:p>
        </p:txBody>
      </p:sp>
    </p:spTree>
    <p:extLst>
      <p:ext uri="{BB962C8B-B14F-4D97-AF65-F5344CB8AC3E}">
        <p14:creationId xmlns:p14="http://schemas.microsoft.com/office/powerpoint/2010/main" val="297255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AC1B8-C89F-4928-97D1-4F13F141693C}"/>
              </a:ext>
            </a:extLst>
          </p:cNvPr>
          <p:cNvSpPr>
            <a:spLocks noGrp="1"/>
          </p:cNvSpPr>
          <p:nvPr>
            <p:ph type="title"/>
          </p:nvPr>
        </p:nvSpPr>
        <p:spPr>
          <a:xfrm>
            <a:off x="466722" y="586855"/>
            <a:ext cx="3201366" cy="3387497"/>
          </a:xfrm>
        </p:spPr>
        <p:txBody>
          <a:bodyPr anchor="b">
            <a:normAutofit/>
          </a:bodyPr>
          <a:lstStyle/>
          <a:p>
            <a:pPr algn="r"/>
            <a:r>
              <a:rPr lang="en-US" sz="2800" dirty="0">
                <a:solidFill>
                  <a:srgbClr val="FFFFFF"/>
                </a:solidFill>
              </a:rPr>
              <a:t>ARPA imposes reporting requirements on all jurisdictions receiving funds</a:t>
            </a:r>
          </a:p>
        </p:txBody>
      </p:sp>
      <p:sp>
        <p:nvSpPr>
          <p:cNvPr id="3" name="Content Placeholder 2">
            <a:extLst>
              <a:ext uri="{FF2B5EF4-FFF2-40B4-BE49-F238E27FC236}">
                <a16:creationId xmlns:a16="http://schemas.microsoft.com/office/drawing/2014/main" id="{6AF04C29-7ADE-40CE-A68F-A1120BC5708D}"/>
              </a:ext>
            </a:extLst>
          </p:cNvPr>
          <p:cNvSpPr>
            <a:spLocks noGrp="1"/>
          </p:cNvSpPr>
          <p:nvPr>
            <p:ph idx="1"/>
          </p:nvPr>
        </p:nvSpPr>
        <p:spPr>
          <a:xfrm>
            <a:off x="4367695" y="352681"/>
            <a:ext cx="6861058" cy="3855844"/>
          </a:xfrm>
        </p:spPr>
        <p:txBody>
          <a:bodyPr anchor="ctr">
            <a:normAutofit/>
          </a:bodyPr>
          <a:lstStyle/>
          <a:p>
            <a:r>
              <a:rPr lang="en-US" sz="2000" dirty="0"/>
              <a:t>One interim report</a:t>
            </a:r>
          </a:p>
          <a:p>
            <a:pPr lvl="1"/>
            <a:r>
              <a:rPr lang="en-US" sz="1600" dirty="0"/>
              <a:t>To include recipient's expenditures by category from the date of the award to July 31, 2021</a:t>
            </a:r>
          </a:p>
          <a:p>
            <a:pPr lvl="1"/>
            <a:r>
              <a:rPr lang="en-US" sz="1600" dirty="0"/>
              <a:t>Report must be submitted by August 31, 2021</a:t>
            </a:r>
          </a:p>
          <a:p>
            <a:r>
              <a:rPr lang="en-US" sz="2000" dirty="0"/>
              <a:t>Quarterly reports through the end of the award period which is December 31, 2026</a:t>
            </a:r>
          </a:p>
          <a:p>
            <a:pPr lvl="1"/>
            <a:r>
              <a:rPr lang="en-US" sz="1600" dirty="0"/>
              <a:t>To include financial data, information on contracts and subawards over $50,000, types of projects funded</a:t>
            </a:r>
          </a:p>
          <a:p>
            <a:pPr lvl="1"/>
            <a:r>
              <a:rPr lang="en-US" sz="1600" dirty="0"/>
              <a:t>The first quarterly report is for the time period from award of funds to September 30, 2021, and must be submitted by October 31, 2021 </a:t>
            </a:r>
          </a:p>
        </p:txBody>
      </p:sp>
      <p:pic>
        <p:nvPicPr>
          <p:cNvPr id="5" name="Graphic 4" descr="Assorted circles and squares">
            <a:extLst>
              <a:ext uri="{FF2B5EF4-FFF2-40B4-BE49-F238E27FC236}">
                <a16:creationId xmlns:a16="http://schemas.microsoft.com/office/drawing/2014/main" id="{00C7A285-05FD-4379-BBF2-C148359CE4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4168" y="2935480"/>
            <a:ext cx="4572000" cy="4572000"/>
          </a:xfrm>
          <a:prstGeom prst="rect">
            <a:avLst/>
          </a:prstGeom>
        </p:spPr>
      </p:pic>
    </p:spTree>
    <p:extLst>
      <p:ext uri="{BB962C8B-B14F-4D97-AF65-F5344CB8AC3E}">
        <p14:creationId xmlns:p14="http://schemas.microsoft.com/office/powerpoint/2010/main" val="131096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43913-86B5-46F4-9BE5-9014B46496D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Amount of funding </a:t>
            </a:r>
          </a:p>
        </p:txBody>
      </p:sp>
      <p:sp>
        <p:nvSpPr>
          <p:cNvPr id="3" name="Content Placeholder 2">
            <a:extLst>
              <a:ext uri="{FF2B5EF4-FFF2-40B4-BE49-F238E27FC236}">
                <a16:creationId xmlns:a16="http://schemas.microsoft.com/office/drawing/2014/main" id="{37F2288C-8D7E-4F68-B161-4F8E79CC9E1C}"/>
              </a:ext>
            </a:extLst>
          </p:cNvPr>
          <p:cNvSpPr>
            <a:spLocks noGrp="1"/>
          </p:cNvSpPr>
          <p:nvPr>
            <p:ph idx="1"/>
          </p:nvPr>
        </p:nvSpPr>
        <p:spPr>
          <a:xfrm>
            <a:off x="4810259" y="649481"/>
            <a:ext cx="6555347" cy="4621020"/>
          </a:xfrm>
        </p:spPr>
        <p:txBody>
          <a:bodyPr anchor="ctr">
            <a:normAutofit/>
          </a:bodyPr>
          <a:lstStyle/>
          <a:p>
            <a:r>
              <a:rPr lang="en-US" sz="2200" dirty="0">
                <a:solidFill>
                  <a:schemeClr val="tx1">
                    <a:lumMod val="95000"/>
                    <a:lumOff val="5000"/>
                  </a:schemeClr>
                </a:solidFill>
              </a:rPr>
              <a:t>Wilmington is entitled to receive </a:t>
            </a:r>
            <a:r>
              <a:rPr lang="en-US" sz="2200" b="1" u="sng" dirty="0">
                <a:solidFill>
                  <a:schemeClr val="tx1">
                    <a:lumMod val="95000"/>
                    <a:lumOff val="5000"/>
                  </a:schemeClr>
                </a:solidFill>
                <a:effectLst/>
                <a:ea typeface="Calibri" panose="020F0502020204030204" pitchFamily="34" charset="0"/>
              </a:rPr>
              <a:t>$55,345,780.00</a:t>
            </a:r>
            <a:r>
              <a:rPr lang="en-US" sz="2200" dirty="0">
                <a:solidFill>
                  <a:schemeClr val="tx1">
                    <a:lumMod val="95000"/>
                    <a:lumOff val="5000"/>
                  </a:schemeClr>
                </a:solidFill>
                <a:effectLst/>
                <a:ea typeface="Calibri" panose="020F0502020204030204" pitchFamily="34" charset="0"/>
              </a:rPr>
              <a:t> </a:t>
            </a:r>
          </a:p>
          <a:p>
            <a:pPr marL="0" indent="0">
              <a:buNone/>
            </a:pPr>
            <a:endParaRPr lang="en-US" sz="2200" dirty="0">
              <a:solidFill>
                <a:schemeClr val="tx1">
                  <a:lumMod val="95000"/>
                  <a:lumOff val="5000"/>
                </a:schemeClr>
              </a:solidFill>
              <a:effectLst/>
              <a:ea typeface="Calibri" panose="020F0502020204030204" pitchFamily="34" charset="0"/>
            </a:endParaRPr>
          </a:p>
          <a:p>
            <a:r>
              <a:rPr lang="en-US" sz="2200" dirty="0">
                <a:solidFill>
                  <a:schemeClr val="tx1">
                    <a:lumMod val="95000"/>
                    <a:lumOff val="5000"/>
                  </a:schemeClr>
                </a:solidFill>
              </a:rPr>
              <a:t>The funds will come to the City in two tranches, directly from the U.S. Treasury to the City of Wilmington, because the City has a population greater than 50,000</a:t>
            </a:r>
          </a:p>
          <a:p>
            <a:pPr marL="0" indent="0">
              <a:buNone/>
            </a:pPr>
            <a:endParaRPr lang="en-US" sz="2200" dirty="0">
              <a:solidFill>
                <a:schemeClr val="tx1">
                  <a:lumMod val="95000"/>
                  <a:lumOff val="5000"/>
                </a:schemeClr>
              </a:solidFill>
            </a:endParaRPr>
          </a:p>
          <a:p>
            <a:r>
              <a:rPr lang="en-US" sz="2200" dirty="0">
                <a:solidFill>
                  <a:schemeClr val="tx1">
                    <a:lumMod val="95000"/>
                    <a:lumOff val="5000"/>
                  </a:schemeClr>
                </a:solidFill>
              </a:rPr>
              <a:t>The first payment is expected to arrive in the next two weeks, and will be approximately $27 million.  </a:t>
            </a:r>
          </a:p>
          <a:p>
            <a:r>
              <a:rPr lang="en-US" sz="2200" dirty="0">
                <a:solidFill>
                  <a:schemeClr val="tx1">
                    <a:lumMod val="95000"/>
                    <a:lumOff val="5000"/>
                  </a:schemeClr>
                </a:solidFill>
              </a:rPr>
              <a:t>The balance will arrive approximately 12 months later.   </a:t>
            </a:r>
          </a:p>
        </p:txBody>
      </p:sp>
      <p:pic>
        <p:nvPicPr>
          <p:cNvPr id="5" name="Graphic 4" descr="Organic shapes reminiscent of river rocks">
            <a:extLst>
              <a:ext uri="{FF2B5EF4-FFF2-40B4-BE49-F238E27FC236}">
                <a16:creationId xmlns:a16="http://schemas.microsoft.com/office/drawing/2014/main" id="{650D27C5-91EF-43A2-9DFE-4EF5F804AC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9377" y="3771900"/>
            <a:ext cx="4572000" cy="4572000"/>
          </a:xfrm>
          <a:prstGeom prst="rect">
            <a:avLst/>
          </a:prstGeom>
        </p:spPr>
      </p:pic>
    </p:spTree>
    <p:extLst>
      <p:ext uri="{BB962C8B-B14F-4D97-AF65-F5344CB8AC3E}">
        <p14:creationId xmlns:p14="http://schemas.microsoft.com/office/powerpoint/2010/main" val="69100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962B98-1F8E-4EC8-A3FC-13184F54BE15}"/>
              </a:ext>
            </a:extLst>
          </p:cNvPr>
          <p:cNvSpPr>
            <a:spLocks noGrp="1"/>
          </p:cNvSpPr>
          <p:nvPr>
            <p:ph type="title"/>
          </p:nvPr>
        </p:nvSpPr>
        <p:spPr>
          <a:xfrm>
            <a:off x="826396" y="586855"/>
            <a:ext cx="3732904" cy="3387497"/>
          </a:xfrm>
        </p:spPr>
        <p:txBody>
          <a:bodyPr anchor="b">
            <a:normAutofit/>
          </a:bodyPr>
          <a:lstStyle/>
          <a:p>
            <a:pPr algn="ctr"/>
            <a:r>
              <a:rPr lang="en-US" sz="4000" dirty="0">
                <a:solidFill>
                  <a:srgbClr val="FFFFFF"/>
                </a:solidFill>
              </a:rPr>
              <a:t>Use of funds as determined by ARPA </a:t>
            </a:r>
          </a:p>
        </p:txBody>
      </p:sp>
      <p:sp>
        <p:nvSpPr>
          <p:cNvPr id="4" name="Rectangle: Rounded Corners 3">
            <a:extLst>
              <a:ext uri="{FF2B5EF4-FFF2-40B4-BE49-F238E27FC236}">
                <a16:creationId xmlns:a16="http://schemas.microsoft.com/office/drawing/2014/main" id="{5C6F79F8-F9B8-4D80-A632-ED43F806B81A}"/>
              </a:ext>
            </a:extLst>
          </p:cNvPr>
          <p:cNvSpPr/>
          <p:nvPr/>
        </p:nvSpPr>
        <p:spPr>
          <a:xfrm>
            <a:off x="5689600" y="536055"/>
            <a:ext cx="6299200" cy="14197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241E20E-7648-4A20-9BF6-FA2A539CD61F}"/>
              </a:ext>
            </a:extLst>
          </p:cNvPr>
          <p:cNvSpPr/>
          <p:nvPr/>
        </p:nvSpPr>
        <p:spPr>
          <a:xfrm>
            <a:off x="5689600" y="2260601"/>
            <a:ext cx="6299200" cy="12890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32C60C9-C62A-49FC-9555-D35BA13FF033}"/>
              </a:ext>
            </a:extLst>
          </p:cNvPr>
          <p:cNvSpPr/>
          <p:nvPr/>
        </p:nvSpPr>
        <p:spPr>
          <a:xfrm>
            <a:off x="5689600" y="3740150"/>
            <a:ext cx="6299200" cy="13398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93F877D-9888-4BB1-8A61-3860B498F02F}"/>
              </a:ext>
            </a:extLst>
          </p:cNvPr>
          <p:cNvSpPr/>
          <p:nvPr/>
        </p:nvSpPr>
        <p:spPr>
          <a:xfrm>
            <a:off x="5736502" y="5346700"/>
            <a:ext cx="6299200" cy="9244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F3D11F-4578-4664-AE63-843930AD428A}"/>
              </a:ext>
            </a:extLst>
          </p:cNvPr>
          <p:cNvSpPr>
            <a:spLocks noGrp="1"/>
          </p:cNvSpPr>
          <p:nvPr>
            <p:ph idx="1"/>
          </p:nvPr>
        </p:nvSpPr>
        <p:spPr>
          <a:xfrm>
            <a:off x="5803902" y="586854"/>
            <a:ext cx="6070598" cy="6004445"/>
          </a:xfrm>
        </p:spPr>
        <p:txBody>
          <a:bodyPr anchor="ctr">
            <a:normAutofit lnSpcReduction="10000"/>
          </a:bodyPr>
          <a:lstStyle/>
          <a:p>
            <a:pPr marL="342900" marR="0" lvl="0" indent="-342900" algn="just">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respond to the public health emergency or its negative economic impacts, including assistance to households, small businesses, and nonprofits, or aid to impacted industries such as tourism, travel, and hospitality</a:t>
            </a: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respond to workers performing essential work during the COVID-19 public health emergency by providing premium pay to eligible workers; </a:t>
            </a: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the provision of government services to the extent of the reduction in revenue due to the COVID–19 public health emergency relative to revenues collected in the most recent full fiscal year prior to the emergency; </a:t>
            </a: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make necessary investments in water, sewer, or broadband infrastructure.</a:t>
            </a:r>
          </a:p>
          <a:p>
            <a:endParaRPr lang="en-US" sz="2000" dirty="0"/>
          </a:p>
        </p:txBody>
      </p:sp>
    </p:spTree>
    <p:extLst>
      <p:ext uri="{BB962C8B-B14F-4D97-AF65-F5344CB8AC3E}">
        <p14:creationId xmlns:p14="http://schemas.microsoft.com/office/powerpoint/2010/main" val="233992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C83246-69F4-4035-9E0C-7C8B291491CC}"/>
              </a:ext>
            </a:extLst>
          </p:cNvPr>
          <p:cNvSpPr>
            <a:spLocks noGrp="1"/>
          </p:cNvSpPr>
          <p:nvPr>
            <p:ph type="title"/>
          </p:nvPr>
        </p:nvSpPr>
        <p:spPr>
          <a:xfrm>
            <a:off x="664846" y="1275107"/>
            <a:ext cx="4230100" cy="3387497"/>
          </a:xfrm>
        </p:spPr>
        <p:txBody>
          <a:bodyPr anchor="b">
            <a:normAutofit fontScale="90000"/>
          </a:bodyPr>
          <a:lstStyle/>
          <a:p>
            <a:r>
              <a:rPr lang="en-US" sz="4000" dirty="0">
                <a:solidFill>
                  <a:srgbClr val="FFFFFF"/>
                </a:solidFill>
              </a:rPr>
              <a:t>The First Category:</a:t>
            </a:r>
            <a:br>
              <a:rPr lang="en-US" sz="4000" dirty="0">
                <a:solidFill>
                  <a:srgbClr val="FFFFFF"/>
                </a:solidFill>
              </a:rPr>
            </a:br>
            <a:br>
              <a:rPr lang="en-US" sz="4000" dirty="0">
                <a:solidFill>
                  <a:schemeClr val="bg1"/>
                </a:solidFill>
              </a:rPr>
            </a:br>
            <a:r>
              <a:rPr lang="en-US" sz="2000" dirty="0">
                <a:solidFill>
                  <a:schemeClr val="bg1"/>
                </a:solidFill>
                <a:effectLst/>
                <a:latin typeface="+mn-lt"/>
                <a:ea typeface="Calibri" panose="020F0502020204030204" pitchFamily="34" charset="0"/>
                <a:cs typeface="Times New Roman" panose="02020603050405020304" pitchFamily="18" charset="0"/>
              </a:rPr>
              <a:t>To respond to </a:t>
            </a:r>
            <a:r>
              <a:rPr lang="en-US" sz="2000" b="1" u="sng" dirty="0">
                <a:solidFill>
                  <a:schemeClr val="bg1"/>
                </a:solidFill>
                <a:effectLst/>
                <a:latin typeface="+mn-lt"/>
                <a:ea typeface="Calibri" panose="020F0502020204030204" pitchFamily="34" charset="0"/>
                <a:cs typeface="Times New Roman" panose="02020603050405020304" pitchFamily="18" charset="0"/>
              </a:rPr>
              <a:t>the public health emergency </a:t>
            </a:r>
            <a:r>
              <a:rPr lang="en-US" sz="2000" dirty="0">
                <a:solidFill>
                  <a:schemeClr val="bg1"/>
                </a:solidFill>
                <a:effectLst/>
                <a:latin typeface="+mn-lt"/>
                <a:ea typeface="Calibri" panose="020F0502020204030204" pitchFamily="34" charset="0"/>
                <a:cs typeface="Times New Roman" panose="02020603050405020304" pitchFamily="18" charset="0"/>
              </a:rPr>
              <a:t>or its </a:t>
            </a:r>
            <a:r>
              <a:rPr lang="en-US" sz="2000" b="1" u="sng" dirty="0">
                <a:solidFill>
                  <a:schemeClr val="bg1"/>
                </a:solidFill>
                <a:effectLst/>
                <a:latin typeface="+mn-lt"/>
                <a:ea typeface="Calibri" panose="020F0502020204030204" pitchFamily="34" charset="0"/>
                <a:cs typeface="Times New Roman" panose="02020603050405020304" pitchFamily="18" charset="0"/>
              </a:rPr>
              <a:t>negative economic impacts</a:t>
            </a:r>
            <a:r>
              <a:rPr lang="en-US" sz="2000" dirty="0">
                <a:solidFill>
                  <a:schemeClr val="bg1"/>
                </a:solidFill>
                <a:effectLst/>
                <a:latin typeface="+mn-lt"/>
                <a:ea typeface="Calibri" panose="020F0502020204030204" pitchFamily="34" charset="0"/>
                <a:cs typeface="Times New Roman" panose="02020603050405020304" pitchFamily="18" charset="0"/>
              </a:rPr>
              <a:t>, including assistance to households, small businesses, and nonprofits, or aid to impacted industries such as tourism, travel, and hospitality; </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4000" dirty="0">
                <a:solidFill>
                  <a:srgbClr val="FFFFFF"/>
                </a:solidFill>
              </a:rPr>
            </a:br>
            <a:r>
              <a:rPr lang="en-US" sz="4000" dirty="0">
                <a:solidFill>
                  <a:srgbClr val="FFFFFF"/>
                </a:solidFill>
              </a:rPr>
              <a:t> </a:t>
            </a:r>
          </a:p>
        </p:txBody>
      </p:sp>
      <p:sp>
        <p:nvSpPr>
          <p:cNvPr id="3" name="Content Placeholder 2">
            <a:extLst>
              <a:ext uri="{FF2B5EF4-FFF2-40B4-BE49-F238E27FC236}">
                <a16:creationId xmlns:a16="http://schemas.microsoft.com/office/drawing/2014/main" id="{C58E2C25-6300-4CC5-B50D-20725A68FE54}"/>
              </a:ext>
            </a:extLst>
          </p:cNvPr>
          <p:cNvSpPr>
            <a:spLocks noGrp="1"/>
          </p:cNvSpPr>
          <p:nvPr>
            <p:ph idx="1"/>
          </p:nvPr>
        </p:nvSpPr>
        <p:spPr>
          <a:xfrm>
            <a:off x="6503158" y="649480"/>
            <a:ext cx="4862447" cy="5546047"/>
          </a:xfrm>
        </p:spPr>
        <p:txBody>
          <a:bodyPr anchor="ctr">
            <a:normAutofit/>
          </a:bodyPr>
          <a:lstStyle/>
          <a:p>
            <a:pPr marL="0" indent="0">
              <a:buNone/>
            </a:pPr>
            <a:r>
              <a:rPr lang="en-US" sz="2000" u="sng" dirty="0"/>
              <a:t>Eligible uses for the Public Health Emergency </a:t>
            </a:r>
          </a:p>
          <a:p>
            <a:r>
              <a:rPr lang="en-US" sz="2000" dirty="0"/>
              <a:t>Covid-19 mitigation and prevention (contact tracing, testing, ventilation improvement, capital investments in public facilities to meet pandemic operational needs)  </a:t>
            </a:r>
          </a:p>
          <a:p>
            <a:r>
              <a:rPr lang="en-US" sz="2000" dirty="0"/>
              <a:t>Medical expenses, including costs for medical services for individuals with “long Covid”</a:t>
            </a:r>
          </a:p>
          <a:p>
            <a:r>
              <a:rPr lang="en-US" sz="2000" dirty="0"/>
              <a:t>Meeting behavioral health care needs including addiction treatment, due to a national spike in overdose deaths</a:t>
            </a:r>
          </a:p>
          <a:p>
            <a:r>
              <a:rPr lang="en-US" sz="2000" dirty="0"/>
              <a:t>Addressing disparities in public health outcomes, and economic outcomes in our communities </a:t>
            </a:r>
          </a:p>
          <a:p>
            <a:r>
              <a:rPr lang="en-US" sz="2000" dirty="0"/>
              <a:t>Generally as broad as the CARES Act</a:t>
            </a:r>
          </a:p>
        </p:txBody>
      </p:sp>
    </p:spTree>
    <p:extLst>
      <p:ext uri="{BB962C8B-B14F-4D97-AF65-F5344CB8AC3E}">
        <p14:creationId xmlns:p14="http://schemas.microsoft.com/office/powerpoint/2010/main" val="309645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43913-86B5-46F4-9BE5-9014B46496DB}"/>
              </a:ext>
            </a:extLst>
          </p:cNvPr>
          <p:cNvSpPr>
            <a:spLocks noGrp="1"/>
          </p:cNvSpPr>
          <p:nvPr>
            <p:ph type="title"/>
          </p:nvPr>
        </p:nvSpPr>
        <p:spPr>
          <a:xfrm>
            <a:off x="466722" y="586855"/>
            <a:ext cx="3201366" cy="5095618"/>
          </a:xfrm>
        </p:spPr>
        <p:txBody>
          <a:bodyPr anchor="b">
            <a:normAutofit/>
          </a:bodyPr>
          <a:lstStyle/>
          <a:p>
            <a:r>
              <a:rPr lang="en-US" sz="3600" dirty="0">
                <a:solidFill>
                  <a:srgbClr val="FFFFFF"/>
                </a:solidFill>
              </a:rPr>
              <a:t>The First Category (cont.):</a:t>
            </a:r>
            <a:br>
              <a:rPr lang="en-US" sz="1800" dirty="0">
                <a:solidFill>
                  <a:srgbClr val="FFFFFF"/>
                </a:solidFill>
              </a:rPr>
            </a:br>
            <a:br>
              <a:rPr lang="en-US" sz="1800" dirty="0">
                <a:solidFill>
                  <a:schemeClr val="bg1"/>
                </a:solidFill>
              </a:rPr>
            </a:br>
            <a:r>
              <a:rPr lang="en-US" sz="1800" dirty="0">
                <a:solidFill>
                  <a:schemeClr val="bg1"/>
                </a:solidFill>
                <a:effectLst/>
                <a:latin typeface="+mn-lt"/>
                <a:ea typeface="Calibri" panose="020F0502020204030204" pitchFamily="34" charset="0"/>
                <a:cs typeface="Times New Roman" panose="02020603050405020304" pitchFamily="18" charset="0"/>
              </a:rPr>
              <a:t>To respond to </a:t>
            </a:r>
            <a:r>
              <a:rPr lang="en-US" sz="1800" b="1" u="sng" dirty="0">
                <a:solidFill>
                  <a:schemeClr val="bg1"/>
                </a:solidFill>
                <a:effectLst/>
                <a:latin typeface="+mn-lt"/>
                <a:ea typeface="Calibri" panose="020F0502020204030204" pitchFamily="34" charset="0"/>
                <a:cs typeface="Times New Roman" panose="02020603050405020304" pitchFamily="18" charset="0"/>
              </a:rPr>
              <a:t>the public health emergency </a:t>
            </a:r>
            <a:r>
              <a:rPr lang="en-US" sz="1800" dirty="0">
                <a:solidFill>
                  <a:schemeClr val="bg1"/>
                </a:solidFill>
                <a:effectLst/>
                <a:latin typeface="+mn-lt"/>
                <a:ea typeface="Calibri" panose="020F0502020204030204" pitchFamily="34" charset="0"/>
                <a:cs typeface="Times New Roman" panose="02020603050405020304" pitchFamily="18" charset="0"/>
              </a:rPr>
              <a:t>or its </a:t>
            </a:r>
            <a:r>
              <a:rPr lang="en-US" sz="1800" b="1" u="sng" dirty="0">
                <a:solidFill>
                  <a:schemeClr val="bg1"/>
                </a:solidFill>
                <a:effectLst/>
                <a:latin typeface="+mn-lt"/>
                <a:ea typeface="Calibri" panose="020F0502020204030204" pitchFamily="34" charset="0"/>
                <a:cs typeface="Times New Roman" panose="02020603050405020304" pitchFamily="18" charset="0"/>
              </a:rPr>
              <a:t>negative economic impacts</a:t>
            </a:r>
            <a:r>
              <a:rPr lang="en-US" sz="1800" dirty="0">
                <a:solidFill>
                  <a:schemeClr val="bg1"/>
                </a:solidFill>
                <a:effectLst/>
                <a:latin typeface="+mn-lt"/>
                <a:ea typeface="Calibri" panose="020F0502020204030204" pitchFamily="34" charset="0"/>
                <a:cs typeface="Times New Roman" panose="02020603050405020304" pitchFamily="18" charset="0"/>
              </a:rPr>
              <a:t>, including assistance to households, small businesses, and nonprofits, or aid to impacted industries such as tourism, travel, and hospitality</a:t>
            </a:r>
            <a:br>
              <a:rPr lang="en-US" sz="1800" dirty="0">
                <a:solidFill>
                  <a:srgbClr val="FFFFFF"/>
                </a:solidFill>
              </a:rPr>
            </a:br>
            <a:br>
              <a:rPr lang="en-US" sz="1800" dirty="0">
                <a:solidFill>
                  <a:srgbClr val="FFFFFF"/>
                </a:solidFill>
              </a:rPr>
            </a:br>
            <a:br>
              <a:rPr lang="en-US" sz="1800" dirty="0">
                <a:solidFill>
                  <a:srgbClr val="FFFFFF"/>
                </a:solidFill>
              </a:rPr>
            </a:br>
            <a:br>
              <a:rPr lang="en-US" sz="1800" dirty="0">
                <a:solidFill>
                  <a:srgbClr val="FFFFFF"/>
                </a:solidFill>
              </a:rPr>
            </a:br>
            <a:br>
              <a:rPr lang="en-US" sz="1800" dirty="0">
                <a:solidFill>
                  <a:srgbClr val="FFFFFF"/>
                </a:solidFill>
              </a:rPr>
            </a:br>
            <a:endParaRPr lang="en-US" sz="1800" dirty="0">
              <a:solidFill>
                <a:srgbClr val="FFFFFF"/>
              </a:solidFill>
            </a:endParaRPr>
          </a:p>
        </p:txBody>
      </p:sp>
      <p:sp>
        <p:nvSpPr>
          <p:cNvPr id="3" name="Content Placeholder 2">
            <a:extLst>
              <a:ext uri="{FF2B5EF4-FFF2-40B4-BE49-F238E27FC236}">
                <a16:creationId xmlns:a16="http://schemas.microsoft.com/office/drawing/2014/main" id="{37F2288C-8D7E-4F68-B161-4F8E79CC9E1C}"/>
              </a:ext>
            </a:extLst>
          </p:cNvPr>
          <p:cNvSpPr>
            <a:spLocks noGrp="1"/>
          </p:cNvSpPr>
          <p:nvPr>
            <p:ph idx="1"/>
          </p:nvPr>
        </p:nvSpPr>
        <p:spPr>
          <a:xfrm>
            <a:off x="4581727" y="649480"/>
            <a:ext cx="7143551" cy="5546047"/>
          </a:xfrm>
        </p:spPr>
        <p:txBody>
          <a:bodyPr anchor="ctr">
            <a:normAutofit/>
          </a:bodyPr>
          <a:lstStyle/>
          <a:p>
            <a:pPr marL="0" indent="0">
              <a:buNone/>
            </a:pPr>
            <a:r>
              <a:rPr lang="en-US" sz="2000" b="1" u="sng" dirty="0">
                <a:effectLst/>
                <a:ea typeface="Calibri" panose="020F0502020204030204" pitchFamily="34" charset="0"/>
              </a:rPr>
              <a:t>Eligible use for the Economic Recovery</a:t>
            </a:r>
          </a:p>
          <a:p>
            <a:pPr marL="0" indent="0">
              <a:buNone/>
            </a:pPr>
            <a:endParaRPr lang="en-US" sz="2000" b="1" u="sng" dirty="0">
              <a:effectLst/>
              <a:ea typeface="Calibri" panose="020F0502020204030204" pitchFamily="34" charset="0"/>
            </a:endParaRPr>
          </a:p>
          <a:p>
            <a:r>
              <a:rPr lang="en-US" sz="2000" dirty="0"/>
              <a:t>Assistance to unemployed workers such as job training</a:t>
            </a:r>
          </a:p>
          <a:p>
            <a:r>
              <a:rPr lang="en-US" sz="2000" dirty="0"/>
              <a:t>Deposits into the State unemployment insurance trust fund</a:t>
            </a:r>
          </a:p>
          <a:p>
            <a:r>
              <a:rPr lang="en-US" sz="2000" dirty="0"/>
              <a:t>Loans or grants to small businesses and non-profits to mitigate financial hardship such as declines in revenues, or to support the cost of rent, mortgage, payroll and benefits</a:t>
            </a:r>
          </a:p>
          <a:p>
            <a:r>
              <a:rPr lang="en-US" sz="2000" dirty="0"/>
              <a:t>Aid to impacted industries such as tourism, travel and hospitality </a:t>
            </a:r>
          </a:p>
          <a:p>
            <a:r>
              <a:rPr lang="en-US" sz="2000" dirty="0"/>
              <a:t>Assistance to households such as: utility assistance, counseling and legal aid to prevent homelessness, food assistance, rent, mortgage, home repairs, emergency assistance for burials, weatherization, internet access</a:t>
            </a:r>
          </a:p>
          <a:p>
            <a:pPr lvl="1"/>
            <a:r>
              <a:rPr lang="en-US" sz="1800" dirty="0"/>
              <a:t>There is a 4-step analysis to determine the eligibility of assistance to households, unless the household is located in a Qualified Census Track. More on the next slide    </a:t>
            </a:r>
          </a:p>
        </p:txBody>
      </p:sp>
    </p:spTree>
    <p:extLst>
      <p:ext uri="{BB962C8B-B14F-4D97-AF65-F5344CB8AC3E}">
        <p14:creationId xmlns:p14="http://schemas.microsoft.com/office/powerpoint/2010/main" val="321639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43913-86B5-46F4-9BE5-9014B46496DB}"/>
              </a:ext>
            </a:extLst>
          </p:cNvPr>
          <p:cNvSpPr>
            <a:spLocks noGrp="1"/>
          </p:cNvSpPr>
          <p:nvPr>
            <p:ph type="title"/>
          </p:nvPr>
        </p:nvSpPr>
        <p:spPr>
          <a:xfrm>
            <a:off x="466722" y="586855"/>
            <a:ext cx="3201366" cy="4772545"/>
          </a:xfrm>
        </p:spPr>
        <p:txBody>
          <a:bodyPr anchor="b">
            <a:normAutofit/>
          </a:bodyPr>
          <a:lstStyle/>
          <a:p>
            <a:r>
              <a:rPr lang="en-US" sz="3600" dirty="0">
                <a:solidFill>
                  <a:srgbClr val="FFFFFF"/>
                </a:solidFill>
              </a:rPr>
              <a:t>The First Category (cont.):</a:t>
            </a:r>
            <a:br>
              <a:rPr lang="en-US" sz="1600" dirty="0">
                <a:solidFill>
                  <a:srgbClr val="FFFFFF"/>
                </a:solidFill>
              </a:rPr>
            </a:br>
            <a:br>
              <a:rPr lang="en-US" sz="1600" dirty="0">
                <a:solidFill>
                  <a:srgbClr val="FFFFFF"/>
                </a:solidFill>
              </a:rPr>
            </a:br>
            <a:br>
              <a:rPr lang="en-US" sz="1600" dirty="0">
                <a:solidFill>
                  <a:srgbClr val="FFFFFF"/>
                </a:solidFill>
              </a:rPr>
            </a:br>
            <a:br>
              <a:rPr lang="en-US" sz="2000" dirty="0">
                <a:solidFill>
                  <a:srgbClr val="FFFFFF"/>
                </a:solidFill>
              </a:rPr>
            </a:br>
            <a:r>
              <a:rPr lang="en-US" sz="2400" dirty="0">
                <a:solidFill>
                  <a:srgbClr val="FFFFFF"/>
                </a:solidFill>
                <a:effectLst/>
                <a:latin typeface="+mn-lt"/>
                <a:ea typeface="Calibri" panose="020F0502020204030204" pitchFamily="34" charset="0"/>
                <a:cs typeface="Times New Roman" panose="02020603050405020304" pitchFamily="18" charset="0"/>
              </a:rPr>
              <a:t>Presumption of eligibility within</a:t>
            </a:r>
            <a:br>
              <a:rPr lang="en-US" sz="2400" dirty="0">
                <a:solidFill>
                  <a:srgbClr val="FFFFFF"/>
                </a:solidFill>
                <a:effectLst/>
                <a:latin typeface="+mn-lt"/>
                <a:ea typeface="Calibri" panose="020F0502020204030204" pitchFamily="34" charset="0"/>
                <a:cs typeface="Times New Roman" panose="02020603050405020304" pitchFamily="18" charset="0"/>
              </a:rPr>
            </a:br>
            <a:r>
              <a:rPr lang="en-US" sz="2400" dirty="0">
                <a:solidFill>
                  <a:srgbClr val="FFFFFF"/>
                </a:solidFill>
                <a:effectLst/>
                <a:latin typeface="+mn-lt"/>
                <a:ea typeface="Calibri" panose="020F0502020204030204" pitchFamily="34" charset="0"/>
                <a:cs typeface="Times New Roman" panose="02020603050405020304" pitchFamily="18" charset="0"/>
              </a:rPr>
              <a:t>Qualified Census Tracks</a:t>
            </a:r>
            <a:br>
              <a:rPr lang="en-US" sz="1800" dirty="0">
                <a:solidFill>
                  <a:srgbClr val="FFFFFF"/>
                </a:solidFill>
              </a:rPr>
            </a:br>
            <a:br>
              <a:rPr lang="en-US" sz="1600" dirty="0">
                <a:solidFill>
                  <a:srgbClr val="FFFFFF"/>
                </a:solidFill>
              </a:rPr>
            </a:br>
            <a:br>
              <a:rPr lang="en-US" sz="1600" dirty="0">
                <a:solidFill>
                  <a:srgbClr val="FFFFFF"/>
                </a:solidFill>
              </a:rPr>
            </a:br>
            <a:br>
              <a:rPr lang="en-US" sz="1600" dirty="0">
                <a:solidFill>
                  <a:srgbClr val="FFFFFF"/>
                </a:solidFill>
              </a:rPr>
            </a:br>
            <a:br>
              <a:rPr lang="en-US" sz="1600" dirty="0">
                <a:solidFill>
                  <a:srgbClr val="FFFFFF"/>
                </a:solidFill>
              </a:rPr>
            </a:br>
            <a:endParaRPr lang="en-US" sz="1600" dirty="0">
              <a:solidFill>
                <a:srgbClr val="FFFFFF"/>
              </a:solidFill>
            </a:endParaRPr>
          </a:p>
        </p:txBody>
      </p:sp>
      <p:pic>
        <p:nvPicPr>
          <p:cNvPr id="5" name="Graphic 4" descr="An assortment of differently patterned circles">
            <a:extLst>
              <a:ext uri="{FF2B5EF4-FFF2-40B4-BE49-F238E27FC236}">
                <a16:creationId xmlns:a16="http://schemas.microsoft.com/office/drawing/2014/main" id="{FCAC6D44-198B-41C5-AB50-D5B0BFF95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3124" y="3418860"/>
            <a:ext cx="5162550" cy="5162550"/>
          </a:xfrm>
          <a:prstGeom prst="rect">
            <a:avLst/>
          </a:prstGeom>
        </p:spPr>
      </p:pic>
      <p:sp>
        <p:nvSpPr>
          <p:cNvPr id="3" name="Content Placeholder 2">
            <a:extLst>
              <a:ext uri="{FF2B5EF4-FFF2-40B4-BE49-F238E27FC236}">
                <a16:creationId xmlns:a16="http://schemas.microsoft.com/office/drawing/2014/main" id="{37F2288C-8D7E-4F68-B161-4F8E79CC9E1C}"/>
              </a:ext>
            </a:extLst>
          </p:cNvPr>
          <p:cNvSpPr>
            <a:spLocks noGrp="1"/>
          </p:cNvSpPr>
          <p:nvPr>
            <p:ph idx="1"/>
          </p:nvPr>
        </p:nvSpPr>
        <p:spPr>
          <a:xfrm>
            <a:off x="4810259" y="352426"/>
            <a:ext cx="6555347" cy="5006974"/>
          </a:xfrm>
        </p:spPr>
        <p:txBody>
          <a:bodyPr anchor="ctr">
            <a:normAutofit/>
          </a:bodyPr>
          <a:lstStyle/>
          <a:p>
            <a:pPr marL="0" indent="0">
              <a:buNone/>
            </a:pPr>
            <a:r>
              <a:rPr lang="en-US" sz="1900" dirty="0"/>
              <a:t>What is a Qualified Census Track (QCT)?</a:t>
            </a:r>
          </a:p>
          <a:p>
            <a:pPr lvl="1"/>
            <a:r>
              <a:rPr lang="en-US" sz="1900" dirty="0"/>
              <a:t>Geographic locations with a large proportion of low income residents</a:t>
            </a:r>
          </a:p>
          <a:p>
            <a:pPr lvl="1"/>
            <a:r>
              <a:rPr lang="en-US" sz="1900" dirty="0"/>
              <a:t>Wilmington has 13 QCT</a:t>
            </a:r>
          </a:p>
          <a:p>
            <a:pPr marL="457200" lvl="1" indent="0">
              <a:buNone/>
            </a:pPr>
            <a:r>
              <a:rPr lang="en-US" sz="1500" dirty="0"/>
              <a:t> </a:t>
            </a:r>
          </a:p>
          <a:p>
            <a:pPr marL="0" indent="0">
              <a:buNone/>
            </a:pPr>
            <a:r>
              <a:rPr lang="en-US" sz="1900" dirty="0"/>
              <a:t>ARPA presumes that certain types of services, when provided within Qualified Census Tracks, are eligible uses of ARPA funds:</a:t>
            </a:r>
          </a:p>
          <a:p>
            <a:pPr lvl="1"/>
            <a:r>
              <a:rPr lang="en-US" sz="1900" dirty="0"/>
              <a:t>Affordable housing development to increase the supply of affordable and high-quality living units</a:t>
            </a:r>
          </a:p>
          <a:p>
            <a:pPr lvl="1"/>
            <a:r>
              <a:rPr lang="en-US" sz="1900" dirty="0"/>
              <a:t>Services to address homelessness, such as improving access to stable, affordable housing among unhoused individuals</a:t>
            </a:r>
          </a:p>
          <a:p>
            <a:pPr lvl="1"/>
            <a:r>
              <a:rPr lang="en-US" sz="1900" dirty="0"/>
              <a:t>Housing vouchers, residential counseling, housing navigation assistance </a:t>
            </a:r>
          </a:p>
          <a:p>
            <a:pPr lvl="1"/>
            <a:r>
              <a:rPr lang="en-US" sz="1900" dirty="0"/>
              <a:t>Enhanced learning services, including pre-kindergarten</a:t>
            </a:r>
          </a:p>
          <a:p>
            <a:pPr lvl="1"/>
            <a:r>
              <a:rPr lang="en-US" sz="1900" dirty="0"/>
              <a:t>High quality childcare </a:t>
            </a:r>
          </a:p>
        </p:txBody>
      </p:sp>
    </p:spTree>
    <p:extLst>
      <p:ext uri="{BB962C8B-B14F-4D97-AF65-F5344CB8AC3E}">
        <p14:creationId xmlns:p14="http://schemas.microsoft.com/office/powerpoint/2010/main" val="136845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9C552-7791-4399-A776-55EFA6E5AFE5}"/>
              </a:ext>
            </a:extLst>
          </p:cNvPr>
          <p:cNvSpPr>
            <a:spLocks noGrp="1"/>
          </p:cNvSpPr>
          <p:nvPr>
            <p:ph type="title"/>
          </p:nvPr>
        </p:nvSpPr>
        <p:spPr>
          <a:xfrm>
            <a:off x="279400" y="586855"/>
            <a:ext cx="3388688" cy="1915129"/>
          </a:xfrm>
        </p:spPr>
        <p:txBody>
          <a:bodyPr anchor="b">
            <a:normAutofit/>
          </a:bodyPr>
          <a:lstStyle/>
          <a:p>
            <a:r>
              <a:rPr lang="en-US" sz="3300" dirty="0">
                <a:solidFill>
                  <a:srgbClr val="FFFFFF"/>
                </a:solidFill>
              </a:rPr>
              <a:t>Wilmington’s QCTs</a:t>
            </a:r>
            <a:br>
              <a:rPr lang="en-US" sz="3300" dirty="0">
                <a:solidFill>
                  <a:srgbClr val="FFFFFF"/>
                </a:solidFill>
              </a:rPr>
            </a:br>
            <a:br>
              <a:rPr lang="en-US" sz="3300" dirty="0">
                <a:solidFill>
                  <a:srgbClr val="FFFFFF"/>
                </a:solidFill>
              </a:rPr>
            </a:br>
            <a:endParaRPr lang="en-US" sz="3300" dirty="0">
              <a:solidFill>
                <a:srgbClr val="FFFFFF"/>
              </a:solidFill>
            </a:endParaRPr>
          </a:p>
        </p:txBody>
      </p:sp>
      <p:pic>
        <p:nvPicPr>
          <p:cNvPr id="11" name="Content Placeholder 10">
            <a:extLst>
              <a:ext uri="{FF2B5EF4-FFF2-40B4-BE49-F238E27FC236}">
                <a16:creationId xmlns:a16="http://schemas.microsoft.com/office/drawing/2014/main" id="{F1CAA8DF-ED2E-4A2B-A56A-14E81F8346AF}"/>
              </a:ext>
            </a:extLst>
          </p:cNvPr>
          <p:cNvPicPr>
            <a:picLocks noGrp="1"/>
          </p:cNvPicPr>
          <p:nvPr>
            <p:ph idx="1"/>
          </p:nvPr>
        </p:nvPicPr>
        <p:blipFill>
          <a:blip r:embed="rId2"/>
          <a:stretch>
            <a:fillRect/>
          </a:stretch>
        </p:blipFill>
        <p:spPr>
          <a:xfrm>
            <a:off x="4261810" y="800100"/>
            <a:ext cx="7790489" cy="4806905"/>
          </a:xfrm>
          <a:prstGeom prst="rect">
            <a:avLst/>
          </a:prstGeom>
        </p:spPr>
      </p:pic>
      <p:graphicFrame>
        <p:nvGraphicFramePr>
          <p:cNvPr id="5" name="Table 4">
            <a:extLst>
              <a:ext uri="{FF2B5EF4-FFF2-40B4-BE49-F238E27FC236}">
                <a16:creationId xmlns:a16="http://schemas.microsoft.com/office/drawing/2014/main" id="{A93A322B-43C1-4C2E-83C0-E435BE56F4B1}"/>
              </a:ext>
            </a:extLst>
          </p:cNvPr>
          <p:cNvGraphicFramePr>
            <a:graphicFrameLocks noGrp="1"/>
          </p:cNvGraphicFramePr>
          <p:nvPr>
            <p:extLst>
              <p:ext uri="{D42A27DB-BD31-4B8C-83A1-F6EECF244321}">
                <p14:modId xmlns:p14="http://schemas.microsoft.com/office/powerpoint/2010/main" val="3492815362"/>
              </p:ext>
            </p:extLst>
          </p:nvPr>
        </p:nvGraphicFramePr>
        <p:xfrm>
          <a:off x="492670" y="1825000"/>
          <a:ext cx="2962148" cy="4118160"/>
        </p:xfrm>
        <a:graphic>
          <a:graphicData uri="http://schemas.openxmlformats.org/drawingml/2006/table">
            <a:tbl>
              <a:tblPr firstRow="1" firstCol="1" bandRow="1">
                <a:tableStyleId>{5C22544A-7EE6-4342-B048-85BDC9FD1C3A}</a:tableStyleId>
              </a:tblPr>
              <a:tblGrid>
                <a:gridCol w="1011465">
                  <a:extLst>
                    <a:ext uri="{9D8B030D-6E8A-4147-A177-3AD203B41FA5}">
                      <a16:colId xmlns:a16="http://schemas.microsoft.com/office/drawing/2014/main" val="1918523552"/>
                    </a:ext>
                  </a:extLst>
                </a:gridCol>
                <a:gridCol w="1950683">
                  <a:extLst>
                    <a:ext uri="{9D8B030D-6E8A-4147-A177-3AD203B41FA5}">
                      <a16:colId xmlns:a16="http://schemas.microsoft.com/office/drawing/2014/main" val="2049423386"/>
                    </a:ext>
                  </a:extLst>
                </a:gridCol>
              </a:tblGrid>
              <a:tr h="274544">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dirty="0" err="1">
                          <a:effectLst/>
                        </a:rPr>
                        <a:t>Baynard</a:t>
                      </a:r>
                      <a:r>
                        <a:rPr lang="en-US" sz="1100" dirty="0">
                          <a:effectLst/>
                        </a:rPr>
                        <a:t> Boulevard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05216278"/>
                  </a:ext>
                </a:extLst>
              </a:tr>
              <a:tr h="274544">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dirty="0" err="1">
                          <a:effectLst/>
                        </a:rPr>
                        <a:t>Baynard</a:t>
                      </a:r>
                      <a:r>
                        <a:rPr lang="en-US" sz="1100" dirty="0">
                          <a:effectLst/>
                        </a:rPr>
                        <a:t> Boulevard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343275243"/>
                  </a:ext>
                </a:extLst>
              </a:tr>
              <a:tr h="274544">
                <a:tc>
                  <a:txBody>
                    <a:body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dirty="0">
                          <a:effectLst/>
                        </a:rPr>
                        <a:t>North Market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796283630"/>
                  </a:ext>
                </a:extLst>
              </a:tr>
              <a:tr h="274544">
                <a:tc>
                  <a:txBody>
                    <a:bodyPr/>
                    <a:lstStyle/>
                    <a:p>
                      <a:pPr marL="0" marR="0">
                        <a:lnSpc>
                          <a:spcPct val="107000"/>
                        </a:lnSpc>
                        <a:spcBef>
                          <a:spcPts val="0"/>
                        </a:spcBef>
                        <a:spcAft>
                          <a:spcPts val="0"/>
                        </a:spcAft>
                      </a:pPr>
                      <a:r>
                        <a:rPr lang="en-US" sz="11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Browntown/Hedgeville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89436584"/>
                  </a:ext>
                </a:extLst>
              </a:tr>
              <a:tr h="274544">
                <a:tc>
                  <a:txBody>
                    <a:bodyPr/>
                    <a:lstStyle/>
                    <a:p>
                      <a:pPr marL="0" marR="0">
                        <a:lnSpc>
                          <a:spcPct val="107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Browntown/Hedgeville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899097140"/>
                  </a:ext>
                </a:extLst>
              </a:tr>
              <a:tr h="274544">
                <a:tc>
                  <a:txBody>
                    <a:bodyPr/>
                    <a:lstStyle/>
                    <a:p>
                      <a:pPr marL="0" marR="0">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Eastside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064153603"/>
                  </a:ext>
                </a:extLst>
              </a:tr>
              <a:tr h="274544">
                <a:tc>
                  <a:txBody>
                    <a:bodyPr/>
                    <a:lstStyle/>
                    <a:p>
                      <a:pPr marL="0" marR="0">
                        <a:lnSpc>
                          <a:spcPct val="107000"/>
                        </a:lnSpc>
                        <a:spcBef>
                          <a:spcPts val="0"/>
                        </a:spcBef>
                        <a:spcAft>
                          <a:spcPts val="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Eastside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234771625"/>
                  </a:ext>
                </a:extLst>
              </a:tr>
              <a:tr h="274544">
                <a:tc>
                  <a:txBody>
                    <a:bodyPr/>
                    <a:lstStyle/>
                    <a:p>
                      <a:pPr marL="0" marR="0">
                        <a:lnSpc>
                          <a:spcPct val="107000"/>
                        </a:lnSpc>
                        <a:spcBef>
                          <a:spcPts val="0"/>
                        </a:spcBef>
                        <a:spcAft>
                          <a:spcPts val="0"/>
                        </a:spcAft>
                      </a:pPr>
                      <a:r>
                        <a:rPr lang="en-US" sz="1100">
                          <a:effectLst/>
                        </a:rPr>
                        <a:t>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dirty="0">
                          <a:effectLst/>
                        </a:rPr>
                        <a:t>Price's Run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67399366"/>
                  </a:ext>
                </a:extLst>
              </a:tr>
              <a:tr h="274544">
                <a:tc>
                  <a:txBody>
                    <a:bodyPr/>
                    <a:lstStyle/>
                    <a:p>
                      <a:pPr marL="0" marR="0">
                        <a:lnSpc>
                          <a:spcPct val="107000"/>
                        </a:lnSpc>
                        <a:spcBef>
                          <a:spcPts val="0"/>
                        </a:spcBef>
                        <a:spcAft>
                          <a:spcPts val="0"/>
                        </a:spcAft>
                      </a:pPr>
                      <a:r>
                        <a:rPr lang="en-US" sz="1100">
                          <a:effectLst/>
                        </a:rPr>
                        <a:t>6.02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Price's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922195262"/>
                  </a:ext>
                </a:extLst>
              </a:tr>
              <a:tr h="274544">
                <a:tc>
                  <a:txBody>
                    <a:bodyPr/>
                    <a:lstStyle/>
                    <a:p>
                      <a:pPr marL="0" marR="0">
                        <a:lnSpc>
                          <a:spcPct val="107000"/>
                        </a:lnSpc>
                        <a:spcBef>
                          <a:spcPts val="0"/>
                        </a:spcBef>
                        <a:spcAft>
                          <a:spcPts val="0"/>
                        </a:spcAft>
                      </a:pPr>
                      <a:r>
                        <a:rPr lang="en-US" sz="1100">
                          <a:effectLst/>
                        </a:rPr>
                        <a:t>30.02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Riverside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848834498"/>
                  </a:ext>
                </a:extLst>
              </a:tr>
              <a:tr h="274544">
                <a:tc>
                  <a:txBody>
                    <a:bodyPr/>
                    <a:lstStyle/>
                    <a:p>
                      <a:pPr marL="0" marR="0">
                        <a:lnSpc>
                          <a:spcPct val="107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Southwest Wilmington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053832402"/>
                  </a:ext>
                </a:extLst>
              </a:tr>
              <a:tr h="274544">
                <a:tc>
                  <a:txBody>
                    <a:bodyPr/>
                    <a:lstStyle/>
                    <a:p>
                      <a:pPr marL="0" marR="0">
                        <a:lnSpc>
                          <a:spcPct val="107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dirty="0">
                          <a:effectLst/>
                        </a:rPr>
                        <a:t>West Center </a:t>
                      </a:r>
                      <a:r>
                        <a:rPr lang="en-US" sz="1100" dirty="0" err="1">
                          <a:effectLst/>
                        </a:rPr>
                        <a:t>Ctiy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06916718"/>
                  </a:ext>
                </a:extLst>
              </a:tr>
              <a:tr h="274544">
                <a:tc>
                  <a:txBody>
                    <a:bodyPr/>
                    <a:lstStyle/>
                    <a:p>
                      <a:pPr marL="0" marR="0">
                        <a:lnSpc>
                          <a:spcPct val="107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West Center Ctiy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018840775"/>
                  </a:ext>
                </a:extLst>
              </a:tr>
              <a:tr h="274544">
                <a:tc>
                  <a:txBody>
                    <a:bodyPr/>
                    <a:lstStyle/>
                    <a:p>
                      <a:pPr marL="0" marR="0">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a:effectLst/>
                        </a:rPr>
                        <a:t>West 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983029815"/>
                  </a:ext>
                </a:extLst>
              </a:tr>
              <a:tr h="274544">
                <a:tc>
                  <a:txBody>
                    <a:bodyPr/>
                    <a:lstStyle/>
                    <a:p>
                      <a:pPr marL="0" marR="0">
                        <a:lnSpc>
                          <a:spcPct val="107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nSpc>
                          <a:spcPct val="107000"/>
                        </a:lnSpc>
                        <a:spcBef>
                          <a:spcPts val="0"/>
                        </a:spcBef>
                        <a:spcAft>
                          <a:spcPts val="0"/>
                        </a:spcAft>
                      </a:pPr>
                      <a:r>
                        <a:rPr lang="en-US" sz="1100" dirty="0">
                          <a:effectLst/>
                        </a:rPr>
                        <a:t>West Side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571600562"/>
                  </a:ext>
                </a:extLst>
              </a:tr>
            </a:tbl>
          </a:graphicData>
        </a:graphic>
      </p:graphicFrame>
    </p:spTree>
    <p:extLst>
      <p:ext uri="{BB962C8B-B14F-4D97-AF65-F5344CB8AC3E}">
        <p14:creationId xmlns:p14="http://schemas.microsoft.com/office/powerpoint/2010/main" val="383815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5AD0E-FB84-46D5-9AD9-56FEAD7BEF4F}"/>
              </a:ext>
            </a:extLst>
          </p:cNvPr>
          <p:cNvSpPr>
            <a:spLocks noGrp="1"/>
          </p:cNvSpPr>
          <p:nvPr>
            <p:ph type="title"/>
          </p:nvPr>
        </p:nvSpPr>
        <p:spPr>
          <a:xfrm>
            <a:off x="826396" y="586855"/>
            <a:ext cx="4230100" cy="3387497"/>
          </a:xfrm>
        </p:spPr>
        <p:txBody>
          <a:bodyPr anchor="b">
            <a:normAutofit/>
          </a:bodyPr>
          <a:lstStyle/>
          <a:p>
            <a:r>
              <a:rPr lang="en-US" sz="4000" dirty="0">
                <a:solidFill>
                  <a:srgbClr val="FFFFFF"/>
                </a:solidFill>
              </a:rPr>
              <a:t>The First Category (cont.):</a:t>
            </a:r>
            <a:br>
              <a:rPr lang="en-US" sz="4000" dirty="0">
                <a:solidFill>
                  <a:srgbClr val="FFFFFF"/>
                </a:solidFill>
              </a:rPr>
            </a:br>
            <a:br>
              <a:rPr lang="en-US" sz="4000" dirty="0">
                <a:solidFill>
                  <a:srgbClr val="FFFFFF"/>
                </a:solidFill>
              </a:rPr>
            </a:br>
            <a:r>
              <a:rPr lang="en-US" sz="1900" dirty="0">
                <a:solidFill>
                  <a:srgbClr val="FFFFFF"/>
                </a:solidFill>
              </a:rPr>
              <a:t>Economic assistance</a:t>
            </a:r>
          </a:p>
        </p:txBody>
      </p:sp>
      <p:sp>
        <p:nvSpPr>
          <p:cNvPr id="3" name="Content Placeholder 2">
            <a:extLst>
              <a:ext uri="{FF2B5EF4-FFF2-40B4-BE49-F238E27FC236}">
                <a16:creationId xmlns:a16="http://schemas.microsoft.com/office/drawing/2014/main" id="{FCD53136-44B2-4B11-84F8-6E6C51BCB193}"/>
              </a:ext>
            </a:extLst>
          </p:cNvPr>
          <p:cNvSpPr>
            <a:spLocks noGrp="1"/>
          </p:cNvSpPr>
          <p:nvPr>
            <p:ph idx="1"/>
          </p:nvPr>
        </p:nvSpPr>
        <p:spPr>
          <a:xfrm>
            <a:off x="6213192" y="411354"/>
            <a:ext cx="5365397" cy="4937886"/>
          </a:xfrm>
        </p:spPr>
        <p:txBody>
          <a:bodyPr anchor="ctr">
            <a:normAutofit/>
          </a:bodyPr>
          <a:lstStyle/>
          <a:p>
            <a:pPr marL="0" indent="0">
              <a:buNone/>
            </a:pPr>
            <a:r>
              <a:rPr lang="en-US" sz="2000" dirty="0">
                <a:solidFill>
                  <a:schemeClr val="tx1">
                    <a:lumMod val="95000"/>
                    <a:lumOff val="5000"/>
                  </a:schemeClr>
                </a:solidFill>
              </a:rPr>
              <a:t>If economic assistance is provided outside of a QCT, then a 4-step analysis must be conducted:</a:t>
            </a:r>
          </a:p>
          <a:p>
            <a:pPr marL="342900" indent="-342900" algn="l">
              <a:buFont typeface="+mj-lt"/>
              <a:buAutoNum type="arabicPeriod"/>
            </a:pPr>
            <a:r>
              <a:rPr lang="en-US" sz="1800" b="0" i="0" u="none" strike="noStrike" baseline="0" dirty="0">
                <a:latin typeface="CIDFont+F3"/>
              </a:rPr>
              <a:t>Identify the harmful effect of COVID-19 the activity will address.</a:t>
            </a:r>
          </a:p>
          <a:p>
            <a:pPr marL="342900" indent="-342900" algn="l">
              <a:buFont typeface="+mj-lt"/>
              <a:buAutoNum type="arabicPeriod"/>
            </a:pPr>
            <a:r>
              <a:rPr lang="en-US" sz="1800" b="0" i="0" u="none" strike="noStrike" baseline="0" dirty="0">
                <a:latin typeface="CIDFont+F3"/>
              </a:rPr>
              <a:t>Assess the causal or compounding connection.</a:t>
            </a:r>
          </a:p>
          <a:p>
            <a:pPr marL="342900" indent="-342900" algn="l">
              <a:buFont typeface="+mj-lt"/>
              <a:buAutoNum type="arabicPeriod"/>
            </a:pPr>
            <a:r>
              <a:rPr lang="en-US" sz="1800" b="0" i="0" u="none" strike="noStrike" baseline="0" dirty="0">
                <a:latin typeface="CIDFont+F3"/>
              </a:rPr>
              <a:t>Assess for disproportionate impact on distressed sectors or populations.</a:t>
            </a:r>
          </a:p>
          <a:p>
            <a:pPr marL="342900" indent="-342900" algn="l">
              <a:buFont typeface="+mj-lt"/>
              <a:buAutoNum type="arabicPeriod"/>
            </a:pPr>
            <a:r>
              <a:rPr lang="en-US" sz="1800" b="0" i="0" u="none" strike="noStrike" baseline="0" dirty="0">
                <a:latin typeface="CIDFont+F3"/>
              </a:rPr>
              <a:t>Determine how to prove the expense produces the expected outcome.</a:t>
            </a:r>
            <a:r>
              <a:rPr lang="en-US" sz="2000" dirty="0">
                <a:solidFill>
                  <a:schemeClr val="tx1">
                    <a:lumMod val="95000"/>
                    <a:lumOff val="5000"/>
                  </a:schemeClr>
                </a:solidFill>
              </a:rPr>
              <a:t> </a:t>
            </a:r>
            <a:r>
              <a:rPr lang="en-US" sz="2000" dirty="0">
                <a:solidFill>
                  <a:srgbClr val="FFFFFF"/>
                </a:solidFill>
              </a:rPr>
              <a:t>Economic</a:t>
            </a:r>
          </a:p>
          <a:p>
            <a:pPr marL="342900" indent="-342900" algn="l">
              <a:buFont typeface="+mj-lt"/>
              <a:buAutoNum type="arabicPeriod"/>
            </a:pPr>
            <a:endParaRPr lang="en-US" sz="2000" dirty="0"/>
          </a:p>
          <a:p>
            <a:pPr marL="0" indent="0">
              <a:buNone/>
            </a:pPr>
            <a:r>
              <a:rPr lang="en-US" sz="2000" dirty="0"/>
              <a:t>As a higher degree of proof is required for this 4-step analysis we also need to provide supporting documentation</a:t>
            </a:r>
          </a:p>
        </p:txBody>
      </p:sp>
      <p:pic>
        <p:nvPicPr>
          <p:cNvPr id="5" name="Graphic 4" descr="A city block">
            <a:extLst>
              <a:ext uri="{FF2B5EF4-FFF2-40B4-BE49-F238E27FC236}">
                <a16:creationId xmlns:a16="http://schemas.microsoft.com/office/drawing/2014/main" id="{C7E63A74-1A80-4F3A-A13D-A2F69C01174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2" t="21325" b="33056"/>
          <a:stretch/>
        </p:blipFill>
        <p:spPr>
          <a:xfrm>
            <a:off x="5588347" y="5153025"/>
            <a:ext cx="6603652" cy="1704974"/>
          </a:xfrm>
          <a:prstGeom prst="rect">
            <a:avLst/>
          </a:prstGeom>
        </p:spPr>
      </p:pic>
    </p:spTree>
    <p:extLst>
      <p:ext uri="{BB962C8B-B14F-4D97-AF65-F5344CB8AC3E}">
        <p14:creationId xmlns:p14="http://schemas.microsoft.com/office/powerpoint/2010/main" val="193366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F5570-30B0-4B0D-93FD-FC1E44EE08CC}"/>
              </a:ext>
            </a:extLst>
          </p:cNvPr>
          <p:cNvSpPr>
            <a:spLocks noGrp="1"/>
          </p:cNvSpPr>
          <p:nvPr>
            <p:ph type="title"/>
          </p:nvPr>
        </p:nvSpPr>
        <p:spPr>
          <a:xfrm>
            <a:off x="826396" y="586855"/>
            <a:ext cx="4230100" cy="3769159"/>
          </a:xfrm>
        </p:spPr>
        <p:txBody>
          <a:bodyPr anchor="b">
            <a:normAutofit/>
          </a:bodyPr>
          <a:lstStyle/>
          <a:p>
            <a:r>
              <a:rPr lang="en-US" sz="4000" dirty="0">
                <a:solidFill>
                  <a:srgbClr val="FFFFFF"/>
                </a:solidFill>
              </a:rPr>
              <a:t>The Second Category</a:t>
            </a:r>
            <a:br>
              <a:rPr lang="en-US" sz="4000" dirty="0">
                <a:solidFill>
                  <a:srgbClr val="FFFFFF"/>
                </a:solidFill>
              </a:rPr>
            </a:br>
            <a:br>
              <a:rPr lang="en-US" sz="4000" dirty="0">
                <a:solidFill>
                  <a:srgbClr val="FFFFFF"/>
                </a:solidFill>
              </a:rPr>
            </a:br>
            <a:r>
              <a:rPr lang="en-US"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respond to workers performing essential work during the COVID-19 public health emergency by providing premium pay or grants to eligible workers</a:t>
            </a:r>
            <a:endParaRPr lang="en-US" sz="2100" dirty="0">
              <a:solidFill>
                <a:schemeClr val="bg1"/>
              </a:solidFill>
            </a:endParaRPr>
          </a:p>
        </p:txBody>
      </p:sp>
      <p:sp>
        <p:nvSpPr>
          <p:cNvPr id="4" name="Rectangle: Rounded Corners 3">
            <a:extLst>
              <a:ext uri="{FF2B5EF4-FFF2-40B4-BE49-F238E27FC236}">
                <a16:creationId xmlns:a16="http://schemas.microsoft.com/office/drawing/2014/main" id="{EBE9717F-3977-4A54-BA79-7EF1056AE8AB}"/>
              </a:ext>
            </a:extLst>
          </p:cNvPr>
          <p:cNvSpPr/>
          <p:nvPr/>
        </p:nvSpPr>
        <p:spPr>
          <a:xfrm>
            <a:off x="5979039" y="294933"/>
            <a:ext cx="1653197" cy="3699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3D5B612-B70D-418C-A8E4-77AA22F122AE}"/>
              </a:ext>
            </a:extLst>
          </p:cNvPr>
          <p:cNvSpPr/>
          <p:nvPr/>
        </p:nvSpPr>
        <p:spPr>
          <a:xfrm>
            <a:off x="5939288" y="906305"/>
            <a:ext cx="1434539" cy="3699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F88D86-EF4A-4E65-86C4-DEC607580020}"/>
              </a:ext>
            </a:extLst>
          </p:cNvPr>
          <p:cNvSpPr>
            <a:spLocks noGrp="1"/>
          </p:cNvSpPr>
          <p:nvPr>
            <p:ph idx="1"/>
          </p:nvPr>
        </p:nvSpPr>
        <p:spPr>
          <a:xfrm>
            <a:off x="5926619" y="318977"/>
            <a:ext cx="6013744" cy="6220368"/>
          </a:xfrm>
        </p:spPr>
        <p:txBody>
          <a:bodyPr anchor="ctr">
            <a:normAutofit lnSpcReduction="10000"/>
          </a:bodyPr>
          <a:lstStyle/>
          <a:p>
            <a:pPr marL="0" indent="0">
              <a:buNone/>
            </a:pPr>
            <a:r>
              <a:rPr lang="en-US" sz="1800" b="0" i="0" u="none" strike="noStrike" baseline="0" dirty="0">
                <a:solidFill>
                  <a:srgbClr val="000000"/>
                </a:solidFill>
                <a:latin typeface="CIDFont+F3"/>
              </a:rPr>
              <a:t>Essential workers – “those workers needed to maintain continuity or operations of essential critical infrastructure” </a:t>
            </a:r>
          </a:p>
          <a:p>
            <a:pPr marL="0" indent="0">
              <a:buNone/>
            </a:pPr>
            <a:r>
              <a:rPr lang="en-US" sz="1800" b="0" i="0" u="none" strike="noStrike" baseline="0" dirty="0">
                <a:solidFill>
                  <a:srgbClr val="000000"/>
                </a:solidFill>
                <a:latin typeface="CIDFont+F3"/>
              </a:rPr>
              <a:t>Essential work – work requiring the physical presence at a jobsite</a:t>
            </a:r>
          </a:p>
          <a:p>
            <a:pPr marL="0" indent="0">
              <a:buNone/>
            </a:pPr>
            <a:endParaRPr lang="en-US" sz="1800" b="0" i="0" u="none" strike="noStrike" baseline="0" dirty="0">
              <a:solidFill>
                <a:srgbClr val="000000"/>
              </a:solidFill>
              <a:latin typeface="CIDFont+F3"/>
            </a:endParaRPr>
          </a:p>
          <a:p>
            <a:pPr marL="0" indent="0">
              <a:spcBef>
                <a:spcPts val="0"/>
              </a:spcBef>
              <a:buNone/>
            </a:pPr>
            <a:r>
              <a:rPr lang="en-US" sz="1800" dirty="0">
                <a:solidFill>
                  <a:srgbClr val="000000"/>
                </a:solidFill>
                <a:latin typeface="CIDFont+F3"/>
              </a:rPr>
              <a:t>Amount </a:t>
            </a:r>
          </a:p>
          <a:p>
            <a:pPr>
              <a:spcBef>
                <a:spcPts val="0"/>
              </a:spcBef>
            </a:pPr>
            <a:r>
              <a:rPr lang="en-US" sz="1800" dirty="0">
                <a:solidFill>
                  <a:srgbClr val="000000"/>
                </a:solidFill>
                <a:latin typeface="CIDFont+F3"/>
              </a:rPr>
              <a:t>up to $13 per hour, above the salary </a:t>
            </a:r>
          </a:p>
          <a:p>
            <a:pPr>
              <a:spcBef>
                <a:spcPts val="0"/>
              </a:spcBef>
            </a:pPr>
            <a:r>
              <a:rPr lang="en-US" sz="1800" dirty="0">
                <a:solidFill>
                  <a:srgbClr val="000000"/>
                </a:solidFill>
                <a:latin typeface="CIDFont+F3"/>
              </a:rPr>
              <a:t>Maximum ARPA premium payment cannot exceed $25,000 per eligible worker</a:t>
            </a:r>
          </a:p>
          <a:p>
            <a:pPr>
              <a:spcBef>
                <a:spcPts val="0"/>
              </a:spcBef>
            </a:pPr>
            <a:r>
              <a:rPr lang="en-US" sz="1800" dirty="0">
                <a:solidFill>
                  <a:srgbClr val="000000"/>
                </a:solidFill>
                <a:latin typeface="CIDFont+F3"/>
              </a:rPr>
              <a:t>compensation prioritized for lower income eligible workers who performed essential work</a:t>
            </a:r>
            <a:endParaRPr lang="en-US" sz="1800" b="0" i="0" u="none" strike="noStrike" baseline="0" dirty="0">
              <a:solidFill>
                <a:srgbClr val="000000"/>
              </a:solidFill>
              <a:latin typeface="CIDFont+F3"/>
            </a:endParaRPr>
          </a:p>
          <a:p>
            <a:pPr marL="0" indent="0" algn="l">
              <a:buNone/>
            </a:pPr>
            <a:r>
              <a:rPr lang="en-US" sz="1800" b="0" i="0" u="none" strike="noStrike" baseline="0" dirty="0">
                <a:latin typeface="CIDFont+F3"/>
              </a:rPr>
              <a:t>Categories of essential </a:t>
            </a:r>
            <a:r>
              <a:rPr lang="en-US" sz="1800" b="0" i="0" u="none" strike="noStrike" baseline="0" dirty="0">
                <a:solidFill>
                  <a:srgbClr val="000000"/>
                </a:solidFill>
                <a:latin typeface="CIDFont+F3"/>
              </a:rPr>
              <a:t>workers:</a:t>
            </a:r>
          </a:p>
          <a:p>
            <a:pPr lvl="1"/>
            <a:r>
              <a:rPr lang="en-US" sz="1800" b="0" i="0" u="none" strike="noStrike" baseline="0" dirty="0">
                <a:solidFill>
                  <a:srgbClr val="000000"/>
                </a:solidFill>
                <a:latin typeface="CIDFont+F3"/>
              </a:rPr>
              <a:t>Healthcare workers</a:t>
            </a:r>
          </a:p>
          <a:p>
            <a:pPr lvl="1"/>
            <a:r>
              <a:rPr lang="en-US" sz="1800" b="0" i="0" u="none" strike="noStrike" baseline="0" dirty="0">
                <a:solidFill>
                  <a:srgbClr val="000000"/>
                </a:solidFill>
                <a:latin typeface="CIDFont+F3"/>
              </a:rPr>
              <a:t>Public health and safety</a:t>
            </a:r>
          </a:p>
          <a:p>
            <a:pPr lvl="1"/>
            <a:r>
              <a:rPr lang="en-US" sz="1800" dirty="0">
                <a:solidFill>
                  <a:srgbClr val="000000"/>
                </a:solidFill>
                <a:latin typeface="CIDFont+F3"/>
              </a:rPr>
              <a:t>childcare </a:t>
            </a:r>
          </a:p>
          <a:p>
            <a:pPr lvl="1"/>
            <a:r>
              <a:rPr lang="en-US" sz="1800" b="0" i="0" u="none" strike="noStrike" baseline="0" dirty="0">
                <a:solidFill>
                  <a:srgbClr val="000000"/>
                </a:solidFill>
                <a:latin typeface="CIDFont+F3"/>
              </a:rPr>
              <a:t>Education</a:t>
            </a:r>
          </a:p>
          <a:p>
            <a:pPr lvl="1"/>
            <a:r>
              <a:rPr lang="en-US" sz="1800" b="0" i="0" u="none" strike="noStrike" baseline="0" dirty="0">
                <a:solidFill>
                  <a:srgbClr val="000000"/>
                </a:solidFill>
                <a:latin typeface="CIDFont+F3"/>
              </a:rPr>
              <a:t>Sanitation</a:t>
            </a:r>
          </a:p>
          <a:p>
            <a:pPr lvl="1"/>
            <a:r>
              <a:rPr lang="en-US" sz="1800" dirty="0">
                <a:solidFill>
                  <a:srgbClr val="000000"/>
                </a:solidFill>
                <a:latin typeface="CIDFont+F3"/>
              </a:rPr>
              <a:t>Transportation </a:t>
            </a:r>
          </a:p>
          <a:p>
            <a:pPr lvl="1"/>
            <a:r>
              <a:rPr lang="en-US" sz="1800" b="0" i="0" u="none" strike="noStrike" baseline="0" dirty="0">
                <a:solidFill>
                  <a:srgbClr val="000000"/>
                </a:solidFill>
                <a:latin typeface="CIDFont+F3"/>
              </a:rPr>
              <a:t>Food production service</a:t>
            </a:r>
          </a:p>
          <a:p>
            <a:pPr lvl="1"/>
            <a:endParaRPr lang="en-US" sz="1800" dirty="0">
              <a:solidFill>
                <a:srgbClr val="000000"/>
              </a:solidFill>
              <a:latin typeface="CIDFont+F3"/>
            </a:endParaRPr>
          </a:p>
          <a:p>
            <a:pPr marL="0" indent="0">
              <a:buNone/>
            </a:pPr>
            <a:r>
              <a:rPr lang="en-US" sz="2200" dirty="0">
                <a:solidFill>
                  <a:srgbClr val="000000"/>
                </a:solidFill>
                <a:latin typeface="CIDFont+F3"/>
              </a:rPr>
              <a:t>Payments in this category have enhanced reporting requirements. </a:t>
            </a:r>
          </a:p>
        </p:txBody>
      </p:sp>
    </p:spTree>
    <p:extLst>
      <p:ext uri="{BB962C8B-B14F-4D97-AF65-F5344CB8AC3E}">
        <p14:creationId xmlns:p14="http://schemas.microsoft.com/office/powerpoint/2010/main" val="49894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1472</Words>
  <Application>Microsoft Office PowerPoint</Application>
  <PresentationFormat>Widescreen</PresentationFormat>
  <Paragraphs>145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CIDFont+F1</vt:lpstr>
      <vt:lpstr>CIDFont+F3</vt:lpstr>
      <vt:lpstr>Times New Roman</vt:lpstr>
      <vt:lpstr>Office Theme</vt:lpstr>
      <vt:lpstr>Regulation and Guidance for the American Rescue Plan Act</vt:lpstr>
      <vt:lpstr>Amount of funding </vt:lpstr>
      <vt:lpstr>Use of funds as determined by ARPA </vt:lpstr>
      <vt:lpstr>The First Category:  To respond to the public health emergency or its negative economic impacts, including assistance to households, small businesses, and nonprofits, or aid to impacted industries such as tourism, travel, and hospitality;    </vt:lpstr>
      <vt:lpstr>The First Category (cont.):  To respond to the public health emergency or its negative economic impacts, including assistance to households, small businesses, and nonprofits, or aid to impacted industries such as tourism, travel, and hospitality     </vt:lpstr>
      <vt:lpstr>The First Category (cont.):    Presumption of eligibility within Qualified Census Tracks     </vt:lpstr>
      <vt:lpstr>Wilmington’s QCTs  </vt:lpstr>
      <vt:lpstr>The First Category (cont.):  Economic assistance</vt:lpstr>
      <vt:lpstr>The Second Category  To respond to workers performing essential work during the COVID-19 public health emergency by providing premium pay or grants to eligible workers</vt:lpstr>
      <vt:lpstr>The Third Category  For the provision of government services to the extent of the reduction in revenue due to the COVID–19 public health emergency relative to revenues collected in the most recent full fiscal year prior to the emergency</vt:lpstr>
      <vt:lpstr>The Fourth Category  To make necessary investments in water, sewer, or broadband infrastructure.  </vt:lpstr>
      <vt:lpstr>The Fourth Category (cont.)  To make necessary investments in water, sewer, or broadband infrastructure.  </vt:lpstr>
      <vt:lpstr>Ineligible uses for ARPA funds</vt:lpstr>
      <vt:lpstr>ARPA imposes reporting requirements on all jurisdictions receiving funds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N. Najemy</dc:creator>
  <cp:lastModifiedBy>Laura N. Najemy</cp:lastModifiedBy>
  <cp:revision>27</cp:revision>
  <cp:lastPrinted>2021-05-24T14:08:48Z</cp:lastPrinted>
  <dcterms:created xsi:type="dcterms:W3CDTF">2021-05-23T18:55:42Z</dcterms:created>
  <dcterms:modified xsi:type="dcterms:W3CDTF">2021-05-24T20:08:25Z</dcterms:modified>
</cp:coreProperties>
</file>