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4" r:id="rId5"/>
  </p:sldMasterIdLst>
  <p:notesMasterIdLst>
    <p:notesMasterId r:id="rId26"/>
  </p:notesMasterIdLst>
  <p:handoutMasterIdLst>
    <p:handoutMasterId r:id="rId27"/>
  </p:handoutMasterIdLst>
  <p:sldIdLst>
    <p:sldId id="439" r:id="rId6"/>
    <p:sldId id="786" r:id="rId7"/>
    <p:sldId id="263" r:id="rId8"/>
    <p:sldId id="270" r:id="rId9"/>
    <p:sldId id="358" r:id="rId10"/>
    <p:sldId id="797" r:id="rId11"/>
    <p:sldId id="799" r:id="rId12"/>
    <p:sldId id="798" r:id="rId13"/>
    <p:sldId id="800" r:id="rId14"/>
    <p:sldId id="272" r:id="rId15"/>
    <p:sldId id="793" r:id="rId16"/>
    <p:sldId id="792" r:id="rId17"/>
    <p:sldId id="298" r:id="rId18"/>
    <p:sldId id="463" r:id="rId19"/>
    <p:sldId id="791" r:id="rId20"/>
    <p:sldId id="449" r:id="rId21"/>
    <p:sldId id="464" r:id="rId22"/>
    <p:sldId id="369" r:id="rId23"/>
    <p:sldId id="801" r:id="rId24"/>
    <p:sldId id="39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155B37-3153-4B0B-9D42-DEF93E324D70}">
          <p14:sldIdLst>
            <p14:sldId id="439"/>
            <p14:sldId id="786"/>
            <p14:sldId id="263"/>
            <p14:sldId id="270"/>
            <p14:sldId id="358"/>
            <p14:sldId id="797"/>
            <p14:sldId id="799"/>
            <p14:sldId id="798"/>
            <p14:sldId id="800"/>
            <p14:sldId id="272"/>
            <p14:sldId id="793"/>
            <p14:sldId id="792"/>
            <p14:sldId id="298"/>
            <p14:sldId id="463"/>
            <p14:sldId id="791"/>
            <p14:sldId id="449"/>
            <p14:sldId id="464"/>
            <p14:sldId id="369"/>
            <p14:sldId id="801"/>
          </p14:sldIdLst>
        </p14:section>
        <p14:section name="Untitled Section" id="{01F83107-B46F-4C92-9272-CC45CA9B7856}">
          <p14:sldIdLst>
            <p14:sldId id="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l Dombek" initials="CD" lastIdx="1" clrIdx="6">
    <p:extLst>
      <p:ext uri="{19B8F6BF-5375-455C-9EA6-DF929625EA0E}">
        <p15:presenceInfo xmlns:p15="http://schemas.microsoft.com/office/powerpoint/2012/main" userId="S::CRDombek@sba.gov::bd932417-47be-4402-859a-a6c550bd6011" providerId="AD"/>
      </p:ext>
    </p:extLst>
  </p:cmAuthor>
  <p:cmAuthor id="1" name="Karen Killian" initials="KK" lastIdx="1" clrIdx="0"/>
  <p:cmAuthor id="2" name="Garfield, Tanya N." initials="TNG" lastIdx="9" clrIdx="1"/>
  <p:cmAuthor id="3" name="Wilkerson, Carol R." initials="WCR" lastIdx="10" clrIdx="2">
    <p:extLst>
      <p:ext uri="{19B8F6BF-5375-455C-9EA6-DF929625EA0E}">
        <p15:presenceInfo xmlns:p15="http://schemas.microsoft.com/office/powerpoint/2012/main" userId="S::CRWilker@sba.gov::834dadc0-23dc-4b1f-b441-a3e7bf745037" providerId="AD"/>
      </p:ext>
    </p:extLst>
  </p:cmAuthor>
  <p:cmAuthor id="4" name="Jenkins, Richard A." initials="JRA" lastIdx="3" clrIdx="3">
    <p:extLst>
      <p:ext uri="{19B8F6BF-5375-455C-9EA6-DF929625EA0E}">
        <p15:presenceInfo xmlns:p15="http://schemas.microsoft.com/office/powerpoint/2012/main" userId="S::RAJENKIN@sba.gov::6732e721-ffc7-4cb0-9a79-8ae010ec1ba1" providerId="AD"/>
      </p:ext>
    </p:extLst>
  </p:cmAuthor>
  <p:cmAuthor id="5" name="Koontz, William F" initials="KWF" lastIdx="16" clrIdx="4">
    <p:extLst>
      <p:ext uri="{19B8F6BF-5375-455C-9EA6-DF929625EA0E}">
        <p15:presenceInfo xmlns:p15="http://schemas.microsoft.com/office/powerpoint/2012/main" userId="S::wfkoontz@sba.gov::6cfb5c66-12ea-4c0b-b474-6250c09ec7e2" providerId="AD"/>
      </p:ext>
    </p:extLst>
  </p:cmAuthor>
  <p:cmAuthor id="6" name="Garfield, Tanya N." initials="GTN" lastIdx="8" clrIdx="5">
    <p:extLst>
      <p:ext uri="{19B8F6BF-5375-455C-9EA6-DF929625EA0E}">
        <p15:presenceInfo xmlns:p15="http://schemas.microsoft.com/office/powerpoint/2012/main" userId="S::TNGARFIE@sba.gov::921b6bfd-c34c-4c75-aaa0-990e37edd0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000099"/>
    <a:srgbClr val="0000CC"/>
    <a:srgbClr val="F8F8F8"/>
    <a:srgbClr val="FFF100"/>
    <a:srgbClr val="3DAD48"/>
    <a:srgbClr val="969696"/>
    <a:srgbClr val="CC3538"/>
    <a:srgbClr val="FE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0" autoAdjust="0"/>
    <p:restoredTop sz="90621" autoAdjust="0"/>
  </p:normalViewPr>
  <p:slideViewPr>
    <p:cSldViewPr snapToGrid="0" snapToObjects="1">
      <p:cViewPr varScale="1">
        <p:scale>
          <a:sx n="61" d="100"/>
          <a:sy n="61" d="100"/>
        </p:scale>
        <p:origin x="1272" y="78"/>
      </p:cViewPr>
      <p:guideLst>
        <p:guide orient="horz" pos="2160"/>
        <p:guide pos="2880"/>
      </p:guideLst>
    </p:cSldViewPr>
  </p:slideViewPr>
  <p:outlineViewPr>
    <p:cViewPr>
      <p:scale>
        <a:sx n="33" d="100"/>
        <a:sy n="33" d="100"/>
      </p:scale>
      <p:origin x="0" y="-5586"/>
    </p:cViewPr>
  </p:outlineViewPr>
  <p:notesTextViewPr>
    <p:cViewPr>
      <p:scale>
        <a:sx n="3" d="2"/>
        <a:sy n="3" d="2"/>
      </p:scale>
      <p:origin x="0" y="0"/>
    </p:cViewPr>
  </p:notesTextViewPr>
  <p:sorterViewPr>
    <p:cViewPr>
      <p:scale>
        <a:sx n="90" d="100"/>
        <a:sy n="90" d="100"/>
      </p:scale>
      <p:origin x="0" y="0"/>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 Mary K." userId="d2bc364a-5030-42e5-b60b-02d9da742afc" providerId="ADAL" clId="{E265E951-5C07-44B5-98D3-134BD6F122E2}"/>
    <pc:docChg chg="custSel modSld">
      <pc:chgData name="Cook, Mary K." userId="d2bc364a-5030-42e5-b60b-02d9da742afc" providerId="ADAL" clId="{E265E951-5C07-44B5-98D3-134BD6F122E2}" dt="2021-11-22T14:42:35.889" v="3" actId="1076"/>
      <pc:docMkLst>
        <pc:docMk/>
      </pc:docMkLst>
      <pc:sldChg chg="modSp mod">
        <pc:chgData name="Cook, Mary K." userId="d2bc364a-5030-42e5-b60b-02d9da742afc" providerId="ADAL" clId="{E265E951-5C07-44B5-98D3-134BD6F122E2}" dt="2021-11-22T14:42:35.889" v="3" actId="1076"/>
        <pc:sldMkLst>
          <pc:docMk/>
          <pc:sldMk cId="857255449" sldId="463"/>
        </pc:sldMkLst>
        <pc:spChg chg="mod">
          <ac:chgData name="Cook, Mary K." userId="d2bc364a-5030-42e5-b60b-02d9da742afc" providerId="ADAL" clId="{E265E951-5C07-44B5-98D3-134BD6F122E2}" dt="2021-11-22T14:42:35.889" v="3" actId="1076"/>
          <ac:spMkLst>
            <pc:docMk/>
            <pc:sldMk cId="857255449" sldId="463"/>
            <ac:spMk id="3" creationId="{4A8C12DC-3118-45E0-A69D-AC66B4A224D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 Id="rId4"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 Id="rId4"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DCAF5-6D30-49DC-8BB0-BBA057F2BFE1}"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6656A627-B588-439D-B222-1AFAAC03988F}">
      <dgm:prSet phldrT="[Text]" custT="1"/>
      <dgm:spPr>
        <a:noFill/>
        <a:ln>
          <a:noFill/>
        </a:ln>
      </dgm:spPr>
      <dgm:t>
        <a:bodyPr/>
        <a:lstStyle/>
        <a:p>
          <a:r>
            <a:rPr lang="en-US" sz="2000" dirty="0"/>
            <a:t>Hazard Insurance </a:t>
          </a:r>
        </a:p>
      </dgm:t>
    </dgm:pt>
    <dgm:pt modelId="{4F465162-1089-4FD5-9CC1-10AA669CF19F}" type="parTrans" cxnId="{62BC0FBA-F49D-4A75-9DD3-71004C196578}">
      <dgm:prSet/>
      <dgm:spPr/>
      <dgm:t>
        <a:bodyPr/>
        <a:lstStyle/>
        <a:p>
          <a:endParaRPr lang="en-US"/>
        </a:p>
      </dgm:t>
    </dgm:pt>
    <dgm:pt modelId="{2BC921D3-B3C9-4BAC-92A9-1D6901804EF5}" type="sibTrans" cxnId="{62BC0FBA-F49D-4A75-9DD3-71004C196578}">
      <dgm:prSet/>
      <dgm:spPr/>
      <dgm:t>
        <a:bodyPr/>
        <a:lstStyle/>
        <a:p>
          <a:endParaRPr lang="en-US"/>
        </a:p>
      </dgm:t>
    </dgm:pt>
    <dgm:pt modelId="{C772D088-31D4-41A9-A817-244695520248}">
      <dgm:prSet phldrT="[Text]" custT="1"/>
      <dgm:spPr>
        <a:noFill/>
        <a:ln>
          <a:noFill/>
        </a:ln>
      </dgm:spPr>
      <dgm:t>
        <a:bodyPr/>
        <a:lstStyle/>
        <a:p>
          <a:r>
            <a:rPr lang="en-US" altLang="en-US" sz="2000" dirty="0">
              <a:latin typeface="Source Sans Pro" panose="020B0503030403020204" pitchFamily="34" charset="0"/>
              <a:ea typeface="ＭＳ Ｐゴシック" pitchFamily="-109" charset="-128"/>
              <a:cs typeface="Times New Roman" pitchFamily="18" charset="0"/>
            </a:rPr>
            <a:t>Required on all secured loans.</a:t>
          </a:r>
          <a:endParaRPr lang="en-US" sz="2000" dirty="0"/>
        </a:p>
      </dgm:t>
    </dgm:pt>
    <dgm:pt modelId="{9F5F87A5-63D0-4DF1-B813-64A05511F7B4}" type="parTrans" cxnId="{BD8FA51E-A456-445B-A91B-803D38621CAE}">
      <dgm:prSet/>
      <dgm:spPr/>
      <dgm:t>
        <a:bodyPr/>
        <a:lstStyle/>
        <a:p>
          <a:endParaRPr lang="en-US"/>
        </a:p>
      </dgm:t>
    </dgm:pt>
    <dgm:pt modelId="{23170F55-3626-47A9-991B-BAC5142063D7}" type="sibTrans" cxnId="{BD8FA51E-A456-445B-A91B-803D38621CAE}">
      <dgm:prSet/>
      <dgm:spPr/>
      <dgm:t>
        <a:bodyPr/>
        <a:lstStyle/>
        <a:p>
          <a:endParaRPr lang="en-US"/>
        </a:p>
      </dgm:t>
    </dgm:pt>
    <dgm:pt modelId="{6CEDC70A-91AB-46D4-B128-CADDCF76D46B}">
      <dgm:prSet phldrT="[Text]" custT="1"/>
      <dgm:spPr>
        <a:ln>
          <a:noFill/>
        </a:ln>
      </dgm:spPr>
      <dgm:t>
        <a:bodyPr/>
        <a:lstStyle/>
        <a:p>
          <a:r>
            <a:rPr lang="en-US" sz="2000" dirty="0"/>
            <a:t>Flood insurance </a:t>
          </a:r>
        </a:p>
      </dgm:t>
    </dgm:pt>
    <dgm:pt modelId="{9B7AD037-8CFD-4171-8EA9-97CB6E3BE838}" type="parTrans" cxnId="{9E2AFA0A-E7B8-4DB8-AE67-87F972EE2192}">
      <dgm:prSet/>
      <dgm:spPr/>
      <dgm:t>
        <a:bodyPr/>
        <a:lstStyle/>
        <a:p>
          <a:endParaRPr lang="en-US"/>
        </a:p>
      </dgm:t>
    </dgm:pt>
    <dgm:pt modelId="{4C65D518-A1E3-45EA-BC70-445533341931}" type="sibTrans" cxnId="{9E2AFA0A-E7B8-4DB8-AE67-87F972EE2192}">
      <dgm:prSet/>
      <dgm:spPr/>
      <dgm:t>
        <a:bodyPr/>
        <a:lstStyle/>
        <a:p>
          <a:endParaRPr lang="en-US"/>
        </a:p>
      </dgm:t>
    </dgm:pt>
    <dgm:pt modelId="{51507C32-E3D7-4C29-B296-420253F0CC80}">
      <dgm:prSet phldrT="[Text]" custT="1"/>
      <dgm:spPr>
        <a:ln>
          <a:noFill/>
        </a:ln>
      </dgm:spPr>
      <dgm:t>
        <a:bodyPr/>
        <a:lstStyle/>
        <a:p>
          <a:r>
            <a:rPr lang="en-US" altLang="en-US" sz="2000" dirty="0">
              <a:latin typeface="Source Sans Pro" panose="020B0503030403020204" pitchFamily="34" charset="0"/>
              <a:ea typeface="ＭＳ Ｐゴシック" pitchFamily="-109" charset="-128"/>
              <a:cs typeface="Times New Roman" pitchFamily="18" charset="0"/>
            </a:rPr>
            <a:t>Required for properties located in a Special Flood Hazard Area (SFHA) and for properties damaged in a flood disaster.</a:t>
          </a:r>
          <a:endParaRPr lang="en-US" sz="2000" dirty="0"/>
        </a:p>
      </dgm:t>
    </dgm:pt>
    <dgm:pt modelId="{BD1C1DBF-01F6-4018-85BF-49AD2C17500F}" type="parTrans" cxnId="{B912B9E5-6D6A-47EC-95E5-B84523A7ADD0}">
      <dgm:prSet/>
      <dgm:spPr/>
      <dgm:t>
        <a:bodyPr/>
        <a:lstStyle/>
        <a:p>
          <a:endParaRPr lang="en-US"/>
        </a:p>
      </dgm:t>
    </dgm:pt>
    <dgm:pt modelId="{3CCC9DBE-BD84-4DA9-965F-027C6F00B10C}" type="sibTrans" cxnId="{B912B9E5-6D6A-47EC-95E5-B84523A7ADD0}">
      <dgm:prSet/>
      <dgm:spPr/>
      <dgm:t>
        <a:bodyPr/>
        <a:lstStyle/>
        <a:p>
          <a:endParaRPr lang="en-US"/>
        </a:p>
      </dgm:t>
    </dgm:pt>
    <dgm:pt modelId="{5826DE5A-0144-4561-A291-5CBAF1E489E4}">
      <dgm:prSet/>
      <dgm:spPr/>
      <dgm:t>
        <a:bodyPr/>
        <a:lstStyle/>
        <a:p>
          <a:endParaRPr lang="en-US" altLang="en-US" sz="1400" dirty="0">
            <a:latin typeface="Source Sans Pro" panose="020B0503030403020204" pitchFamily="34" charset="0"/>
            <a:ea typeface="ＭＳ Ｐゴシック" pitchFamily="-109" charset="-128"/>
            <a:cs typeface="Times New Roman" pitchFamily="18" charset="0"/>
          </a:endParaRPr>
        </a:p>
      </dgm:t>
    </dgm:pt>
    <dgm:pt modelId="{C57672EF-667F-49CE-9282-809F39B4B70D}" type="parTrans" cxnId="{B6D76588-9A7D-42AB-9522-FDED12B475B6}">
      <dgm:prSet/>
      <dgm:spPr/>
      <dgm:t>
        <a:bodyPr/>
        <a:lstStyle/>
        <a:p>
          <a:endParaRPr lang="en-US"/>
        </a:p>
      </dgm:t>
    </dgm:pt>
    <dgm:pt modelId="{D6517226-A407-441C-A19E-F393CD1A4853}" type="sibTrans" cxnId="{B6D76588-9A7D-42AB-9522-FDED12B475B6}">
      <dgm:prSet/>
      <dgm:spPr/>
      <dgm:t>
        <a:bodyPr/>
        <a:lstStyle/>
        <a:p>
          <a:endParaRPr lang="en-US"/>
        </a:p>
      </dgm:t>
    </dgm:pt>
    <dgm:pt modelId="{B1EFE5C6-E044-4471-ADED-2A9CFBDB41E5}">
      <dgm:prSet/>
      <dgm:spPr/>
      <dgm:t>
        <a:bodyPr/>
        <a:lstStyle/>
        <a:p>
          <a:endParaRPr lang="en-US" altLang="en-US" sz="1400" dirty="0">
            <a:latin typeface="Source Sans Pro" panose="020B0503030403020204" pitchFamily="34" charset="0"/>
            <a:ea typeface="ＭＳ Ｐゴシック" pitchFamily="-109" charset="-128"/>
            <a:cs typeface="Times New Roman" pitchFamily="18" charset="0"/>
          </a:endParaRPr>
        </a:p>
      </dgm:t>
    </dgm:pt>
    <dgm:pt modelId="{5DCD3B06-250F-4593-9D23-760E74AC68C3}" type="parTrans" cxnId="{76C4D88E-1716-4C9C-9B55-8AB950A65B68}">
      <dgm:prSet/>
      <dgm:spPr/>
      <dgm:t>
        <a:bodyPr/>
        <a:lstStyle/>
        <a:p>
          <a:endParaRPr lang="en-US"/>
        </a:p>
      </dgm:t>
    </dgm:pt>
    <dgm:pt modelId="{5BF935D9-EEBB-4254-A6E8-92FF1A7EDC79}" type="sibTrans" cxnId="{76C4D88E-1716-4C9C-9B55-8AB950A65B68}">
      <dgm:prSet/>
      <dgm:spPr/>
      <dgm:t>
        <a:bodyPr/>
        <a:lstStyle/>
        <a:p>
          <a:endParaRPr lang="en-US"/>
        </a:p>
      </dgm:t>
    </dgm:pt>
    <dgm:pt modelId="{AC90E868-F1BF-4960-B3B8-52F0F00B4AA7}" type="pres">
      <dgm:prSet presAssocID="{CE5DCAF5-6D30-49DC-8BB0-BBA057F2BFE1}" presName="linear" presStyleCnt="0">
        <dgm:presLayoutVars>
          <dgm:dir/>
          <dgm:resizeHandles val="exact"/>
        </dgm:presLayoutVars>
      </dgm:prSet>
      <dgm:spPr/>
    </dgm:pt>
    <dgm:pt modelId="{154491FC-8757-4A88-BBF6-D00CA3D1A003}" type="pres">
      <dgm:prSet presAssocID="{6656A627-B588-439D-B222-1AFAAC03988F}" presName="comp" presStyleCnt="0"/>
      <dgm:spPr/>
    </dgm:pt>
    <dgm:pt modelId="{40881B18-03D3-44C9-943A-AFCB6DA14629}" type="pres">
      <dgm:prSet presAssocID="{6656A627-B588-439D-B222-1AFAAC03988F}" presName="box" presStyleLbl="node1" presStyleIdx="0" presStyleCnt="2"/>
      <dgm:spPr/>
    </dgm:pt>
    <dgm:pt modelId="{640AB643-FF8E-4E97-9EF4-6647A4E498D1}" type="pres">
      <dgm:prSet presAssocID="{6656A627-B588-439D-B222-1AFAAC03988F}" presName="img" presStyleLbl="fgImgPlace1" presStyleIdx="0" presStyleCnt="2" custScaleX="85960" custScaleY="792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noFill/>
        </a:ln>
      </dgm:spPr>
      <dgm:extLst>
        <a:ext uri="{E40237B7-FDA0-4F09-8148-C483321AD2D9}">
          <dgm14:cNvPr xmlns:dgm14="http://schemas.microsoft.com/office/drawing/2010/diagram" id="0" name="" descr="Fire"/>
        </a:ext>
      </dgm:extLst>
    </dgm:pt>
    <dgm:pt modelId="{F8D7425B-F38A-4AB6-A0E2-7744194253F1}" type="pres">
      <dgm:prSet presAssocID="{6656A627-B588-439D-B222-1AFAAC03988F}" presName="text" presStyleLbl="node1" presStyleIdx="0" presStyleCnt="2">
        <dgm:presLayoutVars>
          <dgm:bulletEnabled val="1"/>
        </dgm:presLayoutVars>
      </dgm:prSet>
      <dgm:spPr/>
    </dgm:pt>
    <dgm:pt modelId="{06E7C758-9EAD-4D85-9252-BDC3964F1377}" type="pres">
      <dgm:prSet presAssocID="{2BC921D3-B3C9-4BAC-92A9-1D6901804EF5}" presName="spacer" presStyleCnt="0"/>
      <dgm:spPr/>
    </dgm:pt>
    <dgm:pt modelId="{8E4E5F10-81A9-44E7-A892-3F77B0A72E28}" type="pres">
      <dgm:prSet presAssocID="{6CEDC70A-91AB-46D4-B128-CADDCF76D46B}" presName="comp" presStyleCnt="0"/>
      <dgm:spPr/>
    </dgm:pt>
    <dgm:pt modelId="{2D222008-89A6-42C7-96D1-3613C8F34575}" type="pres">
      <dgm:prSet presAssocID="{6CEDC70A-91AB-46D4-B128-CADDCF76D46B}" presName="box" presStyleLbl="node1" presStyleIdx="1" presStyleCnt="2"/>
      <dgm:spPr/>
    </dgm:pt>
    <dgm:pt modelId="{66B30E24-7C0D-47BA-A253-500701CAB152}" type="pres">
      <dgm:prSet presAssocID="{6CEDC70A-91AB-46D4-B128-CADDCF76D46B}"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453F7C48-406E-4F1E-97A0-9886CAF6DEAA}" type="pres">
      <dgm:prSet presAssocID="{6CEDC70A-91AB-46D4-B128-CADDCF76D46B}" presName="text" presStyleLbl="node1" presStyleIdx="1" presStyleCnt="2">
        <dgm:presLayoutVars>
          <dgm:bulletEnabled val="1"/>
        </dgm:presLayoutVars>
      </dgm:prSet>
      <dgm:spPr/>
    </dgm:pt>
  </dgm:ptLst>
  <dgm:cxnLst>
    <dgm:cxn modelId="{9E2AFA0A-E7B8-4DB8-AE67-87F972EE2192}" srcId="{CE5DCAF5-6D30-49DC-8BB0-BBA057F2BFE1}" destId="{6CEDC70A-91AB-46D4-B128-CADDCF76D46B}" srcOrd="1" destOrd="0" parTransId="{9B7AD037-8CFD-4171-8EA9-97CB6E3BE838}" sibTransId="{4C65D518-A1E3-45EA-BC70-445533341931}"/>
    <dgm:cxn modelId="{6DE1DC14-6D73-4C26-BA8A-9669A1AD2B20}" type="presOf" srcId="{C772D088-31D4-41A9-A817-244695520248}" destId="{40881B18-03D3-44C9-943A-AFCB6DA14629}" srcOrd="0" destOrd="1" presId="urn:microsoft.com/office/officeart/2005/8/layout/vList4"/>
    <dgm:cxn modelId="{BD8FA51E-A456-445B-A91B-803D38621CAE}" srcId="{6656A627-B588-439D-B222-1AFAAC03988F}" destId="{C772D088-31D4-41A9-A817-244695520248}" srcOrd="0" destOrd="0" parTransId="{9F5F87A5-63D0-4DF1-B813-64A05511F7B4}" sibTransId="{23170F55-3626-47A9-991B-BAC5142063D7}"/>
    <dgm:cxn modelId="{B8374728-0D98-45EB-9056-638776361F5D}" type="presOf" srcId="{51507C32-E3D7-4C29-B296-420253F0CC80}" destId="{2D222008-89A6-42C7-96D1-3613C8F34575}" srcOrd="0" destOrd="1" presId="urn:microsoft.com/office/officeart/2005/8/layout/vList4"/>
    <dgm:cxn modelId="{6E7BB366-7AD4-4A7C-8A2D-8C719B0A3430}" type="presOf" srcId="{C772D088-31D4-41A9-A817-244695520248}" destId="{F8D7425B-F38A-4AB6-A0E2-7744194253F1}" srcOrd="1" destOrd="1" presId="urn:microsoft.com/office/officeart/2005/8/layout/vList4"/>
    <dgm:cxn modelId="{85761774-6974-467C-8C84-E1CBDD77ECC4}" type="presOf" srcId="{5826DE5A-0144-4561-A291-5CBAF1E489E4}" destId="{40881B18-03D3-44C9-943A-AFCB6DA14629}" srcOrd="0" destOrd="2" presId="urn:microsoft.com/office/officeart/2005/8/layout/vList4"/>
    <dgm:cxn modelId="{9B388059-2428-41C6-AB95-F126BB500941}" type="presOf" srcId="{6CEDC70A-91AB-46D4-B128-CADDCF76D46B}" destId="{2D222008-89A6-42C7-96D1-3613C8F34575}" srcOrd="0" destOrd="0" presId="urn:microsoft.com/office/officeart/2005/8/layout/vList4"/>
    <dgm:cxn modelId="{ABA96C5A-08EA-4CA5-9670-6E6B3364FA82}" type="presOf" srcId="{6656A627-B588-439D-B222-1AFAAC03988F}" destId="{40881B18-03D3-44C9-943A-AFCB6DA14629}" srcOrd="0" destOrd="0" presId="urn:microsoft.com/office/officeart/2005/8/layout/vList4"/>
    <dgm:cxn modelId="{B6D76588-9A7D-42AB-9522-FDED12B475B6}" srcId="{6656A627-B588-439D-B222-1AFAAC03988F}" destId="{5826DE5A-0144-4561-A291-5CBAF1E489E4}" srcOrd="1" destOrd="0" parTransId="{C57672EF-667F-49CE-9282-809F39B4B70D}" sibTransId="{D6517226-A407-441C-A19E-F393CD1A4853}"/>
    <dgm:cxn modelId="{E1059489-74D1-463C-8830-ED226A951915}" type="presOf" srcId="{6656A627-B588-439D-B222-1AFAAC03988F}" destId="{F8D7425B-F38A-4AB6-A0E2-7744194253F1}" srcOrd="1" destOrd="0" presId="urn:microsoft.com/office/officeart/2005/8/layout/vList4"/>
    <dgm:cxn modelId="{76C4D88E-1716-4C9C-9B55-8AB950A65B68}" srcId="{51507C32-E3D7-4C29-B296-420253F0CC80}" destId="{B1EFE5C6-E044-4471-ADED-2A9CFBDB41E5}" srcOrd="0" destOrd="0" parTransId="{5DCD3B06-250F-4593-9D23-760E74AC68C3}" sibTransId="{5BF935D9-EEBB-4254-A6E8-92FF1A7EDC79}"/>
    <dgm:cxn modelId="{0FCECB99-0B79-4E9D-A552-1D9249BFEE3B}" type="presOf" srcId="{51507C32-E3D7-4C29-B296-420253F0CC80}" destId="{453F7C48-406E-4F1E-97A0-9886CAF6DEAA}" srcOrd="1" destOrd="1" presId="urn:microsoft.com/office/officeart/2005/8/layout/vList4"/>
    <dgm:cxn modelId="{23387D9E-403F-42EF-863D-DFA68D5E5549}" type="presOf" srcId="{5826DE5A-0144-4561-A291-5CBAF1E489E4}" destId="{F8D7425B-F38A-4AB6-A0E2-7744194253F1}" srcOrd="1" destOrd="2" presId="urn:microsoft.com/office/officeart/2005/8/layout/vList4"/>
    <dgm:cxn modelId="{BE8513B8-76CE-4357-AEE1-7C1BED6F8604}" type="presOf" srcId="{B1EFE5C6-E044-4471-ADED-2A9CFBDB41E5}" destId="{453F7C48-406E-4F1E-97A0-9886CAF6DEAA}" srcOrd="1" destOrd="2" presId="urn:microsoft.com/office/officeart/2005/8/layout/vList4"/>
    <dgm:cxn modelId="{62BC0FBA-F49D-4A75-9DD3-71004C196578}" srcId="{CE5DCAF5-6D30-49DC-8BB0-BBA057F2BFE1}" destId="{6656A627-B588-439D-B222-1AFAAC03988F}" srcOrd="0" destOrd="0" parTransId="{4F465162-1089-4FD5-9CC1-10AA669CF19F}" sibTransId="{2BC921D3-B3C9-4BAC-92A9-1D6901804EF5}"/>
    <dgm:cxn modelId="{9B3F92D5-B35B-4BD2-AB2B-856C47B22DBB}" type="presOf" srcId="{6CEDC70A-91AB-46D4-B128-CADDCF76D46B}" destId="{453F7C48-406E-4F1E-97A0-9886CAF6DEAA}" srcOrd="1" destOrd="0" presId="urn:microsoft.com/office/officeart/2005/8/layout/vList4"/>
    <dgm:cxn modelId="{C80009DF-74AA-4E6B-8480-EA4E304C1F78}" type="presOf" srcId="{B1EFE5C6-E044-4471-ADED-2A9CFBDB41E5}" destId="{2D222008-89A6-42C7-96D1-3613C8F34575}" srcOrd="0" destOrd="2" presId="urn:microsoft.com/office/officeart/2005/8/layout/vList4"/>
    <dgm:cxn modelId="{B912B9E5-6D6A-47EC-95E5-B84523A7ADD0}" srcId="{6CEDC70A-91AB-46D4-B128-CADDCF76D46B}" destId="{51507C32-E3D7-4C29-B296-420253F0CC80}" srcOrd="0" destOrd="0" parTransId="{BD1C1DBF-01F6-4018-85BF-49AD2C17500F}" sibTransId="{3CCC9DBE-BD84-4DA9-965F-027C6F00B10C}"/>
    <dgm:cxn modelId="{F0CB22F2-F653-4A5B-940E-DF985186BB97}" type="presOf" srcId="{CE5DCAF5-6D30-49DC-8BB0-BBA057F2BFE1}" destId="{AC90E868-F1BF-4960-B3B8-52F0F00B4AA7}" srcOrd="0" destOrd="0" presId="urn:microsoft.com/office/officeart/2005/8/layout/vList4"/>
    <dgm:cxn modelId="{57551A97-D4E2-4604-A0D4-2326F5C90F4E}" type="presParOf" srcId="{AC90E868-F1BF-4960-B3B8-52F0F00B4AA7}" destId="{154491FC-8757-4A88-BBF6-D00CA3D1A003}" srcOrd="0" destOrd="0" presId="urn:microsoft.com/office/officeart/2005/8/layout/vList4"/>
    <dgm:cxn modelId="{B90B4AC7-DEB5-477C-895B-01BF399EC9FA}" type="presParOf" srcId="{154491FC-8757-4A88-BBF6-D00CA3D1A003}" destId="{40881B18-03D3-44C9-943A-AFCB6DA14629}" srcOrd="0" destOrd="0" presId="urn:microsoft.com/office/officeart/2005/8/layout/vList4"/>
    <dgm:cxn modelId="{E8D56945-A40A-4DEB-BF2D-45C6C41387FA}" type="presParOf" srcId="{154491FC-8757-4A88-BBF6-D00CA3D1A003}" destId="{640AB643-FF8E-4E97-9EF4-6647A4E498D1}" srcOrd="1" destOrd="0" presId="urn:microsoft.com/office/officeart/2005/8/layout/vList4"/>
    <dgm:cxn modelId="{F4A49ED5-9E96-4820-998E-7DE40F006BF7}" type="presParOf" srcId="{154491FC-8757-4A88-BBF6-D00CA3D1A003}" destId="{F8D7425B-F38A-4AB6-A0E2-7744194253F1}" srcOrd="2" destOrd="0" presId="urn:microsoft.com/office/officeart/2005/8/layout/vList4"/>
    <dgm:cxn modelId="{9C52F5A0-8B78-4F7A-A503-D9562D4730F1}" type="presParOf" srcId="{AC90E868-F1BF-4960-B3B8-52F0F00B4AA7}" destId="{06E7C758-9EAD-4D85-9252-BDC3964F1377}" srcOrd="1" destOrd="0" presId="urn:microsoft.com/office/officeart/2005/8/layout/vList4"/>
    <dgm:cxn modelId="{1F6B3C41-EE86-4D61-9F9B-9C271F3AFA7E}" type="presParOf" srcId="{AC90E868-F1BF-4960-B3B8-52F0F00B4AA7}" destId="{8E4E5F10-81A9-44E7-A892-3F77B0A72E28}" srcOrd="2" destOrd="0" presId="urn:microsoft.com/office/officeart/2005/8/layout/vList4"/>
    <dgm:cxn modelId="{23E1B933-6AC4-45BD-9B1B-C7E4D25D238A}" type="presParOf" srcId="{8E4E5F10-81A9-44E7-A892-3F77B0A72E28}" destId="{2D222008-89A6-42C7-96D1-3613C8F34575}" srcOrd="0" destOrd="0" presId="urn:microsoft.com/office/officeart/2005/8/layout/vList4"/>
    <dgm:cxn modelId="{BAFCA613-1B5E-4631-A3EA-DA111D7F7073}" type="presParOf" srcId="{8E4E5F10-81A9-44E7-A892-3F77B0A72E28}" destId="{66B30E24-7C0D-47BA-A253-500701CAB152}" srcOrd="1" destOrd="0" presId="urn:microsoft.com/office/officeart/2005/8/layout/vList4"/>
    <dgm:cxn modelId="{F66ADD89-E2B0-4D16-9BF4-FD6159497E04}" type="presParOf" srcId="{8E4E5F10-81A9-44E7-A892-3F77B0A72E28}" destId="{453F7C48-406E-4F1E-97A0-9886CAF6DEA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E5DCAF5-6D30-49DC-8BB0-BBA057F2BFE1}"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6656A627-B588-439D-B222-1AFAAC03988F}">
      <dgm:prSet phldrT="[Text]" custT="1"/>
      <dgm:spPr>
        <a:noFill/>
        <a:ln>
          <a:noFill/>
        </a:ln>
      </dgm:spPr>
      <dgm:t>
        <a:bodyPr/>
        <a:lstStyle/>
        <a:p>
          <a:r>
            <a:rPr lang="en-US" sz="2000" dirty="0"/>
            <a:t>Eligibility </a:t>
          </a:r>
        </a:p>
      </dgm:t>
    </dgm:pt>
    <dgm:pt modelId="{4F465162-1089-4FD5-9CC1-10AA669CF19F}" type="parTrans" cxnId="{62BC0FBA-F49D-4A75-9DD3-71004C196578}">
      <dgm:prSet/>
      <dgm:spPr/>
      <dgm:t>
        <a:bodyPr/>
        <a:lstStyle/>
        <a:p>
          <a:endParaRPr lang="en-US"/>
        </a:p>
      </dgm:t>
    </dgm:pt>
    <dgm:pt modelId="{2BC921D3-B3C9-4BAC-92A9-1D6901804EF5}" type="sibTrans" cxnId="{62BC0FBA-F49D-4A75-9DD3-71004C196578}">
      <dgm:prSet/>
      <dgm:spPr/>
      <dgm:t>
        <a:bodyPr/>
        <a:lstStyle/>
        <a:p>
          <a:endParaRPr lang="en-US"/>
        </a:p>
      </dgm:t>
    </dgm:pt>
    <dgm:pt modelId="{C772D088-31D4-41A9-A817-244695520248}">
      <dgm:prSet phldrT="[Text]" custT="1"/>
      <dgm:spPr>
        <a:noFill/>
        <a:ln>
          <a:noFill/>
        </a:ln>
      </dgm:spPr>
      <dgm:t>
        <a:bodyPr/>
        <a:lstStyle/>
        <a:p>
          <a:r>
            <a:rPr lang="en-US" altLang="en-US" sz="2000" dirty="0">
              <a:latin typeface="Source Sans Pro" panose="020B0503030403020204" pitchFamily="34" charset="0"/>
              <a:ea typeface="ＭＳ Ｐゴシック" pitchFamily="-109" charset="-128"/>
              <a:cs typeface="Times New Roman" pitchFamily="18" charset="0"/>
            </a:rPr>
            <a:t>Damaged property must be in a declared area.</a:t>
          </a:r>
          <a:endParaRPr lang="en-US" sz="2000" dirty="0"/>
        </a:p>
      </dgm:t>
    </dgm:pt>
    <dgm:pt modelId="{9F5F87A5-63D0-4DF1-B813-64A05511F7B4}" type="parTrans" cxnId="{BD8FA51E-A456-445B-A91B-803D38621CAE}">
      <dgm:prSet/>
      <dgm:spPr/>
      <dgm:t>
        <a:bodyPr/>
        <a:lstStyle/>
        <a:p>
          <a:endParaRPr lang="en-US"/>
        </a:p>
      </dgm:t>
    </dgm:pt>
    <dgm:pt modelId="{23170F55-3626-47A9-991B-BAC5142063D7}" type="sibTrans" cxnId="{BD8FA51E-A456-445B-A91B-803D38621CAE}">
      <dgm:prSet/>
      <dgm:spPr/>
      <dgm:t>
        <a:bodyPr/>
        <a:lstStyle/>
        <a:p>
          <a:endParaRPr lang="en-US"/>
        </a:p>
      </dgm:t>
    </dgm:pt>
    <dgm:pt modelId="{6CEDC70A-91AB-46D4-B128-CADDCF76D46B}">
      <dgm:prSet phldrT="[Text]" custT="1"/>
      <dgm:spPr>
        <a:ln>
          <a:noFill/>
        </a:ln>
      </dgm:spPr>
      <dgm:t>
        <a:bodyPr/>
        <a:lstStyle/>
        <a:p>
          <a:r>
            <a:rPr lang="en-US" sz="2000" dirty="0"/>
            <a:t>Credit History</a:t>
          </a:r>
        </a:p>
      </dgm:t>
    </dgm:pt>
    <dgm:pt modelId="{9B7AD037-8CFD-4171-8EA9-97CB6E3BE838}" type="parTrans" cxnId="{9E2AFA0A-E7B8-4DB8-AE67-87F972EE2192}">
      <dgm:prSet/>
      <dgm:spPr/>
      <dgm:t>
        <a:bodyPr/>
        <a:lstStyle/>
        <a:p>
          <a:endParaRPr lang="en-US"/>
        </a:p>
      </dgm:t>
    </dgm:pt>
    <dgm:pt modelId="{4C65D518-A1E3-45EA-BC70-445533341931}" type="sibTrans" cxnId="{9E2AFA0A-E7B8-4DB8-AE67-87F972EE2192}">
      <dgm:prSet/>
      <dgm:spPr/>
      <dgm:t>
        <a:bodyPr/>
        <a:lstStyle/>
        <a:p>
          <a:endParaRPr lang="en-US"/>
        </a:p>
      </dgm:t>
    </dgm:pt>
    <dgm:pt modelId="{51507C32-E3D7-4C29-B296-420253F0CC80}">
      <dgm:prSet phldrT="[Text]" custT="1"/>
      <dgm:spPr>
        <a:ln>
          <a:noFill/>
        </a:ln>
      </dgm:spPr>
      <dgm:t>
        <a:bodyPr/>
        <a:lstStyle/>
        <a:p>
          <a:r>
            <a:rPr lang="en-US" altLang="en-US" sz="2000" dirty="0">
              <a:latin typeface="Source Sans Pro" panose="020B0503030403020204" pitchFamily="34" charset="0"/>
              <a:ea typeface="ＭＳ Ｐゴシック" pitchFamily="-109" charset="-128"/>
              <a:cs typeface="Times New Roman" pitchFamily="18" charset="0"/>
            </a:rPr>
            <a:t>Applicants must have a credit history acceptable to SBA.</a:t>
          </a:r>
          <a:endParaRPr lang="en-US" sz="2000" dirty="0"/>
        </a:p>
      </dgm:t>
    </dgm:pt>
    <dgm:pt modelId="{BD1C1DBF-01F6-4018-85BF-49AD2C17500F}" type="parTrans" cxnId="{B912B9E5-6D6A-47EC-95E5-B84523A7ADD0}">
      <dgm:prSet/>
      <dgm:spPr/>
      <dgm:t>
        <a:bodyPr/>
        <a:lstStyle/>
        <a:p>
          <a:endParaRPr lang="en-US"/>
        </a:p>
      </dgm:t>
    </dgm:pt>
    <dgm:pt modelId="{3CCC9DBE-BD84-4DA9-965F-027C6F00B10C}" type="sibTrans" cxnId="{B912B9E5-6D6A-47EC-95E5-B84523A7ADD0}">
      <dgm:prSet/>
      <dgm:spPr/>
      <dgm:t>
        <a:bodyPr/>
        <a:lstStyle/>
        <a:p>
          <a:endParaRPr lang="en-US"/>
        </a:p>
      </dgm:t>
    </dgm:pt>
    <dgm:pt modelId="{2344E252-6719-428E-98E0-098420A104A8}">
      <dgm:prSet phldrT="[Text]" custT="1"/>
      <dgm:spPr>
        <a:ln>
          <a:noFill/>
        </a:ln>
      </dgm:spPr>
      <dgm:t>
        <a:bodyPr/>
        <a:lstStyle/>
        <a:p>
          <a:pPr>
            <a:spcBef>
              <a:spcPts val="1200"/>
            </a:spcBef>
          </a:pPr>
          <a:r>
            <a:rPr lang="en-US" sz="2000" dirty="0"/>
            <a:t>Repayment </a:t>
          </a:r>
        </a:p>
      </dgm:t>
    </dgm:pt>
    <dgm:pt modelId="{4E7675C1-1B90-463F-83DD-BE9489388AF4}" type="parTrans" cxnId="{42169766-B172-4EDD-BD3A-B59EF28F0F85}">
      <dgm:prSet/>
      <dgm:spPr/>
      <dgm:t>
        <a:bodyPr/>
        <a:lstStyle/>
        <a:p>
          <a:endParaRPr lang="en-US"/>
        </a:p>
      </dgm:t>
    </dgm:pt>
    <dgm:pt modelId="{BF01A109-EEBD-4B04-819D-1719F31D854C}" type="sibTrans" cxnId="{42169766-B172-4EDD-BD3A-B59EF28F0F85}">
      <dgm:prSet/>
      <dgm:spPr/>
      <dgm:t>
        <a:bodyPr/>
        <a:lstStyle/>
        <a:p>
          <a:endParaRPr lang="en-US"/>
        </a:p>
      </dgm:t>
    </dgm:pt>
    <dgm:pt modelId="{A04C8C4E-EA91-4BA1-BABE-D9A3B60974D2}">
      <dgm:prSet phldrT="[Text]" custT="1"/>
      <dgm:spPr>
        <a:ln>
          <a:noFill/>
        </a:ln>
      </dgm:spPr>
      <dgm:t>
        <a:bodyPr/>
        <a:lstStyle/>
        <a:p>
          <a:pPr>
            <a:spcBef>
              <a:spcPct val="0"/>
            </a:spcBef>
          </a:pPr>
          <a:r>
            <a:rPr lang="en-US" altLang="en-US" sz="2000" dirty="0">
              <a:latin typeface="Source Sans Pro" panose="020B0503030403020204" pitchFamily="34" charset="0"/>
              <a:ea typeface="ＭＳ Ｐゴシック" pitchFamily="-109" charset="-128"/>
              <a:cs typeface="Times New Roman" pitchFamily="18" charset="0"/>
            </a:rPr>
            <a:t>Applicants must show the ability to repay all loans. </a:t>
          </a:r>
          <a:endParaRPr lang="en-US" sz="2000" dirty="0"/>
        </a:p>
      </dgm:t>
    </dgm:pt>
    <dgm:pt modelId="{A984C44D-B66F-4833-B83E-637872195DA9}" type="parTrans" cxnId="{9D732987-D4A0-4CD8-9DAE-FCAF657CABBC}">
      <dgm:prSet/>
      <dgm:spPr/>
      <dgm:t>
        <a:bodyPr/>
        <a:lstStyle/>
        <a:p>
          <a:endParaRPr lang="en-US"/>
        </a:p>
      </dgm:t>
    </dgm:pt>
    <dgm:pt modelId="{1E886028-D548-43DD-B964-BDBBAA452C41}" type="sibTrans" cxnId="{9D732987-D4A0-4CD8-9DAE-FCAF657CABBC}">
      <dgm:prSet/>
      <dgm:spPr/>
      <dgm:t>
        <a:bodyPr/>
        <a:lstStyle/>
        <a:p>
          <a:endParaRPr lang="en-US"/>
        </a:p>
      </dgm:t>
    </dgm:pt>
    <dgm:pt modelId="{AC90E868-F1BF-4960-B3B8-52F0F00B4AA7}" type="pres">
      <dgm:prSet presAssocID="{CE5DCAF5-6D30-49DC-8BB0-BBA057F2BFE1}" presName="linear" presStyleCnt="0">
        <dgm:presLayoutVars>
          <dgm:dir/>
          <dgm:resizeHandles val="exact"/>
        </dgm:presLayoutVars>
      </dgm:prSet>
      <dgm:spPr/>
    </dgm:pt>
    <dgm:pt modelId="{154491FC-8757-4A88-BBF6-D00CA3D1A003}" type="pres">
      <dgm:prSet presAssocID="{6656A627-B588-439D-B222-1AFAAC03988F}" presName="comp" presStyleCnt="0"/>
      <dgm:spPr/>
    </dgm:pt>
    <dgm:pt modelId="{40881B18-03D3-44C9-943A-AFCB6DA14629}" type="pres">
      <dgm:prSet presAssocID="{6656A627-B588-439D-B222-1AFAAC03988F}" presName="box" presStyleLbl="node1" presStyleIdx="0" presStyleCnt="3"/>
      <dgm:spPr/>
    </dgm:pt>
    <dgm:pt modelId="{640AB643-FF8E-4E97-9EF4-6647A4E498D1}" type="pres">
      <dgm:prSet presAssocID="{6656A627-B588-439D-B222-1AFAAC03988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se"/>
        </a:ext>
      </dgm:extLst>
    </dgm:pt>
    <dgm:pt modelId="{F8D7425B-F38A-4AB6-A0E2-7744194253F1}" type="pres">
      <dgm:prSet presAssocID="{6656A627-B588-439D-B222-1AFAAC03988F}" presName="text" presStyleLbl="node1" presStyleIdx="0" presStyleCnt="3">
        <dgm:presLayoutVars>
          <dgm:bulletEnabled val="1"/>
        </dgm:presLayoutVars>
      </dgm:prSet>
      <dgm:spPr/>
    </dgm:pt>
    <dgm:pt modelId="{06E7C758-9EAD-4D85-9252-BDC3964F1377}" type="pres">
      <dgm:prSet presAssocID="{2BC921D3-B3C9-4BAC-92A9-1D6901804EF5}" presName="spacer" presStyleCnt="0"/>
      <dgm:spPr/>
    </dgm:pt>
    <dgm:pt modelId="{8E4E5F10-81A9-44E7-A892-3F77B0A72E28}" type="pres">
      <dgm:prSet presAssocID="{6CEDC70A-91AB-46D4-B128-CADDCF76D46B}" presName="comp" presStyleCnt="0"/>
      <dgm:spPr/>
    </dgm:pt>
    <dgm:pt modelId="{2D222008-89A6-42C7-96D1-3613C8F34575}" type="pres">
      <dgm:prSet presAssocID="{6CEDC70A-91AB-46D4-B128-CADDCF76D46B}" presName="box" presStyleLbl="node1" presStyleIdx="1" presStyleCnt="3" custScaleY="148900"/>
      <dgm:spPr/>
    </dgm:pt>
    <dgm:pt modelId="{66B30E24-7C0D-47BA-A253-500701CAB152}" type="pres">
      <dgm:prSet presAssocID="{6CEDC70A-91AB-46D4-B128-CADDCF76D46B}"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a:ext>
      </dgm:extLst>
    </dgm:pt>
    <dgm:pt modelId="{453F7C48-406E-4F1E-97A0-9886CAF6DEAA}" type="pres">
      <dgm:prSet presAssocID="{6CEDC70A-91AB-46D4-B128-CADDCF76D46B}" presName="text" presStyleLbl="node1" presStyleIdx="1" presStyleCnt="3">
        <dgm:presLayoutVars>
          <dgm:bulletEnabled val="1"/>
        </dgm:presLayoutVars>
      </dgm:prSet>
      <dgm:spPr/>
    </dgm:pt>
    <dgm:pt modelId="{B837425A-4AE6-4FF2-8E81-AAEB1638E359}" type="pres">
      <dgm:prSet presAssocID="{4C65D518-A1E3-45EA-BC70-445533341931}" presName="spacer" presStyleCnt="0"/>
      <dgm:spPr/>
    </dgm:pt>
    <dgm:pt modelId="{334549CA-EF2F-4F4F-A9FF-AFC3E3050103}" type="pres">
      <dgm:prSet presAssocID="{2344E252-6719-428E-98E0-098420A104A8}" presName="comp" presStyleCnt="0"/>
      <dgm:spPr/>
    </dgm:pt>
    <dgm:pt modelId="{503C245B-D12D-4032-956D-DACE77AB5607}" type="pres">
      <dgm:prSet presAssocID="{2344E252-6719-428E-98E0-098420A104A8}" presName="box" presStyleLbl="node1" presStyleIdx="2" presStyleCnt="3"/>
      <dgm:spPr/>
    </dgm:pt>
    <dgm:pt modelId="{A2C3A03B-2EC4-4627-90D8-ACAFCA0CC7D4}" type="pres">
      <dgm:prSet presAssocID="{2344E252-6719-428E-98E0-098420A104A8}"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a:ext>
      </dgm:extLst>
    </dgm:pt>
    <dgm:pt modelId="{19419405-AA71-45A2-ACD0-1111B39178FA}" type="pres">
      <dgm:prSet presAssocID="{2344E252-6719-428E-98E0-098420A104A8}" presName="text" presStyleLbl="node1" presStyleIdx="2" presStyleCnt="3">
        <dgm:presLayoutVars>
          <dgm:bulletEnabled val="1"/>
        </dgm:presLayoutVars>
      </dgm:prSet>
      <dgm:spPr/>
    </dgm:pt>
  </dgm:ptLst>
  <dgm:cxnLst>
    <dgm:cxn modelId="{9E2AFA0A-E7B8-4DB8-AE67-87F972EE2192}" srcId="{CE5DCAF5-6D30-49DC-8BB0-BBA057F2BFE1}" destId="{6CEDC70A-91AB-46D4-B128-CADDCF76D46B}" srcOrd="1" destOrd="0" parTransId="{9B7AD037-8CFD-4171-8EA9-97CB6E3BE838}" sibTransId="{4C65D518-A1E3-45EA-BC70-445533341931}"/>
    <dgm:cxn modelId="{6DE1DC14-6D73-4C26-BA8A-9669A1AD2B20}" type="presOf" srcId="{C772D088-31D4-41A9-A817-244695520248}" destId="{40881B18-03D3-44C9-943A-AFCB6DA14629}" srcOrd="0" destOrd="1" presId="urn:microsoft.com/office/officeart/2005/8/layout/vList4"/>
    <dgm:cxn modelId="{BD8FA51E-A456-445B-A91B-803D38621CAE}" srcId="{6656A627-B588-439D-B222-1AFAAC03988F}" destId="{C772D088-31D4-41A9-A817-244695520248}" srcOrd="0" destOrd="0" parTransId="{9F5F87A5-63D0-4DF1-B813-64A05511F7B4}" sibTransId="{23170F55-3626-47A9-991B-BAC5142063D7}"/>
    <dgm:cxn modelId="{B8374728-0D98-45EB-9056-638776361F5D}" type="presOf" srcId="{51507C32-E3D7-4C29-B296-420253F0CC80}" destId="{2D222008-89A6-42C7-96D1-3613C8F34575}" srcOrd="0" destOrd="1" presId="urn:microsoft.com/office/officeart/2005/8/layout/vList4"/>
    <dgm:cxn modelId="{42169766-B172-4EDD-BD3A-B59EF28F0F85}" srcId="{CE5DCAF5-6D30-49DC-8BB0-BBA057F2BFE1}" destId="{2344E252-6719-428E-98E0-098420A104A8}" srcOrd="2" destOrd="0" parTransId="{4E7675C1-1B90-463F-83DD-BE9489388AF4}" sibTransId="{BF01A109-EEBD-4B04-819D-1719F31D854C}"/>
    <dgm:cxn modelId="{6E7BB366-7AD4-4A7C-8A2D-8C719B0A3430}" type="presOf" srcId="{C772D088-31D4-41A9-A817-244695520248}" destId="{F8D7425B-F38A-4AB6-A0E2-7744194253F1}" srcOrd="1" destOrd="1" presId="urn:microsoft.com/office/officeart/2005/8/layout/vList4"/>
    <dgm:cxn modelId="{42284068-9DFF-4D55-A818-2C64BE453640}" type="presOf" srcId="{A04C8C4E-EA91-4BA1-BABE-D9A3B60974D2}" destId="{503C245B-D12D-4032-956D-DACE77AB5607}" srcOrd="0" destOrd="1" presId="urn:microsoft.com/office/officeart/2005/8/layout/vList4"/>
    <dgm:cxn modelId="{9B388059-2428-41C6-AB95-F126BB500941}" type="presOf" srcId="{6CEDC70A-91AB-46D4-B128-CADDCF76D46B}" destId="{2D222008-89A6-42C7-96D1-3613C8F34575}" srcOrd="0" destOrd="0" presId="urn:microsoft.com/office/officeart/2005/8/layout/vList4"/>
    <dgm:cxn modelId="{ABA96C5A-08EA-4CA5-9670-6E6B3364FA82}" type="presOf" srcId="{6656A627-B588-439D-B222-1AFAAC03988F}" destId="{40881B18-03D3-44C9-943A-AFCB6DA14629}" srcOrd="0" destOrd="0" presId="urn:microsoft.com/office/officeart/2005/8/layout/vList4"/>
    <dgm:cxn modelId="{411ED47F-FC96-4E23-ACA8-80F870CE9A46}" type="presOf" srcId="{2344E252-6719-428E-98E0-098420A104A8}" destId="{503C245B-D12D-4032-956D-DACE77AB5607}" srcOrd="0" destOrd="0" presId="urn:microsoft.com/office/officeart/2005/8/layout/vList4"/>
    <dgm:cxn modelId="{9D732987-D4A0-4CD8-9DAE-FCAF657CABBC}" srcId="{2344E252-6719-428E-98E0-098420A104A8}" destId="{A04C8C4E-EA91-4BA1-BABE-D9A3B60974D2}" srcOrd="0" destOrd="0" parTransId="{A984C44D-B66F-4833-B83E-637872195DA9}" sibTransId="{1E886028-D548-43DD-B964-BDBBAA452C41}"/>
    <dgm:cxn modelId="{E1059489-74D1-463C-8830-ED226A951915}" type="presOf" srcId="{6656A627-B588-439D-B222-1AFAAC03988F}" destId="{F8D7425B-F38A-4AB6-A0E2-7744194253F1}" srcOrd="1" destOrd="0" presId="urn:microsoft.com/office/officeart/2005/8/layout/vList4"/>
    <dgm:cxn modelId="{1D0B3990-73F6-4B0E-8AC2-CA045E337D0F}" type="presOf" srcId="{A04C8C4E-EA91-4BA1-BABE-D9A3B60974D2}" destId="{19419405-AA71-45A2-ACD0-1111B39178FA}" srcOrd="1" destOrd="1" presId="urn:microsoft.com/office/officeart/2005/8/layout/vList4"/>
    <dgm:cxn modelId="{0FCECB99-0B79-4E9D-A552-1D9249BFEE3B}" type="presOf" srcId="{51507C32-E3D7-4C29-B296-420253F0CC80}" destId="{453F7C48-406E-4F1E-97A0-9886CAF6DEAA}" srcOrd="1" destOrd="1" presId="urn:microsoft.com/office/officeart/2005/8/layout/vList4"/>
    <dgm:cxn modelId="{62BC0FBA-F49D-4A75-9DD3-71004C196578}" srcId="{CE5DCAF5-6D30-49DC-8BB0-BBA057F2BFE1}" destId="{6656A627-B588-439D-B222-1AFAAC03988F}" srcOrd="0" destOrd="0" parTransId="{4F465162-1089-4FD5-9CC1-10AA669CF19F}" sibTransId="{2BC921D3-B3C9-4BAC-92A9-1D6901804EF5}"/>
    <dgm:cxn modelId="{9B3F92D5-B35B-4BD2-AB2B-856C47B22DBB}" type="presOf" srcId="{6CEDC70A-91AB-46D4-B128-CADDCF76D46B}" destId="{453F7C48-406E-4F1E-97A0-9886CAF6DEAA}" srcOrd="1" destOrd="0" presId="urn:microsoft.com/office/officeart/2005/8/layout/vList4"/>
    <dgm:cxn modelId="{ABEB50D8-A935-41A6-B380-5A5805681DF8}" type="presOf" srcId="{2344E252-6719-428E-98E0-098420A104A8}" destId="{19419405-AA71-45A2-ACD0-1111B39178FA}" srcOrd="1" destOrd="0" presId="urn:microsoft.com/office/officeart/2005/8/layout/vList4"/>
    <dgm:cxn modelId="{B912B9E5-6D6A-47EC-95E5-B84523A7ADD0}" srcId="{6CEDC70A-91AB-46D4-B128-CADDCF76D46B}" destId="{51507C32-E3D7-4C29-B296-420253F0CC80}" srcOrd="0" destOrd="0" parTransId="{BD1C1DBF-01F6-4018-85BF-49AD2C17500F}" sibTransId="{3CCC9DBE-BD84-4DA9-965F-027C6F00B10C}"/>
    <dgm:cxn modelId="{F0CB22F2-F653-4A5B-940E-DF985186BB97}" type="presOf" srcId="{CE5DCAF5-6D30-49DC-8BB0-BBA057F2BFE1}" destId="{AC90E868-F1BF-4960-B3B8-52F0F00B4AA7}" srcOrd="0" destOrd="0" presId="urn:microsoft.com/office/officeart/2005/8/layout/vList4"/>
    <dgm:cxn modelId="{57551A97-D4E2-4604-A0D4-2326F5C90F4E}" type="presParOf" srcId="{AC90E868-F1BF-4960-B3B8-52F0F00B4AA7}" destId="{154491FC-8757-4A88-BBF6-D00CA3D1A003}" srcOrd="0" destOrd="0" presId="urn:microsoft.com/office/officeart/2005/8/layout/vList4"/>
    <dgm:cxn modelId="{B90B4AC7-DEB5-477C-895B-01BF399EC9FA}" type="presParOf" srcId="{154491FC-8757-4A88-BBF6-D00CA3D1A003}" destId="{40881B18-03D3-44C9-943A-AFCB6DA14629}" srcOrd="0" destOrd="0" presId="urn:microsoft.com/office/officeart/2005/8/layout/vList4"/>
    <dgm:cxn modelId="{E8D56945-A40A-4DEB-BF2D-45C6C41387FA}" type="presParOf" srcId="{154491FC-8757-4A88-BBF6-D00CA3D1A003}" destId="{640AB643-FF8E-4E97-9EF4-6647A4E498D1}" srcOrd="1" destOrd="0" presId="urn:microsoft.com/office/officeart/2005/8/layout/vList4"/>
    <dgm:cxn modelId="{F4A49ED5-9E96-4820-998E-7DE40F006BF7}" type="presParOf" srcId="{154491FC-8757-4A88-BBF6-D00CA3D1A003}" destId="{F8D7425B-F38A-4AB6-A0E2-7744194253F1}" srcOrd="2" destOrd="0" presId="urn:microsoft.com/office/officeart/2005/8/layout/vList4"/>
    <dgm:cxn modelId="{9C52F5A0-8B78-4F7A-A503-D9562D4730F1}" type="presParOf" srcId="{AC90E868-F1BF-4960-B3B8-52F0F00B4AA7}" destId="{06E7C758-9EAD-4D85-9252-BDC3964F1377}" srcOrd="1" destOrd="0" presId="urn:microsoft.com/office/officeart/2005/8/layout/vList4"/>
    <dgm:cxn modelId="{1F6B3C41-EE86-4D61-9F9B-9C271F3AFA7E}" type="presParOf" srcId="{AC90E868-F1BF-4960-B3B8-52F0F00B4AA7}" destId="{8E4E5F10-81A9-44E7-A892-3F77B0A72E28}" srcOrd="2" destOrd="0" presId="urn:microsoft.com/office/officeart/2005/8/layout/vList4"/>
    <dgm:cxn modelId="{23E1B933-6AC4-45BD-9B1B-C7E4D25D238A}" type="presParOf" srcId="{8E4E5F10-81A9-44E7-A892-3F77B0A72E28}" destId="{2D222008-89A6-42C7-96D1-3613C8F34575}" srcOrd="0" destOrd="0" presId="urn:microsoft.com/office/officeart/2005/8/layout/vList4"/>
    <dgm:cxn modelId="{BAFCA613-1B5E-4631-A3EA-DA111D7F7073}" type="presParOf" srcId="{8E4E5F10-81A9-44E7-A892-3F77B0A72E28}" destId="{66B30E24-7C0D-47BA-A253-500701CAB152}" srcOrd="1" destOrd="0" presId="urn:microsoft.com/office/officeart/2005/8/layout/vList4"/>
    <dgm:cxn modelId="{F66ADD89-E2B0-4D16-9BF4-FD6159497E04}" type="presParOf" srcId="{8E4E5F10-81A9-44E7-A892-3F77B0A72E28}" destId="{453F7C48-406E-4F1E-97A0-9886CAF6DEAA}" srcOrd="2" destOrd="0" presId="urn:microsoft.com/office/officeart/2005/8/layout/vList4"/>
    <dgm:cxn modelId="{7528DEC4-3CC4-471B-B2A0-5AB56A065FCC}" type="presParOf" srcId="{AC90E868-F1BF-4960-B3B8-52F0F00B4AA7}" destId="{B837425A-4AE6-4FF2-8E81-AAEB1638E359}" srcOrd="3" destOrd="0" presId="urn:microsoft.com/office/officeart/2005/8/layout/vList4"/>
    <dgm:cxn modelId="{B3B006AD-A40D-42FA-B179-CB82C41559D6}" type="presParOf" srcId="{AC90E868-F1BF-4960-B3B8-52F0F00B4AA7}" destId="{334549CA-EF2F-4F4F-A9FF-AFC3E3050103}" srcOrd="4" destOrd="0" presId="urn:microsoft.com/office/officeart/2005/8/layout/vList4"/>
    <dgm:cxn modelId="{FDB6AC28-96BF-4CC1-B2A3-862175BD7B42}" type="presParOf" srcId="{334549CA-EF2F-4F4F-A9FF-AFC3E3050103}" destId="{503C245B-D12D-4032-956D-DACE77AB5607}" srcOrd="0" destOrd="0" presId="urn:microsoft.com/office/officeart/2005/8/layout/vList4"/>
    <dgm:cxn modelId="{90463CB7-CD48-4352-8C48-1E5FF1C0489E}" type="presParOf" srcId="{334549CA-EF2F-4F4F-A9FF-AFC3E3050103}" destId="{A2C3A03B-2EC4-4627-90D8-ACAFCA0CC7D4}" srcOrd="1" destOrd="0" presId="urn:microsoft.com/office/officeart/2005/8/layout/vList4"/>
    <dgm:cxn modelId="{6A221CEB-51B5-49FA-8805-3952D873C5CB}" type="presParOf" srcId="{334549CA-EF2F-4F4F-A9FF-AFC3E3050103}" destId="{19419405-AA71-45A2-ACD0-1111B39178FA}"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A4FCB93-DB1D-4527-9C06-6731EEACC9F8}"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5AAFF8A-6D57-478C-94B0-B94D5D0F9FCC}">
      <dgm:prSet phldrT="[Text]"/>
      <dgm:spPr/>
      <dgm:t>
        <a:bodyPr/>
        <a:lstStyle/>
        <a:p>
          <a:r>
            <a:rPr lang="en-US"/>
            <a:t>Preparedness</a:t>
          </a:r>
          <a:endParaRPr lang="en-US" dirty="0"/>
        </a:p>
      </dgm:t>
    </dgm:pt>
    <dgm:pt modelId="{A17410E2-0BE1-47EB-98B4-9F186BE07B1B}" type="parTrans" cxnId="{CC8421A8-A83A-481A-9812-418919F6F2E4}">
      <dgm:prSet/>
      <dgm:spPr/>
      <dgm:t>
        <a:bodyPr/>
        <a:lstStyle/>
        <a:p>
          <a:endParaRPr lang="en-US"/>
        </a:p>
      </dgm:t>
    </dgm:pt>
    <dgm:pt modelId="{97CD5D98-BD1C-41E0-8AF2-547AFC72727C}" type="sibTrans" cxnId="{CC8421A8-A83A-481A-9812-418919F6F2E4}">
      <dgm:prSet/>
      <dgm:spPr/>
      <dgm:t>
        <a:bodyPr/>
        <a:lstStyle/>
        <a:p>
          <a:endParaRPr lang="en-US"/>
        </a:p>
      </dgm:t>
    </dgm:pt>
    <dgm:pt modelId="{AB8ADA73-7B33-4EF0-B1EB-6BBB64585CA5}">
      <dgm:prSet phldrT="[Text]"/>
      <dgm:spPr/>
      <dgm:t>
        <a:bodyPr/>
        <a:lstStyle/>
        <a:p>
          <a:r>
            <a:rPr lang="en-US"/>
            <a:t>Recovery</a:t>
          </a:r>
          <a:endParaRPr lang="en-US" dirty="0"/>
        </a:p>
      </dgm:t>
    </dgm:pt>
    <dgm:pt modelId="{D698D4C2-4D6B-420D-AFCE-FBB5D26E6417}" type="parTrans" cxnId="{EF33A506-F082-4E5A-8E83-0A3DE34A1048}">
      <dgm:prSet/>
      <dgm:spPr/>
      <dgm:t>
        <a:bodyPr/>
        <a:lstStyle/>
        <a:p>
          <a:endParaRPr lang="en-US"/>
        </a:p>
      </dgm:t>
    </dgm:pt>
    <dgm:pt modelId="{0DFB48F1-F434-4FE3-B967-1CBABCEC666D}" type="sibTrans" cxnId="{EF33A506-F082-4E5A-8E83-0A3DE34A1048}">
      <dgm:prSet/>
      <dgm:spPr/>
      <dgm:t>
        <a:bodyPr/>
        <a:lstStyle/>
        <a:p>
          <a:endParaRPr lang="en-US"/>
        </a:p>
      </dgm:t>
    </dgm:pt>
    <dgm:pt modelId="{375944AF-3898-49B2-96E7-0BDB109BE620}">
      <dgm:prSet phldrT="[Text]"/>
      <dgm:spPr>
        <a:solidFill>
          <a:schemeClr val="accent5"/>
        </a:solidFill>
      </dgm:spPr>
      <dgm:t>
        <a:bodyPr/>
        <a:lstStyle/>
        <a:p>
          <a:r>
            <a:rPr lang="en-US"/>
            <a:t>Mitigation</a:t>
          </a:r>
          <a:endParaRPr lang="en-US" dirty="0"/>
        </a:p>
      </dgm:t>
    </dgm:pt>
    <dgm:pt modelId="{0B18EEAF-C1B4-4C38-879F-7805D5A777F0}" type="parTrans" cxnId="{131FC947-2254-49D1-BD94-223C2FBFF564}">
      <dgm:prSet/>
      <dgm:spPr/>
      <dgm:t>
        <a:bodyPr/>
        <a:lstStyle/>
        <a:p>
          <a:endParaRPr lang="en-US"/>
        </a:p>
      </dgm:t>
    </dgm:pt>
    <dgm:pt modelId="{C3B449DB-EAC6-4534-ADF6-4F0C0D68BD06}" type="sibTrans" cxnId="{131FC947-2254-49D1-BD94-223C2FBFF564}">
      <dgm:prSet/>
      <dgm:spPr/>
      <dgm:t>
        <a:bodyPr/>
        <a:lstStyle/>
        <a:p>
          <a:endParaRPr lang="en-US"/>
        </a:p>
      </dgm:t>
    </dgm:pt>
    <dgm:pt modelId="{C6E50165-3C40-4CED-81BB-B2AC7B13E7C6}" type="pres">
      <dgm:prSet presAssocID="{FA4FCB93-DB1D-4527-9C06-6731EEACC9F8}" presName="outerComposite" presStyleCnt="0">
        <dgm:presLayoutVars>
          <dgm:chMax val="5"/>
          <dgm:dir/>
          <dgm:resizeHandles val="exact"/>
        </dgm:presLayoutVars>
      </dgm:prSet>
      <dgm:spPr/>
    </dgm:pt>
    <dgm:pt modelId="{3F5068C2-7878-416E-B309-4489A7D90D21}" type="pres">
      <dgm:prSet presAssocID="{FA4FCB93-DB1D-4527-9C06-6731EEACC9F8}" presName="dummyMaxCanvas" presStyleCnt="0">
        <dgm:presLayoutVars/>
      </dgm:prSet>
      <dgm:spPr/>
    </dgm:pt>
    <dgm:pt modelId="{CB9F22FD-92DA-4B3F-99C6-93F29E983A2C}" type="pres">
      <dgm:prSet presAssocID="{FA4FCB93-DB1D-4527-9C06-6731EEACC9F8}" presName="ThreeNodes_1" presStyleLbl="node1" presStyleIdx="0" presStyleCnt="3">
        <dgm:presLayoutVars>
          <dgm:bulletEnabled val="1"/>
        </dgm:presLayoutVars>
      </dgm:prSet>
      <dgm:spPr/>
    </dgm:pt>
    <dgm:pt modelId="{7BC2DF77-CF36-44BA-A4EE-461F8B48F59D}" type="pres">
      <dgm:prSet presAssocID="{FA4FCB93-DB1D-4527-9C06-6731EEACC9F8}" presName="ThreeNodes_2" presStyleLbl="node1" presStyleIdx="1" presStyleCnt="3">
        <dgm:presLayoutVars>
          <dgm:bulletEnabled val="1"/>
        </dgm:presLayoutVars>
      </dgm:prSet>
      <dgm:spPr/>
    </dgm:pt>
    <dgm:pt modelId="{516D79D1-8D51-46F5-9DF2-DD39E1A64C16}" type="pres">
      <dgm:prSet presAssocID="{FA4FCB93-DB1D-4527-9C06-6731EEACC9F8}" presName="ThreeNodes_3" presStyleLbl="node1" presStyleIdx="2" presStyleCnt="3">
        <dgm:presLayoutVars>
          <dgm:bulletEnabled val="1"/>
        </dgm:presLayoutVars>
      </dgm:prSet>
      <dgm:spPr/>
    </dgm:pt>
    <dgm:pt modelId="{1DE5FB6D-A0C2-4868-91EA-129A346293CE}" type="pres">
      <dgm:prSet presAssocID="{FA4FCB93-DB1D-4527-9C06-6731EEACC9F8}" presName="ThreeConn_1-2" presStyleLbl="fgAccFollowNode1" presStyleIdx="0" presStyleCnt="2">
        <dgm:presLayoutVars>
          <dgm:bulletEnabled val="1"/>
        </dgm:presLayoutVars>
      </dgm:prSet>
      <dgm:spPr/>
    </dgm:pt>
    <dgm:pt modelId="{49BE2B20-1AB9-4E03-8760-642AC33896F6}" type="pres">
      <dgm:prSet presAssocID="{FA4FCB93-DB1D-4527-9C06-6731EEACC9F8}" presName="ThreeConn_2-3" presStyleLbl="fgAccFollowNode1" presStyleIdx="1" presStyleCnt="2">
        <dgm:presLayoutVars>
          <dgm:bulletEnabled val="1"/>
        </dgm:presLayoutVars>
      </dgm:prSet>
      <dgm:spPr/>
    </dgm:pt>
    <dgm:pt modelId="{76FAFFB7-5CF6-44AE-8744-57D69D683D98}" type="pres">
      <dgm:prSet presAssocID="{FA4FCB93-DB1D-4527-9C06-6731EEACC9F8}" presName="ThreeNodes_1_text" presStyleLbl="node1" presStyleIdx="2" presStyleCnt="3">
        <dgm:presLayoutVars>
          <dgm:bulletEnabled val="1"/>
        </dgm:presLayoutVars>
      </dgm:prSet>
      <dgm:spPr/>
    </dgm:pt>
    <dgm:pt modelId="{C02DBBC8-B7E2-4B8F-A5F4-84288ACA895E}" type="pres">
      <dgm:prSet presAssocID="{FA4FCB93-DB1D-4527-9C06-6731EEACC9F8}" presName="ThreeNodes_2_text" presStyleLbl="node1" presStyleIdx="2" presStyleCnt="3">
        <dgm:presLayoutVars>
          <dgm:bulletEnabled val="1"/>
        </dgm:presLayoutVars>
      </dgm:prSet>
      <dgm:spPr/>
    </dgm:pt>
    <dgm:pt modelId="{4716E3EF-73CC-4E57-A17B-4253EACBDCE2}" type="pres">
      <dgm:prSet presAssocID="{FA4FCB93-DB1D-4527-9C06-6731EEACC9F8}" presName="ThreeNodes_3_text" presStyleLbl="node1" presStyleIdx="2" presStyleCnt="3">
        <dgm:presLayoutVars>
          <dgm:bulletEnabled val="1"/>
        </dgm:presLayoutVars>
      </dgm:prSet>
      <dgm:spPr/>
    </dgm:pt>
  </dgm:ptLst>
  <dgm:cxnLst>
    <dgm:cxn modelId="{EF33A506-F082-4E5A-8E83-0A3DE34A1048}" srcId="{FA4FCB93-DB1D-4527-9C06-6731EEACC9F8}" destId="{AB8ADA73-7B33-4EF0-B1EB-6BBB64585CA5}" srcOrd="1" destOrd="0" parTransId="{D698D4C2-4D6B-420D-AFCE-FBB5D26E6417}" sibTransId="{0DFB48F1-F434-4FE3-B967-1CBABCEC666D}"/>
    <dgm:cxn modelId="{83897009-1249-49D9-8232-9B52D31D390C}" type="presOf" srcId="{97CD5D98-BD1C-41E0-8AF2-547AFC72727C}" destId="{1DE5FB6D-A0C2-4868-91EA-129A346293CE}" srcOrd="0" destOrd="0" presId="urn:microsoft.com/office/officeart/2005/8/layout/vProcess5"/>
    <dgm:cxn modelId="{677CB121-F64D-4F30-9BCF-4AD05C0D1A33}" type="presOf" srcId="{375944AF-3898-49B2-96E7-0BDB109BE620}" destId="{4716E3EF-73CC-4E57-A17B-4253EACBDCE2}" srcOrd="1" destOrd="0" presId="urn:microsoft.com/office/officeart/2005/8/layout/vProcess5"/>
    <dgm:cxn modelId="{131FC947-2254-49D1-BD94-223C2FBFF564}" srcId="{FA4FCB93-DB1D-4527-9C06-6731EEACC9F8}" destId="{375944AF-3898-49B2-96E7-0BDB109BE620}" srcOrd="2" destOrd="0" parTransId="{0B18EEAF-C1B4-4C38-879F-7805D5A777F0}" sibTransId="{C3B449DB-EAC6-4534-ADF6-4F0C0D68BD06}"/>
    <dgm:cxn modelId="{8E6D8669-60EE-4102-A5B5-5FD06CEE376A}" type="presOf" srcId="{D5AAFF8A-6D57-478C-94B0-B94D5D0F9FCC}" destId="{76FAFFB7-5CF6-44AE-8744-57D69D683D98}" srcOrd="1" destOrd="0" presId="urn:microsoft.com/office/officeart/2005/8/layout/vProcess5"/>
    <dgm:cxn modelId="{1F128F4D-E008-4DE2-B138-D25DC732D0C9}" type="presOf" srcId="{FA4FCB93-DB1D-4527-9C06-6731EEACC9F8}" destId="{C6E50165-3C40-4CED-81BB-B2AC7B13E7C6}" srcOrd="0" destOrd="0" presId="urn:microsoft.com/office/officeart/2005/8/layout/vProcess5"/>
    <dgm:cxn modelId="{96C4B983-AE20-4EDE-AD40-651C16C60455}" type="presOf" srcId="{AB8ADA73-7B33-4EF0-B1EB-6BBB64585CA5}" destId="{7BC2DF77-CF36-44BA-A4EE-461F8B48F59D}" srcOrd="0" destOrd="0" presId="urn:microsoft.com/office/officeart/2005/8/layout/vProcess5"/>
    <dgm:cxn modelId="{CF95BC93-260A-42CC-A8FD-BD58A6EB0415}" type="presOf" srcId="{AB8ADA73-7B33-4EF0-B1EB-6BBB64585CA5}" destId="{C02DBBC8-B7E2-4B8F-A5F4-84288ACA895E}" srcOrd="1" destOrd="0" presId="urn:microsoft.com/office/officeart/2005/8/layout/vProcess5"/>
    <dgm:cxn modelId="{CC8421A8-A83A-481A-9812-418919F6F2E4}" srcId="{FA4FCB93-DB1D-4527-9C06-6731EEACC9F8}" destId="{D5AAFF8A-6D57-478C-94B0-B94D5D0F9FCC}" srcOrd="0" destOrd="0" parTransId="{A17410E2-0BE1-47EB-98B4-9F186BE07B1B}" sibTransId="{97CD5D98-BD1C-41E0-8AF2-547AFC72727C}"/>
    <dgm:cxn modelId="{DC2FEBD5-D4C3-4D08-A3AB-FD670979C586}" type="presOf" srcId="{375944AF-3898-49B2-96E7-0BDB109BE620}" destId="{516D79D1-8D51-46F5-9DF2-DD39E1A64C16}" srcOrd="0" destOrd="0" presId="urn:microsoft.com/office/officeart/2005/8/layout/vProcess5"/>
    <dgm:cxn modelId="{31FF2FDC-9003-4B55-876D-AF488EEE9FD0}" type="presOf" srcId="{D5AAFF8A-6D57-478C-94B0-B94D5D0F9FCC}" destId="{CB9F22FD-92DA-4B3F-99C6-93F29E983A2C}" srcOrd="0" destOrd="0" presId="urn:microsoft.com/office/officeart/2005/8/layout/vProcess5"/>
    <dgm:cxn modelId="{049726F0-63A4-4E2F-828F-5743AF46DA6E}" type="presOf" srcId="{0DFB48F1-F434-4FE3-B967-1CBABCEC666D}" destId="{49BE2B20-1AB9-4E03-8760-642AC33896F6}" srcOrd="0" destOrd="0" presId="urn:microsoft.com/office/officeart/2005/8/layout/vProcess5"/>
    <dgm:cxn modelId="{16BF7F3F-8AD1-4F73-AC75-1C9E4574099A}" type="presParOf" srcId="{C6E50165-3C40-4CED-81BB-B2AC7B13E7C6}" destId="{3F5068C2-7878-416E-B309-4489A7D90D21}" srcOrd="0" destOrd="0" presId="urn:microsoft.com/office/officeart/2005/8/layout/vProcess5"/>
    <dgm:cxn modelId="{BF4AFA1A-B598-4D43-AD90-D3D3756C4975}" type="presParOf" srcId="{C6E50165-3C40-4CED-81BB-B2AC7B13E7C6}" destId="{CB9F22FD-92DA-4B3F-99C6-93F29E983A2C}" srcOrd="1" destOrd="0" presId="urn:microsoft.com/office/officeart/2005/8/layout/vProcess5"/>
    <dgm:cxn modelId="{151FA4D5-487B-4079-8FAE-7F689A7E3419}" type="presParOf" srcId="{C6E50165-3C40-4CED-81BB-B2AC7B13E7C6}" destId="{7BC2DF77-CF36-44BA-A4EE-461F8B48F59D}" srcOrd="2" destOrd="0" presId="urn:microsoft.com/office/officeart/2005/8/layout/vProcess5"/>
    <dgm:cxn modelId="{EA3DA68D-B8D7-450C-A351-AA4CD988ADA2}" type="presParOf" srcId="{C6E50165-3C40-4CED-81BB-B2AC7B13E7C6}" destId="{516D79D1-8D51-46F5-9DF2-DD39E1A64C16}" srcOrd="3" destOrd="0" presId="urn:microsoft.com/office/officeart/2005/8/layout/vProcess5"/>
    <dgm:cxn modelId="{A4D1DEDD-7EE0-4DDB-BDD8-4C2EBAFFA7D1}" type="presParOf" srcId="{C6E50165-3C40-4CED-81BB-B2AC7B13E7C6}" destId="{1DE5FB6D-A0C2-4868-91EA-129A346293CE}" srcOrd="4" destOrd="0" presId="urn:microsoft.com/office/officeart/2005/8/layout/vProcess5"/>
    <dgm:cxn modelId="{F681F583-1E82-4732-95CF-844120D2DBD3}" type="presParOf" srcId="{C6E50165-3C40-4CED-81BB-B2AC7B13E7C6}" destId="{49BE2B20-1AB9-4E03-8760-642AC33896F6}" srcOrd="5" destOrd="0" presId="urn:microsoft.com/office/officeart/2005/8/layout/vProcess5"/>
    <dgm:cxn modelId="{27029180-E09A-4DE4-935F-B0455D993ED8}" type="presParOf" srcId="{C6E50165-3C40-4CED-81BB-B2AC7B13E7C6}" destId="{76FAFFB7-5CF6-44AE-8744-57D69D683D98}" srcOrd="6" destOrd="0" presId="urn:microsoft.com/office/officeart/2005/8/layout/vProcess5"/>
    <dgm:cxn modelId="{1955235C-07EF-46D5-AC0D-4B2BD3E2F14E}" type="presParOf" srcId="{C6E50165-3C40-4CED-81BB-B2AC7B13E7C6}" destId="{C02DBBC8-B7E2-4B8F-A5F4-84288ACA895E}" srcOrd="7" destOrd="0" presId="urn:microsoft.com/office/officeart/2005/8/layout/vProcess5"/>
    <dgm:cxn modelId="{07032838-51EC-4A4E-B874-467F550467E2}" type="presParOf" srcId="{C6E50165-3C40-4CED-81BB-B2AC7B13E7C6}" destId="{4716E3EF-73CC-4E57-A17B-4253EACBDCE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F98150-6463-48B0-B1D5-A963573DB849}" type="doc">
      <dgm:prSet loTypeId="urn:microsoft.com/office/officeart/2005/8/layout/hList7" loCatId="list" qsTypeId="urn:microsoft.com/office/officeart/2005/8/quickstyle/simple1" qsCatId="simple" csTypeId="urn:microsoft.com/office/officeart/2005/8/colors/accent1_1" csCatId="accent1" phldr="1"/>
      <dgm:spPr/>
      <dgm:t>
        <a:bodyPr/>
        <a:lstStyle/>
        <a:p>
          <a:endParaRPr lang="en-US"/>
        </a:p>
      </dgm:t>
    </dgm:pt>
    <dgm:pt modelId="{AA8D65ED-98C9-4001-B8D8-5E00247976C7}">
      <dgm:prSet phldrT="[Text]" custT="1"/>
      <dgm:spPr/>
      <dgm:t>
        <a:bodyPr/>
        <a:lstStyle/>
        <a:p>
          <a:r>
            <a:rPr lang="en-US" sz="1800" dirty="0"/>
            <a:t>Flood </a:t>
          </a:r>
          <a:br>
            <a:rPr lang="en-US" sz="1800" dirty="0"/>
          </a:br>
          <a:r>
            <a:rPr lang="en-US" sz="1800" dirty="0"/>
            <a:t>Mitigation </a:t>
          </a:r>
        </a:p>
      </dgm:t>
    </dgm:pt>
    <dgm:pt modelId="{5A2AA9EE-9543-4195-B9AF-EF71A50D5353}" type="parTrans" cxnId="{2555EA02-2A25-4B8F-AE4A-BD839919B77F}">
      <dgm:prSet/>
      <dgm:spPr/>
      <dgm:t>
        <a:bodyPr/>
        <a:lstStyle/>
        <a:p>
          <a:endParaRPr lang="en-US"/>
        </a:p>
      </dgm:t>
    </dgm:pt>
    <dgm:pt modelId="{B94625AE-4745-4F29-A54C-BAE4EDF7D8E2}" type="sibTrans" cxnId="{2555EA02-2A25-4B8F-AE4A-BD839919B77F}">
      <dgm:prSet/>
      <dgm:spPr/>
      <dgm:t>
        <a:bodyPr/>
        <a:lstStyle/>
        <a:p>
          <a:endParaRPr lang="en-US"/>
        </a:p>
      </dgm:t>
    </dgm:pt>
    <dgm:pt modelId="{6A3B5C24-7EBB-413F-9BA9-2874918EBDB9}">
      <dgm:prSet phldrT="[Text]" custT="1"/>
      <dgm:spPr/>
      <dgm:t>
        <a:bodyPr/>
        <a:lstStyle/>
        <a:p>
          <a:r>
            <a:rPr lang="en-US" sz="1400" dirty="0"/>
            <a:t>Seal your roof deck </a:t>
          </a:r>
        </a:p>
      </dgm:t>
    </dgm:pt>
    <dgm:pt modelId="{CA2B6542-1EAC-43C2-8021-D42AF16E6D7E}" type="parTrans" cxnId="{4CD2921F-94E0-4510-8879-64AAA3408D0E}">
      <dgm:prSet/>
      <dgm:spPr/>
      <dgm:t>
        <a:bodyPr/>
        <a:lstStyle/>
        <a:p>
          <a:endParaRPr lang="en-US"/>
        </a:p>
      </dgm:t>
    </dgm:pt>
    <dgm:pt modelId="{1CB4D7A6-7709-4DD3-B147-42D98C6DA0EF}" type="sibTrans" cxnId="{4CD2921F-94E0-4510-8879-64AAA3408D0E}">
      <dgm:prSet/>
      <dgm:spPr/>
      <dgm:t>
        <a:bodyPr/>
        <a:lstStyle/>
        <a:p>
          <a:endParaRPr lang="en-US"/>
        </a:p>
      </dgm:t>
    </dgm:pt>
    <dgm:pt modelId="{987B3461-5E2A-457C-822A-81D63DB57B1C}">
      <dgm:prSet phldrT="[Text]" custT="1"/>
      <dgm:spPr/>
      <dgm:t>
        <a:bodyPr/>
        <a:lstStyle/>
        <a:p>
          <a:r>
            <a:rPr lang="en-US" sz="1400" dirty="0"/>
            <a:t>Elevate structures </a:t>
          </a:r>
        </a:p>
      </dgm:t>
    </dgm:pt>
    <dgm:pt modelId="{2833B236-0361-485E-944F-16451BBC2AD9}" type="parTrans" cxnId="{B09A830D-064D-48E4-B0A6-6BAF7D1A38D3}">
      <dgm:prSet/>
      <dgm:spPr/>
      <dgm:t>
        <a:bodyPr/>
        <a:lstStyle/>
        <a:p>
          <a:endParaRPr lang="en-US"/>
        </a:p>
      </dgm:t>
    </dgm:pt>
    <dgm:pt modelId="{AA97B5B2-3FC0-402C-89E8-58323FEF5CAB}" type="sibTrans" cxnId="{B09A830D-064D-48E4-B0A6-6BAF7D1A38D3}">
      <dgm:prSet/>
      <dgm:spPr/>
      <dgm:t>
        <a:bodyPr/>
        <a:lstStyle/>
        <a:p>
          <a:endParaRPr lang="en-US"/>
        </a:p>
      </dgm:t>
    </dgm:pt>
    <dgm:pt modelId="{664DED22-D4EA-492D-BBF8-4FFD5C3F2650}">
      <dgm:prSet phldrT="[Text]" custT="1"/>
      <dgm:spPr/>
      <dgm:t>
        <a:bodyPr/>
        <a:lstStyle/>
        <a:p>
          <a:r>
            <a:rPr lang="en-US" sz="1800" dirty="0"/>
            <a:t>Wildfire </a:t>
          </a:r>
          <a:br>
            <a:rPr lang="en-US" sz="1800" dirty="0"/>
          </a:br>
          <a:r>
            <a:rPr lang="en-US" sz="1800" dirty="0"/>
            <a:t>Mitigation</a:t>
          </a:r>
        </a:p>
      </dgm:t>
    </dgm:pt>
    <dgm:pt modelId="{227D7736-2E06-4044-992B-5DF91B294319}" type="parTrans" cxnId="{010F899F-6B57-4F01-809A-B6C2DEA74996}">
      <dgm:prSet/>
      <dgm:spPr/>
      <dgm:t>
        <a:bodyPr/>
        <a:lstStyle/>
        <a:p>
          <a:endParaRPr lang="en-US"/>
        </a:p>
      </dgm:t>
    </dgm:pt>
    <dgm:pt modelId="{662DA0FC-5B02-4209-97DF-F5F974D6C276}" type="sibTrans" cxnId="{010F899F-6B57-4F01-809A-B6C2DEA74996}">
      <dgm:prSet/>
      <dgm:spPr/>
      <dgm:t>
        <a:bodyPr/>
        <a:lstStyle/>
        <a:p>
          <a:endParaRPr lang="en-US"/>
        </a:p>
      </dgm:t>
    </dgm:pt>
    <dgm:pt modelId="{A55FBA77-C72B-445F-B270-98AB66B0AD43}">
      <dgm:prSet phldrT="[Text]" custT="1"/>
      <dgm:spPr/>
      <dgm:t>
        <a:bodyPr/>
        <a:lstStyle/>
        <a:p>
          <a:r>
            <a:rPr lang="en-US" sz="1400" dirty="0"/>
            <a:t>Install a Class A fire-rated roof </a:t>
          </a:r>
        </a:p>
      </dgm:t>
    </dgm:pt>
    <dgm:pt modelId="{1EEEE950-583F-4C09-8FBD-06EE4C9B490A}" type="parTrans" cxnId="{52052243-A8EE-4905-8BFA-1FA078B2F6AF}">
      <dgm:prSet/>
      <dgm:spPr/>
      <dgm:t>
        <a:bodyPr/>
        <a:lstStyle/>
        <a:p>
          <a:endParaRPr lang="en-US"/>
        </a:p>
      </dgm:t>
    </dgm:pt>
    <dgm:pt modelId="{8CF9CA7B-C766-4365-8887-3C5C7A0858B5}" type="sibTrans" cxnId="{52052243-A8EE-4905-8BFA-1FA078B2F6AF}">
      <dgm:prSet/>
      <dgm:spPr/>
      <dgm:t>
        <a:bodyPr/>
        <a:lstStyle/>
        <a:p>
          <a:endParaRPr lang="en-US"/>
        </a:p>
      </dgm:t>
    </dgm:pt>
    <dgm:pt modelId="{519677C7-E37E-48B6-8D1D-7B5D48AB78E2}">
      <dgm:prSet phldrT="[Text]" custT="1"/>
      <dgm:spPr/>
      <dgm:t>
        <a:bodyPr/>
        <a:lstStyle/>
        <a:p>
          <a:r>
            <a:rPr lang="en-US" sz="1800" dirty="0"/>
            <a:t>Wind </a:t>
          </a:r>
          <a:br>
            <a:rPr lang="en-US" sz="1800" dirty="0"/>
          </a:br>
          <a:r>
            <a:rPr lang="en-US" sz="1800" dirty="0"/>
            <a:t>Mitigation</a:t>
          </a:r>
        </a:p>
      </dgm:t>
    </dgm:pt>
    <dgm:pt modelId="{52D07335-FBC3-4246-8F5E-EE7BEA0F764D}" type="parTrans" cxnId="{91315CD6-B536-4B95-932A-B5FAC17FA0B9}">
      <dgm:prSet/>
      <dgm:spPr/>
      <dgm:t>
        <a:bodyPr/>
        <a:lstStyle/>
        <a:p>
          <a:endParaRPr lang="en-US"/>
        </a:p>
      </dgm:t>
    </dgm:pt>
    <dgm:pt modelId="{740C26F9-8B49-4EFF-A6F4-D123E6BCDBA2}" type="sibTrans" cxnId="{91315CD6-B536-4B95-932A-B5FAC17FA0B9}">
      <dgm:prSet/>
      <dgm:spPr/>
      <dgm:t>
        <a:bodyPr/>
        <a:lstStyle/>
        <a:p>
          <a:endParaRPr lang="en-US"/>
        </a:p>
      </dgm:t>
    </dgm:pt>
    <dgm:pt modelId="{6B9BCBF8-A65C-421A-9356-207C4FE5F3B8}">
      <dgm:prSet phldrT="[Text]" custT="1"/>
      <dgm:spPr/>
      <dgm:t>
        <a:bodyPr/>
        <a:lstStyle/>
        <a:p>
          <a:r>
            <a:rPr lang="en-US" sz="1400" dirty="0"/>
            <a:t>Brace/upgrade to wind-rated garage doors </a:t>
          </a:r>
        </a:p>
      </dgm:t>
    </dgm:pt>
    <dgm:pt modelId="{FAD89E36-E6EE-479F-BBE3-232F1700B212}" type="parTrans" cxnId="{1F179DCB-10EB-41E3-A0D8-AF7DBD7F11F4}">
      <dgm:prSet/>
      <dgm:spPr/>
      <dgm:t>
        <a:bodyPr/>
        <a:lstStyle/>
        <a:p>
          <a:endParaRPr lang="en-US"/>
        </a:p>
      </dgm:t>
    </dgm:pt>
    <dgm:pt modelId="{107183C1-4956-44F2-BC64-8671F46478C8}" type="sibTrans" cxnId="{1F179DCB-10EB-41E3-A0D8-AF7DBD7F11F4}">
      <dgm:prSet/>
      <dgm:spPr/>
      <dgm:t>
        <a:bodyPr/>
        <a:lstStyle/>
        <a:p>
          <a:endParaRPr lang="en-US"/>
        </a:p>
      </dgm:t>
    </dgm:pt>
    <dgm:pt modelId="{9084CE6E-2490-4E9A-AF1F-7B1C1D822045}">
      <dgm:prSet custT="1"/>
      <dgm:spPr/>
      <dgm:t>
        <a:bodyPr/>
        <a:lstStyle/>
        <a:p>
          <a:r>
            <a:rPr lang="en-US" sz="1800" dirty="0"/>
            <a:t>Earthquake Mitigation</a:t>
          </a:r>
        </a:p>
      </dgm:t>
    </dgm:pt>
    <dgm:pt modelId="{15478E4C-A017-491F-8B0B-F62991C8CFD1}" type="parTrans" cxnId="{62330AB9-BD9C-482D-8032-5D214D5401CE}">
      <dgm:prSet/>
      <dgm:spPr/>
      <dgm:t>
        <a:bodyPr/>
        <a:lstStyle/>
        <a:p>
          <a:endParaRPr lang="en-US"/>
        </a:p>
      </dgm:t>
    </dgm:pt>
    <dgm:pt modelId="{B63473A8-50C5-4DBB-AF32-4BFC3751486C}" type="sibTrans" cxnId="{62330AB9-BD9C-482D-8032-5D214D5401CE}">
      <dgm:prSet/>
      <dgm:spPr/>
      <dgm:t>
        <a:bodyPr/>
        <a:lstStyle/>
        <a:p>
          <a:endParaRPr lang="en-US"/>
        </a:p>
      </dgm:t>
    </dgm:pt>
    <dgm:pt modelId="{D50B0C7D-C75D-4475-9606-95688DD30C07}">
      <dgm:prSet phldrT="[Text]" custT="1"/>
      <dgm:spPr/>
      <dgm:t>
        <a:bodyPr/>
        <a:lstStyle/>
        <a:p>
          <a:r>
            <a:rPr lang="en-US" sz="1400" dirty="0"/>
            <a:t>Add a sump pump </a:t>
          </a:r>
        </a:p>
      </dgm:t>
    </dgm:pt>
    <dgm:pt modelId="{E80B5B8B-DA6A-4E0B-A591-9A4C51BA88DE}" type="parTrans" cxnId="{F790D4E6-B9D5-4028-B64D-EC19FFD17215}">
      <dgm:prSet/>
      <dgm:spPr/>
      <dgm:t>
        <a:bodyPr/>
        <a:lstStyle/>
        <a:p>
          <a:endParaRPr lang="en-US"/>
        </a:p>
      </dgm:t>
    </dgm:pt>
    <dgm:pt modelId="{14BA5964-2FA7-4E2B-A60D-1D2AEB21C48A}" type="sibTrans" cxnId="{F790D4E6-B9D5-4028-B64D-EC19FFD17215}">
      <dgm:prSet/>
      <dgm:spPr/>
      <dgm:t>
        <a:bodyPr/>
        <a:lstStyle/>
        <a:p>
          <a:endParaRPr lang="en-US"/>
        </a:p>
      </dgm:t>
    </dgm:pt>
    <dgm:pt modelId="{3DEB62E7-1ABE-48B8-BEA9-94848344EFA9}">
      <dgm:prSet phldrT="[Text]" custT="1"/>
      <dgm:spPr/>
      <dgm:t>
        <a:bodyPr/>
        <a:lstStyle/>
        <a:p>
          <a:r>
            <a:rPr lang="en-US" sz="1400" dirty="0"/>
            <a:t>Relocate outside of a flood plain </a:t>
          </a:r>
        </a:p>
      </dgm:t>
    </dgm:pt>
    <dgm:pt modelId="{05547A8A-1AC5-4A87-B727-8D47F458E1CB}" type="parTrans" cxnId="{FD308E0E-0E24-4AA0-91B4-312EC9A971F0}">
      <dgm:prSet/>
      <dgm:spPr/>
      <dgm:t>
        <a:bodyPr/>
        <a:lstStyle/>
        <a:p>
          <a:endParaRPr lang="en-US"/>
        </a:p>
      </dgm:t>
    </dgm:pt>
    <dgm:pt modelId="{DE3EA4B2-EAAB-4C09-B046-B88D177E3F9F}" type="sibTrans" cxnId="{FD308E0E-0E24-4AA0-91B4-312EC9A971F0}">
      <dgm:prSet/>
      <dgm:spPr/>
      <dgm:t>
        <a:bodyPr/>
        <a:lstStyle/>
        <a:p>
          <a:endParaRPr lang="en-US"/>
        </a:p>
      </dgm:t>
    </dgm:pt>
    <dgm:pt modelId="{48303302-87AE-453E-986A-C5E908033A3E}">
      <dgm:prSet phldrT="[Text]" custT="1"/>
      <dgm:spPr/>
      <dgm:t>
        <a:bodyPr/>
        <a:lstStyle/>
        <a:p>
          <a:r>
            <a:rPr lang="en-US" sz="1400" dirty="0"/>
            <a:t>Install noncombustible </a:t>
          </a:r>
        </a:p>
      </dgm:t>
    </dgm:pt>
    <dgm:pt modelId="{8BB088AF-AD0D-4956-9104-BE15FFFE4D10}" type="parTrans" cxnId="{A25A7F6C-D240-49F1-807C-1FCD84137F84}">
      <dgm:prSet/>
      <dgm:spPr/>
      <dgm:t>
        <a:bodyPr/>
        <a:lstStyle/>
        <a:p>
          <a:endParaRPr lang="en-US"/>
        </a:p>
      </dgm:t>
    </dgm:pt>
    <dgm:pt modelId="{0DBE6D32-6FA0-49C2-B2E6-2973C35C8560}" type="sibTrans" cxnId="{A25A7F6C-D240-49F1-807C-1FCD84137F84}">
      <dgm:prSet/>
      <dgm:spPr/>
      <dgm:t>
        <a:bodyPr/>
        <a:lstStyle/>
        <a:p>
          <a:endParaRPr lang="en-US"/>
        </a:p>
      </dgm:t>
    </dgm:pt>
    <dgm:pt modelId="{7173ED5E-3CF9-4DD4-B05F-91C2039BC58E}">
      <dgm:prSet phldrT="[Text]" custT="1"/>
      <dgm:spPr/>
      <dgm:t>
        <a:bodyPr/>
        <a:lstStyle/>
        <a:p>
          <a:r>
            <a:rPr lang="en-US" sz="1400" dirty="0"/>
            <a:t>Install hurricane roof straps </a:t>
          </a:r>
        </a:p>
      </dgm:t>
    </dgm:pt>
    <dgm:pt modelId="{39416C86-6AB1-4DA1-91A7-79296440AB07}" type="parTrans" cxnId="{4513C2C8-121D-4350-B491-2B69376F1D5D}">
      <dgm:prSet/>
      <dgm:spPr/>
      <dgm:t>
        <a:bodyPr/>
        <a:lstStyle/>
        <a:p>
          <a:endParaRPr lang="en-US"/>
        </a:p>
      </dgm:t>
    </dgm:pt>
    <dgm:pt modelId="{0AEA64AB-0F9C-4315-8B0C-D89F9AAD04E0}" type="sibTrans" cxnId="{4513C2C8-121D-4350-B491-2B69376F1D5D}">
      <dgm:prSet/>
      <dgm:spPr/>
      <dgm:t>
        <a:bodyPr/>
        <a:lstStyle/>
        <a:p>
          <a:endParaRPr lang="en-US"/>
        </a:p>
      </dgm:t>
    </dgm:pt>
    <dgm:pt modelId="{A059B059-5706-4264-86EE-0F5AE7EF35E7}">
      <dgm:prSet phldrT="[Text]" custT="1"/>
      <dgm:spPr/>
      <dgm:t>
        <a:bodyPr/>
        <a:lstStyle/>
        <a:p>
          <a:r>
            <a:rPr lang="en-US" sz="1400" dirty="0"/>
            <a:t>Upgrade to pressure-rated windows </a:t>
          </a:r>
        </a:p>
      </dgm:t>
    </dgm:pt>
    <dgm:pt modelId="{166407DD-1682-4608-AF0D-B59FD23CA0A6}" type="parTrans" cxnId="{B2C6A1B6-D542-4150-807D-8651FA294B30}">
      <dgm:prSet/>
      <dgm:spPr/>
      <dgm:t>
        <a:bodyPr/>
        <a:lstStyle/>
        <a:p>
          <a:endParaRPr lang="en-US"/>
        </a:p>
      </dgm:t>
    </dgm:pt>
    <dgm:pt modelId="{22E86F32-C932-4990-8C2D-3E6999249498}" type="sibTrans" cxnId="{B2C6A1B6-D542-4150-807D-8651FA294B30}">
      <dgm:prSet/>
      <dgm:spPr/>
      <dgm:t>
        <a:bodyPr/>
        <a:lstStyle/>
        <a:p>
          <a:endParaRPr lang="en-US"/>
        </a:p>
      </dgm:t>
    </dgm:pt>
    <dgm:pt modelId="{84205555-E6A5-4E98-AD61-393A39E72512}">
      <dgm:prSet custT="1"/>
      <dgm:spPr/>
      <dgm:t>
        <a:bodyPr/>
        <a:lstStyle/>
        <a:p>
          <a:r>
            <a:rPr lang="en-US" sz="1400" dirty="0"/>
            <a:t>Anchor roof-top mounted equipment </a:t>
          </a:r>
        </a:p>
      </dgm:t>
    </dgm:pt>
    <dgm:pt modelId="{989A5314-56B5-473A-9A74-7EAE11424395}" type="parTrans" cxnId="{FA32340C-9252-4C93-B260-E2F82C674AEE}">
      <dgm:prSet/>
      <dgm:spPr/>
      <dgm:t>
        <a:bodyPr/>
        <a:lstStyle/>
        <a:p>
          <a:endParaRPr lang="en-US"/>
        </a:p>
      </dgm:t>
    </dgm:pt>
    <dgm:pt modelId="{152DB36C-E595-4B51-B8F3-03F2F84CA025}" type="sibTrans" cxnId="{FA32340C-9252-4C93-B260-E2F82C674AEE}">
      <dgm:prSet/>
      <dgm:spPr/>
      <dgm:t>
        <a:bodyPr/>
        <a:lstStyle/>
        <a:p>
          <a:endParaRPr lang="en-US"/>
        </a:p>
      </dgm:t>
    </dgm:pt>
    <dgm:pt modelId="{7246BCBD-C606-472D-AD10-AAFBE63A2A7C}">
      <dgm:prSet custT="1"/>
      <dgm:spPr/>
      <dgm:t>
        <a:bodyPr/>
        <a:lstStyle/>
        <a:p>
          <a:r>
            <a:rPr lang="en-US" sz="1400" dirty="0"/>
            <a:t>Install window film to prevent shattered glass injuries </a:t>
          </a:r>
        </a:p>
      </dgm:t>
    </dgm:pt>
    <dgm:pt modelId="{E8F3376B-BF35-493F-B67E-59DC7AB2E952}" type="sibTrans" cxnId="{AC5BF91B-34C2-4EBC-A58E-27B78C091145}">
      <dgm:prSet/>
      <dgm:spPr/>
      <dgm:t>
        <a:bodyPr/>
        <a:lstStyle/>
        <a:p>
          <a:endParaRPr lang="en-US"/>
        </a:p>
      </dgm:t>
    </dgm:pt>
    <dgm:pt modelId="{ED308A37-9D24-42A3-8196-889607C6EC69}" type="parTrans" cxnId="{AC5BF91B-34C2-4EBC-A58E-27B78C091145}">
      <dgm:prSet/>
      <dgm:spPr/>
      <dgm:t>
        <a:bodyPr/>
        <a:lstStyle/>
        <a:p>
          <a:endParaRPr lang="en-US"/>
        </a:p>
      </dgm:t>
    </dgm:pt>
    <dgm:pt modelId="{9E4E5131-5472-4C9B-BB44-2676669782E4}">
      <dgm:prSet phldrT="[Text]" custT="1"/>
      <dgm:spPr/>
      <dgm:t>
        <a:bodyPr/>
        <a:lstStyle/>
        <a:p>
          <a:r>
            <a:rPr lang="en-US" sz="1400" dirty="0"/>
            <a:t>Landscape your property to improve water runoff and drainage </a:t>
          </a:r>
        </a:p>
      </dgm:t>
    </dgm:pt>
    <dgm:pt modelId="{D3E77D73-13FC-4A1B-84BA-8CC077A7DAE6}" type="parTrans" cxnId="{1377244A-A4F9-461E-8C29-A31F0721140C}">
      <dgm:prSet/>
      <dgm:spPr/>
      <dgm:t>
        <a:bodyPr/>
        <a:lstStyle/>
        <a:p>
          <a:endParaRPr lang="en-US"/>
        </a:p>
      </dgm:t>
    </dgm:pt>
    <dgm:pt modelId="{7B23C4E1-8B4F-40E9-B96F-A55310933455}" type="sibTrans" cxnId="{1377244A-A4F9-461E-8C29-A31F0721140C}">
      <dgm:prSet/>
      <dgm:spPr/>
      <dgm:t>
        <a:bodyPr/>
        <a:lstStyle/>
        <a:p>
          <a:endParaRPr lang="en-US"/>
        </a:p>
      </dgm:t>
    </dgm:pt>
    <dgm:pt modelId="{5B96A6FD-5A87-457E-94E7-036134EDA587}">
      <dgm:prSet phldrT="[Text]" custT="1"/>
      <dgm:spPr/>
      <dgm:t>
        <a:bodyPr/>
        <a:lstStyle/>
        <a:p>
          <a:r>
            <a:rPr lang="en-US" sz="1400" dirty="0"/>
            <a:t>Remove roof and gutter debris that can be ignited by airborne embers </a:t>
          </a:r>
        </a:p>
      </dgm:t>
    </dgm:pt>
    <dgm:pt modelId="{C4698316-C126-490A-B29E-811E33F30C97}" type="parTrans" cxnId="{48398926-86C7-4FE1-BA1F-F7371A44271A}">
      <dgm:prSet/>
      <dgm:spPr/>
      <dgm:t>
        <a:bodyPr/>
        <a:lstStyle/>
        <a:p>
          <a:endParaRPr lang="en-US"/>
        </a:p>
      </dgm:t>
    </dgm:pt>
    <dgm:pt modelId="{3E083809-C138-4369-AC5F-D8D57D93E92A}" type="sibTrans" cxnId="{48398926-86C7-4FE1-BA1F-F7371A44271A}">
      <dgm:prSet/>
      <dgm:spPr/>
      <dgm:t>
        <a:bodyPr/>
        <a:lstStyle/>
        <a:p>
          <a:endParaRPr lang="en-US"/>
        </a:p>
      </dgm:t>
    </dgm:pt>
    <dgm:pt modelId="{34EC7522-44E0-4430-804E-219CFA0AAC2B}" type="pres">
      <dgm:prSet presAssocID="{39F98150-6463-48B0-B1D5-A963573DB849}" presName="Name0" presStyleCnt="0">
        <dgm:presLayoutVars>
          <dgm:dir/>
          <dgm:resizeHandles val="exact"/>
        </dgm:presLayoutVars>
      </dgm:prSet>
      <dgm:spPr/>
    </dgm:pt>
    <dgm:pt modelId="{69B8599A-DCAC-4775-A405-B5162DBF13BD}" type="pres">
      <dgm:prSet presAssocID="{39F98150-6463-48B0-B1D5-A963573DB849}" presName="fgShape" presStyleLbl="fgShp" presStyleIdx="0" presStyleCnt="1" custFlipVert="1" custScaleX="99137" custScaleY="10869" custLinFactNeighborX="1471" custLinFactNeighborY="77899"/>
      <dgm:spPr>
        <a:noFill/>
        <a:ln>
          <a:noFill/>
        </a:ln>
      </dgm:spPr>
    </dgm:pt>
    <dgm:pt modelId="{51545898-5DAD-4864-BB5A-0575D3BC9BAD}" type="pres">
      <dgm:prSet presAssocID="{39F98150-6463-48B0-B1D5-A963573DB849}" presName="linComp" presStyleCnt="0"/>
      <dgm:spPr/>
    </dgm:pt>
    <dgm:pt modelId="{9929D54F-3705-4DAB-9263-91208A767EE5}" type="pres">
      <dgm:prSet presAssocID="{AA8D65ED-98C9-4001-B8D8-5E00247976C7}" presName="compNode" presStyleCnt="0"/>
      <dgm:spPr/>
    </dgm:pt>
    <dgm:pt modelId="{69D61A20-AA30-4DDD-95B7-6C5FFB72F3AB}" type="pres">
      <dgm:prSet presAssocID="{AA8D65ED-98C9-4001-B8D8-5E00247976C7}" presName="bkgdShape" presStyleLbl="node1" presStyleIdx="0" presStyleCnt="4" custLinFactNeighborX="-6171"/>
      <dgm:spPr/>
    </dgm:pt>
    <dgm:pt modelId="{0A20D75B-93D4-4B3F-82DA-BD758CEC39FE}" type="pres">
      <dgm:prSet presAssocID="{AA8D65ED-98C9-4001-B8D8-5E00247976C7}" presName="nodeTx" presStyleLbl="node1" presStyleIdx="0" presStyleCnt="4">
        <dgm:presLayoutVars>
          <dgm:bulletEnabled val="1"/>
        </dgm:presLayoutVars>
      </dgm:prSet>
      <dgm:spPr/>
    </dgm:pt>
    <dgm:pt modelId="{98AC330B-7E79-4D30-AA55-E0B1036B2F01}" type="pres">
      <dgm:prSet presAssocID="{AA8D65ED-98C9-4001-B8D8-5E00247976C7}" presName="invisiNode" presStyleLbl="node1" presStyleIdx="0" presStyleCnt="4"/>
      <dgm:spPr/>
    </dgm:pt>
    <dgm:pt modelId="{55B88CC4-810E-4A55-B343-D2A25C5466C9}" type="pres">
      <dgm:prSet presAssocID="{AA8D65ED-98C9-4001-B8D8-5E00247976C7}" presName="imagNode" presStyleLbl="fgImgPlace1" presStyleIdx="0" presStyleCnt="4" custScaleX="92895" custScaleY="92895"/>
      <dgm:spPr>
        <a:blipFill>
          <a:blip xmlns:r="http://schemas.openxmlformats.org/officeDocument/2006/relationships" r:embed="rId1"/>
          <a:srcRect/>
          <a:stretch>
            <a:fillRect l="-3000" r="-3000"/>
          </a:stretch>
        </a:blipFill>
      </dgm:spPr>
    </dgm:pt>
    <dgm:pt modelId="{1D512236-6EBE-4B55-94D5-9742B58729AB}" type="pres">
      <dgm:prSet presAssocID="{B94625AE-4745-4F29-A54C-BAE4EDF7D8E2}" presName="sibTrans" presStyleLbl="sibTrans2D1" presStyleIdx="0" presStyleCnt="0"/>
      <dgm:spPr/>
    </dgm:pt>
    <dgm:pt modelId="{82021F92-090B-4A66-9290-A57B8E349DC7}" type="pres">
      <dgm:prSet presAssocID="{664DED22-D4EA-492D-BBF8-4FFD5C3F2650}" presName="compNode" presStyleCnt="0"/>
      <dgm:spPr/>
    </dgm:pt>
    <dgm:pt modelId="{DF9FD0EB-0AEC-4C17-8452-53D9E5912C64}" type="pres">
      <dgm:prSet presAssocID="{664DED22-D4EA-492D-BBF8-4FFD5C3F2650}" presName="bkgdShape" presStyleLbl="node1" presStyleIdx="1" presStyleCnt="4"/>
      <dgm:spPr/>
    </dgm:pt>
    <dgm:pt modelId="{3E2D9DDA-174C-471D-A4B4-513FE1AE3498}" type="pres">
      <dgm:prSet presAssocID="{664DED22-D4EA-492D-BBF8-4FFD5C3F2650}" presName="nodeTx" presStyleLbl="node1" presStyleIdx="1" presStyleCnt="4">
        <dgm:presLayoutVars>
          <dgm:bulletEnabled val="1"/>
        </dgm:presLayoutVars>
      </dgm:prSet>
      <dgm:spPr/>
    </dgm:pt>
    <dgm:pt modelId="{7AD52A1D-4F1E-4893-AAB5-062B6EE643AF}" type="pres">
      <dgm:prSet presAssocID="{664DED22-D4EA-492D-BBF8-4FFD5C3F2650}" presName="invisiNode" presStyleLbl="node1" presStyleIdx="1" presStyleCnt="4"/>
      <dgm:spPr/>
    </dgm:pt>
    <dgm:pt modelId="{CB13FAA3-2339-42A1-B745-F2A6421DE542}" type="pres">
      <dgm:prSet presAssocID="{664DED22-D4EA-492D-BBF8-4FFD5C3F2650}" presName="imagNode" presStyleLbl="fgImgPlace1" presStyleIdx="1" presStyleCnt="4" custScaleX="92895" custScaleY="9289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C4A43D46-4B1A-4C91-BF87-BF764673F16A}" type="pres">
      <dgm:prSet presAssocID="{662DA0FC-5B02-4209-97DF-F5F974D6C276}" presName="sibTrans" presStyleLbl="sibTrans2D1" presStyleIdx="0" presStyleCnt="0"/>
      <dgm:spPr/>
    </dgm:pt>
    <dgm:pt modelId="{A26507AF-F07E-468F-8FA6-F63F593ACE0F}" type="pres">
      <dgm:prSet presAssocID="{519677C7-E37E-48B6-8D1D-7B5D48AB78E2}" presName="compNode" presStyleCnt="0"/>
      <dgm:spPr/>
    </dgm:pt>
    <dgm:pt modelId="{EB150985-163E-4071-B204-61A7A0758650}" type="pres">
      <dgm:prSet presAssocID="{519677C7-E37E-48B6-8D1D-7B5D48AB78E2}" presName="bkgdShape" presStyleLbl="node1" presStyleIdx="2" presStyleCnt="4"/>
      <dgm:spPr/>
    </dgm:pt>
    <dgm:pt modelId="{7A018951-02F2-4F89-B93A-7E70FBD14035}" type="pres">
      <dgm:prSet presAssocID="{519677C7-E37E-48B6-8D1D-7B5D48AB78E2}" presName="nodeTx" presStyleLbl="node1" presStyleIdx="2" presStyleCnt="4">
        <dgm:presLayoutVars>
          <dgm:bulletEnabled val="1"/>
        </dgm:presLayoutVars>
      </dgm:prSet>
      <dgm:spPr/>
    </dgm:pt>
    <dgm:pt modelId="{231CDA68-7193-41E9-872A-DC1D2DF6A041}" type="pres">
      <dgm:prSet presAssocID="{519677C7-E37E-48B6-8D1D-7B5D48AB78E2}" presName="invisiNode" presStyleLbl="node1" presStyleIdx="2" presStyleCnt="4"/>
      <dgm:spPr/>
    </dgm:pt>
    <dgm:pt modelId="{DF8B50A7-C8C2-4957-BBA1-51420C598957}" type="pres">
      <dgm:prSet presAssocID="{519677C7-E37E-48B6-8D1D-7B5D48AB78E2}" presName="imagNode" presStyleLbl="fgImgPlace1" presStyleIdx="2" presStyleCnt="4" custScaleX="92895" custScaleY="92895"/>
      <dgm:spPr>
        <a:blipFill>
          <a:blip xmlns:r="http://schemas.openxmlformats.org/officeDocument/2006/relationships" r:embed="rId3"/>
          <a:srcRect/>
          <a:stretch>
            <a:fillRect t="-7000" b="-7000"/>
          </a:stretch>
        </a:blipFill>
      </dgm:spPr>
    </dgm:pt>
    <dgm:pt modelId="{1F99AC71-9373-4EA7-A1FB-8E1F10C1AEDB}" type="pres">
      <dgm:prSet presAssocID="{740C26F9-8B49-4EFF-A6F4-D123E6BCDBA2}" presName="sibTrans" presStyleLbl="sibTrans2D1" presStyleIdx="0" presStyleCnt="0"/>
      <dgm:spPr/>
    </dgm:pt>
    <dgm:pt modelId="{F0FC2DBF-9D3C-439A-8128-5CF578FF83EE}" type="pres">
      <dgm:prSet presAssocID="{9084CE6E-2490-4E9A-AF1F-7B1C1D822045}" presName="compNode" presStyleCnt="0"/>
      <dgm:spPr/>
    </dgm:pt>
    <dgm:pt modelId="{04E6919D-A418-416A-AF22-9BD67556D4B7}" type="pres">
      <dgm:prSet presAssocID="{9084CE6E-2490-4E9A-AF1F-7B1C1D822045}" presName="bkgdShape" presStyleLbl="node1" presStyleIdx="3" presStyleCnt="4" custScaleX="100291"/>
      <dgm:spPr/>
    </dgm:pt>
    <dgm:pt modelId="{8C2D0038-4D15-422D-B175-009AD50C9C10}" type="pres">
      <dgm:prSet presAssocID="{9084CE6E-2490-4E9A-AF1F-7B1C1D822045}" presName="nodeTx" presStyleLbl="node1" presStyleIdx="3" presStyleCnt="4">
        <dgm:presLayoutVars>
          <dgm:bulletEnabled val="1"/>
        </dgm:presLayoutVars>
      </dgm:prSet>
      <dgm:spPr/>
    </dgm:pt>
    <dgm:pt modelId="{53209F1A-5B34-468D-99B3-C718CD3A899A}" type="pres">
      <dgm:prSet presAssocID="{9084CE6E-2490-4E9A-AF1F-7B1C1D822045}" presName="invisiNode" presStyleLbl="node1" presStyleIdx="3" presStyleCnt="4"/>
      <dgm:spPr/>
    </dgm:pt>
    <dgm:pt modelId="{0E981440-A18C-478D-A6B1-1241E6ACD485}" type="pres">
      <dgm:prSet presAssocID="{9084CE6E-2490-4E9A-AF1F-7B1C1D822045}" presName="imagNode" presStyleLbl="fgImgPlace1" presStyleIdx="3" presStyleCnt="4" custScaleX="92895" custScaleY="92895"/>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Lst>
  <dgm:cxnLst>
    <dgm:cxn modelId="{3EF8B400-AF4A-4CFB-B07C-AEB0D132902D}" type="presOf" srcId="{662DA0FC-5B02-4209-97DF-F5F974D6C276}" destId="{C4A43D46-4B1A-4C91-BF87-BF764673F16A}" srcOrd="0" destOrd="0" presId="urn:microsoft.com/office/officeart/2005/8/layout/hList7"/>
    <dgm:cxn modelId="{2555EA02-2A25-4B8F-AE4A-BD839919B77F}" srcId="{39F98150-6463-48B0-B1D5-A963573DB849}" destId="{AA8D65ED-98C9-4001-B8D8-5E00247976C7}" srcOrd="0" destOrd="0" parTransId="{5A2AA9EE-9543-4195-B9AF-EF71A50D5353}" sibTransId="{B94625AE-4745-4F29-A54C-BAE4EDF7D8E2}"/>
    <dgm:cxn modelId="{6136EF0B-5BF1-4281-A67B-CBBFDB47C166}" type="presOf" srcId="{AA8D65ED-98C9-4001-B8D8-5E00247976C7}" destId="{0A20D75B-93D4-4B3F-82DA-BD758CEC39FE}" srcOrd="1" destOrd="0" presId="urn:microsoft.com/office/officeart/2005/8/layout/hList7"/>
    <dgm:cxn modelId="{FA32340C-9252-4C93-B260-E2F82C674AEE}" srcId="{9084CE6E-2490-4E9A-AF1F-7B1C1D822045}" destId="{84205555-E6A5-4E98-AD61-393A39E72512}" srcOrd="1" destOrd="0" parTransId="{989A5314-56B5-473A-9A74-7EAE11424395}" sibTransId="{152DB36C-E595-4B51-B8F3-03F2F84CA025}"/>
    <dgm:cxn modelId="{B09A830D-064D-48E4-B0A6-6BAF7D1A38D3}" srcId="{AA8D65ED-98C9-4001-B8D8-5E00247976C7}" destId="{987B3461-5E2A-457C-822A-81D63DB57B1C}" srcOrd="1" destOrd="0" parTransId="{2833B236-0361-485E-944F-16451BBC2AD9}" sibTransId="{AA97B5B2-3FC0-402C-89E8-58323FEF5CAB}"/>
    <dgm:cxn modelId="{FD308E0E-0E24-4AA0-91B4-312EC9A971F0}" srcId="{AA8D65ED-98C9-4001-B8D8-5E00247976C7}" destId="{3DEB62E7-1ABE-48B8-BEA9-94848344EFA9}" srcOrd="3" destOrd="0" parTransId="{05547A8A-1AC5-4A87-B727-8D47F458E1CB}" sibTransId="{DE3EA4B2-EAAB-4C09-B046-B88D177E3F9F}"/>
    <dgm:cxn modelId="{F9E8970E-5AEE-4349-963C-5438EE399F28}" type="presOf" srcId="{84205555-E6A5-4E98-AD61-393A39E72512}" destId="{8C2D0038-4D15-422D-B175-009AD50C9C10}" srcOrd="1" destOrd="2" presId="urn:microsoft.com/office/officeart/2005/8/layout/hList7"/>
    <dgm:cxn modelId="{D1BE2614-30CF-46AD-ABAA-A48D9A97D03F}" type="presOf" srcId="{6A3B5C24-7EBB-413F-9BA9-2874918EBDB9}" destId="{0A20D75B-93D4-4B3F-82DA-BD758CEC39FE}" srcOrd="1" destOrd="1" presId="urn:microsoft.com/office/officeart/2005/8/layout/hList7"/>
    <dgm:cxn modelId="{AC5BF91B-34C2-4EBC-A58E-27B78C091145}" srcId="{9084CE6E-2490-4E9A-AF1F-7B1C1D822045}" destId="{7246BCBD-C606-472D-AD10-AAFBE63A2A7C}" srcOrd="0" destOrd="0" parTransId="{ED308A37-9D24-42A3-8196-889607C6EC69}" sibTransId="{E8F3376B-BF35-493F-B67E-59DC7AB2E952}"/>
    <dgm:cxn modelId="{4CD2921F-94E0-4510-8879-64AAA3408D0E}" srcId="{AA8D65ED-98C9-4001-B8D8-5E00247976C7}" destId="{6A3B5C24-7EBB-413F-9BA9-2874918EBDB9}" srcOrd="0" destOrd="0" parTransId="{CA2B6542-1EAC-43C2-8021-D42AF16E6D7E}" sibTransId="{1CB4D7A6-7709-4DD3-B147-42D98C6DA0EF}"/>
    <dgm:cxn modelId="{48398926-86C7-4FE1-BA1F-F7371A44271A}" srcId="{664DED22-D4EA-492D-BBF8-4FFD5C3F2650}" destId="{5B96A6FD-5A87-457E-94E7-036134EDA587}" srcOrd="2" destOrd="0" parTransId="{C4698316-C126-490A-B29E-811E33F30C97}" sibTransId="{3E083809-C138-4369-AC5F-D8D57D93E92A}"/>
    <dgm:cxn modelId="{33C78D2D-99F0-4CE4-BAAA-8278557FC45A}" type="presOf" srcId="{84205555-E6A5-4E98-AD61-393A39E72512}" destId="{04E6919D-A418-416A-AF22-9BD67556D4B7}" srcOrd="0" destOrd="2" presId="urn:microsoft.com/office/officeart/2005/8/layout/hList7"/>
    <dgm:cxn modelId="{5B4EAA2F-8207-48A7-B935-77643A6096BD}" type="presOf" srcId="{519677C7-E37E-48B6-8D1D-7B5D48AB78E2}" destId="{7A018951-02F2-4F89-B93A-7E70FBD14035}" srcOrd="1" destOrd="0" presId="urn:microsoft.com/office/officeart/2005/8/layout/hList7"/>
    <dgm:cxn modelId="{A9C4BF5B-88E2-47CC-9313-CFCD8BDF2844}" type="presOf" srcId="{9E4E5131-5472-4C9B-BB44-2676669782E4}" destId="{69D61A20-AA30-4DDD-95B7-6C5FFB72F3AB}" srcOrd="0" destOrd="5" presId="urn:microsoft.com/office/officeart/2005/8/layout/hList7"/>
    <dgm:cxn modelId="{51F7295D-F90B-4447-8250-D806C44C1F87}" type="presOf" srcId="{A55FBA77-C72B-445F-B270-98AB66B0AD43}" destId="{3E2D9DDA-174C-471D-A4B4-513FE1AE3498}" srcOrd="1" destOrd="1" presId="urn:microsoft.com/office/officeart/2005/8/layout/hList7"/>
    <dgm:cxn modelId="{A79E855F-DCA3-4B79-B958-44AA15EB4D3E}" type="presOf" srcId="{A059B059-5706-4264-86EE-0F5AE7EF35E7}" destId="{EB150985-163E-4071-B204-61A7A0758650}" srcOrd="0" destOrd="3" presId="urn:microsoft.com/office/officeart/2005/8/layout/hList7"/>
    <dgm:cxn modelId="{52052243-A8EE-4905-8BFA-1FA078B2F6AF}" srcId="{664DED22-D4EA-492D-BBF8-4FFD5C3F2650}" destId="{A55FBA77-C72B-445F-B270-98AB66B0AD43}" srcOrd="0" destOrd="0" parTransId="{1EEEE950-583F-4C09-8FBD-06EE4C9B490A}" sibTransId="{8CF9CA7B-C766-4365-8887-3C5C7A0858B5}"/>
    <dgm:cxn modelId="{33413E45-7F0F-425C-A44C-6D8FC2043752}" type="presOf" srcId="{5B96A6FD-5A87-457E-94E7-036134EDA587}" destId="{3E2D9DDA-174C-471D-A4B4-513FE1AE3498}" srcOrd="1" destOrd="3" presId="urn:microsoft.com/office/officeart/2005/8/layout/hList7"/>
    <dgm:cxn modelId="{1377244A-A4F9-461E-8C29-A31F0721140C}" srcId="{AA8D65ED-98C9-4001-B8D8-5E00247976C7}" destId="{9E4E5131-5472-4C9B-BB44-2676669782E4}" srcOrd="4" destOrd="0" parTransId="{D3E77D73-13FC-4A1B-84BA-8CC077A7DAE6}" sibTransId="{7B23C4E1-8B4F-40E9-B96F-A55310933455}"/>
    <dgm:cxn modelId="{A25A7F6C-D240-49F1-807C-1FCD84137F84}" srcId="{664DED22-D4EA-492D-BBF8-4FFD5C3F2650}" destId="{48303302-87AE-453E-986A-C5E908033A3E}" srcOrd="1" destOrd="0" parTransId="{8BB088AF-AD0D-4956-9104-BE15FFFE4D10}" sibTransId="{0DBE6D32-6FA0-49C2-B2E6-2973C35C8560}"/>
    <dgm:cxn modelId="{2B76994F-2259-456E-90D7-34FD30E2DDC0}" type="presOf" srcId="{740C26F9-8B49-4EFF-A6F4-D123E6BCDBA2}" destId="{1F99AC71-9373-4EA7-A1FB-8E1F10C1AEDB}" srcOrd="0" destOrd="0" presId="urn:microsoft.com/office/officeart/2005/8/layout/hList7"/>
    <dgm:cxn modelId="{67157C71-B6D4-470B-B9ED-AD2E1CA1E2ED}" type="presOf" srcId="{6B9BCBF8-A65C-421A-9356-207C4FE5F3B8}" destId="{EB150985-163E-4071-B204-61A7A0758650}" srcOrd="0" destOrd="1" presId="urn:microsoft.com/office/officeart/2005/8/layout/hList7"/>
    <dgm:cxn modelId="{B2D49886-A749-4EBA-B38F-D82BCED8FE53}" type="presOf" srcId="{9084CE6E-2490-4E9A-AF1F-7B1C1D822045}" destId="{04E6919D-A418-416A-AF22-9BD67556D4B7}" srcOrd="0" destOrd="0" presId="urn:microsoft.com/office/officeart/2005/8/layout/hList7"/>
    <dgm:cxn modelId="{EA57FE88-9670-4422-A0D7-C31773D044CB}" type="presOf" srcId="{987B3461-5E2A-457C-822A-81D63DB57B1C}" destId="{0A20D75B-93D4-4B3F-82DA-BD758CEC39FE}" srcOrd="1" destOrd="2" presId="urn:microsoft.com/office/officeart/2005/8/layout/hList7"/>
    <dgm:cxn modelId="{C30FB78B-6BA6-4D5C-A046-A90979FDE167}" type="presOf" srcId="{D50B0C7D-C75D-4475-9606-95688DD30C07}" destId="{69D61A20-AA30-4DDD-95B7-6C5FFB72F3AB}" srcOrd="0" destOrd="3" presId="urn:microsoft.com/office/officeart/2005/8/layout/hList7"/>
    <dgm:cxn modelId="{973D068C-FCC1-40C3-93A1-2D88BF63FF74}" type="presOf" srcId="{7246BCBD-C606-472D-AD10-AAFBE63A2A7C}" destId="{04E6919D-A418-416A-AF22-9BD67556D4B7}" srcOrd="0" destOrd="1" presId="urn:microsoft.com/office/officeart/2005/8/layout/hList7"/>
    <dgm:cxn modelId="{76741C8E-0652-431D-AA86-8905380CBE63}" type="presOf" srcId="{5B96A6FD-5A87-457E-94E7-036134EDA587}" destId="{DF9FD0EB-0AEC-4C17-8452-53D9E5912C64}" srcOrd="0" destOrd="3" presId="urn:microsoft.com/office/officeart/2005/8/layout/hList7"/>
    <dgm:cxn modelId="{ACC10793-C1E6-4268-BA6F-03123A7D4E4C}" type="presOf" srcId="{AA8D65ED-98C9-4001-B8D8-5E00247976C7}" destId="{69D61A20-AA30-4DDD-95B7-6C5FFB72F3AB}" srcOrd="0" destOrd="0" presId="urn:microsoft.com/office/officeart/2005/8/layout/hList7"/>
    <dgm:cxn modelId="{D0788F97-30D2-4AF1-B16F-4B20FABDD96E}" type="presOf" srcId="{664DED22-D4EA-492D-BBF8-4FFD5C3F2650}" destId="{DF9FD0EB-0AEC-4C17-8452-53D9E5912C64}" srcOrd="0" destOrd="0" presId="urn:microsoft.com/office/officeart/2005/8/layout/hList7"/>
    <dgm:cxn modelId="{010F899F-6B57-4F01-809A-B6C2DEA74996}" srcId="{39F98150-6463-48B0-B1D5-A963573DB849}" destId="{664DED22-D4EA-492D-BBF8-4FFD5C3F2650}" srcOrd="1" destOrd="0" parTransId="{227D7736-2E06-4044-992B-5DF91B294319}" sibTransId="{662DA0FC-5B02-4209-97DF-F5F974D6C276}"/>
    <dgm:cxn modelId="{E975ECA1-A03B-4491-929A-590BDFA883EC}" type="presOf" srcId="{519677C7-E37E-48B6-8D1D-7B5D48AB78E2}" destId="{EB150985-163E-4071-B204-61A7A0758650}" srcOrd="0" destOrd="0" presId="urn:microsoft.com/office/officeart/2005/8/layout/hList7"/>
    <dgm:cxn modelId="{AF2135A3-4B57-4A87-8C27-0C28ECBDD35B}" type="presOf" srcId="{6A3B5C24-7EBB-413F-9BA9-2874918EBDB9}" destId="{69D61A20-AA30-4DDD-95B7-6C5FFB72F3AB}" srcOrd="0" destOrd="1" presId="urn:microsoft.com/office/officeart/2005/8/layout/hList7"/>
    <dgm:cxn modelId="{C2F368A5-B721-401C-9C8A-A9DC744D0246}" type="presOf" srcId="{3DEB62E7-1ABE-48B8-BEA9-94848344EFA9}" destId="{69D61A20-AA30-4DDD-95B7-6C5FFB72F3AB}" srcOrd="0" destOrd="4" presId="urn:microsoft.com/office/officeart/2005/8/layout/hList7"/>
    <dgm:cxn modelId="{721A22AC-FD22-4D16-B31C-1A610F10761C}" type="presOf" srcId="{D50B0C7D-C75D-4475-9606-95688DD30C07}" destId="{0A20D75B-93D4-4B3F-82DA-BD758CEC39FE}" srcOrd="1" destOrd="3" presId="urn:microsoft.com/office/officeart/2005/8/layout/hList7"/>
    <dgm:cxn modelId="{D1C354B1-29A8-4B2B-87E9-E0390A451B42}" type="presOf" srcId="{A55FBA77-C72B-445F-B270-98AB66B0AD43}" destId="{DF9FD0EB-0AEC-4C17-8452-53D9E5912C64}" srcOrd="0" destOrd="1" presId="urn:microsoft.com/office/officeart/2005/8/layout/hList7"/>
    <dgm:cxn modelId="{29472EB6-F1BC-4E25-9620-DD1BF73D2778}" type="presOf" srcId="{987B3461-5E2A-457C-822A-81D63DB57B1C}" destId="{69D61A20-AA30-4DDD-95B7-6C5FFB72F3AB}" srcOrd="0" destOrd="2" presId="urn:microsoft.com/office/officeart/2005/8/layout/hList7"/>
    <dgm:cxn modelId="{B2C6A1B6-D542-4150-807D-8651FA294B30}" srcId="{519677C7-E37E-48B6-8D1D-7B5D48AB78E2}" destId="{A059B059-5706-4264-86EE-0F5AE7EF35E7}" srcOrd="2" destOrd="0" parTransId="{166407DD-1682-4608-AF0D-B59FD23CA0A6}" sibTransId="{22E86F32-C932-4990-8C2D-3E6999249498}"/>
    <dgm:cxn modelId="{62330AB9-BD9C-482D-8032-5D214D5401CE}" srcId="{39F98150-6463-48B0-B1D5-A963573DB849}" destId="{9084CE6E-2490-4E9A-AF1F-7B1C1D822045}" srcOrd="3" destOrd="0" parTransId="{15478E4C-A017-491F-8B0B-F62991C8CFD1}" sibTransId="{B63473A8-50C5-4DBB-AF32-4BFC3751486C}"/>
    <dgm:cxn modelId="{304697C4-0153-4235-BEFF-680E255E0FC3}" type="presOf" srcId="{48303302-87AE-453E-986A-C5E908033A3E}" destId="{3E2D9DDA-174C-471D-A4B4-513FE1AE3498}" srcOrd="1" destOrd="2" presId="urn:microsoft.com/office/officeart/2005/8/layout/hList7"/>
    <dgm:cxn modelId="{F1F1CFC4-FA4A-47D1-AA4A-706F9F4D28A4}" type="presOf" srcId="{39F98150-6463-48B0-B1D5-A963573DB849}" destId="{34EC7522-44E0-4430-804E-219CFA0AAC2B}" srcOrd="0" destOrd="0" presId="urn:microsoft.com/office/officeart/2005/8/layout/hList7"/>
    <dgm:cxn modelId="{E080D9C5-F0E8-4753-8F3A-5861B91F4477}" type="presOf" srcId="{6B9BCBF8-A65C-421A-9356-207C4FE5F3B8}" destId="{7A018951-02F2-4F89-B93A-7E70FBD14035}" srcOrd="1" destOrd="1" presId="urn:microsoft.com/office/officeart/2005/8/layout/hList7"/>
    <dgm:cxn modelId="{4513C2C8-121D-4350-B491-2B69376F1D5D}" srcId="{519677C7-E37E-48B6-8D1D-7B5D48AB78E2}" destId="{7173ED5E-3CF9-4DD4-B05F-91C2039BC58E}" srcOrd="1" destOrd="0" parTransId="{39416C86-6AB1-4DA1-91A7-79296440AB07}" sibTransId="{0AEA64AB-0F9C-4315-8B0C-D89F9AAD04E0}"/>
    <dgm:cxn modelId="{6BD2E6C8-8815-4DC7-8587-39DACC54F439}" type="presOf" srcId="{9E4E5131-5472-4C9B-BB44-2676669782E4}" destId="{0A20D75B-93D4-4B3F-82DA-BD758CEC39FE}" srcOrd="1" destOrd="5" presId="urn:microsoft.com/office/officeart/2005/8/layout/hList7"/>
    <dgm:cxn modelId="{1F179DCB-10EB-41E3-A0D8-AF7DBD7F11F4}" srcId="{519677C7-E37E-48B6-8D1D-7B5D48AB78E2}" destId="{6B9BCBF8-A65C-421A-9356-207C4FE5F3B8}" srcOrd="0" destOrd="0" parTransId="{FAD89E36-E6EE-479F-BBE3-232F1700B212}" sibTransId="{107183C1-4956-44F2-BC64-8671F46478C8}"/>
    <dgm:cxn modelId="{91315CD6-B536-4B95-932A-B5FAC17FA0B9}" srcId="{39F98150-6463-48B0-B1D5-A963573DB849}" destId="{519677C7-E37E-48B6-8D1D-7B5D48AB78E2}" srcOrd="2" destOrd="0" parTransId="{52D07335-FBC3-4246-8F5E-EE7BEA0F764D}" sibTransId="{740C26F9-8B49-4EFF-A6F4-D123E6BCDBA2}"/>
    <dgm:cxn modelId="{170EC9D7-D638-4352-A366-E35C2390992D}" type="presOf" srcId="{48303302-87AE-453E-986A-C5E908033A3E}" destId="{DF9FD0EB-0AEC-4C17-8452-53D9E5912C64}" srcOrd="0" destOrd="2" presId="urn:microsoft.com/office/officeart/2005/8/layout/hList7"/>
    <dgm:cxn modelId="{F220C5E3-061F-47FF-AC3B-402647857599}" type="presOf" srcId="{3DEB62E7-1ABE-48B8-BEA9-94848344EFA9}" destId="{0A20D75B-93D4-4B3F-82DA-BD758CEC39FE}" srcOrd="1" destOrd="4" presId="urn:microsoft.com/office/officeart/2005/8/layout/hList7"/>
    <dgm:cxn modelId="{C3E5EEE3-734D-44DD-926E-E84A6F91A0A3}" type="presOf" srcId="{7173ED5E-3CF9-4DD4-B05F-91C2039BC58E}" destId="{7A018951-02F2-4F89-B93A-7E70FBD14035}" srcOrd="1" destOrd="2" presId="urn:microsoft.com/office/officeart/2005/8/layout/hList7"/>
    <dgm:cxn modelId="{F790D4E6-B9D5-4028-B64D-EC19FFD17215}" srcId="{AA8D65ED-98C9-4001-B8D8-5E00247976C7}" destId="{D50B0C7D-C75D-4475-9606-95688DD30C07}" srcOrd="2" destOrd="0" parTransId="{E80B5B8B-DA6A-4E0B-A591-9A4C51BA88DE}" sibTransId="{14BA5964-2FA7-4E2B-A60D-1D2AEB21C48A}"/>
    <dgm:cxn modelId="{A529F4E8-5CB7-40C7-A498-BCED0BCE8603}" type="presOf" srcId="{9084CE6E-2490-4E9A-AF1F-7B1C1D822045}" destId="{8C2D0038-4D15-422D-B175-009AD50C9C10}" srcOrd="1" destOrd="0" presId="urn:microsoft.com/office/officeart/2005/8/layout/hList7"/>
    <dgm:cxn modelId="{6E2B68EF-F83C-4EA7-9665-3114B0A870DA}" type="presOf" srcId="{7173ED5E-3CF9-4DD4-B05F-91C2039BC58E}" destId="{EB150985-163E-4071-B204-61A7A0758650}" srcOrd="0" destOrd="2" presId="urn:microsoft.com/office/officeart/2005/8/layout/hList7"/>
    <dgm:cxn modelId="{6B9A09F7-88E6-4271-8EA3-BEF424DAF556}" type="presOf" srcId="{7246BCBD-C606-472D-AD10-AAFBE63A2A7C}" destId="{8C2D0038-4D15-422D-B175-009AD50C9C10}" srcOrd="1" destOrd="1" presId="urn:microsoft.com/office/officeart/2005/8/layout/hList7"/>
    <dgm:cxn modelId="{FCDE4FFB-EAEB-4BF8-BC6A-429B6E0C2C9D}" type="presOf" srcId="{B94625AE-4745-4F29-A54C-BAE4EDF7D8E2}" destId="{1D512236-6EBE-4B55-94D5-9742B58729AB}" srcOrd="0" destOrd="0" presId="urn:microsoft.com/office/officeart/2005/8/layout/hList7"/>
    <dgm:cxn modelId="{8934B6FC-BC22-4BE9-B10F-885F88A97814}" type="presOf" srcId="{664DED22-D4EA-492D-BBF8-4FFD5C3F2650}" destId="{3E2D9DDA-174C-471D-A4B4-513FE1AE3498}" srcOrd="1" destOrd="0" presId="urn:microsoft.com/office/officeart/2005/8/layout/hList7"/>
    <dgm:cxn modelId="{E4AA8FFF-A679-4787-9949-DA25E2CF1813}" type="presOf" srcId="{A059B059-5706-4264-86EE-0F5AE7EF35E7}" destId="{7A018951-02F2-4F89-B93A-7E70FBD14035}" srcOrd="1" destOrd="3" presId="urn:microsoft.com/office/officeart/2005/8/layout/hList7"/>
    <dgm:cxn modelId="{66CD41E9-429E-448B-AFC8-0787CECC52D1}" type="presParOf" srcId="{34EC7522-44E0-4430-804E-219CFA0AAC2B}" destId="{69B8599A-DCAC-4775-A405-B5162DBF13BD}" srcOrd="0" destOrd="0" presId="urn:microsoft.com/office/officeart/2005/8/layout/hList7"/>
    <dgm:cxn modelId="{91E045FF-D374-4DE8-8EFD-769E52464EA1}" type="presParOf" srcId="{34EC7522-44E0-4430-804E-219CFA0AAC2B}" destId="{51545898-5DAD-4864-BB5A-0575D3BC9BAD}" srcOrd="1" destOrd="0" presId="urn:microsoft.com/office/officeart/2005/8/layout/hList7"/>
    <dgm:cxn modelId="{EF3B3188-26B8-4810-AB26-E652DAC0514D}" type="presParOf" srcId="{51545898-5DAD-4864-BB5A-0575D3BC9BAD}" destId="{9929D54F-3705-4DAB-9263-91208A767EE5}" srcOrd="0" destOrd="0" presId="urn:microsoft.com/office/officeart/2005/8/layout/hList7"/>
    <dgm:cxn modelId="{48B1D9AE-DC91-44FE-85D5-4CC5AD036DD3}" type="presParOf" srcId="{9929D54F-3705-4DAB-9263-91208A767EE5}" destId="{69D61A20-AA30-4DDD-95B7-6C5FFB72F3AB}" srcOrd="0" destOrd="0" presId="urn:microsoft.com/office/officeart/2005/8/layout/hList7"/>
    <dgm:cxn modelId="{8E72FDD4-2834-4395-8F6C-4628B568777D}" type="presParOf" srcId="{9929D54F-3705-4DAB-9263-91208A767EE5}" destId="{0A20D75B-93D4-4B3F-82DA-BD758CEC39FE}" srcOrd="1" destOrd="0" presId="urn:microsoft.com/office/officeart/2005/8/layout/hList7"/>
    <dgm:cxn modelId="{A3E828D0-24FF-48F1-95C6-9BC7AAAE8E4D}" type="presParOf" srcId="{9929D54F-3705-4DAB-9263-91208A767EE5}" destId="{98AC330B-7E79-4D30-AA55-E0B1036B2F01}" srcOrd="2" destOrd="0" presId="urn:microsoft.com/office/officeart/2005/8/layout/hList7"/>
    <dgm:cxn modelId="{DCCE506D-035A-476F-883C-5E5601D379D3}" type="presParOf" srcId="{9929D54F-3705-4DAB-9263-91208A767EE5}" destId="{55B88CC4-810E-4A55-B343-D2A25C5466C9}" srcOrd="3" destOrd="0" presId="urn:microsoft.com/office/officeart/2005/8/layout/hList7"/>
    <dgm:cxn modelId="{8606B898-8E9E-453E-8B75-5A1999E7855C}" type="presParOf" srcId="{51545898-5DAD-4864-BB5A-0575D3BC9BAD}" destId="{1D512236-6EBE-4B55-94D5-9742B58729AB}" srcOrd="1" destOrd="0" presId="urn:microsoft.com/office/officeart/2005/8/layout/hList7"/>
    <dgm:cxn modelId="{585BBF45-FF2D-4F0B-A5C9-DB1D68240136}" type="presParOf" srcId="{51545898-5DAD-4864-BB5A-0575D3BC9BAD}" destId="{82021F92-090B-4A66-9290-A57B8E349DC7}" srcOrd="2" destOrd="0" presId="urn:microsoft.com/office/officeart/2005/8/layout/hList7"/>
    <dgm:cxn modelId="{8C25C814-397F-4A5D-8EF2-6DBC3FAB4ADA}" type="presParOf" srcId="{82021F92-090B-4A66-9290-A57B8E349DC7}" destId="{DF9FD0EB-0AEC-4C17-8452-53D9E5912C64}" srcOrd="0" destOrd="0" presId="urn:microsoft.com/office/officeart/2005/8/layout/hList7"/>
    <dgm:cxn modelId="{9027BE01-6C45-4A66-8B3C-37716E6B198A}" type="presParOf" srcId="{82021F92-090B-4A66-9290-A57B8E349DC7}" destId="{3E2D9DDA-174C-471D-A4B4-513FE1AE3498}" srcOrd="1" destOrd="0" presId="urn:microsoft.com/office/officeart/2005/8/layout/hList7"/>
    <dgm:cxn modelId="{E823ACAC-55A9-48DA-BC23-E2C21D113BD4}" type="presParOf" srcId="{82021F92-090B-4A66-9290-A57B8E349DC7}" destId="{7AD52A1D-4F1E-4893-AAB5-062B6EE643AF}" srcOrd="2" destOrd="0" presId="urn:microsoft.com/office/officeart/2005/8/layout/hList7"/>
    <dgm:cxn modelId="{8EA81ADE-FF0D-4A36-A3D8-7D87CE36414D}" type="presParOf" srcId="{82021F92-090B-4A66-9290-A57B8E349DC7}" destId="{CB13FAA3-2339-42A1-B745-F2A6421DE542}" srcOrd="3" destOrd="0" presId="urn:microsoft.com/office/officeart/2005/8/layout/hList7"/>
    <dgm:cxn modelId="{40D0E235-D23E-46F0-A012-738EAD76FE96}" type="presParOf" srcId="{51545898-5DAD-4864-BB5A-0575D3BC9BAD}" destId="{C4A43D46-4B1A-4C91-BF87-BF764673F16A}" srcOrd="3" destOrd="0" presId="urn:microsoft.com/office/officeart/2005/8/layout/hList7"/>
    <dgm:cxn modelId="{848BAA47-3B1A-4124-9B50-A33ECECC6541}" type="presParOf" srcId="{51545898-5DAD-4864-BB5A-0575D3BC9BAD}" destId="{A26507AF-F07E-468F-8FA6-F63F593ACE0F}" srcOrd="4" destOrd="0" presId="urn:microsoft.com/office/officeart/2005/8/layout/hList7"/>
    <dgm:cxn modelId="{7E94C3F4-E54B-43D9-BED7-605758B66EA2}" type="presParOf" srcId="{A26507AF-F07E-468F-8FA6-F63F593ACE0F}" destId="{EB150985-163E-4071-B204-61A7A0758650}" srcOrd="0" destOrd="0" presId="urn:microsoft.com/office/officeart/2005/8/layout/hList7"/>
    <dgm:cxn modelId="{AA949FCB-865A-4471-BBEF-1359C68D5836}" type="presParOf" srcId="{A26507AF-F07E-468F-8FA6-F63F593ACE0F}" destId="{7A018951-02F2-4F89-B93A-7E70FBD14035}" srcOrd="1" destOrd="0" presId="urn:microsoft.com/office/officeart/2005/8/layout/hList7"/>
    <dgm:cxn modelId="{8DAE4FDB-B30B-4012-A5F7-CB8FF8ED4CB5}" type="presParOf" srcId="{A26507AF-F07E-468F-8FA6-F63F593ACE0F}" destId="{231CDA68-7193-41E9-872A-DC1D2DF6A041}" srcOrd="2" destOrd="0" presId="urn:microsoft.com/office/officeart/2005/8/layout/hList7"/>
    <dgm:cxn modelId="{4BB879FD-2AFF-4612-85AE-144EC800B666}" type="presParOf" srcId="{A26507AF-F07E-468F-8FA6-F63F593ACE0F}" destId="{DF8B50A7-C8C2-4957-BBA1-51420C598957}" srcOrd="3" destOrd="0" presId="urn:microsoft.com/office/officeart/2005/8/layout/hList7"/>
    <dgm:cxn modelId="{0ED8228C-51FA-40CE-82DE-AF23C803B5BC}" type="presParOf" srcId="{51545898-5DAD-4864-BB5A-0575D3BC9BAD}" destId="{1F99AC71-9373-4EA7-A1FB-8E1F10C1AEDB}" srcOrd="5" destOrd="0" presId="urn:microsoft.com/office/officeart/2005/8/layout/hList7"/>
    <dgm:cxn modelId="{9AF6492B-450C-4628-90E2-D2AF7E00B94F}" type="presParOf" srcId="{51545898-5DAD-4864-BB5A-0575D3BC9BAD}" destId="{F0FC2DBF-9D3C-439A-8128-5CF578FF83EE}" srcOrd="6" destOrd="0" presId="urn:microsoft.com/office/officeart/2005/8/layout/hList7"/>
    <dgm:cxn modelId="{AF2B8FE1-7FFB-4862-B0F7-04AB3444065B}" type="presParOf" srcId="{F0FC2DBF-9D3C-439A-8128-5CF578FF83EE}" destId="{04E6919D-A418-416A-AF22-9BD67556D4B7}" srcOrd="0" destOrd="0" presId="urn:microsoft.com/office/officeart/2005/8/layout/hList7"/>
    <dgm:cxn modelId="{CD16F545-085B-4694-966C-D6B5B5A66530}" type="presParOf" srcId="{F0FC2DBF-9D3C-439A-8128-5CF578FF83EE}" destId="{8C2D0038-4D15-422D-B175-009AD50C9C10}" srcOrd="1" destOrd="0" presId="urn:microsoft.com/office/officeart/2005/8/layout/hList7"/>
    <dgm:cxn modelId="{C60E7542-4EFB-47DC-BCBD-EC2F3B26168C}" type="presParOf" srcId="{F0FC2DBF-9D3C-439A-8128-5CF578FF83EE}" destId="{53209F1A-5B34-468D-99B3-C718CD3A899A}" srcOrd="2" destOrd="0" presId="urn:microsoft.com/office/officeart/2005/8/layout/hList7"/>
    <dgm:cxn modelId="{F594606D-24DF-4F90-A43C-4303E393F351}" type="presParOf" srcId="{F0FC2DBF-9D3C-439A-8128-5CF578FF83EE}" destId="{0E981440-A18C-478D-A6B1-1241E6ACD48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81B18-03D3-44C9-943A-AFCB6DA14629}">
      <dsp:nvSpPr>
        <dsp:cNvPr id="0" name=""/>
        <dsp:cNvSpPr/>
      </dsp:nvSpPr>
      <dsp:spPr>
        <a:xfrm>
          <a:off x="0" y="0"/>
          <a:ext cx="4224760" cy="1192786"/>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Hazard Insurance </a:t>
          </a:r>
        </a:p>
        <a:p>
          <a:pPr marL="228600" lvl="1" indent="-228600" algn="l" defTabSz="889000">
            <a:lnSpc>
              <a:spcPct val="90000"/>
            </a:lnSpc>
            <a:spcBef>
              <a:spcPct val="0"/>
            </a:spcBef>
            <a:spcAft>
              <a:spcPct val="15000"/>
            </a:spcAft>
            <a:buChar char="•"/>
          </a:pPr>
          <a:r>
            <a:rPr lang="en-US" altLang="en-US" sz="2000" kern="1200" dirty="0">
              <a:latin typeface="Source Sans Pro" panose="020B0503030403020204" pitchFamily="34" charset="0"/>
              <a:ea typeface="ＭＳ Ｐゴシック" pitchFamily="-109" charset="-128"/>
              <a:cs typeface="Times New Roman" pitchFamily="18" charset="0"/>
            </a:rPr>
            <a:t>Required on all secured loans.</a:t>
          </a:r>
          <a:endParaRPr lang="en-US" sz="2000" kern="1200" dirty="0"/>
        </a:p>
        <a:p>
          <a:pPr marL="114300" lvl="1" indent="-114300" algn="l" defTabSz="622300">
            <a:lnSpc>
              <a:spcPct val="90000"/>
            </a:lnSpc>
            <a:spcBef>
              <a:spcPct val="0"/>
            </a:spcBef>
            <a:spcAft>
              <a:spcPct val="15000"/>
            </a:spcAft>
            <a:buChar char="•"/>
          </a:pPr>
          <a:endParaRPr lang="en-US" altLang="en-US" sz="1400" kern="1200" dirty="0">
            <a:latin typeface="Source Sans Pro" panose="020B0503030403020204" pitchFamily="34" charset="0"/>
            <a:ea typeface="ＭＳ Ｐゴシック" pitchFamily="-109" charset="-128"/>
            <a:cs typeface="Times New Roman" pitchFamily="18" charset="0"/>
          </a:endParaRPr>
        </a:p>
      </dsp:txBody>
      <dsp:txXfrm>
        <a:off x="964230" y="0"/>
        <a:ext cx="3260529" cy="1192786"/>
      </dsp:txXfrm>
    </dsp:sp>
    <dsp:sp modelId="{640AB643-FF8E-4E97-9EF4-6647A4E498D1}">
      <dsp:nvSpPr>
        <dsp:cNvPr id="0" name=""/>
        <dsp:cNvSpPr/>
      </dsp:nvSpPr>
      <dsp:spPr>
        <a:xfrm>
          <a:off x="178594" y="218108"/>
          <a:ext cx="726320" cy="7565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222008-89A6-42C7-96D1-3613C8F34575}">
      <dsp:nvSpPr>
        <dsp:cNvPr id="0" name=""/>
        <dsp:cNvSpPr/>
      </dsp:nvSpPr>
      <dsp:spPr>
        <a:xfrm>
          <a:off x="0" y="1312064"/>
          <a:ext cx="4224760" cy="1192786"/>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Flood insurance </a:t>
          </a:r>
        </a:p>
        <a:p>
          <a:pPr marL="228600" lvl="1" indent="-228600" algn="l" defTabSz="889000">
            <a:lnSpc>
              <a:spcPct val="90000"/>
            </a:lnSpc>
            <a:spcBef>
              <a:spcPct val="0"/>
            </a:spcBef>
            <a:spcAft>
              <a:spcPct val="15000"/>
            </a:spcAft>
            <a:buChar char="•"/>
          </a:pPr>
          <a:r>
            <a:rPr lang="en-US" altLang="en-US" sz="2000" kern="1200" dirty="0">
              <a:latin typeface="Source Sans Pro" panose="020B0503030403020204" pitchFamily="34" charset="0"/>
              <a:ea typeface="ＭＳ Ｐゴシック" pitchFamily="-109" charset="-128"/>
              <a:cs typeface="Times New Roman" pitchFamily="18" charset="0"/>
            </a:rPr>
            <a:t>Required for properties located in a Special Flood Hazard Area (SFHA) and for properties damaged in a flood disaster.</a:t>
          </a:r>
          <a:endParaRPr lang="en-US" sz="2000" kern="1200" dirty="0"/>
        </a:p>
        <a:p>
          <a:pPr marL="228600" lvl="2" indent="-114300" algn="l" defTabSz="622300">
            <a:lnSpc>
              <a:spcPct val="90000"/>
            </a:lnSpc>
            <a:spcBef>
              <a:spcPct val="0"/>
            </a:spcBef>
            <a:spcAft>
              <a:spcPct val="15000"/>
            </a:spcAft>
            <a:buChar char="•"/>
          </a:pPr>
          <a:endParaRPr lang="en-US" altLang="en-US" sz="1400" kern="1200" dirty="0">
            <a:latin typeface="Source Sans Pro" panose="020B0503030403020204" pitchFamily="34" charset="0"/>
            <a:ea typeface="ＭＳ Ｐゴシック" pitchFamily="-109" charset="-128"/>
            <a:cs typeface="Times New Roman" pitchFamily="18" charset="0"/>
          </a:endParaRPr>
        </a:p>
      </dsp:txBody>
      <dsp:txXfrm>
        <a:off x="964230" y="1312064"/>
        <a:ext cx="3260529" cy="1192786"/>
      </dsp:txXfrm>
    </dsp:sp>
    <dsp:sp modelId="{66B30E24-7C0D-47BA-A253-500701CAB152}">
      <dsp:nvSpPr>
        <dsp:cNvPr id="0" name=""/>
        <dsp:cNvSpPr/>
      </dsp:nvSpPr>
      <dsp:spPr>
        <a:xfrm>
          <a:off x="119278" y="1431343"/>
          <a:ext cx="844952" cy="9542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81B18-03D3-44C9-943A-AFCB6DA14629}">
      <dsp:nvSpPr>
        <dsp:cNvPr id="0" name=""/>
        <dsp:cNvSpPr/>
      </dsp:nvSpPr>
      <dsp:spPr>
        <a:xfrm>
          <a:off x="0" y="0"/>
          <a:ext cx="3998912" cy="103187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Eligibility </a:t>
          </a:r>
        </a:p>
        <a:p>
          <a:pPr marL="228600" lvl="1" indent="-228600" algn="l" defTabSz="889000">
            <a:lnSpc>
              <a:spcPct val="90000"/>
            </a:lnSpc>
            <a:spcBef>
              <a:spcPct val="0"/>
            </a:spcBef>
            <a:spcAft>
              <a:spcPct val="15000"/>
            </a:spcAft>
            <a:buChar char="•"/>
          </a:pPr>
          <a:r>
            <a:rPr lang="en-US" altLang="en-US" sz="2000" kern="1200" dirty="0">
              <a:latin typeface="Source Sans Pro" panose="020B0503030403020204" pitchFamily="34" charset="0"/>
              <a:ea typeface="ＭＳ Ｐゴシック" pitchFamily="-109" charset="-128"/>
              <a:cs typeface="Times New Roman" pitchFamily="18" charset="0"/>
            </a:rPr>
            <a:t>Damaged property must be in a declared area.</a:t>
          </a:r>
          <a:endParaRPr lang="en-US" sz="2000" kern="1200" dirty="0"/>
        </a:p>
      </dsp:txBody>
      <dsp:txXfrm>
        <a:off x="902970" y="0"/>
        <a:ext cx="3095941" cy="1031879"/>
      </dsp:txXfrm>
    </dsp:sp>
    <dsp:sp modelId="{640AB643-FF8E-4E97-9EF4-6647A4E498D1}">
      <dsp:nvSpPr>
        <dsp:cNvPr id="0" name=""/>
        <dsp:cNvSpPr/>
      </dsp:nvSpPr>
      <dsp:spPr>
        <a:xfrm>
          <a:off x="103187" y="103187"/>
          <a:ext cx="799782" cy="8255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222008-89A6-42C7-96D1-3613C8F34575}">
      <dsp:nvSpPr>
        <dsp:cNvPr id="0" name=""/>
        <dsp:cNvSpPr/>
      </dsp:nvSpPr>
      <dsp:spPr>
        <a:xfrm>
          <a:off x="0" y="1135067"/>
          <a:ext cx="3998912" cy="153646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Credit History</a:t>
          </a:r>
        </a:p>
        <a:p>
          <a:pPr marL="228600" lvl="1" indent="-228600" algn="l" defTabSz="889000">
            <a:lnSpc>
              <a:spcPct val="90000"/>
            </a:lnSpc>
            <a:spcBef>
              <a:spcPct val="0"/>
            </a:spcBef>
            <a:spcAft>
              <a:spcPct val="15000"/>
            </a:spcAft>
            <a:buChar char="•"/>
          </a:pPr>
          <a:r>
            <a:rPr lang="en-US" altLang="en-US" sz="2000" kern="1200" dirty="0">
              <a:latin typeface="Source Sans Pro" panose="020B0503030403020204" pitchFamily="34" charset="0"/>
              <a:ea typeface="ＭＳ Ｐゴシック" pitchFamily="-109" charset="-128"/>
              <a:cs typeface="Times New Roman" pitchFamily="18" charset="0"/>
            </a:rPr>
            <a:t>Applicants must have a credit history acceptable to SBA.</a:t>
          </a:r>
          <a:endParaRPr lang="en-US" sz="2000" kern="1200" dirty="0"/>
        </a:p>
      </dsp:txBody>
      <dsp:txXfrm>
        <a:off x="902970" y="1135067"/>
        <a:ext cx="3095941" cy="1536469"/>
      </dsp:txXfrm>
    </dsp:sp>
    <dsp:sp modelId="{66B30E24-7C0D-47BA-A253-500701CAB152}">
      <dsp:nvSpPr>
        <dsp:cNvPr id="0" name=""/>
        <dsp:cNvSpPr/>
      </dsp:nvSpPr>
      <dsp:spPr>
        <a:xfrm>
          <a:off x="103187" y="1490550"/>
          <a:ext cx="799782" cy="82550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C245B-D12D-4032-956D-DACE77AB5607}">
      <dsp:nvSpPr>
        <dsp:cNvPr id="0" name=""/>
        <dsp:cNvSpPr/>
      </dsp:nvSpPr>
      <dsp:spPr>
        <a:xfrm>
          <a:off x="0" y="2774725"/>
          <a:ext cx="3998912" cy="103187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Repayment </a:t>
          </a:r>
        </a:p>
        <a:p>
          <a:pPr marL="228600" lvl="1" indent="-228600" algn="l" defTabSz="889000">
            <a:lnSpc>
              <a:spcPct val="90000"/>
            </a:lnSpc>
            <a:spcBef>
              <a:spcPct val="0"/>
            </a:spcBef>
            <a:spcAft>
              <a:spcPct val="15000"/>
            </a:spcAft>
            <a:buChar char="•"/>
          </a:pPr>
          <a:r>
            <a:rPr lang="en-US" altLang="en-US" sz="2000" kern="1200" dirty="0">
              <a:latin typeface="Source Sans Pro" panose="020B0503030403020204" pitchFamily="34" charset="0"/>
              <a:ea typeface="ＭＳ Ｐゴシック" pitchFamily="-109" charset="-128"/>
              <a:cs typeface="Times New Roman" pitchFamily="18" charset="0"/>
            </a:rPr>
            <a:t>Applicants must show the ability to repay all loans. </a:t>
          </a:r>
          <a:endParaRPr lang="en-US" sz="2000" kern="1200" dirty="0"/>
        </a:p>
      </dsp:txBody>
      <dsp:txXfrm>
        <a:off x="902970" y="2774725"/>
        <a:ext cx="3095941" cy="1031879"/>
      </dsp:txXfrm>
    </dsp:sp>
    <dsp:sp modelId="{A2C3A03B-2EC4-4627-90D8-ACAFCA0CC7D4}">
      <dsp:nvSpPr>
        <dsp:cNvPr id="0" name=""/>
        <dsp:cNvSpPr/>
      </dsp:nvSpPr>
      <dsp:spPr>
        <a:xfrm>
          <a:off x="103187" y="2877913"/>
          <a:ext cx="799782" cy="82550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22FD-92DA-4B3F-99C6-93F29E983A2C}">
      <dsp:nvSpPr>
        <dsp:cNvPr id="0" name=""/>
        <dsp:cNvSpPr/>
      </dsp:nvSpPr>
      <dsp:spPr>
        <a:xfrm>
          <a:off x="0" y="0"/>
          <a:ext cx="6703695" cy="13339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Preparedness</a:t>
          </a:r>
          <a:endParaRPr lang="en-US" sz="5800" kern="1200" dirty="0"/>
        </a:p>
      </dsp:txBody>
      <dsp:txXfrm>
        <a:off x="39071" y="39071"/>
        <a:ext cx="5264230" cy="1255834"/>
      </dsp:txXfrm>
    </dsp:sp>
    <dsp:sp modelId="{7BC2DF77-CF36-44BA-A4EE-461F8B48F59D}">
      <dsp:nvSpPr>
        <dsp:cNvPr id="0" name=""/>
        <dsp:cNvSpPr/>
      </dsp:nvSpPr>
      <dsp:spPr>
        <a:xfrm>
          <a:off x="591502" y="1556305"/>
          <a:ext cx="6703695" cy="13339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Recovery</a:t>
          </a:r>
          <a:endParaRPr lang="en-US" sz="5800" kern="1200" dirty="0"/>
        </a:p>
      </dsp:txBody>
      <dsp:txXfrm>
        <a:off x="630573" y="1595376"/>
        <a:ext cx="5166966" cy="1255834"/>
      </dsp:txXfrm>
    </dsp:sp>
    <dsp:sp modelId="{516D79D1-8D51-46F5-9DF2-DD39E1A64C16}">
      <dsp:nvSpPr>
        <dsp:cNvPr id="0" name=""/>
        <dsp:cNvSpPr/>
      </dsp:nvSpPr>
      <dsp:spPr>
        <a:xfrm>
          <a:off x="1183004" y="3112610"/>
          <a:ext cx="6703695" cy="1333976"/>
        </a:xfrm>
        <a:prstGeom prst="roundRect">
          <a:avLst>
            <a:gd name="adj" fmla="val 10000"/>
          </a:avLst>
        </a:prstGeom>
        <a:solidFill>
          <a:schemeClr val="accent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Mitigation</a:t>
          </a:r>
          <a:endParaRPr lang="en-US" sz="5800" kern="1200" dirty="0"/>
        </a:p>
      </dsp:txBody>
      <dsp:txXfrm>
        <a:off x="1222075" y="3151681"/>
        <a:ext cx="5166966" cy="1255834"/>
      </dsp:txXfrm>
    </dsp:sp>
    <dsp:sp modelId="{1DE5FB6D-A0C2-4868-91EA-129A346293CE}">
      <dsp:nvSpPr>
        <dsp:cNvPr id="0" name=""/>
        <dsp:cNvSpPr/>
      </dsp:nvSpPr>
      <dsp:spPr>
        <a:xfrm>
          <a:off x="5836610" y="1011598"/>
          <a:ext cx="867084" cy="86708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31704" y="1011598"/>
        <a:ext cx="476896" cy="652481"/>
      </dsp:txXfrm>
    </dsp:sp>
    <dsp:sp modelId="{49BE2B20-1AB9-4E03-8760-642AC33896F6}">
      <dsp:nvSpPr>
        <dsp:cNvPr id="0" name=""/>
        <dsp:cNvSpPr/>
      </dsp:nvSpPr>
      <dsp:spPr>
        <a:xfrm>
          <a:off x="6428113" y="2559010"/>
          <a:ext cx="867084" cy="86708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23207" y="2559010"/>
        <a:ext cx="476896" cy="652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1A20-AA30-4DDD-95B7-6C5FFB72F3AB}">
      <dsp:nvSpPr>
        <dsp:cNvPr id="0" name=""/>
        <dsp:cNvSpPr/>
      </dsp:nvSpPr>
      <dsp:spPr>
        <a:xfrm>
          <a:off x="0" y="0"/>
          <a:ext cx="1892938" cy="443393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Flood </a:t>
          </a:r>
          <a:br>
            <a:rPr lang="en-US" sz="1800" kern="1200" dirty="0"/>
          </a:br>
          <a:r>
            <a:rPr lang="en-US" sz="1800" kern="1200" dirty="0"/>
            <a:t>Mitigation </a:t>
          </a:r>
        </a:p>
        <a:p>
          <a:pPr marL="114300" lvl="1" indent="-114300" algn="l" defTabSz="622300">
            <a:lnSpc>
              <a:spcPct val="90000"/>
            </a:lnSpc>
            <a:spcBef>
              <a:spcPct val="0"/>
            </a:spcBef>
            <a:spcAft>
              <a:spcPct val="15000"/>
            </a:spcAft>
            <a:buChar char="•"/>
          </a:pPr>
          <a:r>
            <a:rPr lang="en-US" sz="1400" kern="1200" dirty="0"/>
            <a:t>Seal your roof deck </a:t>
          </a:r>
        </a:p>
        <a:p>
          <a:pPr marL="114300" lvl="1" indent="-114300" algn="l" defTabSz="622300">
            <a:lnSpc>
              <a:spcPct val="90000"/>
            </a:lnSpc>
            <a:spcBef>
              <a:spcPct val="0"/>
            </a:spcBef>
            <a:spcAft>
              <a:spcPct val="15000"/>
            </a:spcAft>
            <a:buChar char="•"/>
          </a:pPr>
          <a:r>
            <a:rPr lang="en-US" sz="1400" kern="1200" dirty="0"/>
            <a:t>Elevate structures </a:t>
          </a:r>
        </a:p>
        <a:p>
          <a:pPr marL="114300" lvl="1" indent="-114300" algn="l" defTabSz="622300">
            <a:lnSpc>
              <a:spcPct val="90000"/>
            </a:lnSpc>
            <a:spcBef>
              <a:spcPct val="0"/>
            </a:spcBef>
            <a:spcAft>
              <a:spcPct val="15000"/>
            </a:spcAft>
            <a:buChar char="•"/>
          </a:pPr>
          <a:r>
            <a:rPr lang="en-US" sz="1400" kern="1200" dirty="0"/>
            <a:t>Add a sump pump </a:t>
          </a:r>
        </a:p>
        <a:p>
          <a:pPr marL="114300" lvl="1" indent="-114300" algn="l" defTabSz="622300">
            <a:lnSpc>
              <a:spcPct val="90000"/>
            </a:lnSpc>
            <a:spcBef>
              <a:spcPct val="0"/>
            </a:spcBef>
            <a:spcAft>
              <a:spcPct val="15000"/>
            </a:spcAft>
            <a:buChar char="•"/>
          </a:pPr>
          <a:r>
            <a:rPr lang="en-US" sz="1400" kern="1200" dirty="0"/>
            <a:t>Relocate outside of a flood plain </a:t>
          </a:r>
        </a:p>
        <a:p>
          <a:pPr marL="114300" lvl="1" indent="-114300" algn="l" defTabSz="622300">
            <a:lnSpc>
              <a:spcPct val="90000"/>
            </a:lnSpc>
            <a:spcBef>
              <a:spcPct val="0"/>
            </a:spcBef>
            <a:spcAft>
              <a:spcPct val="15000"/>
            </a:spcAft>
            <a:buChar char="•"/>
          </a:pPr>
          <a:r>
            <a:rPr lang="en-US" sz="1400" kern="1200" dirty="0"/>
            <a:t>Landscape your property to improve water runoff and drainage </a:t>
          </a:r>
        </a:p>
      </dsp:txBody>
      <dsp:txXfrm>
        <a:off x="0" y="1773572"/>
        <a:ext cx="1892938" cy="1773572"/>
      </dsp:txXfrm>
    </dsp:sp>
    <dsp:sp modelId="{55B88CC4-810E-4A55-B343-D2A25C5466C9}">
      <dsp:nvSpPr>
        <dsp:cNvPr id="0" name=""/>
        <dsp:cNvSpPr/>
      </dsp:nvSpPr>
      <dsp:spPr>
        <a:xfrm>
          <a:off x="263596" y="318488"/>
          <a:ext cx="1371594" cy="1371594"/>
        </a:xfrm>
        <a:prstGeom prst="ellipse">
          <a:avLst/>
        </a:prstGeom>
        <a:blipFill>
          <a:blip xmlns:r="http://schemas.openxmlformats.org/officeDocument/2006/relationships" r:embed="rId1"/>
          <a:srcRect/>
          <a:stretch>
            <a:fillRect l="-3000" r="-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FD0EB-0AEC-4C17-8452-53D9E5912C64}">
      <dsp:nvSpPr>
        <dsp:cNvPr id="0" name=""/>
        <dsp:cNvSpPr/>
      </dsp:nvSpPr>
      <dsp:spPr>
        <a:xfrm>
          <a:off x="1952650" y="0"/>
          <a:ext cx="1892938" cy="443393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Wildfire </a:t>
          </a:r>
          <a:br>
            <a:rPr lang="en-US" sz="1800" kern="1200" dirty="0"/>
          </a:br>
          <a:r>
            <a:rPr lang="en-US" sz="1800" kern="1200" dirty="0"/>
            <a:t>Mitigation</a:t>
          </a:r>
        </a:p>
        <a:p>
          <a:pPr marL="114300" lvl="1" indent="-114300" algn="l" defTabSz="622300">
            <a:lnSpc>
              <a:spcPct val="90000"/>
            </a:lnSpc>
            <a:spcBef>
              <a:spcPct val="0"/>
            </a:spcBef>
            <a:spcAft>
              <a:spcPct val="15000"/>
            </a:spcAft>
            <a:buChar char="•"/>
          </a:pPr>
          <a:r>
            <a:rPr lang="en-US" sz="1400" kern="1200" dirty="0"/>
            <a:t>Install a Class A fire-rated roof </a:t>
          </a:r>
        </a:p>
        <a:p>
          <a:pPr marL="114300" lvl="1" indent="-114300" algn="l" defTabSz="622300">
            <a:lnSpc>
              <a:spcPct val="90000"/>
            </a:lnSpc>
            <a:spcBef>
              <a:spcPct val="0"/>
            </a:spcBef>
            <a:spcAft>
              <a:spcPct val="15000"/>
            </a:spcAft>
            <a:buChar char="•"/>
          </a:pPr>
          <a:r>
            <a:rPr lang="en-US" sz="1400" kern="1200" dirty="0"/>
            <a:t>Install noncombustible </a:t>
          </a:r>
        </a:p>
        <a:p>
          <a:pPr marL="114300" lvl="1" indent="-114300" algn="l" defTabSz="622300">
            <a:lnSpc>
              <a:spcPct val="90000"/>
            </a:lnSpc>
            <a:spcBef>
              <a:spcPct val="0"/>
            </a:spcBef>
            <a:spcAft>
              <a:spcPct val="15000"/>
            </a:spcAft>
            <a:buChar char="•"/>
          </a:pPr>
          <a:r>
            <a:rPr lang="en-US" sz="1400" kern="1200" dirty="0"/>
            <a:t>Remove roof and gutter debris that can be ignited by airborne embers </a:t>
          </a:r>
        </a:p>
      </dsp:txBody>
      <dsp:txXfrm>
        <a:off x="1952650" y="1773572"/>
        <a:ext cx="1892938" cy="1773572"/>
      </dsp:txXfrm>
    </dsp:sp>
    <dsp:sp modelId="{CB13FAA3-2339-42A1-B745-F2A6421DE542}">
      <dsp:nvSpPr>
        <dsp:cNvPr id="0" name=""/>
        <dsp:cNvSpPr/>
      </dsp:nvSpPr>
      <dsp:spPr>
        <a:xfrm>
          <a:off x="2213323" y="318488"/>
          <a:ext cx="1371594" cy="13715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50985-163E-4071-B204-61A7A0758650}">
      <dsp:nvSpPr>
        <dsp:cNvPr id="0" name=""/>
        <dsp:cNvSpPr/>
      </dsp:nvSpPr>
      <dsp:spPr>
        <a:xfrm>
          <a:off x="3902377" y="0"/>
          <a:ext cx="1892938" cy="443393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Wind </a:t>
          </a:r>
          <a:br>
            <a:rPr lang="en-US" sz="1800" kern="1200" dirty="0"/>
          </a:br>
          <a:r>
            <a:rPr lang="en-US" sz="1800" kern="1200" dirty="0"/>
            <a:t>Mitigation</a:t>
          </a:r>
        </a:p>
        <a:p>
          <a:pPr marL="114300" lvl="1" indent="-114300" algn="l" defTabSz="622300">
            <a:lnSpc>
              <a:spcPct val="90000"/>
            </a:lnSpc>
            <a:spcBef>
              <a:spcPct val="0"/>
            </a:spcBef>
            <a:spcAft>
              <a:spcPct val="15000"/>
            </a:spcAft>
            <a:buChar char="•"/>
          </a:pPr>
          <a:r>
            <a:rPr lang="en-US" sz="1400" kern="1200" dirty="0"/>
            <a:t>Brace/upgrade to wind-rated garage doors </a:t>
          </a:r>
        </a:p>
        <a:p>
          <a:pPr marL="114300" lvl="1" indent="-114300" algn="l" defTabSz="622300">
            <a:lnSpc>
              <a:spcPct val="90000"/>
            </a:lnSpc>
            <a:spcBef>
              <a:spcPct val="0"/>
            </a:spcBef>
            <a:spcAft>
              <a:spcPct val="15000"/>
            </a:spcAft>
            <a:buChar char="•"/>
          </a:pPr>
          <a:r>
            <a:rPr lang="en-US" sz="1400" kern="1200" dirty="0"/>
            <a:t>Install hurricane roof straps </a:t>
          </a:r>
        </a:p>
        <a:p>
          <a:pPr marL="114300" lvl="1" indent="-114300" algn="l" defTabSz="622300">
            <a:lnSpc>
              <a:spcPct val="90000"/>
            </a:lnSpc>
            <a:spcBef>
              <a:spcPct val="0"/>
            </a:spcBef>
            <a:spcAft>
              <a:spcPct val="15000"/>
            </a:spcAft>
            <a:buChar char="•"/>
          </a:pPr>
          <a:r>
            <a:rPr lang="en-US" sz="1400" kern="1200" dirty="0"/>
            <a:t>Upgrade to pressure-rated windows </a:t>
          </a:r>
        </a:p>
      </dsp:txBody>
      <dsp:txXfrm>
        <a:off x="3902377" y="1773572"/>
        <a:ext cx="1892938" cy="1773572"/>
      </dsp:txXfrm>
    </dsp:sp>
    <dsp:sp modelId="{DF8B50A7-C8C2-4957-BBA1-51420C598957}">
      <dsp:nvSpPr>
        <dsp:cNvPr id="0" name=""/>
        <dsp:cNvSpPr/>
      </dsp:nvSpPr>
      <dsp:spPr>
        <a:xfrm>
          <a:off x="4163049" y="318488"/>
          <a:ext cx="1371594" cy="1371594"/>
        </a:xfrm>
        <a:prstGeom prst="ellipse">
          <a:avLst/>
        </a:prstGeom>
        <a:blipFill>
          <a:blip xmlns:r="http://schemas.openxmlformats.org/officeDocument/2006/relationships" r:embed="rId3"/>
          <a:srcRect/>
          <a:stretch>
            <a:fillRect t="-7000" b="-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E6919D-A418-416A-AF22-9BD67556D4B7}">
      <dsp:nvSpPr>
        <dsp:cNvPr id="0" name=""/>
        <dsp:cNvSpPr/>
      </dsp:nvSpPr>
      <dsp:spPr>
        <a:xfrm>
          <a:off x="5852103" y="0"/>
          <a:ext cx="1898446" cy="443393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Earthquake Mitigation</a:t>
          </a:r>
        </a:p>
        <a:p>
          <a:pPr marL="114300" lvl="1" indent="-114300" algn="l" defTabSz="622300">
            <a:lnSpc>
              <a:spcPct val="90000"/>
            </a:lnSpc>
            <a:spcBef>
              <a:spcPct val="0"/>
            </a:spcBef>
            <a:spcAft>
              <a:spcPct val="15000"/>
            </a:spcAft>
            <a:buChar char="•"/>
          </a:pPr>
          <a:r>
            <a:rPr lang="en-US" sz="1400" kern="1200" dirty="0"/>
            <a:t>Install window film to prevent shattered glass injuries </a:t>
          </a:r>
        </a:p>
        <a:p>
          <a:pPr marL="114300" lvl="1" indent="-114300" algn="l" defTabSz="622300">
            <a:lnSpc>
              <a:spcPct val="90000"/>
            </a:lnSpc>
            <a:spcBef>
              <a:spcPct val="0"/>
            </a:spcBef>
            <a:spcAft>
              <a:spcPct val="15000"/>
            </a:spcAft>
            <a:buChar char="•"/>
          </a:pPr>
          <a:r>
            <a:rPr lang="en-US" sz="1400" kern="1200" dirty="0"/>
            <a:t>Anchor roof-top mounted equipment </a:t>
          </a:r>
        </a:p>
      </dsp:txBody>
      <dsp:txXfrm>
        <a:off x="5852103" y="1773572"/>
        <a:ext cx="1898446" cy="1773572"/>
      </dsp:txXfrm>
    </dsp:sp>
    <dsp:sp modelId="{0E981440-A18C-478D-A6B1-1241E6ACD485}">
      <dsp:nvSpPr>
        <dsp:cNvPr id="0" name=""/>
        <dsp:cNvSpPr/>
      </dsp:nvSpPr>
      <dsp:spPr>
        <a:xfrm>
          <a:off x="6115530" y="318488"/>
          <a:ext cx="1371594" cy="137159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8599A-DCAC-4775-A405-B5162DBF13BD}">
      <dsp:nvSpPr>
        <dsp:cNvPr id="0" name=""/>
        <dsp:cNvSpPr/>
      </dsp:nvSpPr>
      <dsp:spPr>
        <a:xfrm flipV="1">
          <a:off x="445848" y="4361643"/>
          <a:ext cx="7071637" cy="72288"/>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7062E8F-0327-1B44-880E-F1AFCA2C073C}" type="datetimeFigureOut">
              <a:rPr lang="en-US" smtClean="0"/>
              <a:t>11/22/2021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0BF4D7-81BE-0B4C-B655-82AD930F9C8A}" type="datetimeFigureOut">
              <a:rPr lang="en-US" smtClean="0"/>
              <a:t>11/22/2021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134913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380221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9324-C176-4E00-953C-4A6B2C47CAC0}" type="slidenum">
              <a:rPr lang="en-US" smtClean="0"/>
              <a:t>4</a:t>
            </a:fld>
            <a:endParaRPr lang="en-US" dirty="0"/>
          </a:p>
        </p:txBody>
      </p:sp>
    </p:spTree>
    <p:extLst>
      <p:ext uri="{BB962C8B-B14F-4D97-AF65-F5344CB8AC3E}">
        <p14:creationId xmlns:p14="http://schemas.microsoft.com/office/powerpoint/2010/main" val="405329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875" eaLnBrk="0" hangingPunct="0">
              <a:spcBef>
                <a:spcPct val="30000"/>
              </a:spcBef>
              <a:defRPr sz="1200">
                <a:solidFill>
                  <a:schemeClr val="tx1"/>
                </a:solidFill>
                <a:latin typeface="Arial Narrow" pitchFamily="34" charset="0"/>
                <a:ea typeface="ＭＳ Ｐゴシック" pitchFamily="34" charset="-128"/>
              </a:defRPr>
            </a:lvl1pPr>
            <a:lvl2pPr marL="747898" indent="-286669" defTabSz="936875" eaLnBrk="0" hangingPunct="0">
              <a:spcBef>
                <a:spcPct val="30000"/>
              </a:spcBef>
              <a:defRPr sz="1200">
                <a:solidFill>
                  <a:schemeClr val="tx1"/>
                </a:solidFill>
                <a:latin typeface="Arial Narrow" pitchFamily="34" charset="0"/>
                <a:ea typeface="ＭＳ Ｐゴシック" pitchFamily="34" charset="-128"/>
              </a:defRPr>
            </a:lvl2pPr>
            <a:lvl3pPr marL="1151476" indent="-229015" defTabSz="936875" eaLnBrk="0" hangingPunct="0">
              <a:spcBef>
                <a:spcPct val="30000"/>
              </a:spcBef>
              <a:defRPr sz="1200">
                <a:solidFill>
                  <a:schemeClr val="tx1"/>
                </a:solidFill>
                <a:latin typeface="Arial Narrow" pitchFamily="34" charset="0"/>
                <a:ea typeface="ＭＳ Ｐゴシック" pitchFamily="34" charset="-128"/>
              </a:defRPr>
            </a:lvl3pPr>
            <a:lvl4pPr marL="1612705" indent="-229015" defTabSz="936875" eaLnBrk="0" hangingPunct="0">
              <a:spcBef>
                <a:spcPct val="30000"/>
              </a:spcBef>
              <a:defRPr sz="1200">
                <a:solidFill>
                  <a:schemeClr val="tx1"/>
                </a:solidFill>
                <a:latin typeface="Arial Narrow" pitchFamily="34" charset="0"/>
                <a:ea typeface="ＭＳ Ｐゴシック" pitchFamily="34" charset="-128"/>
              </a:defRPr>
            </a:lvl4pPr>
            <a:lvl5pPr marL="2073935" indent="-229015" defTabSz="936875" eaLnBrk="0" hangingPunct="0">
              <a:spcBef>
                <a:spcPct val="30000"/>
              </a:spcBef>
              <a:defRPr sz="1200">
                <a:solidFill>
                  <a:schemeClr val="tx1"/>
                </a:solidFill>
                <a:latin typeface="Arial Narrow" pitchFamily="34" charset="0"/>
                <a:ea typeface="ＭＳ Ｐゴシック" pitchFamily="34" charset="-128"/>
              </a:defRPr>
            </a:lvl5pPr>
            <a:lvl6pPr marL="2535165" indent="-229015" defTabSz="936875" eaLnBrk="0" fontAlgn="base" hangingPunct="0">
              <a:spcBef>
                <a:spcPct val="30000"/>
              </a:spcBef>
              <a:spcAft>
                <a:spcPct val="0"/>
              </a:spcAft>
              <a:defRPr sz="1200">
                <a:solidFill>
                  <a:schemeClr val="tx1"/>
                </a:solidFill>
                <a:latin typeface="Arial Narrow" pitchFamily="34" charset="0"/>
                <a:ea typeface="ＭＳ Ｐゴシック" pitchFamily="34" charset="-128"/>
              </a:defRPr>
            </a:lvl6pPr>
            <a:lvl7pPr marL="2996397" indent="-229015" defTabSz="936875" eaLnBrk="0" fontAlgn="base" hangingPunct="0">
              <a:spcBef>
                <a:spcPct val="30000"/>
              </a:spcBef>
              <a:spcAft>
                <a:spcPct val="0"/>
              </a:spcAft>
              <a:defRPr sz="1200">
                <a:solidFill>
                  <a:schemeClr val="tx1"/>
                </a:solidFill>
                <a:latin typeface="Arial Narrow" pitchFamily="34" charset="0"/>
                <a:ea typeface="ＭＳ Ｐゴシック" pitchFamily="34" charset="-128"/>
              </a:defRPr>
            </a:lvl7pPr>
            <a:lvl8pPr marL="3457626" indent="-229015" defTabSz="936875" eaLnBrk="0" fontAlgn="base" hangingPunct="0">
              <a:spcBef>
                <a:spcPct val="30000"/>
              </a:spcBef>
              <a:spcAft>
                <a:spcPct val="0"/>
              </a:spcAft>
              <a:defRPr sz="1200">
                <a:solidFill>
                  <a:schemeClr val="tx1"/>
                </a:solidFill>
                <a:latin typeface="Arial Narrow" pitchFamily="34" charset="0"/>
                <a:ea typeface="ＭＳ Ｐゴシック" pitchFamily="34" charset="-128"/>
              </a:defRPr>
            </a:lvl8pPr>
            <a:lvl9pPr marL="3918858" indent="-229015" defTabSz="936875" eaLnBrk="0" fontAlgn="base" hangingPunct="0">
              <a:spcBef>
                <a:spcPct val="30000"/>
              </a:spcBef>
              <a:spcAft>
                <a:spcPct val="0"/>
              </a:spcAft>
              <a:defRPr sz="1200">
                <a:solidFill>
                  <a:schemeClr val="tx1"/>
                </a:solidFill>
                <a:latin typeface="Arial Narrow" pitchFamily="34" charset="0"/>
                <a:ea typeface="ＭＳ Ｐゴシック" pitchFamily="34" charset="-128"/>
              </a:defRPr>
            </a:lvl9pPr>
          </a:lstStyle>
          <a:p>
            <a:pPr eaLnBrk="1" hangingPunct="1">
              <a:spcBef>
                <a:spcPct val="0"/>
              </a:spcBef>
            </a:pPr>
            <a:fld id="{2E80ADBF-F576-4104-B86A-8660D64A243B}" type="slidenum">
              <a:rPr lang="en-US" altLang="en-US" smtClean="0">
                <a:latin typeface="Arial" charset="0"/>
              </a:rPr>
              <a:pPr eaLnBrk="1" hangingPunct="1">
                <a:spcBef>
                  <a:spcPct val="0"/>
                </a:spcBef>
              </a:pPr>
              <a:t>5</a:t>
            </a:fld>
            <a:endParaRPr lang="en-US" altLang="en-US" dirty="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solidFill>
                  <a:srgbClr val="FF0000"/>
                </a:solidFill>
              </a:rPr>
              <a:t>The maximum business loan is $2 million, unless the business qualifies as a Major Source of Employment</a:t>
            </a:r>
            <a:r>
              <a:rPr lang="en-US" altLang="en-US" b="1" dirty="0">
                <a:solidFill>
                  <a:srgbClr val="020202"/>
                </a:solidFill>
              </a:rPr>
              <a:t>.</a:t>
            </a:r>
            <a:endParaRPr lang="en-US" altLang="en-US" dirty="0">
              <a:latin typeface="Arial Narrow"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386557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24759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9324-C176-4E00-953C-4A6B2C47CAC0}" type="slidenum">
              <a:rPr lang="en-US" smtClean="0"/>
              <a:t>13</a:t>
            </a:fld>
            <a:endParaRPr lang="en-US" dirty="0"/>
          </a:p>
        </p:txBody>
      </p:sp>
    </p:spTree>
    <p:extLst>
      <p:ext uri="{BB962C8B-B14F-4D97-AF65-F5344CB8AC3E}">
        <p14:creationId xmlns:p14="http://schemas.microsoft.com/office/powerpoint/2010/main" val="304565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14</a:t>
            </a:fld>
            <a:endParaRPr lang="en-US"/>
          </a:p>
        </p:txBody>
      </p:sp>
    </p:spTree>
    <p:extLst>
      <p:ext uri="{BB962C8B-B14F-4D97-AF65-F5344CB8AC3E}">
        <p14:creationId xmlns:p14="http://schemas.microsoft.com/office/powerpoint/2010/main" val="351297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9324-C176-4E00-953C-4A6B2C47CAC0}" type="slidenum">
              <a:rPr lang="en-US" smtClean="0"/>
              <a:t>15</a:t>
            </a:fld>
            <a:endParaRPr lang="en-US" dirty="0"/>
          </a:p>
        </p:txBody>
      </p:sp>
    </p:spTree>
    <p:extLst>
      <p:ext uri="{BB962C8B-B14F-4D97-AF65-F5344CB8AC3E}">
        <p14:creationId xmlns:p14="http://schemas.microsoft.com/office/powerpoint/2010/main" val="214939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472" indent="-347472" eaLnBrk="1" hangingPunct="1">
              <a:lnSpc>
                <a:spcPct val="100000"/>
              </a:lnSpc>
              <a:spcBef>
                <a:spcPts val="24"/>
              </a:spcBef>
              <a:buFontTx/>
              <a:buNone/>
            </a:pPr>
            <a:r>
              <a:rPr lang="en-US" altLang="en-US" sz="1400" dirty="0">
                <a:latin typeface="Source Sans Pro" panose="020B0503030403020204" pitchFamily="34" charset="0"/>
                <a:ea typeface="Source Sans Pro" panose="020B0503030403020204" pitchFamily="34" charset="0"/>
              </a:rPr>
              <a:t>SBA Disaster Loans Promote Mitigation</a:t>
            </a:r>
          </a:p>
          <a:p>
            <a:pPr marL="347472" indent="-347472" eaLnBrk="1" hangingPunct="1">
              <a:lnSpc>
                <a:spcPct val="100000"/>
              </a:lnSpc>
              <a:spcBef>
                <a:spcPts val="24"/>
              </a:spcBef>
              <a:buFontTx/>
              <a:buNone/>
            </a:pPr>
            <a:endParaRPr lang="en-US" altLang="en-US" dirty="0">
              <a:latin typeface="Source Sans Pro" panose="020B0503030403020204" pitchFamily="34" charset="0"/>
              <a:ea typeface="Source Sans Pro" panose="020B0503030403020204" pitchFamily="34" charset="0"/>
            </a:endParaRPr>
          </a:p>
          <a:p>
            <a:pPr marL="347472" indent="-347472">
              <a:lnSpc>
                <a:spcPct val="100000"/>
              </a:lnSpc>
              <a:spcBef>
                <a:spcPts val="24"/>
              </a:spcBef>
              <a:buFont typeface="Arial" panose="020B0604020202020204" pitchFamily="34" charset="0"/>
              <a:buChar char="•"/>
            </a:pPr>
            <a:r>
              <a:rPr lang="en-US" altLang="en-US" sz="1200" dirty="0">
                <a:latin typeface="Source Sans Pro" panose="020B0503030403020204" pitchFamily="34" charset="0"/>
                <a:ea typeface="Source Sans Pro" panose="020B0503030403020204" pitchFamily="34" charset="0"/>
              </a:rPr>
              <a:t>Before disaster strikes, many people may not be aware of all their risks.</a:t>
            </a:r>
          </a:p>
          <a:p>
            <a:pPr marL="347472" indent="-347472">
              <a:lnSpc>
                <a:spcPct val="100000"/>
              </a:lnSpc>
              <a:spcBef>
                <a:spcPts val="24"/>
              </a:spcBef>
              <a:buNone/>
            </a:pPr>
            <a:endParaRPr lang="en-US" altLang="en-US" sz="1200" dirty="0">
              <a:latin typeface="Source Sans Pro" panose="020B0503030403020204" pitchFamily="34" charset="0"/>
              <a:ea typeface="Source Sans Pro" panose="020B0503030403020204" pitchFamily="34" charset="0"/>
            </a:endParaRPr>
          </a:p>
          <a:p>
            <a:pPr marL="347472" indent="-347472">
              <a:lnSpc>
                <a:spcPct val="100000"/>
              </a:lnSpc>
              <a:spcBef>
                <a:spcPts val="24"/>
              </a:spcBef>
              <a:buFont typeface="Arial" panose="020B0604020202020204" pitchFamily="34" charset="0"/>
              <a:buChar char="•"/>
            </a:pPr>
            <a:r>
              <a:rPr lang="en-US" altLang="en-US" sz="1200" dirty="0">
                <a:latin typeface="Source Sans Pro" panose="020B0503030403020204" pitchFamily="34" charset="0"/>
                <a:ea typeface="Source Sans Pro" panose="020B0503030403020204" pitchFamily="34" charset="0"/>
              </a:rPr>
              <a:t>After disaster strikes, property owners have a heightened awareness of their risk, prompting them to take steps to mitigate against future damage from a similar disaster.</a:t>
            </a:r>
          </a:p>
          <a:p>
            <a:pPr marL="347472" indent="-347472">
              <a:lnSpc>
                <a:spcPct val="100000"/>
              </a:lnSpc>
              <a:spcBef>
                <a:spcPts val="600"/>
              </a:spcBef>
              <a:buFont typeface="Arial" panose="020B0604020202020204" pitchFamily="34" charset="0"/>
              <a:buChar char="•"/>
            </a:pPr>
            <a:r>
              <a:rPr lang="en-US" altLang="en-US" sz="2600" dirty="0">
                <a:latin typeface="Source Sans Pro" panose="020B0503030403020204" pitchFamily="34" charset="0"/>
                <a:ea typeface="Source Sans Pro" panose="020B0503030403020204" pitchFamily="34" charset="0"/>
              </a:rPr>
              <a:t>Making loan payments gives property owners an incentive to protect their investment and mitigate against damages from future disasters.</a:t>
            </a:r>
          </a:p>
          <a:p>
            <a:pPr>
              <a:spcBef>
                <a:spcPct val="0"/>
              </a:spcBef>
              <a:buFont typeface="Arial" panose="020B0604020202020204" pitchFamily="34" charset="0"/>
              <a:buChar char="•"/>
            </a:pPr>
            <a:endParaRPr lang="en-US" altLang="en-US" sz="2600" dirty="0">
              <a:latin typeface="Source Sans Pro" panose="020B0503030403020204" pitchFamily="34" charset="0"/>
              <a:ea typeface="Source Sans Pro" panose="020B0503030403020204" pitchFamily="34" charset="0"/>
            </a:endParaRPr>
          </a:p>
          <a:p>
            <a:pPr marL="347472" indent="-347472">
              <a:lnSpc>
                <a:spcPct val="110000"/>
              </a:lnSpc>
              <a:spcBef>
                <a:spcPct val="0"/>
              </a:spcBef>
              <a:buFont typeface="Arial" panose="020B0604020202020204" pitchFamily="34" charset="0"/>
              <a:buChar char="•"/>
            </a:pPr>
            <a:r>
              <a:rPr lang="en-US" altLang="en-US" sz="2600" dirty="0">
                <a:latin typeface="Source Sans Pro" panose="020B0503030403020204" pitchFamily="34" charset="0"/>
                <a:ea typeface="Source Sans Pro" panose="020B0503030403020204" pitchFamily="34" charset="0"/>
              </a:rPr>
              <a:t>SBA disaster loans cover the cost of compliance with building codes, including:</a:t>
            </a:r>
          </a:p>
          <a:p>
            <a:pPr lvl="1">
              <a:spcBef>
                <a:spcPct val="0"/>
              </a:spcBef>
              <a:buSzPct val="60000"/>
              <a:buFont typeface="Wingdings" panose="05000000000000000000" pitchFamily="2" charset="2"/>
              <a:buChar char="§"/>
            </a:pPr>
            <a:r>
              <a:rPr lang="en-US" altLang="en-US" sz="2600" dirty="0">
                <a:latin typeface="Source Sans Pro" panose="020B0503030403020204" pitchFamily="34" charset="0"/>
                <a:ea typeface="Source Sans Pro" panose="020B0503030403020204" pitchFamily="34" charset="0"/>
              </a:rPr>
              <a:t>Code required upgrades</a:t>
            </a:r>
          </a:p>
          <a:p>
            <a:pPr lvl="1">
              <a:spcBef>
                <a:spcPct val="0"/>
              </a:spcBef>
              <a:buSzPct val="60000"/>
              <a:buFont typeface="Wingdings" panose="05000000000000000000" pitchFamily="2" charset="2"/>
              <a:buChar char="§"/>
            </a:pPr>
            <a:r>
              <a:rPr lang="en-US" altLang="en-US" sz="2600" dirty="0">
                <a:latin typeface="Source Sans Pro" panose="020B0503030403020204" pitchFamily="34" charset="0"/>
                <a:ea typeface="Source Sans Pro" panose="020B0503030403020204" pitchFamily="34" charset="0"/>
              </a:rPr>
              <a:t>Mitigate against future damages</a:t>
            </a:r>
          </a:p>
          <a:p>
            <a:pPr lvl="1">
              <a:spcBef>
                <a:spcPct val="0"/>
              </a:spcBef>
              <a:buSzPct val="60000"/>
              <a:buFont typeface="Wingdings" panose="05000000000000000000" pitchFamily="2" charset="2"/>
              <a:buChar char="§"/>
            </a:pPr>
            <a:r>
              <a:rPr lang="en-US" altLang="en-US" sz="2600" dirty="0">
                <a:latin typeface="Source Sans Pro" panose="020B0503030403020204" pitchFamily="34" charset="0"/>
                <a:ea typeface="Source Sans Pro" panose="020B0503030403020204" pitchFamily="34" charset="0"/>
              </a:rPr>
              <a:t>Increase safety of property</a:t>
            </a:r>
          </a:p>
          <a:p>
            <a:pPr lvl="1">
              <a:spcBef>
                <a:spcPct val="0"/>
              </a:spcBef>
              <a:buSzPct val="60000"/>
              <a:buFont typeface="Wingdings" panose="05000000000000000000" pitchFamily="2" charset="2"/>
              <a:buChar char="§"/>
            </a:pPr>
            <a:r>
              <a:rPr lang="en-US" altLang="en-US" sz="2600" dirty="0">
                <a:latin typeface="Source Sans Pro" panose="020B0503030403020204" pitchFamily="34" charset="0"/>
                <a:ea typeface="Source Sans Pro" panose="020B0503030403020204" pitchFamily="34" charset="0"/>
              </a:rPr>
              <a:t>Utilize modern construction methods</a:t>
            </a:r>
          </a:p>
          <a:p>
            <a:pPr marL="347472" indent="-347472">
              <a:lnSpc>
                <a:spcPct val="110000"/>
              </a:lnSpc>
              <a:spcBef>
                <a:spcPts val="24"/>
              </a:spcBef>
              <a:spcAft>
                <a:spcPts val="1200"/>
              </a:spcAft>
              <a:buFont typeface="Arial" panose="020B0604020202020204" pitchFamily="34" charset="0"/>
              <a:buChar char="•"/>
            </a:pPr>
            <a:r>
              <a:rPr lang="en-US" altLang="en-US" sz="3000" dirty="0">
                <a:latin typeface="Source Sans Pro" panose="020B0503030403020204" pitchFamily="34" charset="0"/>
                <a:ea typeface="Source Sans Pro" panose="020B0503030403020204" pitchFamily="34" charset="0"/>
              </a:rPr>
              <a:t>Following disasters, rebuilding codes require construction that meets current code.  In many cases current codes are much more stringent regarding:</a:t>
            </a:r>
          </a:p>
          <a:p>
            <a:pPr marL="800073" lvl="2" indent="-457200">
              <a:lnSpc>
                <a:spcPct val="110000"/>
              </a:lnSpc>
              <a:spcBef>
                <a:spcPts val="24"/>
              </a:spcBef>
              <a:spcAft>
                <a:spcPts val="600"/>
              </a:spcAft>
              <a:buFont typeface="Wingdings" panose="05000000000000000000" pitchFamily="2" charset="2"/>
              <a:buChar char="§"/>
            </a:pPr>
            <a:r>
              <a:rPr lang="en-US" altLang="en-US" sz="2700" dirty="0">
                <a:latin typeface="Source Sans Pro" panose="020B0503030403020204" pitchFamily="34" charset="0"/>
                <a:ea typeface="Source Sans Pro" panose="020B0503030403020204" pitchFamily="34" charset="0"/>
              </a:rPr>
              <a:t>Elevation of the structure</a:t>
            </a:r>
          </a:p>
          <a:p>
            <a:pPr marL="800073" lvl="2" indent="-457200">
              <a:lnSpc>
                <a:spcPct val="110000"/>
              </a:lnSpc>
              <a:spcBef>
                <a:spcPts val="24"/>
              </a:spcBef>
              <a:spcAft>
                <a:spcPts val="600"/>
              </a:spcAft>
              <a:buFont typeface="Wingdings" panose="05000000000000000000" pitchFamily="2" charset="2"/>
              <a:buChar char="§"/>
            </a:pPr>
            <a:r>
              <a:rPr lang="en-US" altLang="en-US" sz="2700" dirty="0">
                <a:latin typeface="Source Sans Pro" panose="020B0503030403020204" pitchFamily="34" charset="0"/>
                <a:ea typeface="Source Sans Pro" panose="020B0503030403020204" pitchFamily="34" charset="0"/>
              </a:rPr>
              <a:t>Concrete roof shingles &amp; sprinklers</a:t>
            </a:r>
          </a:p>
          <a:p>
            <a:pPr marL="800073" lvl="2" indent="-457200">
              <a:lnSpc>
                <a:spcPct val="110000"/>
              </a:lnSpc>
              <a:spcBef>
                <a:spcPts val="24"/>
              </a:spcBef>
              <a:spcAft>
                <a:spcPts val="600"/>
              </a:spcAft>
              <a:buFont typeface="Wingdings" panose="05000000000000000000" pitchFamily="2" charset="2"/>
              <a:buChar char="§"/>
            </a:pPr>
            <a:r>
              <a:rPr lang="en-US" altLang="en-US" sz="2700" dirty="0">
                <a:latin typeface="Source Sans Pro" panose="020B0503030403020204" pitchFamily="34" charset="0"/>
                <a:ea typeface="Source Sans Pro" panose="020B0503030403020204" pitchFamily="34" charset="0"/>
              </a:rPr>
              <a:t>Retaining walls &amp; sump pumps</a:t>
            </a:r>
          </a:p>
          <a:p>
            <a:pPr marL="800073" lvl="2" indent="-457200">
              <a:lnSpc>
                <a:spcPct val="110000"/>
              </a:lnSpc>
              <a:spcBef>
                <a:spcPts val="24"/>
              </a:spcBef>
              <a:spcAft>
                <a:spcPts val="1200"/>
              </a:spcAft>
              <a:buFont typeface="Wingdings" panose="05000000000000000000" pitchFamily="2" charset="2"/>
              <a:buChar char="§"/>
            </a:pPr>
            <a:r>
              <a:rPr lang="en-US" altLang="en-US" sz="2700" dirty="0">
                <a:latin typeface="Source Sans Pro" panose="020B0503030403020204" pitchFamily="34" charset="0"/>
                <a:ea typeface="Source Sans Pro" panose="020B0503030403020204" pitchFamily="34" charset="0"/>
              </a:rPr>
              <a:t>Roof tie downs &amp; storm shutters</a:t>
            </a:r>
          </a:p>
          <a:p>
            <a:pPr marL="347472" indent="-347472">
              <a:lnSpc>
                <a:spcPct val="110000"/>
              </a:lnSpc>
              <a:spcBef>
                <a:spcPts val="24"/>
              </a:spcBef>
              <a:buFont typeface="Arial" panose="020B0604020202020204" pitchFamily="34" charset="0"/>
              <a:buChar char="•"/>
            </a:pPr>
            <a:r>
              <a:rPr lang="en-US" altLang="en-US" sz="3000" dirty="0">
                <a:latin typeface="Source Sans Pro" panose="020B0503030403020204" pitchFamily="34" charset="0"/>
                <a:ea typeface="Source Sans Pro" panose="020B0503030403020204" pitchFamily="34" charset="0"/>
              </a:rPr>
              <a:t>After a disaster new codes may be implemented, and local officials may more rigorously enforce the building code.</a:t>
            </a:r>
          </a:p>
          <a:p>
            <a:pPr marL="0" indent="0">
              <a:lnSpc>
                <a:spcPct val="100000"/>
              </a:lnSpc>
              <a:spcBef>
                <a:spcPts val="24"/>
              </a:spcBef>
              <a:buFont typeface="Arial" panose="020B0604020202020204" pitchFamily="34" charset="0"/>
              <a:buNone/>
            </a:pPr>
            <a:endParaRPr lang="en-US" altLang="en-US" sz="1200" dirty="0">
              <a:latin typeface="Source Sans Pro" panose="020B0503030403020204" pitchFamily="34" charset="0"/>
              <a:ea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12095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SBA Disaster Assistance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mn-cs"/>
              </a:defRPr>
            </a:lvl1pPr>
          </a:lstStyle>
          <a:p>
            <a:pPr>
              <a:defRPr/>
            </a:pPr>
            <a:fld id="{504281D5-3616-403A-A821-05ED70E516A5}" type="slidenum">
              <a:rPr lang="en-US"/>
              <a:pPr>
                <a:defRPr/>
              </a:pPr>
              <a:t>‹#›</a:t>
            </a:fld>
            <a:endParaRPr lang="en-US" dirty="0"/>
          </a:p>
        </p:txBody>
      </p:sp>
    </p:spTree>
    <p:extLst>
      <p:ext uri="{BB962C8B-B14F-4D97-AF65-F5344CB8AC3E}">
        <p14:creationId xmlns:p14="http://schemas.microsoft.com/office/powerpoint/2010/main" val="3174177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8455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9080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233383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628095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1" name="Picture 10">
            <a:extLst>
              <a:ext uri="{FF2B5EF4-FFF2-40B4-BE49-F238E27FC236}">
                <a16:creationId xmlns:a16="http://schemas.microsoft.com/office/drawing/2014/main" id="{A822D958-33C3-4AFD-B55E-4B07579DC4B3}"/>
              </a:ext>
            </a:extLst>
          </p:cNvPr>
          <p:cNvPicPr>
            <a:picLocks noChangeAspect="1"/>
          </p:cNvPicPr>
          <p:nvPr userDrawn="1"/>
        </p:nvPicPr>
        <p:blipFill>
          <a:blip r:embed="rId2"/>
          <a:stretch>
            <a:fillRect/>
          </a:stretch>
        </p:blipFill>
        <p:spPr>
          <a:xfrm>
            <a:off x="1783074" y="1904997"/>
            <a:ext cx="5577851" cy="3048006"/>
          </a:xfrm>
          <a:prstGeom prst="rect">
            <a:avLst/>
          </a:prstGeom>
        </p:spPr>
      </p:pic>
    </p:spTree>
    <p:extLst>
      <p:ext uri="{BB962C8B-B14F-4D97-AF65-F5344CB8AC3E}">
        <p14:creationId xmlns:p14="http://schemas.microsoft.com/office/powerpoint/2010/main" val="23416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193746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1331989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6252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95355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1B1E2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B1E29">
                  <a:tint val="75000"/>
                </a:srgbClr>
              </a:solidFill>
            </a:endParaRPr>
          </a:p>
        </p:txBody>
      </p:sp>
      <p:sp>
        <p:nvSpPr>
          <p:cNvPr id="6" name="Slide Number Placeholder 5"/>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3239685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solidFill>
                <a:srgbClr val="1B1E29">
                  <a:tint val="75000"/>
                </a:srgbClr>
              </a:solidFill>
            </a:endParaRPr>
          </a:p>
        </p:txBody>
      </p:sp>
      <p:sp>
        <p:nvSpPr>
          <p:cNvPr id="9" name="Footer Placeholder 5"/>
          <p:cNvSpPr>
            <a:spLocks noGrp="1"/>
          </p:cNvSpPr>
          <p:nvPr>
            <p:ph type="ftr" sz="quarter" idx="11"/>
          </p:nvPr>
        </p:nvSpPr>
        <p:spPr>
          <a:xfrm>
            <a:off x="3028950" y="6194307"/>
            <a:ext cx="3086100" cy="365125"/>
          </a:xfrm>
        </p:spPr>
        <p:txBody>
          <a:bodyPr/>
          <a:lstStyle/>
          <a:p>
            <a:endParaRPr lang="en-US" dirty="0">
              <a:solidFill>
                <a:srgbClr val="1B1E29">
                  <a:tint val="75000"/>
                </a:srgbClr>
              </a:solidFill>
            </a:endParaRPr>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1216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1B1E2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B1E29">
                  <a:tint val="75000"/>
                </a:srgbClr>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3425697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1B1E29">
                  <a:tint val="75000"/>
                </a:srgbClr>
              </a:solidFill>
            </a:endParaRPr>
          </a:p>
        </p:txBody>
      </p:sp>
      <p:sp>
        <p:nvSpPr>
          <p:cNvPr id="8" name="Footer Placeholder 7"/>
          <p:cNvSpPr>
            <a:spLocks noGrp="1"/>
          </p:cNvSpPr>
          <p:nvPr>
            <p:ph type="ftr" sz="quarter" idx="11"/>
          </p:nvPr>
        </p:nvSpPr>
        <p:spPr/>
        <p:txBody>
          <a:bodyPr/>
          <a:lstStyle/>
          <a:p>
            <a:endParaRPr lang="en-US" dirty="0">
              <a:solidFill>
                <a:srgbClr val="1B1E29">
                  <a:tint val="75000"/>
                </a:srgbClr>
              </a:solidFill>
            </a:endParaRPr>
          </a:p>
        </p:txBody>
      </p:sp>
      <p:sp>
        <p:nvSpPr>
          <p:cNvPr id="9" name="Slide Number Placeholder 8"/>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367071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1B1E29">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B1E29">
                  <a:tint val="75000"/>
                </a:srgbClr>
              </a:solidFill>
            </a:endParaRPr>
          </a:p>
        </p:txBody>
      </p:sp>
      <p:sp>
        <p:nvSpPr>
          <p:cNvPr id="5" name="Slide Number Placeholder 4"/>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202356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B1E29">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B1E29">
                  <a:tint val="75000"/>
                </a:srgbClr>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2274153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B1E2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B1E29">
                  <a:tint val="75000"/>
                </a:srgbClr>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55537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solidFill>
                <a:srgbClr val="1B1E2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B1E29">
                  <a:tint val="75000"/>
                </a:srgbClr>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23465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B1E2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B1E29">
                  <a:tint val="75000"/>
                </a:srgbClr>
              </a:solidFill>
            </a:endParaRPr>
          </a:p>
        </p:txBody>
      </p:sp>
      <p:sp>
        <p:nvSpPr>
          <p:cNvPr id="6" name="Slide Number Placeholder 5"/>
          <p:cNvSpPr>
            <a:spLocks noGrp="1"/>
          </p:cNvSpPr>
          <p:nvPr>
            <p:ph type="sldNum" sz="quarter" idx="12"/>
          </p:nvPr>
        </p:nvSpPr>
        <p:spPr/>
        <p:txBody>
          <a:bodyPr/>
          <a:lstStyle/>
          <a:p>
            <a:fld id="{57B668C4-8678-4849-A6CA-2015C3C97D4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44414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70" r:id="rId16"/>
    <p:sldLayoutId id="2147483672" r:id="rId17"/>
    <p:sldLayoutId id="2147483673" r:id="rId18"/>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solidFill>
                <a:srgbClr val="1B1E29">
                  <a:tint val="75000"/>
                </a:srgbClr>
              </a:solidFill>
            </a:endParaRPr>
          </a:p>
        </p:txBody>
      </p:sp>
      <p:sp>
        <p:nvSpPr>
          <p:cNvPr id="4" name="Date Placeholder 3"/>
          <p:cNvSpPr>
            <a:spLocks noGrp="1"/>
          </p:cNvSpPr>
          <p:nvPr>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solidFill>
                <a:srgbClr val="1B1E29">
                  <a:tint val="75000"/>
                </a:srgbClr>
              </a:solidFill>
            </a:endParaRPr>
          </a:p>
        </p:txBody>
      </p:sp>
      <p:sp>
        <p:nvSpPr>
          <p:cNvPr id="17" name="Rectangle 16"/>
          <p:cNvSpPr/>
          <p:nvPr/>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1" name="Rectangle 30"/>
          <p:cNvSpPr/>
          <p:nvPr/>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2" name="Picture 3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1823434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hyperlink" Target="mailto:DisasterCustomerService@sba.gov"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disasterloanassistance.sba.gov/ela/s/article/paper-form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hyperlink" Target="http://www.sba.gov/disaster"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mailto:disastercustomerservice@sb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3.tm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hyperlink" Target="https://disasterloanassistance.sba.gov/ela/s" TargetMode="Externa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hyperlink" Target="https://disasterloanassistance.sba.gov/ela/s"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hyperlink" Target="https://disasterloanassistance.sba.gov/ela/s" TargetMode="Externa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hyperlink" Target="https://disasterloanassistance.sba.gov/ela/s"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6FDD8-8C1E-4B63-987C-45D42388BD65}"/>
              </a:ext>
            </a:extLst>
          </p:cNvPr>
          <p:cNvSpPr txBox="1"/>
          <p:nvPr/>
        </p:nvSpPr>
        <p:spPr>
          <a:xfrm>
            <a:off x="268014" y="5360275"/>
            <a:ext cx="8734095" cy="830997"/>
          </a:xfrm>
          <a:prstGeom prst="rect">
            <a:avLst/>
          </a:prstGeom>
          <a:noFill/>
        </p:spPr>
        <p:txBody>
          <a:bodyPr wrap="square" rtlCol="0">
            <a:spAutoFit/>
          </a:bodyPr>
          <a:lstStyle/>
          <a:p>
            <a:pPr algn="ctr"/>
            <a:r>
              <a:rPr lang="en-US" sz="2400" b="1" dirty="0">
                <a:solidFill>
                  <a:schemeClr val="bg1"/>
                </a:solidFill>
                <a:effectLst/>
                <a:latin typeface="Source Sans Pro" panose="020B0503030403020204" pitchFamily="34" charset="0"/>
                <a:ea typeface="Source Sans Pro" panose="020B0503030403020204" pitchFamily="34" charset="0"/>
              </a:rPr>
              <a:t>SBA Disaster Loans for New Castle County, DE</a:t>
            </a:r>
            <a:br>
              <a:rPr lang="en-US" sz="2400" b="1" dirty="0">
                <a:solidFill>
                  <a:schemeClr val="bg1"/>
                </a:solidFill>
                <a:effectLst/>
                <a:latin typeface="Source Sans Pro" panose="020B0503030403020204" pitchFamily="34" charset="0"/>
                <a:ea typeface="Source Sans Pro" panose="020B0503030403020204" pitchFamily="34" charset="0"/>
              </a:rPr>
            </a:br>
            <a:r>
              <a:rPr lang="en-US" sz="2400" b="1" dirty="0">
                <a:solidFill>
                  <a:schemeClr val="bg1"/>
                </a:solidFill>
                <a:effectLst/>
                <a:latin typeface="Source Sans Pro" panose="020B0503030403020204" pitchFamily="34" charset="0"/>
                <a:ea typeface="Source Sans Pro" panose="020B0503030403020204" pitchFamily="34" charset="0"/>
              </a:rPr>
              <a:t>November XX at </a:t>
            </a:r>
            <a:r>
              <a:rPr lang="en-US" sz="2400" b="1" dirty="0">
                <a:solidFill>
                  <a:schemeClr val="bg1"/>
                </a:solidFill>
                <a:latin typeface="Source Sans Pro" panose="020B0503030403020204" pitchFamily="34" charset="0"/>
                <a:ea typeface="Source Sans Pro" panose="020B0503030403020204" pitchFamily="34" charset="0"/>
              </a:rPr>
              <a:t>XX</a:t>
            </a:r>
            <a:r>
              <a:rPr lang="en-US" sz="2400" b="1" dirty="0">
                <a:solidFill>
                  <a:schemeClr val="bg1"/>
                </a:solidFill>
                <a:effectLst/>
                <a:latin typeface="Source Sans Pro" panose="020B0503030403020204" pitchFamily="34" charset="0"/>
                <a:ea typeface="Source Sans Pro" panose="020B0503030403020204" pitchFamily="34" charset="0"/>
              </a:rPr>
              <a:t> EST</a:t>
            </a:r>
            <a:endParaRPr lang="en-US" sz="2400" b="1"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8944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p:cNvSpPr>
            <a:spLocks noChangeArrowheads="1"/>
          </p:cNvSpPr>
          <p:nvPr/>
        </p:nvSpPr>
        <p:spPr bwMode="auto">
          <a:xfrm>
            <a:off x="797442" y="1522626"/>
            <a:ext cx="7623544" cy="467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Aft>
                <a:spcPts val="600"/>
              </a:spcAft>
            </a:pPr>
            <a:r>
              <a:rPr lang="en-US" altLang="en-US" sz="2700" dirty="0">
                <a:solidFill>
                  <a:srgbClr val="002E6D"/>
                </a:solidFill>
                <a:latin typeface="Source Sans Pro" panose="020B0503030403020204" pitchFamily="34" charset="0"/>
              </a:rPr>
              <a:t>The Small Business Act and additional disaster laws provide SBA tools to make disaster loans affordable:</a:t>
            </a:r>
          </a:p>
          <a:p>
            <a:pPr lvl="1" eaLnBrk="1" hangingPunct="1">
              <a:spcBef>
                <a:spcPct val="20000"/>
              </a:spcBef>
              <a:buFont typeface="Arial" pitchFamily="34" charset="0"/>
              <a:buChar char="•"/>
            </a:pPr>
            <a:r>
              <a:rPr lang="en-US" altLang="en-US" sz="2200" dirty="0">
                <a:latin typeface="Source Sans Pro" panose="020B0503030403020204" pitchFamily="34" charset="0"/>
              </a:rPr>
              <a:t>Low-interest rates are set for the life of the loan</a:t>
            </a:r>
          </a:p>
          <a:p>
            <a:pPr lvl="1" eaLnBrk="1" hangingPunct="1">
              <a:spcBef>
                <a:spcPct val="20000"/>
              </a:spcBef>
              <a:buFont typeface="Arial" pitchFamily="34" charset="0"/>
              <a:buChar char="•"/>
            </a:pPr>
            <a:r>
              <a:rPr lang="en-US" altLang="en-US" sz="2200" dirty="0">
                <a:latin typeface="Source Sans Pro" panose="020B0503030403020204" pitchFamily="34" charset="0"/>
              </a:rPr>
              <a:t>Affordable long terms (up to 30-year maturity)</a:t>
            </a:r>
          </a:p>
          <a:p>
            <a:pPr lvl="1" eaLnBrk="1" hangingPunct="1">
              <a:spcBef>
                <a:spcPct val="20000"/>
              </a:spcBef>
              <a:buFont typeface="Arial" pitchFamily="34" charset="0"/>
              <a:buChar char="•"/>
            </a:pPr>
            <a:r>
              <a:rPr lang="en-US" altLang="en-US" sz="2200" dirty="0">
                <a:latin typeface="Source Sans Pro" panose="020B0503030403020204" pitchFamily="34" charset="0"/>
              </a:rPr>
              <a:t>Payments are based on borrower’s ability to pay</a:t>
            </a:r>
          </a:p>
          <a:p>
            <a:pPr lvl="1" eaLnBrk="1" hangingPunct="1">
              <a:spcBef>
                <a:spcPct val="20000"/>
              </a:spcBef>
              <a:spcAft>
                <a:spcPts val="1200"/>
              </a:spcAft>
              <a:buFont typeface="Arial" pitchFamily="34" charset="0"/>
              <a:buChar char="•"/>
            </a:pPr>
            <a:r>
              <a:rPr lang="en-US" altLang="en-US" sz="2200" dirty="0">
                <a:latin typeface="Source Sans Pro" panose="020B0503030403020204" pitchFamily="34" charset="0"/>
              </a:rPr>
              <a:t>In certain circumstances, borrowers may be able to refinance existing liens or mortgages, or may use an SBA loan to relocate (cases have specific criteria and limits)</a:t>
            </a:r>
          </a:p>
          <a:p>
            <a:pPr marL="457200" lvl="1" indent="0" eaLnBrk="1" hangingPunct="1">
              <a:spcBef>
                <a:spcPct val="20000"/>
              </a:spcBef>
            </a:pPr>
            <a:r>
              <a:rPr lang="en-US" altLang="en-US" sz="2200" dirty="0">
                <a:solidFill>
                  <a:srgbClr val="002E6D"/>
                </a:solidFill>
                <a:latin typeface="Source Sans Pro" panose="020B0503030403020204" pitchFamily="34" charset="0"/>
              </a:rPr>
              <a:t>(NOTE: </a:t>
            </a:r>
            <a:r>
              <a:rPr lang="en-US" altLang="en-US" sz="2400" dirty="0">
                <a:solidFill>
                  <a:srgbClr val="002E6D"/>
                </a:solidFill>
                <a:latin typeface="Source Sans Pro" panose="020B0503030403020204" pitchFamily="34" charset="0"/>
                <a:ea typeface="ＭＳ Ｐゴシック" pitchFamily="-109" charset="-128"/>
                <a:cs typeface="Times New Roman" pitchFamily="18" charset="0"/>
              </a:rPr>
              <a:t>Loan amounts and terms are set by SBA and based on each applicant’s financial condition)</a:t>
            </a:r>
            <a:endParaRPr lang="en-US" altLang="en-US" sz="2200" dirty="0">
              <a:solidFill>
                <a:srgbClr val="002E6D"/>
              </a:solidFill>
              <a:latin typeface="Source Sans Pro" panose="020B0503030403020204" pitchFamily="34" charset="0"/>
            </a:endParaRPr>
          </a:p>
          <a:p>
            <a:pPr marL="0" indent="0" eaLnBrk="1" hangingPunct="1">
              <a:spcBef>
                <a:spcPts val="24"/>
              </a:spcBef>
            </a:pPr>
            <a:endParaRPr lang="en-US" altLang="en-US" sz="2800" b="1" dirty="0">
              <a:solidFill>
                <a:srgbClr val="000099"/>
              </a:solidFill>
              <a:latin typeface="Times New Roman" pitchFamily="18" charset="0"/>
            </a:endParaRPr>
          </a:p>
          <a:p>
            <a:pPr eaLnBrk="1" hangingPunct="1">
              <a:spcBef>
                <a:spcPts val="24"/>
              </a:spcBef>
              <a:buFontTx/>
              <a:buChar char="•"/>
            </a:pPr>
            <a:endParaRPr lang="en-US" altLang="en-US" sz="2800" b="1" dirty="0">
              <a:solidFill>
                <a:srgbClr val="000099"/>
              </a:solidFill>
              <a:latin typeface="Times New Roman" pitchFamily="18" charset="0"/>
            </a:endParaRPr>
          </a:p>
          <a:p>
            <a:pPr eaLnBrk="1" hangingPunct="1">
              <a:spcBef>
                <a:spcPts val="24"/>
              </a:spcBef>
              <a:buFontTx/>
              <a:buChar char="•"/>
            </a:pPr>
            <a:endParaRPr lang="en-US" altLang="en-US" sz="2800" b="1" dirty="0">
              <a:solidFill>
                <a:srgbClr val="000099"/>
              </a:solidFill>
              <a:latin typeface="Times New Roman" pitchFamily="18" charset="0"/>
            </a:endParaRPr>
          </a:p>
        </p:txBody>
      </p:sp>
      <p:sp>
        <p:nvSpPr>
          <p:cNvPr id="40964" name="Rectangle 15"/>
          <p:cNvSpPr>
            <a:spLocks noGrp="1" noChangeArrowheads="1"/>
          </p:cNvSpPr>
          <p:nvPr>
            <p:ph idx="1"/>
          </p:nvPr>
        </p:nvSpPr>
        <p:spPr>
          <a:xfrm>
            <a:off x="195685" y="453507"/>
            <a:ext cx="8658225" cy="609600"/>
          </a:xfrm>
        </p:spPr>
        <p:txBody>
          <a:bodyPr>
            <a:noAutofit/>
          </a:bodyPr>
          <a:lstStyle/>
          <a:p>
            <a:pPr marL="0" indent="0" algn="ctr">
              <a:buNone/>
            </a:pPr>
            <a:r>
              <a:rPr lang="en-US" altLang="en-US" sz="2700" b="1" dirty="0">
                <a:solidFill>
                  <a:srgbClr val="002E6D"/>
                </a:solidFill>
              </a:rPr>
              <a:t>Making Recovery Affordable</a:t>
            </a:r>
          </a:p>
        </p:txBody>
      </p:sp>
      <p:sp>
        <p:nvSpPr>
          <p:cNvPr id="2" name="Slide Number Placeholder 1"/>
          <p:cNvSpPr>
            <a:spLocks noGrp="1"/>
          </p:cNvSpPr>
          <p:nvPr>
            <p:ph type="sldNum" sz="quarter" idx="12"/>
          </p:nvPr>
        </p:nvSpPr>
        <p:spPr/>
        <p:txBody>
          <a:bodyPr/>
          <a:lstStyle/>
          <a:p>
            <a:pPr>
              <a:defRPr/>
            </a:pPr>
            <a:fld id="{504281D5-3616-403A-A821-05ED70E516A5}" type="slidenum">
              <a:rPr lang="en-US" smtClean="0"/>
              <a:pPr>
                <a:defRPr/>
              </a:pPr>
              <a:t>10</a:t>
            </a:fld>
            <a:endParaRPr lang="en-US" dirty="0"/>
          </a:p>
        </p:txBody>
      </p:sp>
    </p:spTree>
    <p:extLst>
      <p:ext uri="{BB962C8B-B14F-4D97-AF65-F5344CB8AC3E}">
        <p14:creationId xmlns:p14="http://schemas.microsoft.com/office/powerpoint/2010/main" val="384185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4A5-6F2A-435A-A442-9A0D3889CE28}"/>
              </a:ext>
            </a:extLst>
          </p:cNvPr>
          <p:cNvSpPr>
            <a:spLocks noGrp="1"/>
          </p:cNvSpPr>
          <p:nvPr>
            <p:ph type="title"/>
          </p:nvPr>
        </p:nvSpPr>
        <p:spPr/>
        <p:txBody>
          <a:bodyPr/>
          <a:lstStyle/>
          <a:p>
            <a:r>
              <a:rPr lang="en-US" dirty="0"/>
              <a:t>Loan and Insurance Requirements </a:t>
            </a:r>
          </a:p>
        </p:txBody>
      </p:sp>
      <p:sp>
        <p:nvSpPr>
          <p:cNvPr id="3" name="Text Placeholder 2">
            <a:extLst>
              <a:ext uri="{FF2B5EF4-FFF2-40B4-BE49-F238E27FC236}">
                <a16:creationId xmlns:a16="http://schemas.microsoft.com/office/drawing/2014/main" id="{D5E33E4C-E426-4745-ACFF-4763B4E99493}"/>
              </a:ext>
            </a:extLst>
          </p:cNvPr>
          <p:cNvSpPr>
            <a:spLocks noGrp="1"/>
          </p:cNvSpPr>
          <p:nvPr>
            <p:ph type="body" idx="1"/>
          </p:nvPr>
        </p:nvSpPr>
        <p:spPr>
          <a:xfrm>
            <a:off x="685419" y="954881"/>
            <a:ext cx="4143677" cy="872372"/>
          </a:xfrm>
        </p:spPr>
        <p:txBody>
          <a:bodyPr>
            <a:normAutofit/>
          </a:bodyPr>
          <a:lstStyle/>
          <a:p>
            <a:r>
              <a:rPr lang="en-US" altLang="en-US" sz="2200" dirty="0">
                <a:latin typeface="Source Sans Pro" panose="020B0503030403020204" pitchFamily="34" charset="0"/>
              </a:rPr>
              <a:t>Requirements for loan approval</a:t>
            </a:r>
          </a:p>
          <a:p>
            <a:endParaRPr lang="en-US" dirty="0"/>
          </a:p>
        </p:txBody>
      </p:sp>
      <p:sp>
        <p:nvSpPr>
          <p:cNvPr id="5" name="Text Placeholder 4">
            <a:extLst>
              <a:ext uri="{FF2B5EF4-FFF2-40B4-BE49-F238E27FC236}">
                <a16:creationId xmlns:a16="http://schemas.microsoft.com/office/drawing/2014/main" id="{3E7CB6AE-CC17-47A0-A1D0-0DCFF649D392}"/>
              </a:ext>
            </a:extLst>
          </p:cNvPr>
          <p:cNvSpPr>
            <a:spLocks noGrp="1"/>
          </p:cNvSpPr>
          <p:nvPr>
            <p:ph type="body" sz="quarter" idx="3"/>
          </p:nvPr>
        </p:nvSpPr>
        <p:spPr>
          <a:xfrm>
            <a:off x="4884674" y="1013815"/>
            <a:ext cx="4143677" cy="1032040"/>
          </a:xfrm>
        </p:spPr>
        <p:txBody>
          <a:bodyPr>
            <a:noAutofit/>
          </a:bodyPr>
          <a:lstStyle/>
          <a:p>
            <a:r>
              <a:rPr lang="en-US" sz="2200" dirty="0"/>
              <a:t>Borrowers must obtain and maintain appropriate insurance as a condition of most loans.</a:t>
            </a:r>
          </a:p>
        </p:txBody>
      </p:sp>
      <p:sp>
        <p:nvSpPr>
          <p:cNvPr id="7" name="Slide Number Placeholder 6">
            <a:extLst>
              <a:ext uri="{FF2B5EF4-FFF2-40B4-BE49-F238E27FC236}">
                <a16:creationId xmlns:a16="http://schemas.microsoft.com/office/drawing/2014/main" id="{32F67FE5-4658-44A8-81D8-0E2AAAAD77B0}"/>
              </a:ext>
            </a:extLst>
          </p:cNvPr>
          <p:cNvSpPr>
            <a:spLocks noGrp="1"/>
          </p:cNvSpPr>
          <p:nvPr>
            <p:ph type="sldNum" sz="quarter" idx="12"/>
          </p:nvPr>
        </p:nvSpPr>
        <p:spPr/>
        <p:txBody>
          <a:bodyPr/>
          <a:lstStyle/>
          <a:p>
            <a:fld id="{B1AB44B9-F1EC-4F4B-88D4-413245C9CD3E}" type="slidenum">
              <a:rPr lang="en-US" smtClean="0"/>
              <a:t>11</a:t>
            </a:fld>
            <a:endParaRPr lang="en-US"/>
          </a:p>
        </p:txBody>
      </p:sp>
      <p:graphicFrame>
        <p:nvGraphicFramePr>
          <p:cNvPr id="13" name="Content Placeholder 7">
            <a:extLst>
              <a:ext uri="{FF2B5EF4-FFF2-40B4-BE49-F238E27FC236}">
                <a16:creationId xmlns:a16="http://schemas.microsoft.com/office/drawing/2014/main" id="{6C46943C-2674-4A1E-8F18-42352A0EA6F3}"/>
              </a:ext>
            </a:extLst>
          </p:cNvPr>
          <p:cNvGraphicFramePr>
            <a:graphicFrameLocks noGrp="1"/>
          </p:cNvGraphicFramePr>
          <p:nvPr>
            <p:ph sz="quarter" idx="4"/>
            <p:extLst>
              <p:ext uri="{D42A27DB-BD31-4B8C-83A1-F6EECF244321}">
                <p14:modId xmlns:p14="http://schemas.microsoft.com/office/powerpoint/2010/main" val="3095978534"/>
              </p:ext>
            </p:extLst>
          </p:nvPr>
        </p:nvGraphicFramePr>
        <p:xfrm>
          <a:off x="4629150" y="2410484"/>
          <a:ext cx="4224760" cy="25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7">
            <a:extLst>
              <a:ext uri="{FF2B5EF4-FFF2-40B4-BE49-F238E27FC236}">
                <a16:creationId xmlns:a16="http://schemas.microsoft.com/office/drawing/2014/main" id="{7A04AE26-ECB4-41B1-9902-F6B131CC5175}"/>
              </a:ext>
            </a:extLst>
          </p:cNvPr>
          <p:cNvGraphicFramePr>
            <a:graphicFrameLocks noGrp="1"/>
          </p:cNvGraphicFramePr>
          <p:nvPr>
            <p:ph sz="half" idx="2"/>
            <p:extLst>
              <p:ext uri="{D42A27DB-BD31-4B8C-83A1-F6EECF244321}">
                <p14:modId xmlns:p14="http://schemas.microsoft.com/office/powerpoint/2010/main" val="2575927319"/>
              </p:ext>
            </p:extLst>
          </p:nvPr>
        </p:nvGraphicFramePr>
        <p:xfrm>
          <a:off x="630238" y="1795628"/>
          <a:ext cx="3998912" cy="3807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1836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518116" y="837453"/>
            <a:ext cx="7836195" cy="482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7472" indent="-347472" eaLnBrk="1" hangingPunct="1">
              <a:spcBef>
                <a:spcPts val="24"/>
              </a:spcBef>
              <a:buFont typeface="Arial" panose="020B0604020202020204" pitchFamily="34" charset="0"/>
              <a:buChar char="•"/>
            </a:pPr>
            <a:r>
              <a:rPr lang="en-US" altLang="en-US" sz="2200" dirty="0">
                <a:latin typeface="Source Sans Pro" panose="020B0503030403020204" pitchFamily="34" charset="0"/>
              </a:rPr>
              <a:t>Only uncompensated losses (disaster losses not compensated by insurance or other recoveries such as FEMA grants, reimbursement by another party, settlement of a lawsuit, etc.) are eligible.</a:t>
            </a:r>
          </a:p>
          <a:p>
            <a:pPr marL="347472" indent="-347472" eaLnBrk="1" hangingPunct="1">
              <a:spcBef>
                <a:spcPts val="24"/>
              </a:spcBef>
              <a:buFont typeface="Arial" panose="020B0604020202020204" pitchFamily="34" charset="0"/>
              <a:buChar char="•"/>
            </a:pPr>
            <a:endParaRPr lang="en-US" altLang="en-US" sz="2200" dirty="0">
              <a:latin typeface="Source Sans Pro" panose="020B0503030403020204" pitchFamily="34" charset="0"/>
            </a:endParaRPr>
          </a:p>
          <a:p>
            <a:pPr marL="347472" indent="-347472" eaLnBrk="1" hangingPunct="1">
              <a:spcBef>
                <a:spcPts val="24"/>
              </a:spcBef>
              <a:buFont typeface="Arial" panose="020B0604020202020204" pitchFamily="34" charset="0"/>
              <a:buChar char="•"/>
            </a:pPr>
            <a:r>
              <a:rPr lang="en-US" altLang="en-US" sz="2200" dirty="0">
                <a:latin typeface="Source Sans Pro" panose="020B0503030403020204" pitchFamily="34" charset="0"/>
              </a:rPr>
              <a:t>Applicants are </a:t>
            </a:r>
            <a:r>
              <a:rPr lang="en-US" altLang="en-US" sz="2200" b="1" dirty="0">
                <a:latin typeface="Source Sans Pro" panose="020B0503030403020204" pitchFamily="34" charset="0"/>
              </a:rPr>
              <a:t>not</a:t>
            </a:r>
            <a:r>
              <a:rPr lang="en-US" altLang="en-US" sz="2200" dirty="0">
                <a:latin typeface="Source Sans Pro" panose="020B0503030403020204" pitchFamily="34" charset="0"/>
              </a:rPr>
              <a:t> eligible if they have not complied with the terms of previous SBA loan agreements or other Federal obligations (e.g., failure to maintain required insurance, court-ordered child support, student loans, or Federal Income Tax filing requirements).</a:t>
            </a:r>
          </a:p>
          <a:p>
            <a:pPr marL="347472" indent="-347472" eaLnBrk="1" hangingPunct="1">
              <a:spcBef>
                <a:spcPts val="24"/>
              </a:spcBef>
              <a:buFont typeface="Arial" panose="020B0604020202020204" pitchFamily="34" charset="0"/>
              <a:buChar char="•"/>
            </a:pPr>
            <a:endParaRPr lang="en-US" altLang="en-US" sz="2200" dirty="0">
              <a:latin typeface="Source Sans Pro" panose="020B0503030403020204" pitchFamily="34" charset="0"/>
            </a:endParaRPr>
          </a:p>
          <a:p>
            <a:pPr marL="347472" indent="-347472" eaLnBrk="1" hangingPunct="1">
              <a:spcBef>
                <a:spcPts val="24"/>
              </a:spcBef>
              <a:buFont typeface="Arial" panose="020B0604020202020204" pitchFamily="34" charset="0"/>
              <a:buChar char="•"/>
            </a:pPr>
            <a:r>
              <a:rPr lang="en-US" altLang="en-US" sz="2200" dirty="0">
                <a:latin typeface="Source Sans Pro" panose="020B0503030403020204" pitchFamily="34" charset="0"/>
              </a:rPr>
              <a:t>Disaster loans for physical losses in excess of $25,000, require collateral.  Disaster loans for economic injury in excess of $25,000 require collateral.  However, a business may receive up to $25,000 for their physical damages and up to another $25,000 for their economic injury and the total loan of $50,000 would be unsecured (no collateral required). </a:t>
            </a:r>
          </a:p>
          <a:p>
            <a:pPr marL="0" indent="0" eaLnBrk="1" hangingPunct="1">
              <a:spcBef>
                <a:spcPts val="24"/>
              </a:spcBef>
            </a:pPr>
            <a:endParaRPr lang="en-US" altLang="en-US" sz="2800" b="1" dirty="0">
              <a:solidFill>
                <a:srgbClr val="000099"/>
              </a:solidFill>
              <a:latin typeface="Times New Roman" pitchFamily="18" charset="0"/>
            </a:endParaRPr>
          </a:p>
          <a:p>
            <a:pPr eaLnBrk="1" hangingPunct="1">
              <a:spcBef>
                <a:spcPts val="24"/>
              </a:spcBef>
              <a:buFontTx/>
              <a:buChar char="•"/>
            </a:pPr>
            <a:endParaRPr lang="en-US" altLang="en-US" sz="2800" b="1" dirty="0">
              <a:solidFill>
                <a:srgbClr val="000099"/>
              </a:solidFill>
              <a:latin typeface="Times New Roman" pitchFamily="18" charset="0"/>
            </a:endParaRPr>
          </a:p>
          <a:p>
            <a:pPr eaLnBrk="1" hangingPunct="1">
              <a:spcBef>
                <a:spcPts val="24"/>
              </a:spcBef>
              <a:buFontTx/>
              <a:buChar char="•"/>
            </a:pPr>
            <a:endParaRPr lang="en-US" altLang="en-US" sz="2800" b="1" dirty="0">
              <a:solidFill>
                <a:srgbClr val="000099"/>
              </a:solidFill>
              <a:latin typeface="Times New Roman" pitchFamily="18" charset="0"/>
            </a:endParaRPr>
          </a:p>
        </p:txBody>
      </p:sp>
      <p:sp>
        <p:nvSpPr>
          <p:cNvPr id="6" name="Rectangle 2"/>
          <p:cNvSpPr txBox="1">
            <a:spLocks noChangeArrowheads="1"/>
          </p:cNvSpPr>
          <p:nvPr/>
        </p:nvSpPr>
        <p:spPr>
          <a:xfrm>
            <a:off x="269791" y="256428"/>
            <a:ext cx="8534400" cy="685800"/>
          </a:xfrm>
          <a:prstGeom prst="rect">
            <a:avLst/>
          </a:prstGeom>
        </p:spPr>
        <p:txBody>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sz="2700" b="1" dirty="0">
                <a:solidFill>
                  <a:srgbClr val="002E6D"/>
                </a:solidFill>
                <a:latin typeface="Source Sans Pro" panose="020B0503030403020204" pitchFamily="34" charset="0"/>
                <a:cs typeface="Times New Roman" panose="02020603050405020304" pitchFamily="18" charset="0"/>
              </a:rPr>
              <a:t>Loan Eligibility Restrictions and Requirements</a:t>
            </a:r>
          </a:p>
        </p:txBody>
      </p:sp>
      <p:sp>
        <p:nvSpPr>
          <p:cNvPr id="9" name="Slide Number Placeholder 8"/>
          <p:cNvSpPr>
            <a:spLocks noGrp="1"/>
          </p:cNvSpPr>
          <p:nvPr>
            <p:ph type="sldNum" sz="quarter" idx="12"/>
          </p:nvPr>
        </p:nvSpPr>
        <p:spPr/>
        <p:txBody>
          <a:bodyPr/>
          <a:lstStyle/>
          <a:p>
            <a:pPr>
              <a:defRPr/>
            </a:pPr>
            <a:fld id="{504281D5-3616-403A-A821-05ED70E516A5}" type="slidenum">
              <a:rPr lang="en-US" smtClean="0"/>
              <a:pPr>
                <a:defRPr/>
              </a:pPr>
              <a:t>12</a:t>
            </a:fld>
            <a:endParaRPr lang="en-US" dirty="0"/>
          </a:p>
        </p:txBody>
      </p:sp>
    </p:spTree>
    <p:extLst>
      <p:ext uri="{BB962C8B-B14F-4D97-AF65-F5344CB8AC3E}">
        <p14:creationId xmlns:p14="http://schemas.microsoft.com/office/powerpoint/2010/main" val="291746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ABD5F9E-F3B2-4237-BE72-B4D8978C0320}"/>
              </a:ext>
            </a:extLst>
          </p:cNvPr>
          <p:cNvGraphicFramePr>
            <a:graphicFrameLocks noGrp="1"/>
          </p:cNvGraphicFramePr>
          <p:nvPr>
            <p:ph idx="1"/>
          </p:nvPr>
        </p:nvGraphicFramePr>
        <p:xfrm>
          <a:off x="628650" y="1585913"/>
          <a:ext cx="7886700" cy="4446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3D3A0CA-34ED-44FA-89F8-D68BBC53A232}"/>
              </a:ext>
            </a:extLst>
          </p:cNvPr>
          <p:cNvSpPr>
            <a:spLocks noGrp="1"/>
          </p:cNvSpPr>
          <p:nvPr>
            <p:ph type="title"/>
          </p:nvPr>
        </p:nvSpPr>
        <p:spPr/>
        <p:txBody>
          <a:bodyPr>
            <a:normAutofit/>
          </a:bodyPr>
          <a:lstStyle/>
          <a:p>
            <a:r>
              <a:rPr lang="en-US" sz="3600" dirty="0"/>
              <a:t>Section Three</a:t>
            </a:r>
          </a:p>
        </p:txBody>
      </p:sp>
      <p:sp>
        <p:nvSpPr>
          <p:cNvPr id="5" name="Slide Number Placeholder 7">
            <a:extLst>
              <a:ext uri="{FF2B5EF4-FFF2-40B4-BE49-F238E27FC236}">
                <a16:creationId xmlns:a16="http://schemas.microsoft.com/office/drawing/2014/main" id="{5DF09BF9-FECD-4844-BC37-C4990766BBC6}"/>
              </a:ext>
            </a:extLst>
          </p:cNvPr>
          <p:cNvSpPr>
            <a:spLocks noGrp="1"/>
          </p:cNvSpPr>
          <p:nvPr>
            <p:ph type="sldNum" sz="quarter" idx="12"/>
          </p:nvPr>
        </p:nvSpPr>
        <p:spPr>
          <a:xfrm>
            <a:off x="6712534" y="6308412"/>
            <a:ext cx="2057400" cy="365125"/>
          </a:xfrm>
        </p:spPr>
        <p:txBody>
          <a:bodyPr/>
          <a:lstStyle/>
          <a:p>
            <a:pPr>
              <a:defRPr/>
            </a:pPr>
            <a:fld id="{504281D5-3616-403A-A821-05ED70E516A5}" type="slidenum">
              <a:rPr lang="en-US" smtClean="0"/>
              <a:pPr>
                <a:defRPr/>
              </a:pPr>
              <a:t>13</a:t>
            </a:fld>
            <a:endParaRPr lang="en-US" dirty="0"/>
          </a:p>
        </p:txBody>
      </p:sp>
    </p:spTree>
    <p:extLst>
      <p:ext uri="{BB962C8B-B14F-4D97-AF65-F5344CB8AC3E}">
        <p14:creationId xmlns:p14="http://schemas.microsoft.com/office/powerpoint/2010/main" val="297483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CB2B-0330-48BB-9315-2696EC3DDEFC}"/>
              </a:ext>
            </a:extLst>
          </p:cNvPr>
          <p:cNvSpPr>
            <a:spLocks noGrp="1"/>
          </p:cNvSpPr>
          <p:nvPr>
            <p:ph type="title"/>
          </p:nvPr>
        </p:nvSpPr>
        <p:spPr/>
        <p:txBody>
          <a:bodyPr>
            <a:normAutofit/>
          </a:bodyPr>
          <a:lstStyle/>
          <a:p>
            <a:r>
              <a:rPr lang="en-US" dirty="0"/>
              <a:t>Don’t Wait! Mitigate.</a:t>
            </a:r>
            <a:br>
              <a:rPr lang="en-US" sz="1300" dirty="0"/>
            </a:br>
            <a:br>
              <a:rPr lang="en-US" sz="1300" dirty="0"/>
            </a:br>
            <a:r>
              <a:rPr lang="en-US" b="0" i="1" dirty="0"/>
              <a:t>Protect Your Business From Future Disaster</a:t>
            </a:r>
          </a:p>
        </p:txBody>
      </p:sp>
      <p:sp>
        <p:nvSpPr>
          <p:cNvPr id="3" name="Content Placeholder 2">
            <a:extLst>
              <a:ext uri="{FF2B5EF4-FFF2-40B4-BE49-F238E27FC236}">
                <a16:creationId xmlns:a16="http://schemas.microsoft.com/office/drawing/2014/main" id="{4A8C12DC-3118-45E0-A69D-AC66B4A224D3}"/>
              </a:ext>
            </a:extLst>
          </p:cNvPr>
          <p:cNvSpPr>
            <a:spLocks noGrp="1"/>
          </p:cNvSpPr>
          <p:nvPr>
            <p:ph idx="1"/>
          </p:nvPr>
        </p:nvSpPr>
        <p:spPr>
          <a:xfrm>
            <a:off x="776841" y="1705306"/>
            <a:ext cx="7590317" cy="4826397"/>
          </a:xfrm>
        </p:spPr>
        <p:txBody>
          <a:bodyPr>
            <a:normAutofit fontScale="92500" lnSpcReduction="10000"/>
          </a:bodyPr>
          <a:lstStyle/>
          <a:p>
            <a:pPr>
              <a:spcBef>
                <a:spcPts val="0"/>
              </a:spcBef>
              <a:spcAft>
                <a:spcPts val="1800"/>
              </a:spcAft>
            </a:pPr>
            <a:r>
              <a:rPr lang="en-US" sz="2400" dirty="0"/>
              <a:t>Disaster mitigation is the effort to reduce loss of life and property by lessening the impact of disasters.  Disasters can happen at any time and any place. </a:t>
            </a:r>
          </a:p>
          <a:p>
            <a:pPr>
              <a:spcBef>
                <a:spcPts val="0"/>
              </a:spcBef>
              <a:spcAft>
                <a:spcPts val="1800"/>
              </a:spcAft>
            </a:pPr>
            <a:r>
              <a:rPr lang="en-US" sz="2400" dirty="0"/>
              <a:t>The number of disasters each year is increasing, but only 50% of events trigger Federal assistance.</a:t>
            </a:r>
          </a:p>
          <a:p>
            <a:pPr>
              <a:spcBef>
                <a:spcPts val="0"/>
              </a:spcBef>
              <a:spcAft>
                <a:spcPts val="1800"/>
              </a:spcAft>
            </a:pPr>
            <a:r>
              <a:rPr lang="en-US" sz="2400" dirty="0"/>
              <a:t>Building back smarter and stronger </a:t>
            </a:r>
            <a:r>
              <a:rPr lang="en-US" sz="2400" b="1" dirty="0"/>
              <a:t>now</a:t>
            </a:r>
            <a:r>
              <a:rPr lang="en-US" sz="2400" dirty="0"/>
              <a:t> can be an effective recovery tool for future disasters. </a:t>
            </a:r>
          </a:p>
          <a:p>
            <a:pPr>
              <a:spcBef>
                <a:spcPts val="0"/>
              </a:spcBef>
              <a:spcAft>
                <a:spcPts val="1800"/>
              </a:spcAft>
            </a:pPr>
            <a:r>
              <a:rPr lang="en-US" sz="2400" dirty="0"/>
              <a:t>Strengthening your business doesn’t need to cost a fortune. Projects such as maintaining gutters can be low-cost, while getting a backup generator requires greater financial investment. </a:t>
            </a:r>
          </a:p>
          <a:p>
            <a:pPr>
              <a:spcBef>
                <a:spcPts val="0"/>
              </a:spcBef>
              <a:spcAft>
                <a:spcPts val="1800"/>
              </a:spcAft>
            </a:pPr>
            <a:r>
              <a:rPr lang="en-US" sz="2400" b="1" dirty="0"/>
              <a:t>$1 spent on mitigation today defers an estimated $6 in future damages.</a:t>
            </a:r>
          </a:p>
          <a:p>
            <a:endParaRPr lang="en-US" dirty="0"/>
          </a:p>
          <a:p>
            <a:endParaRPr lang="en-US" dirty="0"/>
          </a:p>
        </p:txBody>
      </p:sp>
      <p:sp>
        <p:nvSpPr>
          <p:cNvPr id="4" name="Slide Number Placeholder 3">
            <a:extLst>
              <a:ext uri="{FF2B5EF4-FFF2-40B4-BE49-F238E27FC236}">
                <a16:creationId xmlns:a16="http://schemas.microsoft.com/office/drawing/2014/main" id="{7337702F-5EBA-4FA4-8081-A138ED218B83}"/>
              </a:ext>
            </a:extLst>
          </p:cNvPr>
          <p:cNvSpPr>
            <a:spLocks noGrp="1"/>
          </p:cNvSpPr>
          <p:nvPr>
            <p:ph type="sldNum" sz="quarter" idx="12"/>
          </p:nvPr>
        </p:nvSpPr>
        <p:spPr/>
        <p:txBody>
          <a:bodyPr/>
          <a:lstStyle/>
          <a:p>
            <a:pPr>
              <a:defRPr/>
            </a:pPr>
            <a:fld id="{504281D5-3616-403A-A821-05ED70E516A5}" type="slidenum">
              <a:rPr lang="en-US" smtClean="0"/>
              <a:pPr>
                <a:defRPr/>
              </a:pPr>
              <a:t>14</a:t>
            </a:fld>
            <a:endParaRPr lang="en-US" dirty="0"/>
          </a:p>
        </p:txBody>
      </p:sp>
    </p:spTree>
    <p:extLst>
      <p:ext uri="{BB962C8B-B14F-4D97-AF65-F5344CB8AC3E}">
        <p14:creationId xmlns:p14="http://schemas.microsoft.com/office/powerpoint/2010/main" val="85725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685" y="442677"/>
            <a:ext cx="8714630" cy="466281"/>
          </a:xfrm>
          <a:prstGeom prst="rect">
            <a:avLst/>
          </a:prstGeom>
          <a:noFill/>
        </p:spPr>
        <p:txBody>
          <a:bodyPr wrap="square" rtlCol="0">
            <a:spAutoFit/>
          </a:bodyPr>
          <a:lstStyle/>
          <a:p>
            <a:pPr algn="ctr">
              <a:lnSpc>
                <a:spcPct val="90000"/>
              </a:lnSpc>
            </a:pPr>
            <a:r>
              <a:rPr kumimoji="0" lang="en-US" sz="2700" b="1" i="0" u="none" strike="noStrike" kern="1200" cap="none" spc="-75" normalizeH="0" baseline="0" noProof="0" dirty="0">
                <a:ln>
                  <a:noFill/>
                </a:ln>
                <a:solidFill>
                  <a:srgbClr val="003F80"/>
                </a:solidFill>
                <a:effectLst/>
                <a:uLnTx/>
                <a:uFillTx/>
                <a:latin typeface="Source Sans Pro" charset="0"/>
                <a:ea typeface="Source Sans Pro" charset="0"/>
              </a:rPr>
              <a:t>Disaster Loans Help with Resilient Recovery Plans</a:t>
            </a:r>
            <a:endParaRPr lang="en-US" sz="3600" dirty="0">
              <a:solidFill>
                <a:srgbClr val="000099"/>
              </a:solidFill>
              <a:latin typeface="Source Sans Pro" panose="020B0503030403020204" pitchFamily="34"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504281D5-3616-403A-A821-05ED70E516A5}" type="slidenum">
              <a:rPr lang="en-US" smtClean="0"/>
              <a:pPr>
                <a:defRPr/>
              </a:pPr>
              <a:t>15</a:t>
            </a:fld>
            <a:endParaRPr lang="en-US" dirty="0"/>
          </a:p>
        </p:txBody>
      </p:sp>
      <p:sp>
        <p:nvSpPr>
          <p:cNvPr id="2" name="Rectangle 1"/>
          <p:cNvSpPr/>
          <p:nvPr/>
        </p:nvSpPr>
        <p:spPr>
          <a:xfrm>
            <a:off x="951614" y="958934"/>
            <a:ext cx="7240771" cy="923330"/>
          </a:xfrm>
          <a:prstGeom prst="rect">
            <a:avLst/>
          </a:prstGeom>
        </p:spPr>
        <p:txBody>
          <a:bodyPr wrap="square">
            <a:spAutoFit/>
          </a:bodyPr>
          <a:lstStyle/>
          <a:p>
            <a:pPr algn="ctr">
              <a:spcBef>
                <a:spcPts val="600"/>
              </a:spcBef>
            </a:pPr>
            <a:r>
              <a:rPr lang="en-US" sz="2700" dirty="0">
                <a:solidFill>
                  <a:srgbClr val="002E6D"/>
                </a:solidFill>
                <a:latin typeface="Source Sans Pro" panose="020B0503030403020204" pitchFamily="34" charset="0"/>
                <a:cs typeface="Times New Roman" panose="02020603050405020304" pitchFamily="18" charset="0"/>
              </a:rPr>
              <a:t>Business and Home Loans can provide additional funds to help build back better / more resilient</a:t>
            </a:r>
            <a:r>
              <a:rPr lang="en-US" altLang="en-US" sz="2700" dirty="0">
                <a:solidFill>
                  <a:srgbClr val="002E6D"/>
                </a:solidFill>
                <a:latin typeface="Source Sans Pro" panose="020B0503030403020204" pitchFamily="34" charset="0"/>
              </a:rPr>
              <a:t> </a:t>
            </a:r>
          </a:p>
        </p:txBody>
      </p:sp>
      <p:sp>
        <p:nvSpPr>
          <p:cNvPr id="4" name="TextBox 3">
            <a:extLst>
              <a:ext uri="{FF2B5EF4-FFF2-40B4-BE49-F238E27FC236}">
                <a16:creationId xmlns:a16="http://schemas.microsoft.com/office/drawing/2014/main" id="{A51E6BAF-6E42-49F0-B874-3AE14E9BFCC1}"/>
              </a:ext>
            </a:extLst>
          </p:cNvPr>
          <p:cNvSpPr txBox="1"/>
          <p:nvPr/>
        </p:nvSpPr>
        <p:spPr>
          <a:xfrm>
            <a:off x="861237" y="2109210"/>
            <a:ext cx="7421526" cy="4582793"/>
          </a:xfrm>
          <a:prstGeom prst="rect">
            <a:avLst/>
          </a:prstGeom>
          <a:noFill/>
        </p:spPr>
        <p:txBody>
          <a:bodyPr wrap="square" rtlCol="0">
            <a:spAutoFit/>
          </a:bodyPr>
          <a:lstStyle/>
          <a:p>
            <a:pPr marL="173736" lvl="1" indent="-173736">
              <a:lnSpc>
                <a:spcPct val="80000"/>
              </a:lnSpc>
              <a:spcAft>
                <a:spcPts val="1800"/>
              </a:spcAft>
              <a:buFont typeface="Arial" panose="020B0604020202020204" pitchFamily="34" charset="0"/>
              <a:buChar char="•"/>
            </a:pPr>
            <a:r>
              <a:rPr lang="en-US" altLang="en-US" sz="2200" dirty="0">
                <a:latin typeface="Source Sans Pro" panose="020B0503030403020204" pitchFamily="34" charset="0"/>
              </a:rPr>
              <a:t>Before disaster strikes, many property owners may not be aware of all their risks. After disaster strikes, there is a heightened awareness, prompting them to take steps in recovery to mitigate against future damages from a similar event.</a:t>
            </a:r>
          </a:p>
          <a:p>
            <a:pPr marL="173736" lvl="1" indent="-173736">
              <a:lnSpc>
                <a:spcPct val="80000"/>
              </a:lnSpc>
              <a:spcAft>
                <a:spcPts val="1800"/>
              </a:spcAft>
              <a:buFont typeface="Arial" panose="020B0604020202020204" pitchFamily="34" charset="0"/>
              <a:buChar char="•"/>
            </a:pPr>
            <a:r>
              <a:rPr lang="en-US" altLang="en-US" sz="2200" dirty="0">
                <a:latin typeface="Source Sans Pro" panose="020B0503030403020204" pitchFamily="34" charset="0"/>
              </a:rPr>
              <a:t>Making loan payments also gives property owners an incentive to protect their investment against damages from future disasters.</a:t>
            </a:r>
          </a:p>
          <a:p>
            <a:pPr marL="173736" lvl="1" indent="-173736">
              <a:lnSpc>
                <a:spcPct val="80000"/>
              </a:lnSpc>
              <a:spcAft>
                <a:spcPts val="1800"/>
              </a:spcAft>
              <a:buFont typeface="Arial" panose="020B0604020202020204" pitchFamily="34" charset="0"/>
              <a:buChar char="•"/>
            </a:pPr>
            <a:r>
              <a:rPr lang="en-US" altLang="en-US" sz="2200" dirty="0">
                <a:latin typeface="Source Sans Pro" panose="020B0503030403020204" pitchFamily="34" charset="0"/>
              </a:rPr>
              <a:t>SBA can increase loans to cover added costs for new building codes/required upgrades; mitigation improvements against future damages or to increase the safety of property; and, to utilize modern and more resilient construction methods.</a:t>
            </a:r>
          </a:p>
          <a:p>
            <a:endParaRPr lang="en-US" dirty="0"/>
          </a:p>
        </p:txBody>
      </p:sp>
    </p:spTree>
    <p:extLst>
      <p:ext uri="{BB962C8B-B14F-4D97-AF65-F5344CB8AC3E}">
        <p14:creationId xmlns:p14="http://schemas.microsoft.com/office/powerpoint/2010/main" val="76423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8F19-4DB8-4603-B8AF-1219EBD5B63D}"/>
              </a:ext>
            </a:extLst>
          </p:cNvPr>
          <p:cNvSpPr>
            <a:spLocks noGrp="1"/>
          </p:cNvSpPr>
          <p:nvPr>
            <p:ph type="title"/>
          </p:nvPr>
        </p:nvSpPr>
        <p:spPr>
          <a:xfrm>
            <a:off x="525093" y="448679"/>
            <a:ext cx="7886700" cy="1160039"/>
          </a:xfrm>
        </p:spPr>
        <p:txBody>
          <a:bodyPr/>
          <a:lstStyle/>
          <a:p>
            <a:r>
              <a:rPr lang="en-US" dirty="0"/>
              <a:t>SBA Disaster Loans Promote Mitigation </a:t>
            </a:r>
            <a:br>
              <a:rPr lang="en-US" dirty="0"/>
            </a:br>
            <a:r>
              <a:rPr lang="en-US" b="0" i="1" dirty="0"/>
              <a:t>Project Examples</a:t>
            </a:r>
          </a:p>
        </p:txBody>
      </p:sp>
      <p:sp>
        <p:nvSpPr>
          <p:cNvPr id="4" name="Slide Number Placeholder 3">
            <a:extLst>
              <a:ext uri="{FF2B5EF4-FFF2-40B4-BE49-F238E27FC236}">
                <a16:creationId xmlns:a16="http://schemas.microsoft.com/office/drawing/2014/main" id="{40A59E7E-30E8-4169-B225-EF2B25190C21}"/>
              </a:ext>
            </a:extLst>
          </p:cNvPr>
          <p:cNvSpPr>
            <a:spLocks noGrp="1"/>
          </p:cNvSpPr>
          <p:nvPr>
            <p:ph type="sldNum" sz="quarter" idx="12"/>
          </p:nvPr>
        </p:nvSpPr>
        <p:spPr/>
        <p:txBody>
          <a:bodyPr/>
          <a:lstStyle/>
          <a:p>
            <a:pPr>
              <a:defRPr/>
            </a:pPr>
            <a:fld id="{504281D5-3616-403A-A821-05ED70E516A5}" type="slidenum">
              <a:rPr lang="en-US" smtClean="0"/>
              <a:pPr>
                <a:defRPr/>
              </a:pPr>
              <a:t>16</a:t>
            </a:fld>
            <a:endParaRPr lang="en-US" dirty="0"/>
          </a:p>
        </p:txBody>
      </p:sp>
      <p:graphicFrame>
        <p:nvGraphicFramePr>
          <p:cNvPr id="14" name="Diagram 13">
            <a:extLst>
              <a:ext uri="{FF2B5EF4-FFF2-40B4-BE49-F238E27FC236}">
                <a16:creationId xmlns:a16="http://schemas.microsoft.com/office/drawing/2014/main" id="{0F73BFD8-11BE-435E-9899-05BC48217772}"/>
              </a:ext>
            </a:extLst>
          </p:cNvPr>
          <p:cNvGraphicFramePr/>
          <p:nvPr/>
        </p:nvGraphicFramePr>
        <p:xfrm>
          <a:off x="658318" y="1395369"/>
          <a:ext cx="7753475" cy="443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90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7136-AA72-4F12-922D-522D65D66F24}"/>
              </a:ext>
            </a:extLst>
          </p:cNvPr>
          <p:cNvSpPr>
            <a:spLocks noGrp="1"/>
          </p:cNvSpPr>
          <p:nvPr>
            <p:ph type="title"/>
          </p:nvPr>
        </p:nvSpPr>
        <p:spPr/>
        <p:txBody>
          <a:bodyPr>
            <a:normAutofit fontScale="90000"/>
          </a:bodyPr>
          <a:lstStyle/>
          <a:p>
            <a:r>
              <a:rPr lang="en-US" altLang="en-US" sz="3000" dirty="0">
                <a:solidFill>
                  <a:srgbClr val="002E6D"/>
                </a:solidFill>
              </a:rPr>
              <a:t>Role of SBA Resource Partners </a:t>
            </a:r>
            <a:br>
              <a:rPr lang="en-US" altLang="en-US" sz="2800" dirty="0">
                <a:solidFill>
                  <a:srgbClr val="002E6D"/>
                </a:solidFill>
              </a:rPr>
            </a:br>
            <a:endParaRPr lang="en-US" dirty="0"/>
          </a:p>
        </p:txBody>
      </p:sp>
      <p:sp>
        <p:nvSpPr>
          <p:cNvPr id="3" name="Content Placeholder 2">
            <a:extLst>
              <a:ext uri="{FF2B5EF4-FFF2-40B4-BE49-F238E27FC236}">
                <a16:creationId xmlns:a16="http://schemas.microsoft.com/office/drawing/2014/main" id="{5D2291F2-3BEF-4007-95F9-23F208268E92}"/>
              </a:ext>
            </a:extLst>
          </p:cNvPr>
          <p:cNvSpPr>
            <a:spLocks noGrp="1"/>
          </p:cNvSpPr>
          <p:nvPr>
            <p:ph sz="half" idx="1"/>
          </p:nvPr>
        </p:nvSpPr>
        <p:spPr>
          <a:xfrm>
            <a:off x="628649" y="1532568"/>
            <a:ext cx="5178610" cy="4356751"/>
          </a:xfrm>
        </p:spPr>
        <p:txBody>
          <a:bodyPr>
            <a:normAutofit fontScale="92500"/>
          </a:bodyPr>
          <a:lstStyle/>
          <a:p>
            <a:pPr marL="0" indent="0">
              <a:spcBef>
                <a:spcPts val="24"/>
              </a:spcBef>
              <a:spcAft>
                <a:spcPts val="1200"/>
              </a:spcAft>
              <a:buNone/>
            </a:pPr>
            <a:r>
              <a:rPr lang="en-US" altLang="en-US" sz="2200" dirty="0">
                <a:latin typeface="Source Sans Pro" panose="020B0503030403020204" pitchFamily="34" charset="0"/>
                <a:cs typeface="Times New Roman" panose="02020603050405020304" pitchFamily="18" charset="0"/>
              </a:rPr>
              <a:t>Consulting provided by SBA’s Resource Partners is a vital form of disaster assistance and helps businesses:</a:t>
            </a:r>
          </a:p>
          <a:p>
            <a:pPr marL="690347" lvl="1" indent="-347472">
              <a:spcBef>
                <a:spcPts val="0"/>
              </a:spcBef>
              <a:spcAft>
                <a:spcPts val="1200"/>
              </a:spcAft>
              <a:buFont typeface="Arial" panose="020B0604020202020204" pitchFamily="34" charset="0"/>
              <a:buChar char="•"/>
            </a:pPr>
            <a:r>
              <a:rPr lang="en-US" altLang="en-US" sz="2200" dirty="0">
                <a:latin typeface="Source Sans Pro" panose="020B0503030403020204" pitchFamily="34" charset="0"/>
                <a:cs typeface="Times New Roman" panose="02020603050405020304" pitchFamily="18" charset="0"/>
              </a:rPr>
              <a:t>Successfully stay in operation.</a:t>
            </a:r>
          </a:p>
          <a:p>
            <a:pPr marL="690347" lvl="1" indent="-347472">
              <a:spcBef>
                <a:spcPts val="0"/>
              </a:spcBef>
              <a:spcAft>
                <a:spcPts val="1200"/>
              </a:spcAft>
              <a:buFont typeface="Arial" panose="020B0604020202020204" pitchFamily="34" charset="0"/>
              <a:buChar char="•"/>
            </a:pPr>
            <a:r>
              <a:rPr lang="en-US" altLang="en-US" sz="2200" dirty="0">
                <a:latin typeface="Source Sans Pro" panose="020B0503030403020204" pitchFamily="34" charset="0"/>
                <a:cs typeface="Times New Roman" panose="02020603050405020304" pitchFamily="18" charset="0"/>
              </a:rPr>
              <a:t>Develop operational, financial and marketing plans.</a:t>
            </a:r>
          </a:p>
          <a:p>
            <a:pPr marL="690347" lvl="1" indent="-347472">
              <a:spcBef>
                <a:spcPts val="0"/>
              </a:spcBef>
              <a:spcAft>
                <a:spcPts val="1200"/>
              </a:spcAft>
              <a:buFont typeface="Arial" panose="020B0604020202020204" pitchFamily="34" charset="0"/>
              <a:buChar char="•"/>
            </a:pPr>
            <a:r>
              <a:rPr lang="en-US" altLang="en-US" sz="2200" dirty="0">
                <a:latin typeface="Source Sans Pro" panose="020B0503030403020204" pitchFamily="34" charset="0"/>
                <a:cs typeface="Times New Roman" panose="02020603050405020304" pitchFamily="18" charset="0"/>
              </a:rPr>
              <a:t>Consider alternative sources of revenue. </a:t>
            </a:r>
          </a:p>
          <a:p>
            <a:pPr marL="690347" lvl="1" indent="-347472">
              <a:spcBef>
                <a:spcPts val="0"/>
              </a:spcBef>
              <a:spcAft>
                <a:spcPts val="1200"/>
              </a:spcAft>
              <a:buFont typeface="Arial" panose="020B0604020202020204" pitchFamily="34" charset="0"/>
              <a:buChar char="•"/>
            </a:pPr>
            <a:r>
              <a:rPr lang="en-US" altLang="en-US" sz="2200" dirty="0">
                <a:latin typeface="Source Sans Pro" panose="020B0503030403020204" pitchFamily="34" charset="0"/>
                <a:cs typeface="Times New Roman" panose="02020603050405020304" pitchFamily="18" charset="0"/>
              </a:rPr>
              <a:t>Identify ways to reduce costs.</a:t>
            </a:r>
          </a:p>
          <a:p>
            <a:pPr marL="690347" lvl="1" indent="-347472">
              <a:spcBef>
                <a:spcPts val="0"/>
              </a:spcBef>
              <a:spcAft>
                <a:spcPts val="1200"/>
              </a:spcAft>
              <a:buFont typeface="Arial" panose="020B0604020202020204" pitchFamily="34" charset="0"/>
              <a:buChar char="•"/>
            </a:pPr>
            <a:r>
              <a:rPr lang="en-US" altLang="en-US" sz="2200" dirty="0">
                <a:latin typeface="Source Sans Pro" panose="020B0503030403020204" pitchFamily="34" charset="0"/>
                <a:cs typeface="Times New Roman" panose="02020603050405020304" pitchFamily="18" charset="0"/>
              </a:rPr>
              <a:t>Update management and technical services.</a:t>
            </a:r>
          </a:p>
          <a:p>
            <a:pPr marL="690347" lvl="1" indent="-347472">
              <a:spcBef>
                <a:spcPts val="0"/>
              </a:spcBef>
              <a:spcAft>
                <a:spcPts val="1200"/>
              </a:spcAft>
              <a:buFont typeface="Arial" panose="020B0604020202020204" pitchFamily="34" charset="0"/>
              <a:buChar char="•"/>
            </a:pPr>
            <a:r>
              <a:rPr lang="en-US" altLang="en-US" sz="2200" dirty="0">
                <a:latin typeface="Source Sans Pro" panose="020B0503030403020204" pitchFamily="34" charset="0"/>
                <a:cs typeface="Times New Roman" panose="02020603050405020304" pitchFamily="18" charset="0"/>
              </a:rPr>
              <a:t>With applying for SBA disaster loans</a:t>
            </a:r>
          </a:p>
          <a:p>
            <a:endParaRPr lang="en-US" dirty="0"/>
          </a:p>
        </p:txBody>
      </p:sp>
      <p:sp>
        <p:nvSpPr>
          <p:cNvPr id="5" name="Slide Number Placeholder 4">
            <a:extLst>
              <a:ext uri="{FF2B5EF4-FFF2-40B4-BE49-F238E27FC236}">
                <a16:creationId xmlns:a16="http://schemas.microsoft.com/office/drawing/2014/main" id="{9870AEC2-6FC0-47CB-B912-11038CC3B205}"/>
              </a:ext>
            </a:extLst>
          </p:cNvPr>
          <p:cNvSpPr>
            <a:spLocks noGrp="1"/>
          </p:cNvSpPr>
          <p:nvPr>
            <p:ph type="sldNum" sz="quarter" idx="12"/>
          </p:nvPr>
        </p:nvSpPr>
        <p:spPr/>
        <p:txBody>
          <a:bodyPr/>
          <a:lstStyle/>
          <a:p>
            <a:fld id="{B1AB44B9-F1EC-4F4B-88D4-413245C9CD3E}" type="slidenum">
              <a:rPr lang="en-US" smtClean="0"/>
              <a:t>17</a:t>
            </a:fld>
            <a:endParaRPr lang="en-US"/>
          </a:p>
        </p:txBody>
      </p:sp>
      <p:pic>
        <p:nvPicPr>
          <p:cNvPr id="6" name="Content Placeholder 5">
            <a:extLst>
              <a:ext uri="{FF2B5EF4-FFF2-40B4-BE49-F238E27FC236}">
                <a16:creationId xmlns:a16="http://schemas.microsoft.com/office/drawing/2014/main" id="{012104DB-6297-4243-9A49-C71407681439}"/>
              </a:ext>
            </a:extLst>
          </p:cNvPr>
          <p:cNvPicPr>
            <a:picLocks noGrp="1" noChangeAspect="1"/>
          </p:cNvPicPr>
          <p:nvPr>
            <p:ph sz="half" idx="2"/>
          </p:nvPr>
        </p:nvPicPr>
        <p:blipFill>
          <a:blip r:embed="rId2"/>
          <a:stretch>
            <a:fillRect/>
          </a:stretch>
        </p:blipFill>
        <p:spPr>
          <a:xfrm>
            <a:off x="5807259" y="4999201"/>
            <a:ext cx="2295525" cy="1377668"/>
          </a:xfrm>
          <a:prstGeom prst="rect">
            <a:avLst/>
          </a:prstGeom>
        </p:spPr>
      </p:pic>
      <p:pic>
        <p:nvPicPr>
          <p:cNvPr id="7" name="Picture 6">
            <a:extLst>
              <a:ext uri="{FF2B5EF4-FFF2-40B4-BE49-F238E27FC236}">
                <a16:creationId xmlns:a16="http://schemas.microsoft.com/office/drawing/2014/main" id="{EFB7ED72-EC34-488F-8F55-9CA10EE3B7A2}"/>
              </a:ext>
            </a:extLst>
          </p:cNvPr>
          <p:cNvPicPr>
            <a:picLocks noChangeAspect="1"/>
          </p:cNvPicPr>
          <p:nvPr/>
        </p:nvPicPr>
        <p:blipFill>
          <a:blip r:embed="rId3"/>
          <a:stretch>
            <a:fillRect/>
          </a:stretch>
        </p:blipFill>
        <p:spPr>
          <a:xfrm>
            <a:off x="5807259" y="1371695"/>
            <a:ext cx="2405063" cy="1050676"/>
          </a:xfrm>
          <a:prstGeom prst="rect">
            <a:avLst/>
          </a:prstGeom>
        </p:spPr>
      </p:pic>
      <p:pic>
        <p:nvPicPr>
          <p:cNvPr id="8" name="Picture 7">
            <a:extLst>
              <a:ext uri="{FF2B5EF4-FFF2-40B4-BE49-F238E27FC236}">
                <a16:creationId xmlns:a16="http://schemas.microsoft.com/office/drawing/2014/main" id="{180D4B12-5D2F-434F-904B-D0A1ADDD2C37}"/>
              </a:ext>
            </a:extLst>
          </p:cNvPr>
          <p:cNvPicPr>
            <a:picLocks noChangeAspect="1"/>
          </p:cNvPicPr>
          <p:nvPr/>
        </p:nvPicPr>
        <p:blipFill>
          <a:blip r:embed="rId4"/>
          <a:stretch>
            <a:fillRect/>
          </a:stretch>
        </p:blipFill>
        <p:spPr>
          <a:xfrm>
            <a:off x="5807259" y="3932223"/>
            <a:ext cx="2612550" cy="663964"/>
          </a:xfrm>
          <a:prstGeom prst="rect">
            <a:avLst/>
          </a:prstGeom>
        </p:spPr>
      </p:pic>
      <p:sp>
        <p:nvSpPr>
          <p:cNvPr id="9" name="TextBox 8">
            <a:extLst>
              <a:ext uri="{FF2B5EF4-FFF2-40B4-BE49-F238E27FC236}">
                <a16:creationId xmlns:a16="http://schemas.microsoft.com/office/drawing/2014/main" id="{40ADD9DF-CF4D-4F30-8BAC-5A38798F7C9B}"/>
              </a:ext>
            </a:extLst>
          </p:cNvPr>
          <p:cNvSpPr txBox="1"/>
          <p:nvPr/>
        </p:nvSpPr>
        <p:spPr>
          <a:xfrm>
            <a:off x="5807259" y="2667436"/>
            <a:ext cx="3033715" cy="861774"/>
          </a:xfrm>
          <a:prstGeom prst="rect">
            <a:avLst/>
          </a:prstGeom>
          <a:noFill/>
        </p:spPr>
        <p:txBody>
          <a:bodyPr wrap="square" rtlCol="0">
            <a:spAutoFit/>
          </a:bodyPr>
          <a:lstStyle/>
          <a:p>
            <a:r>
              <a:rPr lang="en-US" sz="2500" b="1" dirty="0">
                <a:solidFill>
                  <a:srgbClr val="002E6D"/>
                </a:solidFill>
                <a:latin typeface="Merriweather" panose="00000500000000000000" pitchFamily="2" charset="0"/>
              </a:rPr>
              <a:t>Women’s Business Centers </a:t>
            </a:r>
          </a:p>
        </p:txBody>
      </p:sp>
    </p:spTree>
    <p:extLst>
      <p:ext uri="{BB962C8B-B14F-4D97-AF65-F5344CB8AC3E}">
        <p14:creationId xmlns:p14="http://schemas.microsoft.com/office/powerpoint/2010/main" val="20009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7091A3-B1BE-47A6-AF95-EAC7D84D3B7A}"/>
              </a:ext>
            </a:extLst>
          </p:cNvPr>
          <p:cNvSpPr>
            <a:spLocks noGrp="1"/>
          </p:cNvSpPr>
          <p:nvPr>
            <p:ph type="sldNum" sz="quarter" idx="12"/>
          </p:nvPr>
        </p:nvSpPr>
        <p:spPr/>
        <p:txBody>
          <a:bodyPr/>
          <a:lstStyle/>
          <a:p>
            <a:fld id="{B1AB44B9-F1EC-4F4B-88D4-413245C9CD3E}" type="slidenum">
              <a:rPr lang="en-US" smtClean="0"/>
              <a:t>18</a:t>
            </a:fld>
            <a:endParaRPr lang="en-US" dirty="0"/>
          </a:p>
        </p:txBody>
      </p:sp>
      <p:sp>
        <p:nvSpPr>
          <p:cNvPr id="6" name="Title 1">
            <a:extLst>
              <a:ext uri="{FF2B5EF4-FFF2-40B4-BE49-F238E27FC236}">
                <a16:creationId xmlns:a16="http://schemas.microsoft.com/office/drawing/2014/main" id="{3B827151-68B7-4636-AB12-F6633EE6BAAA}"/>
              </a:ext>
            </a:extLst>
          </p:cNvPr>
          <p:cNvSpPr>
            <a:spLocks noGrp="1"/>
          </p:cNvSpPr>
          <p:nvPr>
            <p:ph type="title"/>
          </p:nvPr>
        </p:nvSpPr>
        <p:spPr>
          <a:xfrm>
            <a:off x="1" y="424389"/>
            <a:ext cx="8931348" cy="1144534"/>
          </a:xfrm>
        </p:spPr>
        <p:txBody>
          <a:bodyPr>
            <a:noAutofit/>
          </a:bodyPr>
          <a:lstStyle/>
          <a:p>
            <a:r>
              <a:rPr lang="en-US" dirty="0">
                <a:solidFill>
                  <a:srgbClr val="002E6D"/>
                </a:solidFill>
              </a:rPr>
              <a:t>Questions and Answers</a:t>
            </a:r>
          </a:p>
        </p:txBody>
      </p:sp>
      <p:sp>
        <p:nvSpPr>
          <p:cNvPr id="7" name="Rectangle 6">
            <a:extLst>
              <a:ext uri="{FF2B5EF4-FFF2-40B4-BE49-F238E27FC236}">
                <a16:creationId xmlns:a16="http://schemas.microsoft.com/office/drawing/2014/main" id="{453DCD97-8F23-451B-9C92-E32CB5E1EFAE}"/>
              </a:ext>
            </a:extLst>
          </p:cNvPr>
          <p:cNvSpPr/>
          <p:nvPr/>
        </p:nvSpPr>
        <p:spPr>
          <a:xfrm>
            <a:off x="321635" y="1020410"/>
            <a:ext cx="8532275" cy="5324535"/>
          </a:xfrm>
          <a:prstGeom prst="rect">
            <a:avLst/>
          </a:prstGeom>
        </p:spPr>
        <p:txBody>
          <a:bodyPr wrap="square">
            <a:spAutoFit/>
          </a:bodyPr>
          <a:lstStyle/>
          <a:p>
            <a:pPr marL="285750" marR="0" lvl="1" indent="-285750" fontAlgn="base">
              <a:spcBef>
                <a:spcPts val="0"/>
              </a:spcBef>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Q:</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  I own a business, where can I get help with preparing financial statements and submitting my application?</a:t>
            </a:r>
          </a:p>
          <a:p>
            <a:pPr marL="742950" lvl="2" indent="-40005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A: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You can contact your local Small Business Development Centers (SBDC), Women’s Business Centers (WBC), Veteran Business Outreach Centers (VBOC) &amp;  SCORE office for free assistance.  </a:t>
            </a:r>
          </a:p>
          <a:p>
            <a:pPr marL="742950" lvl="2" indent="-400050" fontAlgn="base">
              <a:spcAft>
                <a:spcPts val="300"/>
              </a:spcAft>
              <a:tabLst>
                <a:tab pos="914400" algn="l"/>
              </a:tabLst>
            </a:pP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a:p>
            <a:pPr marL="800100" lvl="3" fontAlgn="base">
              <a:spcAft>
                <a:spcPts val="300"/>
              </a:spcAft>
              <a:tabLst>
                <a:tab pos="914400" algn="l"/>
              </a:tabLst>
            </a:pPr>
            <a:r>
              <a:rPr lang="en-US" sz="2000" dirty="0">
                <a:latin typeface="Source Sans Pro" panose="020B0503030403020204" pitchFamily="34" charset="0"/>
                <a:ea typeface="Source Sans Pro" panose="020B0503030403020204" pitchFamily="34" charset="0"/>
                <a:cs typeface="Times New Roman" panose="02020603050405020304" pitchFamily="18" charset="0"/>
              </a:rPr>
              <a:t>Businesses and residents may call SBA’s Customer Service Center </a:t>
            </a:r>
            <a:br>
              <a:rPr lang="en-US" sz="2000" dirty="0">
                <a:latin typeface="Source Sans Pro" panose="020B0503030403020204" pitchFamily="34" charset="0"/>
                <a:ea typeface="Source Sans Pro" panose="020B0503030403020204" pitchFamily="34" charset="0"/>
                <a:cs typeface="Times New Roman" panose="02020603050405020304" pitchFamily="18" charset="0"/>
              </a:rPr>
            </a:br>
            <a:r>
              <a:rPr lang="en-US" sz="2000" b="0" i="0" u="none" strike="noStrike" baseline="0" dirty="0">
                <a:solidFill>
                  <a:srgbClr val="000000"/>
                </a:solidFill>
                <a:latin typeface="Source Sans Pro" panose="020B0503030403020204" pitchFamily="34" charset="0"/>
              </a:rPr>
              <a:t>1-800-659-2955 (1-800-877-8339 for the deaf and hard-of-hearing) or email </a:t>
            </a:r>
            <a:r>
              <a:rPr lang="en-US" sz="2000" b="0" i="0" u="none" strike="noStrike" baseline="0" dirty="0">
                <a:solidFill>
                  <a:srgbClr val="000000"/>
                </a:solidFill>
                <a:latin typeface="Source Sans Pro" panose="020B0503030403020204" pitchFamily="34" charset="0"/>
                <a:hlinkClick r:id="rId2"/>
              </a:rPr>
              <a:t>DisasterCustomerService@sba.gov</a:t>
            </a:r>
            <a:r>
              <a:rPr lang="en-US" sz="2000" b="0" i="0" u="none" strike="noStrike" baseline="0" dirty="0">
                <a:solidFill>
                  <a:srgbClr val="000000"/>
                </a:solidFill>
                <a:latin typeface="Source Sans Pro" panose="020B0503030403020204" pitchFamily="34" charset="0"/>
              </a:rPr>
              <a:t> for answers to their questions and help.</a:t>
            </a:r>
          </a:p>
          <a:p>
            <a:pPr marL="285750" lvl="1" indent="-285750" fontAlgn="base">
              <a:spcAft>
                <a:spcPts val="300"/>
              </a:spcAft>
              <a:tabLst>
                <a:tab pos="914400" algn="l"/>
              </a:tabLst>
            </a:pP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lvl="1" indent="-28575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Q: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If I already have a disaster loan, can I still apply?</a:t>
            </a:r>
          </a:p>
          <a:p>
            <a:pPr marL="742950" lvl="2" indent="-34290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A: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Yes,</a:t>
            </a: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you can have more than one SBA disaster loans including loans for COVID-19, however the loans cannot be consolidated.</a:t>
            </a:r>
          </a:p>
          <a:p>
            <a:pPr marL="285750" lvl="1" indent="-285750" fontAlgn="base">
              <a:spcAft>
                <a:spcPts val="300"/>
              </a:spcAft>
              <a:tabLst>
                <a:tab pos="914400" algn="l"/>
              </a:tabLst>
            </a:pP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lvl="1" indent="-285750" fontAlgn="base">
              <a:spcAft>
                <a:spcPts val="300"/>
              </a:spcAft>
              <a:tabLst>
                <a:tab pos="914400" algn="l"/>
              </a:tabLst>
            </a:pP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37704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7091A3-B1BE-47A6-AF95-EAC7D84D3B7A}"/>
              </a:ext>
            </a:extLst>
          </p:cNvPr>
          <p:cNvSpPr>
            <a:spLocks noGrp="1"/>
          </p:cNvSpPr>
          <p:nvPr>
            <p:ph type="sldNum" sz="quarter" idx="12"/>
          </p:nvPr>
        </p:nvSpPr>
        <p:spPr/>
        <p:txBody>
          <a:bodyPr/>
          <a:lstStyle/>
          <a:p>
            <a:fld id="{B1AB44B9-F1EC-4F4B-88D4-413245C9CD3E}" type="slidenum">
              <a:rPr lang="en-US" smtClean="0"/>
              <a:t>19</a:t>
            </a:fld>
            <a:endParaRPr lang="en-US" dirty="0"/>
          </a:p>
        </p:txBody>
      </p:sp>
      <p:sp>
        <p:nvSpPr>
          <p:cNvPr id="6" name="Title 1">
            <a:extLst>
              <a:ext uri="{FF2B5EF4-FFF2-40B4-BE49-F238E27FC236}">
                <a16:creationId xmlns:a16="http://schemas.microsoft.com/office/drawing/2014/main" id="{3B827151-68B7-4636-AB12-F6633EE6BAAA}"/>
              </a:ext>
            </a:extLst>
          </p:cNvPr>
          <p:cNvSpPr>
            <a:spLocks noGrp="1"/>
          </p:cNvSpPr>
          <p:nvPr>
            <p:ph type="title"/>
          </p:nvPr>
        </p:nvSpPr>
        <p:spPr>
          <a:xfrm>
            <a:off x="1" y="424389"/>
            <a:ext cx="8931348" cy="1144534"/>
          </a:xfrm>
        </p:spPr>
        <p:txBody>
          <a:bodyPr>
            <a:noAutofit/>
          </a:bodyPr>
          <a:lstStyle/>
          <a:p>
            <a:r>
              <a:rPr lang="en-US" dirty="0">
                <a:solidFill>
                  <a:srgbClr val="002E6D"/>
                </a:solidFill>
              </a:rPr>
              <a:t>Questions and Answers</a:t>
            </a:r>
          </a:p>
        </p:txBody>
      </p:sp>
      <p:sp>
        <p:nvSpPr>
          <p:cNvPr id="7" name="Rectangle 6">
            <a:extLst>
              <a:ext uri="{FF2B5EF4-FFF2-40B4-BE49-F238E27FC236}">
                <a16:creationId xmlns:a16="http://schemas.microsoft.com/office/drawing/2014/main" id="{453DCD97-8F23-451B-9C92-E32CB5E1EFAE}"/>
              </a:ext>
            </a:extLst>
          </p:cNvPr>
          <p:cNvSpPr/>
          <p:nvPr/>
        </p:nvSpPr>
        <p:spPr>
          <a:xfrm>
            <a:off x="321635" y="1020410"/>
            <a:ext cx="8532275" cy="4632037"/>
          </a:xfrm>
          <a:prstGeom prst="rect">
            <a:avLst/>
          </a:prstGeom>
        </p:spPr>
        <p:txBody>
          <a:bodyPr wrap="square">
            <a:spAutoFit/>
          </a:bodyPr>
          <a:lstStyle/>
          <a:p>
            <a:pPr marL="285750" lvl="1" indent="-28575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Q: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What happens if I am declined for an SBA disaster loan?</a:t>
            </a:r>
          </a:p>
          <a:p>
            <a:pPr marL="742950" lvl="2" indent="-34290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A: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SBA will provide you a written decision with the reason(s) for the decline decision.  You will have up to six (6) months in which to request reconsideration.  The reconsideration request must be in writing and contain information to overcome SBA’s decision.  </a:t>
            </a:r>
          </a:p>
          <a:p>
            <a:pPr marL="285750" lvl="1" indent="-285750" fontAlgn="base">
              <a:spcAft>
                <a:spcPts val="300"/>
              </a:spcAft>
              <a:tabLst>
                <a:tab pos="914400" algn="l"/>
              </a:tabLst>
            </a:pP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lvl="1" indent="-28575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Q: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What are the filing requirements for businesses?</a:t>
            </a:r>
          </a:p>
          <a:p>
            <a:pPr marL="742950" lvl="2" indent="-342900" fontAlgn="base">
              <a:spcAft>
                <a:spcPts val="300"/>
              </a:spcAft>
              <a:tabLst>
                <a:tab pos="914400" algn="l"/>
              </a:tabLst>
            </a:pPr>
            <a:r>
              <a:rPr lang="en-US" sz="2000" b="1" dirty="0">
                <a:latin typeface="Source Sans Pro" panose="020B0503030403020204" pitchFamily="34" charset="0"/>
                <a:ea typeface="Source Sans Pro" panose="020B0503030403020204" pitchFamily="34" charset="0"/>
                <a:cs typeface="Times New Roman" panose="02020603050405020304" pitchFamily="18" charset="0"/>
              </a:rPr>
              <a:t>A:   </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A completed loan application, an IRS Form 4506C and a copy of the latest Federal Income Tax Return.  Depending on the type of business and type of loan requested more information may be required.  To find the filing requirements and prepare for applying online, it may be helpful to review the paper applications at: </a:t>
            </a:r>
          </a:p>
          <a:p>
            <a:pPr marL="742950" lvl="2" fontAlgn="base">
              <a:spcAft>
                <a:spcPts val="300"/>
              </a:spcAft>
              <a:tabLst>
                <a:tab pos="914400" algn="l"/>
              </a:tabLst>
            </a:pPr>
            <a:r>
              <a:rPr lang="en-US" sz="2000" dirty="0">
                <a:latin typeface="Source Sans Pro" panose="020B0503030403020204" pitchFamily="34" charset="0"/>
                <a:ea typeface="Source Sans Pro" panose="020B0503030403020204" pitchFamily="34" charset="0"/>
                <a:cs typeface="Times New Roman" panose="02020603050405020304" pitchFamily="18" charset="0"/>
                <a:hlinkClick r:id="rId2"/>
              </a:rPr>
              <a:t>https://DisasterLoanAssistance.sba.gov/ela/s/article/paper-forms</a:t>
            </a: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a:p>
            <a:pPr marL="742950" lvl="2" indent="-342900" fontAlgn="base">
              <a:spcAft>
                <a:spcPts val="300"/>
              </a:spcAft>
              <a:tabLst>
                <a:tab pos="914400" algn="l"/>
              </a:tabLst>
            </a:pP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2292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247650" y="611842"/>
            <a:ext cx="8658225" cy="1115254"/>
          </a:xfrm>
        </p:spPr>
        <p:txBody>
          <a:bodyPr>
            <a:noAutofit/>
          </a:bodyPr>
          <a:lstStyle/>
          <a:p>
            <a:pPr marL="0" indent="0" algn="ctr" eaLnBrk="1" hangingPunct="1">
              <a:spcBef>
                <a:spcPts val="0"/>
              </a:spcBef>
              <a:buFontTx/>
              <a:buNone/>
            </a:pPr>
            <a:r>
              <a:rPr lang="en-US" altLang="en-US" sz="2700" b="1" dirty="0">
                <a:solidFill>
                  <a:srgbClr val="002E6D"/>
                </a:solidFill>
              </a:rPr>
              <a:t>SBA’s Role in Disaster Recovery for </a:t>
            </a:r>
          </a:p>
          <a:p>
            <a:pPr marL="0" indent="0" algn="ctr" eaLnBrk="1" hangingPunct="1">
              <a:spcBef>
                <a:spcPts val="0"/>
              </a:spcBef>
              <a:buFontTx/>
              <a:buNone/>
            </a:pPr>
            <a:r>
              <a:rPr lang="en-US" altLang="en-US" sz="2700" b="1" dirty="0">
                <a:solidFill>
                  <a:srgbClr val="002E6D"/>
                </a:solidFill>
              </a:rPr>
              <a:t>Federal Disaster Declarations</a:t>
            </a:r>
          </a:p>
        </p:txBody>
      </p:sp>
      <p:sp>
        <p:nvSpPr>
          <p:cNvPr id="16387" name="Rectangle 10"/>
          <p:cNvSpPr>
            <a:spLocks noChangeArrowheads="1"/>
          </p:cNvSpPr>
          <p:nvPr/>
        </p:nvSpPr>
        <p:spPr bwMode="auto">
          <a:xfrm>
            <a:off x="569737" y="1868101"/>
            <a:ext cx="4576421" cy="46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Tx/>
              <a:buChar char="•"/>
            </a:pPr>
            <a:r>
              <a:rPr lang="en-US" sz="2200" dirty="0">
                <a:latin typeface="Source Sans Pro" panose="020B0503030403020204" pitchFamily="34" charset="0"/>
                <a:ea typeface="ＭＳ Ｐゴシック" pitchFamily="1" charset="-128"/>
              </a:rPr>
              <a:t>SBA disaster loans are the primary source of federal assistance to help private property owners pay for disaster losses not covered by insurance or other recoveries.</a:t>
            </a:r>
            <a:endParaRPr lang="en-US" sz="2200" dirty="0">
              <a:latin typeface="Source Sans Pro" panose="020B0503030403020204" pitchFamily="34" charset="0"/>
            </a:endParaRPr>
          </a:p>
          <a:p>
            <a:pPr marL="0" indent="0" eaLnBrk="1" hangingPunct="1">
              <a:spcBef>
                <a:spcPct val="20000"/>
              </a:spcBef>
            </a:pPr>
            <a:endParaRPr lang="en-US" altLang="en-US" sz="2200" dirty="0">
              <a:latin typeface="Source Sans Pro" panose="020B0503030403020204" pitchFamily="34" charset="0"/>
            </a:endParaRPr>
          </a:p>
          <a:p>
            <a:pPr eaLnBrk="1" hangingPunct="1">
              <a:spcBef>
                <a:spcPct val="20000"/>
              </a:spcBef>
              <a:buFontTx/>
              <a:buChar char="•"/>
            </a:pPr>
            <a:r>
              <a:rPr lang="en-US" sz="2200" dirty="0">
                <a:latin typeface="Source Sans Pro" panose="020B0503030403020204" pitchFamily="34" charset="0"/>
                <a:ea typeface="ＭＳ Ｐゴシック" pitchFamily="1" charset="-128"/>
              </a:rPr>
              <a:t>SBA offers low-interest federal loans to businesses of all sizes, private nonprofit organizations, homeowners and renters. </a:t>
            </a:r>
          </a:p>
          <a:p>
            <a:pPr eaLnBrk="1" hangingPunct="1">
              <a:spcBef>
                <a:spcPct val="20000"/>
              </a:spcBef>
              <a:buFontTx/>
              <a:buChar char="•"/>
            </a:pPr>
            <a:endParaRPr lang="en-US" sz="2800" b="1" dirty="0">
              <a:solidFill>
                <a:srgbClr val="000099"/>
              </a:solidFill>
              <a:latin typeface="Times New Roman" pitchFamily="18" charset="0"/>
              <a:ea typeface="ＭＳ Ｐゴシック" pitchFamily="1" charset="-128"/>
            </a:endParaRPr>
          </a:p>
          <a:p>
            <a:pPr marL="0" indent="0" eaLnBrk="1" hangingPunct="1">
              <a:spcBef>
                <a:spcPct val="20000"/>
              </a:spcBef>
            </a:pPr>
            <a:r>
              <a:rPr lang="en-US" altLang="en-US" sz="2800" b="1" dirty="0">
                <a:solidFill>
                  <a:srgbClr val="000099"/>
                </a:solidFill>
                <a:latin typeface="Times New Roman" pitchFamily="18" charset="0"/>
              </a:rPr>
              <a:t>  </a:t>
            </a:r>
          </a:p>
          <a:p>
            <a:pPr eaLnBrk="1" hangingPunct="1">
              <a:spcBef>
                <a:spcPct val="20000"/>
              </a:spcBef>
              <a:buFontTx/>
              <a:buChar char="•"/>
            </a:pPr>
            <a:endParaRPr lang="en-US" altLang="en-US" sz="3200" b="1" dirty="0">
              <a:solidFill>
                <a:srgbClr val="000099"/>
              </a:solidFill>
              <a:latin typeface="Times New Roman" pitchFamily="18" charset="0"/>
            </a:endParaRPr>
          </a:p>
          <a:p>
            <a:pPr eaLnBrk="1" hangingPunct="1">
              <a:spcBef>
                <a:spcPct val="20000"/>
              </a:spcBef>
              <a:buFontTx/>
              <a:buChar char="•"/>
            </a:pPr>
            <a:endParaRPr lang="en-US" altLang="en-US" sz="3200" b="1" dirty="0">
              <a:solidFill>
                <a:srgbClr val="000099"/>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504281D5-3616-403A-A821-05ED70E516A5}" type="slidenum">
              <a:rPr lang="en-US" smtClean="0"/>
              <a:pPr>
                <a:defRPr/>
              </a:pPr>
              <a:t>2</a:t>
            </a:fld>
            <a:endParaRPr lang="en-US" dirty="0"/>
          </a:p>
        </p:txBody>
      </p:sp>
      <p:pic>
        <p:nvPicPr>
          <p:cNvPr id="5" name="Picture 4" descr="Isabella Casillas Guzman">
            <a:extLst>
              <a:ext uri="{FF2B5EF4-FFF2-40B4-BE49-F238E27FC236}">
                <a16:creationId xmlns:a16="http://schemas.microsoft.com/office/drawing/2014/main" id="{27DA6FDB-D513-421C-BC2E-1CCFFC9F8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125" y="2126127"/>
            <a:ext cx="2659161" cy="3115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CAD541-3FFE-4F12-9943-1DF1FC865464}"/>
              </a:ext>
            </a:extLst>
          </p:cNvPr>
          <p:cNvSpPr txBox="1"/>
          <p:nvPr/>
        </p:nvSpPr>
        <p:spPr>
          <a:xfrm>
            <a:off x="5327403" y="5249433"/>
            <a:ext cx="3352606" cy="769441"/>
          </a:xfrm>
          <a:prstGeom prst="rect">
            <a:avLst/>
          </a:prstGeom>
          <a:noFill/>
        </p:spPr>
        <p:txBody>
          <a:bodyPr wrap="square" rtlCol="0">
            <a:spAutoFit/>
          </a:bodyPr>
          <a:lstStyle/>
          <a:p>
            <a:pPr algn="ctr"/>
            <a:r>
              <a:rPr lang="en-US" sz="2200" dirty="0">
                <a:solidFill>
                  <a:srgbClr val="002E6D"/>
                </a:solidFill>
                <a:latin typeface="Source Sans Pro" panose="020B0503030403020204" pitchFamily="34" charset="0"/>
                <a:cs typeface="Times New Roman" panose="02020603050405020304" pitchFamily="18" charset="0"/>
              </a:rPr>
              <a:t>SBA  Administrator</a:t>
            </a:r>
          </a:p>
          <a:p>
            <a:pPr algn="ctr"/>
            <a:r>
              <a:rPr lang="en-US" sz="2200" dirty="0">
                <a:solidFill>
                  <a:srgbClr val="002E6D"/>
                </a:solidFill>
                <a:latin typeface="Source Sans Pro" panose="020B0503030403020204" pitchFamily="34" charset="0"/>
                <a:cs typeface="Times New Roman" panose="02020603050405020304" pitchFamily="18" charset="0"/>
              </a:rPr>
              <a:t>Isabella Casillas Guzman</a:t>
            </a:r>
          </a:p>
        </p:txBody>
      </p:sp>
    </p:spTree>
    <p:extLst>
      <p:ext uri="{BB962C8B-B14F-4D97-AF65-F5344CB8AC3E}">
        <p14:creationId xmlns:p14="http://schemas.microsoft.com/office/powerpoint/2010/main" val="88005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3525" y="1763500"/>
            <a:ext cx="8399499" cy="4678204"/>
          </a:xfrm>
          <a:prstGeom prst="rect">
            <a:avLst/>
          </a:prstGeom>
        </p:spPr>
        <p:txBody>
          <a:bodyPr wrap="square">
            <a:spAutoFit/>
          </a:bodyPr>
          <a:lstStyle/>
          <a:p>
            <a:pPr lvl="0" algn="ctr" defTabSz="457200" fontAlgn="base">
              <a:spcBef>
                <a:spcPct val="0"/>
              </a:spcBef>
              <a:spcAft>
                <a:spcPct val="0"/>
              </a:spcAft>
              <a:defRPr/>
            </a:pPr>
            <a:r>
              <a:rPr lang="en-US" altLang="en-US" sz="2700" dirty="0">
                <a:solidFill>
                  <a:srgbClr val="002E6D"/>
                </a:solidFill>
                <a:latin typeface="Source Sans Pro" panose="020B0503030403020204" pitchFamily="34" charset="0"/>
                <a:ea typeface="ＭＳ Ｐゴシック" pitchFamily="-109" charset="-128"/>
                <a:cs typeface="Times New Roman" pitchFamily="18" charset="0"/>
              </a:rPr>
              <a:t>For More Information about SBA Disaster Assistance programs, go to:</a:t>
            </a:r>
          </a:p>
          <a:p>
            <a:pPr lvl="0" algn="ctr" defTabSz="457200" fontAlgn="base">
              <a:spcBef>
                <a:spcPct val="0"/>
              </a:spcBef>
              <a:spcAft>
                <a:spcPct val="0"/>
              </a:spcAft>
              <a:defRPr/>
            </a:pPr>
            <a:r>
              <a:rPr lang="en-US" altLang="en-US" sz="2700" dirty="0">
                <a:solidFill>
                  <a:srgbClr val="000099"/>
                </a:solidFill>
                <a:latin typeface="Source Sans Pro" panose="020B0503030403020204" pitchFamily="34" charset="0"/>
                <a:ea typeface="ＭＳ Ｐゴシック" pitchFamily="-109" charset="-128"/>
                <a:cs typeface="Times New Roman" pitchFamily="18" charset="0"/>
                <a:hlinkClick r:id="rId3"/>
              </a:rPr>
              <a:t>www.sba.gov/disaster</a:t>
            </a:r>
            <a:endParaRPr lang="en-US" altLang="en-US" sz="2700" dirty="0">
              <a:solidFill>
                <a:srgbClr val="000099"/>
              </a:solidFill>
              <a:latin typeface="Source Sans Pro" panose="020B0503030403020204" pitchFamily="34" charset="0"/>
              <a:ea typeface="ＭＳ Ｐゴシック" pitchFamily="-109" charset="-128"/>
              <a:cs typeface="Times New Roman" pitchFamily="18" charset="0"/>
            </a:endParaRPr>
          </a:p>
          <a:p>
            <a:pPr lvl="0" algn="ctr" defTabSz="457200" fontAlgn="base">
              <a:spcBef>
                <a:spcPct val="0"/>
              </a:spcBef>
              <a:spcAft>
                <a:spcPct val="0"/>
              </a:spcAft>
              <a:defRPr/>
            </a:pPr>
            <a:r>
              <a:rPr lang="en-US" altLang="en-US" sz="2800" dirty="0">
                <a:solidFill>
                  <a:srgbClr val="000099"/>
                </a:solidFill>
                <a:latin typeface="Source Sans Pro" panose="020B0503030403020204" pitchFamily="34" charset="0"/>
                <a:ea typeface="ＭＳ Ｐゴシック" pitchFamily="-109" charset="-128"/>
                <a:cs typeface="Times New Roman" pitchFamily="18" charset="0"/>
              </a:rPr>
              <a:t>	 </a:t>
            </a:r>
          </a:p>
          <a:p>
            <a:pPr lvl="0" algn="ctr" defTabSz="457200" fontAlgn="base">
              <a:spcBef>
                <a:spcPct val="0"/>
              </a:spcBef>
              <a:spcAft>
                <a:spcPct val="0"/>
              </a:spcAft>
              <a:defRPr/>
            </a:pPr>
            <a:r>
              <a:rPr lang="en-US" altLang="en-US" sz="2700" dirty="0">
                <a:solidFill>
                  <a:srgbClr val="002E6D"/>
                </a:solidFill>
                <a:latin typeface="Source Sans Pro" panose="020B0503030403020204" pitchFamily="34" charset="0"/>
                <a:ea typeface="ＭＳ Ｐゴシック" pitchFamily="-109" charset="-128"/>
                <a:cs typeface="Times New Roman" pitchFamily="18" charset="0"/>
              </a:rPr>
              <a:t>Contact SBA’s </a:t>
            </a:r>
          </a:p>
          <a:p>
            <a:pPr lvl="0" algn="ctr" defTabSz="457200" fontAlgn="base">
              <a:spcBef>
                <a:spcPct val="0"/>
              </a:spcBef>
              <a:spcAft>
                <a:spcPct val="0"/>
              </a:spcAft>
              <a:defRPr/>
            </a:pPr>
            <a:r>
              <a:rPr lang="en-US" altLang="en-US" sz="2700" dirty="0">
                <a:solidFill>
                  <a:srgbClr val="002E6D"/>
                </a:solidFill>
                <a:latin typeface="Source Sans Pro" panose="020B0503030403020204" pitchFamily="34" charset="0"/>
                <a:ea typeface="ＭＳ Ｐゴシック" pitchFamily="-109" charset="-128"/>
                <a:cs typeface="Times New Roman" pitchFamily="18" charset="0"/>
              </a:rPr>
              <a:t>Customer Service Center at: </a:t>
            </a:r>
          </a:p>
          <a:p>
            <a:pPr lvl="0" algn="ctr" defTabSz="457200" fontAlgn="base">
              <a:spcBef>
                <a:spcPct val="0"/>
              </a:spcBef>
              <a:spcAft>
                <a:spcPct val="0"/>
              </a:spcAft>
              <a:defRPr/>
            </a:pPr>
            <a:r>
              <a:rPr lang="en-US" altLang="en-US" sz="2700" dirty="0">
                <a:solidFill>
                  <a:srgbClr val="002E6D"/>
                </a:solidFill>
                <a:latin typeface="Source Sans Pro" panose="020B0503030403020204" pitchFamily="34" charset="0"/>
                <a:ea typeface="ＭＳ Ｐゴシック" pitchFamily="-109" charset="-128"/>
                <a:cs typeface="Times New Roman" pitchFamily="18" charset="0"/>
              </a:rPr>
              <a:t>1-800-659-2955  /  1-800-877-8339 (TTY)</a:t>
            </a:r>
          </a:p>
          <a:p>
            <a:pPr lvl="0" algn="ctr" defTabSz="457200" fontAlgn="base">
              <a:spcBef>
                <a:spcPct val="0"/>
              </a:spcBef>
              <a:spcAft>
                <a:spcPct val="0"/>
              </a:spcAft>
              <a:defRPr/>
            </a:pPr>
            <a:endParaRPr lang="en-US" altLang="en-US" sz="2800" dirty="0">
              <a:latin typeface="Source Sans Pro" panose="020B0503030403020204" pitchFamily="34" charset="0"/>
              <a:ea typeface="ＭＳ Ｐゴシック" pitchFamily="-109" charset="-128"/>
              <a:cs typeface="Times New Roman" pitchFamily="18" charset="0"/>
            </a:endParaRPr>
          </a:p>
          <a:p>
            <a:pPr lvl="0" algn="ctr" defTabSz="457200" fontAlgn="base">
              <a:spcBef>
                <a:spcPct val="0"/>
              </a:spcBef>
              <a:spcAft>
                <a:spcPct val="0"/>
              </a:spcAft>
              <a:defRPr/>
            </a:pPr>
            <a:r>
              <a:rPr lang="en-US" altLang="en-US" sz="2700" dirty="0">
                <a:solidFill>
                  <a:srgbClr val="002E6D"/>
                </a:solidFill>
                <a:latin typeface="Source Sans Pro" panose="020B0503030403020204" pitchFamily="34" charset="0"/>
                <a:ea typeface="ＭＳ Ｐゴシック" pitchFamily="-109" charset="-128"/>
                <a:cs typeface="Times New Roman" pitchFamily="18" charset="0"/>
              </a:rPr>
              <a:t>Or by email at:</a:t>
            </a:r>
          </a:p>
          <a:p>
            <a:pPr lvl="0" algn="ctr" defTabSz="457200" fontAlgn="base">
              <a:spcBef>
                <a:spcPct val="0"/>
              </a:spcBef>
              <a:spcAft>
                <a:spcPct val="0"/>
              </a:spcAft>
              <a:defRPr/>
            </a:pPr>
            <a:r>
              <a:rPr lang="en-US" altLang="en-US" sz="2700" dirty="0">
                <a:solidFill>
                  <a:srgbClr val="000099"/>
                </a:solidFill>
                <a:latin typeface="Source Sans Pro" panose="020B0503030403020204" pitchFamily="34" charset="0"/>
                <a:ea typeface="ＭＳ Ｐゴシック" pitchFamily="-109" charset="-128"/>
                <a:cs typeface="Times New Roman" pitchFamily="18" charset="0"/>
                <a:hlinkClick r:id="rId4"/>
              </a:rPr>
              <a:t>disastercustomerservice@sba.gov</a:t>
            </a:r>
            <a:r>
              <a:rPr lang="en-US" altLang="en-US" sz="2800" dirty="0">
                <a:solidFill>
                  <a:srgbClr val="000099"/>
                </a:solidFill>
                <a:latin typeface="Source Sans Pro" panose="020B0503030403020204" pitchFamily="34" charset="0"/>
                <a:ea typeface="ＭＳ Ｐゴシック" pitchFamily="-109" charset="-128"/>
                <a:cs typeface="Times New Roman" pitchFamily="18" charset="0"/>
              </a:rPr>
              <a:t>	 </a:t>
            </a:r>
          </a:p>
          <a:p>
            <a:pPr lvl="0" algn="ctr" defTabSz="457200" fontAlgn="base">
              <a:spcBef>
                <a:spcPct val="0"/>
              </a:spcBef>
              <a:spcAft>
                <a:spcPct val="0"/>
              </a:spcAft>
              <a:defRPr/>
            </a:pPr>
            <a:endParaRPr lang="en-US" altLang="en-US" b="1" dirty="0">
              <a:solidFill>
                <a:srgbClr val="000099"/>
              </a:solidFill>
              <a:latin typeface="Times New Roman" pitchFamily="18" charset="0"/>
              <a:ea typeface="ＭＳ Ｐゴシック" pitchFamily="-109" charset="-128"/>
              <a:cs typeface="Times New Roman" pitchFamily="18" charset="0"/>
            </a:endParaRPr>
          </a:p>
        </p:txBody>
      </p:sp>
      <p:sp>
        <p:nvSpPr>
          <p:cNvPr id="10" name="Title 1"/>
          <p:cNvSpPr txBox="1">
            <a:spLocks/>
          </p:cNvSpPr>
          <p:nvPr/>
        </p:nvSpPr>
        <p:spPr>
          <a:xfrm>
            <a:off x="277813" y="344389"/>
            <a:ext cx="8685212" cy="1482444"/>
          </a:xfrm>
          <a:prstGeom prst="rect">
            <a:avLst/>
          </a:prstGeom>
        </p:spPr>
        <p:txBody>
          <a:bodyPr/>
          <a:lstStyle>
            <a:lvl1pPr algn="ctr" defTabSz="457200" rtl="0" eaLnBrk="1" fontAlgn="base" hangingPunct="1">
              <a:spcBef>
                <a:spcPct val="0"/>
              </a:spcBef>
              <a:spcAft>
                <a:spcPct val="0"/>
              </a:spcAft>
              <a:defRPr sz="4000" b="1" kern="1200" baseline="0">
                <a:solidFill>
                  <a:srgbClr val="000099"/>
                </a:solidFill>
                <a:latin typeface="Arial" pitchFamily="34" charset="0"/>
                <a:ea typeface="ＭＳ Ｐゴシック" pitchFamily="-109" charset="-128"/>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2700" dirty="0">
                <a:solidFill>
                  <a:srgbClr val="002E6D"/>
                </a:solidFill>
                <a:latin typeface="Source Sans Pro" panose="020B0503030403020204" pitchFamily="34" charset="0"/>
                <a:cs typeface="Times New Roman" panose="02020603050405020304" pitchFamily="18" charset="0"/>
              </a:rPr>
              <a:t>SBA Office of Disaster Assistance</a:t>
            </a:r>
          </a:p>
          <a:p>
            <a:r>
              <a:rPr lang="en-US" sz="2700" dirty="0">
                <a:solidFill>
                  <a:srgbClr val="002E6D"/>
                </a:solidFill>
                <a:latin typeface="Source Sans Pro" panose="020B0503030403020204" pitchFamily="34" charset="0"/>
                <a:cs typeface="Times New Roman" panose="02020603050405020304" pitchFamily="18" charset="0"/>
              </a:rPr>
              <a:t> Contacts for the Public </a:t>
            </a:r>
          </a:p>
        </p:txBody>
      </p:sp>
      <p:sp>
        <p:nvSpPr>
          <p:cNvPr id="11" name="Slide Number Placeholder 2"/>
          <p:cNvSpPr txBox="1">
            <a:spLocks/>
          </p:cNvSpPr>
          <p:nvPr/>
        </p:nvSpPr>
        <p:spPr>
          <a:xfrm>
            <a:off x="6553200" y="6356350"/>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defRPr/>
            </a:pPr>
            <a:fld id="{504281D5-3616-403A-A821-05ED70E516A5}" type="slidenum">
              <a:rPr lang="en-US" sz="900" smtClean="0">
                <a:solidFill>
                  <a:srgbClr val="898989"/>
                </a:solidFill>
                <a:latin typeface="+mn-lt"/>
              </a:rPr>
              <a:pPr algn="r">
                <a:defRPr/>
              </a:pPr>
              <a:t>20</a:t>
            </a:fld>
            <a:endParaRPr lang="en-US" sz="900" dirty="0">
              <a:solidFill>
                <a:srgbClr val="898989"/>
              </a:solidFill>
              <a:latin typeface="+mn-lt"/>
            </a:endParaRPr>
          </a:p>
        </p:txBody>
      </p:sp>
    </p:spTree>
    <p:extLst>
      <p:ext uri="{BB962C8B-B14F-4D97-AF65-F5344CB8AC3E}">
        <p14:creationId xmlns:p14="http://schemas.microsoft.com/office/powerpoint/2010/main" val="22982851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597820"/>
            <a:ext cx="8648700" cy="590549"/>
          </a:xfrm>
        </p:spPr>
        <p:txBody>
          <a:bodyPr>
            <a:normAutofit fontScale="90000"/>
          </a:bodyPr>
          <a:lstStyle/>
          <a:p>
            <a:pPr>
              <a:spcBef>
                <a:spcPts val="864"/>
              </a:spcBef>
              <a:defRPr/>
            </a:pPr>
            <a:r>
              <a:rPr lang="en-US" altLang="en-US" sz="3000" dirty="0">
                <a:solidFill>
                  <a:srgbClr val="002E6D"/>
                </a:solidFill>
                <a:latin typeface="Source Sans Pro" panose="020B0503030403020204" pitchFamily="34" charset="0"/>
              </a:rPr>
              <a:t>Types of SBA Disaster Declarations</a:t>
            </a:r>
            <a:br>
              <a:rPr lang="en-US" dirty="0">
                <a:solidFill>
                  <a:srgbClr val="000099"/>
                </a:solidFill>
                <a:latin typeface="+mn-lt"/>
              </a:rPr>
            </a:br>
            <a:endParaRPr lang="en-US" dirty="0">
              <a:latin typeface="+mn-lt"/>
            </a:endParaRPr>
          </a:p>
        </p:txBody>
      </p:sp>
      <p:sp>
        <p:nvSpPr>
          <p:cNvPr id="21507" name="Content Placeholder 2"/>
          <p:cNvSpPr>
            <a:spLocks noGrp="1"/>
          </p:cNvSpPr>
          <p:nvPr>
            <p:ph idx="1"/>
          </p:nvPr>
        </p:nvSpPr>
        <p:spPr>
          <a:xfrm>
            <a:off x="367709" y="1496606"/>
            <a:ext cx="8648700" cy="5361394"/>
          </a:xfrm>
        </p:spPr>
        <p:txBody>
          <a:bodyPr>
            <a:normAutofit/>
          </a:bodyPr>
          <a:lstStyle/>
          <a:p>
            <a:pPr marL="0" indent="0">
              <a:spcBef>
                <a:spcPts val="0"/>
              </a:spcBef>
              <a:spcAft>
                <a:spcPts val="600"/>
              </a:spcAft>
              <a:buNone/>
            </a:pPr>
            <a:r>
              <a:rPr lang="en-US" altLang="en-US" sz="2700" u="sng" dirty="0">
                <a:solidFill>
                  <a:srgbClr val="002E6D"/>
                </a:solidFill>
                <a:latin typeface="Source Sans Pro" panose="020B0503030403020204" pitchFamily="34" charset="0"/>
                <a:cs typeface="Times New Roman" pitchFamily="18" charset="0"/>
              </a:rPr>
              <a:t>Declarations for Physical Damages/Natural Disasters</a:t>
            </a:r>
          </a:p>
          <a:p>
            <a:pPr>
              <a:spcBef>
                <a:spcPts val="1200"/>
              </a:spcBef>
            </a:pPr>
            <a:r>
              <a:rPr lang="en-US" altLang="en-US" sz="2700" dirty="0">
                <a:solidFill>
                  <a:srgbClr val="002E6D"/>
                </a:solidFill>
                <a:latin typeface="Source Sans Pro" panose="020B0503030403020204" pitchFamily="34" charset="0"/>
                <a:cs typeface="Times New Roman" pitchFamily="18" charset="0"/>
              </a:rPr>
              <a:t>Presidential</a:t>
            </a:r>
          </a:p>
          <a:p>
            <a:pPr marL="342875" lvl="1" indent="0">
              <a:lnSpc>
                <a:spcPct val="100000"/>
              </a:lnSpc>
              <a:spcBef>
                <a:spcPts val="1200"/>
              </a:spcBef>
              <a:buNone/>
            </a:pPr>
            <a:r>
              <a:rPr lang="en-US" altLang="en-US" sz="2200" dirty="0">
                <a:latin typeface="Source Sans Pro" panose="020B0503030403020204" pitchFamily="34" charset="0"/>
                <a:cs typeface="Times New Roman" pitchFamily="18" charset="0"/>
              </a:rPr>
              <a:t>Individual Assistance – Includes all SBA loan programs to residents and businesses in declared counties/parishes/tribal nations</a:t>
            </a:r>
          </a:p>
          <a:p>
            <a:pPr marL="342875" lvl="1" indent="0">
              <a:spcBef>
                <a:spcPts val="1200"/>
              </a:spcBef>
              <a:buNone/>
            </a:pPr>
            <a:r>
              <a:rPr lang="en-US" altLang="en-US" sz="2200" dirty="0">
                <a:latin typeface="Source Sans Pro" panose="020B0503030403020204" pitchFamily="34" charset="0"/>
                <a:cs typeface="Times New Roman" pitchFamily="18" charset="0"/>
              </a:rPr>
              <a:t>Public Assistance – Includes SBA loans to certain private nonprofits of a governmental nature</a:t>
            </a:r>
          </a:p>
          <a:p>
            <a:pPr>
              <a:lnSpc>
                <a:spcPct val="150000"/>
              </a:lnSpc>
              <a:spcBef>
                <a:spcPts val="1200"/>
              </a:spcBef>
            </a:pPr>
            <a:r>
              <a:rPr lang="en-US" altLang="en-US" sz="2700" dirty="0">
                <a:solidFill>
                  <a:srgbClr val="002E6D"/>
                </a:solidFill>
                <a:latin typeface="Source Sans Pro" panose="020B0503030403020204" pitchFamily="34" charset="0"/>
                <a:cs typeface="Times New Roman" pitchFamily="18" charset="0"/>
              </a:rPr>
              <a:t>Administrative (Agency)</a:t>
            </a:r>
          </a:p>
          <a:p>
            <a:pPr marL="342875" lvl="1" indent="0">
              <a:spcBef>
                <a:spcPts val="1200"/>
              </a:spcBef>
              <a:buNone/>
            </a:pPr>
            <a:r>
              <a:rPr lang="en-US" altLang="en-US" sz="2200" dirty="0">
                <a:latin typeface="Source Sans Pro" panose="020B0503030403020204" pitchFamily="34" charset="0"/>
                <a:cs typeface="Times New Roman" pitchFamily="18" charset="0"/>
              </a:rPr>
              <a:t>Includes all SBA loan programs to residents and businesses in declared counties/parishes/tribal nations</a:t>
            </a:r>
          </a:p>
        </p:txBody>
      </p:sp>
      <p:sp>
        <p:nvSpPr>
          <p:cNvPr id="3" name="Slide Number Placeholder 2"/>
          <p:cNvSpPr>
            <a:spLocks noGrp="1"/>
          </p:cNvSpPr>
          <p:nvPr>
            <p:ph type="sldNum" sz="quarter" idx="12"/>
          </p:nvPr>
        </p:nvSpPr>
        <p:spPr/>
        <p:txBody>
          <a:bodyPr/>
          <a:lstStyle/>
          <a:p>
            <a:pPr>
              <a:defRPr/>
            </a:pPr>
            <a:fld id="{504281D5-3616-403A-A821-05ED70E516A5}" type="slidenum">
              <a:rPr lang="en-US" smtClean="0"/>
              <a:pPr>
                <a:defRPr/>
              </a:pPr>
              <a:t>3</a:t>
            </a:fld>
            <a:endParaRPr lang="en-US" dirty="0"/>
          </a:p>
        </p:txBody>
      </p:sp>
    </p:spTree>
    <p:extLst>
      <p:ext uri="{BB962C8B-B14F-4D97-AF65-F5344CB8AC3E}">
        <p14:creationId xmlns:p14="http://schemas.microsoft.com/office/powerpoint/2010/main" val="3349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167" y="504963"/>
            <a:ext cx="8714630" cy="507831"/>
          </a:xfrm>
          <a:prstGeom prst="rect">
            <a:avLst/>
          </a:prstGeom>
          <a:noFill/>
        </p:spPr>
        <p:txBody>
          <a:bodyPr wrap="square" rtlCol="0">
            <a:spAutoFit/>
          </a:bodyPr>
          <a:lstStyle/>
          <a:p>
            <a:pPr algn="ctr"/>
            <a:r>
              <a:rPr lang="en-US" sz="2700" b="1" dirty="0">
                <a:solidFill>
                  <a:srgbClr val="002E6D"/>
                </a:solidFill>
                <a:latin typeface="Source Sans Pro" panose="020B0503030403020204" pitchFamily="34" charset="0"/>
                <a:cs typeface="Times New Roman" panose="02020603050405020304" pitchFamily="18" charset="0"/>
              </a:rPr>
              <a:t>SBA’s Disaster Loan Programs</a:t>
            </a:r>
            <a:endParaRPr lang="en-US" sz="2700" dirty="0">
              <a:solidFill>
                <a:srgbClr val="002E6D"/>
              </a:solidFill>
              <a:latin typeface="Source Sans Pro" panose="020B0503030403020204" pitchFamily="34"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504281D5-3616-403A-A821-05ED70E516A5}" type="slidenum">
              <a:rPr lang="en-US" smtClean="0"/>
              <a:pPr>
                <a:defRPr/>
              </a:pPr>
              <a:t>4</a:t>
            </a:fld>
            <a:endParaRPr lang="en-US" dirty="0"/>
          </a:p>
        </p:txBody>
      </p:sp>
      <p:sp>
        <p:nvSpPr>
          <p:cNvPr id="2" name="Rectangle 1"/>
          <p:cNvSpPr/>
          <p:nvPr/>
        </p:nvSpPr>
        <p:spPr>
          <a:xfrm>
            <a:off x="358782" y="1213807"/>
            <a:ext cx="8328018" cy="2662267"/>
          </a:xfrm>
          <a:prstGeom prst="rect">
            <a:avLst/>
          </a:prstGeom>
        </p:spPr>
        <p:txBody>
          <a:bodyPr wrap="square">
            <a:spAutoFit/>
          </a:bodyPr>
          <a:lstStyle/>
          <a:p>
            <a:pPr marL="347472" indent="-347472">
              <a:spcBef>
                <a:spcPts val="600"/>
              </a:spcBef>
              <a:buFont typeface="Arial" panose="020B0604020202020204" pitchFamily="34" charset="0"/>
              <a:buChar char="•"/>
            </a:pPr>
            <a:r>
              <a:rPr lang="en-US" sz="2700" dirty="0">
                <a:solidFill>
                  <a:srgbClr val="002E6D"/>
                </a:solidFill>
                <a:latin typeface="Source Sans Pro" panose="020B0503030403020204" pitchFamily="34" charset="0"/>
                <a:cs typeface="Times New Roman" panose="02020603050405020304" pitchFamily="18" charset="0"/>
              </a:rPr>
              <a:t>Business and Home Loans for Property Damages</a:t>
            </a:r>
            <a:r>
              <a:rPr lang="en-US" altLang="en-US" sz="2700" dirty="0">
                <a:solidFill>
                  <a:srgbClr val="002E6D"/>
                </a:solidFill>
                <a:latin typeface="Source Sans Pro" panose="020B0503030403020204" pitchFamily="34" charset="0"/>
              </a:rPr>
              <a:t> </a:t>
            </a:r>
          </a:p>
          <a:p>
            <a:pPr lvl="1">
              <a:spcBef>
                <a:spcPts val="1200"/>
              </a:spcBef>
            </a:pPr>
            <a:r>
              <a:rPr lang="en-US" altLang="en-US" sz="2200" dirty="0">
                <a:latin typeface="Source Sans Pro" panose="020B0503030403020204" pitchFamily="34" charset="0"/>
              </a:rPr>
              <a:t>Low-interest direct loans to businesses, nonprofits, homeowners and renters not covered by insurance or other recovery funds</a:t>
            </a:r>
          </a:p>
          <a:p>
            <a:pPr marL="347472" indent="-347472">
              <a:spcBef>
                <a:spcPts val="600"/>
              </a:spcBef>
              <a:buFont typeface="Arial" panose="020B0604020202020204" pitchFamily="34" charset="0"/>
              <a:buChar char="•"/>
            </a:pPr>
            <a:r>
              <a:rPr lang="en-US" sz="2700" dirty="0">
                <a:solidFill>
                  <a:srgbClr val="002E6D"/>
                </a:solidFill>
                <a:latin typeface="Source Sans Pro" panose="020B0503030403020204" pitchFamily="34" charset="0"/>
                <a:cs typeface="Times New Roman" panose="02020603050405020304" pitchFamily="18" charset="0"/>
              </a:rPr>
              <a:t>Economic Injury Loans for Working Capital Needs</a:t>
            </a:r>
          </a:p>
          <a:p>
            <a:pPr lvl="1">
              <a:spcBef>
                <a:spcPts val="1200"/>
              </a:spcBef>
            </a:pPr>
            <a:r>
              <a:rPr lang="en-US" altLang="en-US" sz="2200" dirty="0">
                <a:latin typeface="Source Sans Pro" panose="020B0503030403020204" pitchFamily="34" charset="0"/>
              </a:rPr>
              <a:t>Low-interest direct loans to small businesses and most private nonprofit organizations</a:t>
            </a:r>
          </a:p>
        </p:txBody>
      </p:sp>
      <p:pic>
        <p:nvPicPr>
          <p:cNvPr id="9" name="Picture 8"/>
          <p:cNvPicPr/>
          <p:nvPr/>
        </p:nvPicPr>
        <p:blipFill>
          <a:blip r:embed="rId3"/>
          <a:stretch>
            <a:fillRect/>
          </a:stretch>
        </p:blipFill>
        <p:spPr>
          <a:xfrm>
            <a:off x="763481" y="3908909"/>
            <a:ext cx="2183906" cy="2393340"/>
          </a:xfrm>
          <a:prstGeom prst="rect">
            <a:avLst/>
          </a:prstGeom>
        </p:spPr>
      </p:pic>
      <p:pic>
        <p:nvPicPr>
          <p:cNvPr id="10" name="Picture 9"/>
          <p:cNvPicPr/>
          <p:nvPr/>
        </p:nvPicPr>
        <p:blipFill>
          <a:blip r:embed="rId4"/>
          <a:stretch>
            <a:fillRect/>
          </a:stretch>
        </p:blipFill>
        <p:spPr>
          <a:xfrm>
            <a:off x="6277638" y="3923198"/>
            <a:ext cx="2238833" cy="2393340"/>
          </a:xfrm>
          <a:prstGeom prst="rect">
            <a:avLst/>
          </a:prstGeom>
        </p:spPr>
      </p:pic>
      <p:pic>
        <p:nvPicPr>
          <p:cNvPr id="12" name="Picture 11"/>
          <p:cNvPicPr/>
          <p:nvPr/>
        </p:nvPicPr>
        <p:blipFill>
          <a:blip r:embed="rId5"/>
          <a:stretch>
            <a:fillRect/>
          </a:stretch>
        </p:blipFill>
        <p:spPr>
          <a:xfrm>
            <a:off x="3384741" y="3916053"/>
            <a:ext cx="2465483" cy="2393341"/>
          </a:xfrm>
          <a:prstGeom prst="rect">
            <a:avLst/>
          </a:prstGeom>
        </p:spPr>
      </p:pic>
    </p:spTree>
    <p:extLst>
      <p:ext uri="{BB962C8B-B14F-4D97-AF65-F5344CB8AC3E}">
        <p14:creationId xmlns:p14="http://schemas.microsoft.com/office/powerpoint/2010/main" val="27769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1"/>
          <p:cNvGraphicFramePr>
            <a:graphicFrameLocks noGrp="1"/>
          </p:cNvGraphicFramePr>
          <p:nvPr>
            <p:ph idx="1"/>
            <p:extLst>
              <p:ext uri="{D42A27DB-BD31-4B8C-83A1-F6EECF244321}">
                <p14:modId xmlns:p14="http://schemas.microsoft.com/office/powerpoint/2010/main" val="471064617"/>
              </p:ext>
            </p:extLst>
          </p:nvPr>
        </p:nvGraphicFramePr>
        <p:xfrm>
          <a:off x="283176" y="1420123"/>
          <a:ext cx="8577648" cy="4027848"/>
        </p:xfrm>
        <a:graphic>
          <a:graphicData uri="http://schemas.openxmlformats.org/drawingml/2006/table">
            <a:tbl>
              <a:tblPr>
                <a:tableStyleId>{5940675A-B579-460E-94D1-54222C63F5DA}</a:tableStyleId>
              </a:tblPr>
              <a:tblGrid>
                <a:gridCol w="2498345">
                  <a:extLst>
                    <a:ext uri="{9D8B030D-6E8A-4147-A177-3AD203B41FA5}">
                      <a16:colId xmlns:a16="http://schemas.microsoft.com/office/drawing/2014/main" val="20000"/>
                    </a:ext>
                  </a:extLst>
                </a:gridCol>
                <a:gridCol w="1998675">
                  <a:extLst>
                    <a:ext uri="{9D8B030D-6E8A-4147-A177-3AD203B41FA5}">
                      <a16:colId xmlns:a16="http://schemas.microsoft.com/office/drawing/2014/main" val="20001"/>
                    </a:ext>
                  </a:extLst>
                </a:gridCol>
                <a:gridCol w="1998675">
                  <a:extLst>
                    <a:ext uri="{9D8B030D-6E8A-4147-A177-3AD203B41FA5}">
                      <a16:colId xmlns:a16="http://schemas.microsoft.com/office/drawing/2014/main" val="20002"/>
                    </a:ext>
                  </a:extLst>
                </a:gridCol>
                <a:gridCol w="2081953">
                  <a:extLst>
                    <a:ext uri="{9D8B030D-6E8A-4147-A177-3AD203B41FA5}">
                      <a16:colId xmlns:a16="http://schemas.microsoft.com/office/drawing/2014/main" val="20003"/>
                    </a:ext>
                  </a:extLst>
                </a:gridCol>
              </a:tblGrid>
              <a:tr h="427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Types of Loans</a:t>
                      </a:r>
                      <a:endParaRPr kumimoji="0" lang="en-US" sz="20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Borrowers</a:t>
                      </a:r>
                      <a:endParaRPr kumimoji="0" lang="en-US" sz="20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Purpose</a:t>
                      </a:r>
                      <a:endParaRPr kumimoji="0" lang="en-US" sz="20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Max. Amount</a:t>
                      </a:r>
                      <a:endParaRPr kumimoji="0" lang="en-US" sz="20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0"/>
                  </a:ext>
                </a:extLst>
              </a:tr>
              <a:tr h="774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Business Loans </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Businesses and private nonprofits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Repair or replace real estate, inventory, equipment, etc.</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$2 million *</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extLst>
                  <a:ext uri="{0D108BD9-81ED-4DB2-BD59-A6C34878D82A}">
                    <a16:rowId xmlns:a16="http://schemas.microsoft.com/office/drawing/2014/main" val="10001"/>
                  </a:ext>
                </a:extLst>
              </a:tr>
              <a:tr h="731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Economic Injury Loans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Small businesses and private nonprofits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Working capital loans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$2 million *</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CCECFF"/>
                    </a:solidFill>
                  </a:tcPr>
                </a:tc>
                <a:extLst>
                  <a:ext uri="{0D108BD9-81ED-4DB2-BD59-A6C34878D82A}">
                    <a16:rowId xmlns:a16="http://schemas.microsoft.com/office/drawing/2014/main" val="10002"/>
                  </a:ext>
                </a:extLst>
              </a:tr>
              <a:tr h="572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Home Loans </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Homeowners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Repair or replace primary residence</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$200,000</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extLst>
                  <a:ext uri="{0D108BD9-81ED-4DB2-BD59-A6C34878D82A}">
                    <a16:rowId xmlns:a16="http://schemas.microsoft.com/office/drawing/2014/main" val="10003"/>
                  </a:ext>
                </a:extLst>
              </a:tr>
              <a:tr h="640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Home Loans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Homeowners and renters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Repair or replace personal property</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$40,000</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solidFill>
                      <a:srgbClr val="92D050"/>
                    </a:solidFill>
                  </a:tcPr>
                </a:tc>
                <a:extLst>
                  <a:ext uri="{0D108BD9-81ED-4DB2-BD59-A6C34878D82A}">
                    <a16:rowId xmlns:a16="http://schemas.microsoft.com/office/drawing/2014/main" val="10004"/>
                  </a:ext>
                </a:extLst>
              </a:tr>
              <a:tr h="881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Mitigation</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Businesses, private</a:t>
                      </a:r>
                      <a:b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b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nonprofits and homeowners.</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Mitigate / prevent future loss of the same type</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002E6D"/>
                          </a:solidFill>
                          <a:effectLst/>
                          <a:latin typeface="Source Sans Pro" panose="020B0503030403020204" pitchFamily="34" charset="0"/>
                          <a:cs typeface="Times New Roman" panose="02020603050405020304" pitchFamily="18" charset="0"/>
                        </a:rPr>
                        <a:t>20% of verified physical damage. Homeowners limited to $200,000. </a:t>
                      </a:r>
                      <a:endParaRPr kumimoji="0" lang="en-US" sz="1400" b="1" i="0" u="none" strike="noStrike" cap="none" normalizeH="0" baseline="0" dirty="0">
                        <a:ln>
                          <a:noFill/>
                        </a:ln>
                        <a:solidFill>
                          <a:srgbClr val="002E6D"/>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5"/>
                  </a:ext>
                </a:extLst>
              </a:tr>
            </a:tbl>
          </a:graphicData>
        </a:graphic>
      </p:graphicFrame>
      <p:sp>
        <p:nvSpPr>
          <p:cNvPr id="19496" name="TextBox 2"/>
          <p:cNvSpPr txBox="1">
            <a:spLocks noChangeArrowheads="1"/>
          </p:cNvSpPr>
          <p:nvPr/>
        </p:nvSpPr>
        <p:spPr bwMode="auto">
          <a:xfrm>
            <a:off x="1761234" y="5711239"/>
            <a:ext cx="5621532" cy="584775"/>
          </a:xfrm>
          <a:prstGeom prst="rect">
            <a:avLst/>
          </a:prstGeom>
          <a:solidFill>
            <a:srgbClr val="FFFF99"/>
          </a:solidFill>
          <a:ln>
            <a:noFill/>
          </a:ln>
        </p:spPr>
        <p:txBody>
          <a:bodyPr wrap="square">
            <a:spAutoFit/>
          </a:bodyP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eaLnBrk="1" hangingPunct="1"/>
            <a:r>
              <a:rPr lang="en-US" altLang="en-US" sz="1600" b="1" dirty="0">
                <a:solidFill>
                  <a:srgbClr val="000099"/>
                </a:solidFill>
                <a:latin typeface="Source Sans Pro" panose="020B0503030403020204" pitchFamily="34" charset="0"/>
              </a:rPr>
              <a:t>*The maximum business loan is $2 million, unless the business qualifies as a Major Source of Employment (MSE).</a:t>
            </a:r>
          </a:p>
        </p:txBody>
      </p:sp>
      <p:sp>
        <p:nvSpPr>
          <p:cNvPr id="6" name="Rectangle 2"/>
          <p:cNvSpPr txBox="1">
            <a:spLocks noChangeArrowheads="1"/>
          </p:cNvSpPr>
          <p:nvPr/>
        </p:nvSpPr>
        <p:spPr>
          <a:xfrm>
            <a:off x="269791" y="492789"/>
            <a:ext cx="8534400" cy="685800"/>
          </a:xfrm>
          <a:prstGeom prst="rect">
            <a:avLst/>
          </a:prstGeom>
        </p:spPr>
        <p:txBody>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sz="2700" b="1" dirty="0">
                <a:solidFill>
                  <a:srgbClr val="002E6D"/>
                </a:solidFill>
                <a:latin typeface="Source Sans Pro" panose="020B0503030403020204" pitchFamily="34" charset="0"/>
                <a:cs typeface="Times New Roman" panose="02020603050405020304" pitchFamily="18" charset="0"/>
              </a:rPr>
              <a:t>SBA Disaster Loan Limits</a:t>
            </a:r>
          </a:p>
        </p:txBody>
      </p:sp>
      <p:sp>
        <p:nvSpPr>
          <p:cNvPr id="3" name="Slide Number Placeholder 2"/>
          <p:cNvSpPr>
            <a:spLocks noGrp="1"/>
          </p:cNvSpPr>
          <p:nvPr>
            <p:ph type="sldNum" sz="quarter" idx="12"/>
          </p:nvPr>
        </p:nvSpPr>
        <p:spPr/>
        <p:txBody>
          <a:bodyPr/>
          <a:lstStyle/>
          <a:p>
            <a:pPr>
              <a:defRPr/>
            </a:pPr>
            <a:fld id="{504281D5-3616-403A-A821-05ED70E516A5}" type="slidenum">
              <a:rPr lang="en-US" smtClean="0"/>
              <a:pPr>
                <a:defRPr/>
              </a:pPr>
              <a:t>5</a:t>
            </a:fld>
            <a:endParaRPr lang="en-US" dirty="0"/>
          </a:p>
        </p:txBody>
      </p:sp>
    </p:spTree>
    <p:extLst>
      <p:ext uri="{BB962C8B-B14F-4D97-AF65-F5344CB8AC3E}">
        <p14:creationId xmlns:p14="http://schemas.microsoft.com/office/powerpoint/2010/main" val="416353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9EF-D46F-473E-B532-7AFAE69D595A}"/>
              </a:ext>
            </a:extLst>
          </p:cNvPr>
          <p:cNvSpPr>
            <a:spLocks noGrp="1"/>
          </p:cNvSpPr>
          <p:nvPr>
            <p:ph type="title"/>
          </p:nvPr>
        </p:nvSpPr>
        <p:spPr>
          <a:xfrm>
            <a:off x="378370" y="271556"/>
            <a:ext cx="7886700" cy="626203"/>
          </a:xfrm>
        </p:spPr>
        <p:txBody>
          <a:bodyPr>
            <a:normAutofit fontScale="90000"/>
          </a:bodyPr>
          <a:lstStyle/>
          <a:p>
            <a:r>
              <a:rPr lang="en-US" dirty="0"/>
              <a:t>SBA New Jersey Disaster Declaration 17143/17144 </a:t>
            </a:r>
            <a:r>
              <a:rPr lang="en-US" sz="2000" dirty="0"/>
              <a:t>in conjunction with FEMA Presidential  Declaration for Individual Assistance</a:t>
            </a:r>
          </a:p>
        </p:txBody>
      </p:sp>
      <p:sp>
        <p:nvSpPr>
          <p:cNvPr id="3" name="Slide Number Placeholder 2">
            <a:extLst>
              <a:ext uri="{FF2B5EF4-FFF2-40B4-BE49-F238E27FC236}">
                <a16:creationId xmlns:a16="http://schemas.microsoft.com/office/drawing/2014/main" id="{940AFF94-47F5-4F36-911E-9FB78D389CF4}"/>
              </a:ext>
            </a:extLst>
          </p:cNvPr>
          <p:cNvSpPr>
            <a:spLocks noGrp="1"/>
          </p:cNvSpPr>
          <p:nvPr>
            <p:ph type="sldNum" sz="quarter" idx="12"/>
          </p:nvPr>
        </p:nvSpPr>
        <p:spPr/>
        <p:txBody>
          <a:bodyPr/>
          <a:lstStyle/>
          <a:p>
            <a:fld id="{B1AB44B9-F1EC-4F4B-88D4-413245C9CD3E}" type="slidenum">
              <a:rPr lang="en-US" smtClean="0">
                <a:solidFill>
                  <a:srgbClr val="1B1E29">
                    <a:tint val="75000"/>
                  </a:srgbClr>
                </a:solidFill>
              </a:rPr>
              <a:pPr/>
              <a:t>6</a:t>
            </a:fld>
            <a:endParaRPr lang="en-US" dirty="0">
              <a:solidFill>
                <a:srgbClr val="1B1E29">
                  <a:tint val="75000"/>
                </a:srgbClr>
              </a:solidFill>
            </a:endParaRPr>
          </a:p>
        </p:txBody>
      </p:sp>
      <p:sp>
        <p:nvSpPr>
          <p:cNvPr id="4" name="TextBox 3">
            <a:extLst>
              <a:ext uri="{FF2B5EF4-FFF2-40B4-BE49-F238E27FC236}">
                <a16:creationId xmlns:a16="http://schemas.microsoft.com/office/drawing/2014/main" id="{656D6622-6F8F-4323-A30E-64514B3860ED}"/>
              </a:ext>
            </a:extLst>
          </p:cNvPr>
          <p:cNvSpPr txBox="1"/>
          <p:nvPr/>
        </p:nvSpPr>
        <p:spPr>
          <a:xfrm>
            <a:off x="378370" y="927563"/>
            <a:ext cx="8655269" cy="938719"/>
          </a:xfrm>
          <a:prstGeom prst="rect">
            <a:avLst/>
          </a:prstGeom>
          <a:noFill/>
        </p:spPr>
        <p:txBody>
          <a:bodyPr wrap="square" rtlCol="0">
            <a:spAutoFit/>
          </a:bodyPr>
          <a:lstStyle/>
          <a:p>
            <a:r>
              <a:rPr lang="en-US" sz="1100" dirty="0"/>
              <a:t>Incident: </a:t>
            </a:r>
            <a:r>
              <a:rPr lang="en-US" sz="1100" b="1" dirty="0"/>
              <a:t>REMNANTS OF HURRICANE IDA </a:t>
            </a:r>
            <a:r>
              <a:rPr lang="en-US" sz="1100" dirty="0"/>
              <a:t>occurring: September 1 - 3, 2021 in the primary New Jersey counties of: Bergen, Essex, Gloucester, Hudson, Hunterdon, Mercer, Middlesex, Morris, Passaic, Somerset, Union, and Warren; for economic injury only in the contiguous New Jersey counties of: Atlantic, Burlington, Camden, Cumberland, Monmouth, Salem, and Sussex; </a:t>
            </a:r>
            <a:r>
              <a:rPr lang="en-US" sz="1100" dirty="0">
                <a:highlight>
                  <a:srgbClr val="FFFF00"/>
                </a:highlight>
              </a:rPr>
              <a:t>for economic injury only in the contiguous Delaware County of: New Castle;</a:t>
            </a:r>
            <a:r>
              <a:rPr lang="en-US" sz="1100" dirty="0"/>
              <a:t> for economic injury only in the contiguous New York counties of: Bronx, New York, Orange, Rockland, and Westchester; and for economic injury only in the contiguous Pennsylvania counties of: Bucks, Delaware, Monroe, Northampton, and Philadelphia.</a:t>
            </a:r>
          </a:p>
        </p:txBody>
      </p:sp>
      <p:graphicFrame>
        <p:nvGraphicFramePr>
          <p:cNvPr id="6" name="Table 6">
            <a:extLst>
              <a:ext uri="{FF2B5EF4-FFF2-40B4-BE49-F238E27FC236}">
                <a16:creationId xmlns:a16="http://schemas.microsoft.com/office/drawing/2014/main" id="{20C0124B-69AC-4AC3-BB91-99E328672D77}"/>
              </a:ext>
            </a:extLst>
          </p:cNvPr>
          <p:cNvGraphicFramePr>
            <a:graphicFrameLocks noGrp="1"/>
          </p:cNvGraphicFramePr>
          <p:nvPr>
            <p:extLst>
              <p:ext uri="{D42A27DB-BD31-4B8C-83A1-F6EECF244321}">
                <p14:modId xmlns:p14="http://schemas.microsoft.com/office/powerpoint/2010/main" val="1118561386"/>
              </p:ext>
            </p:extLst>
          </p:nvPr>
        </p:nvGraphicFramePr>
        <p:xfrm>
          <a:off x="473620" y="2003802"/>
          <a:ext cx="8057824" cy="4508500"/>
        </p:xfrm>
        <a:graphic>
          <a:graphicData uri="http://schemas.openxmlformats.org/drawingml/2006/table">
            <a:tbl>
              <a:tblPr firstRow="1" bandRow="1">
                <a:tableStyleId>{5940675A-B579-460E-94D1-54222C63F5DA}</a:tableStyleId>
              </a:tblPr>
              <a:tblGrid>
                <a:gridCol w="2090069">
                  <a:extLst>
                    <a:ext uri="{9D8B030D-6E8A-4147-A177-3AD203B41FA5}">
                      <a16:colId xmlns:a16="http://schemas.microsoft.com/office/drawing/2014/main" val="3022385566"/>
                    </a:ext>
                  </a:extLst>
                </a:gridCol>
                <a:gridCol w="5967755">
                  <a:extLst>
                    <a:ext uri="{9D8B030D-6E8A-4147-A177-3AD203B41FA5}">
                      <a16:colId xmlns:a16="http://schemas.microsoft.com/office/drawing/2014/main" val="1574836149"/>
                    </a:ext>
                  </a:extLst>
                </a:gridCol>
              </a:tblGrid>
              <a:tr h="370840">
                <a:tc>
                  <a:txBody>
                    <a:bodyPr/>
                    <a:lstStyle/>
                    <a:p>
                      <a:r>
                        <a:rPr lang="en-US" dirty="0"/>
                        <a:t>Which county(ies) are eligible</a:t>
                      </a:r>
                    </a:p>
                  </a:txBody>
                  <a:tcPr/>
                </a:tc>
                <a:tc>
                  <a:txBody>
                    <a:bodyPr/>
                    <a:lstStyle/>
                    <a:p>
                      <a:r>
                        <a:rPr lang="en-US" dirty="0"/>
                        <a:t>New Castle</a:t>
                      </a:r>
                    </a:p>
                  </a:txBody>
                  <a:tcPr/>
                </a:tc>
                <a:extLst>
                  <a:ext uri="{0D108BD9-81ED-4DB2-BD59-A6C34878D82A}">
                    <a16:rowId xmlns:a16="http://schemas.microsoft.com/office/drawing/2014/main" val="585876445"/>
                  </a:ext>
                </a:extLst>
              </a:tr>
              <a:tr h="370840">
                <a:tc>
                  <a:txBody>
                    <a:bodyPr/>
                    <a:lstStyle/>
                    <a:p>
                      <a:r>
                        <a:rPr lang="en-US" dirty="0"/>
                        <a:t>Who can apply?</a:t>
                      </a:r>
                    </a:p>
                  </a:txBody>
                  <a:tcPr/>
                </a:tc>
                <a:tc>
                  <a:txBody>
                    <a:bodyPr/>
                    <a:lstStyle/>
                    <a:p>
                      <a:r>
                        <a:rPr lang="en-US" dirty="0"/>
                        <a:t>Only small businesses, small agricultural cooperatives, small businesses engaged in aquaculture, and most private, non-profit organizations of all sizes.</a:t>
                      </a:r>
                    </a:p>
                  </a:txBody>
                  <a:tcPr/>
                </a:tc>
                <a:extLst>
                  <a:ext uri="{0D108BD9-81ED-4DB2-BD59-A6C34878D82A}">
                    <a16:rowId xmlns:a16="http://schemas.microsoft.com/office/drawing/2014/main" val="2103853493"/>
                  </a:ext>
                </a:extLst>
              </a:tr>
              <a:tr h="370840">
                <a:tc>
                  <a:txBody>
                    <a:bodyPr/>
                    <a:lstStyle/>
                    <a:p>
                      <a:r>
                        <a:rPr lang="en-US" dirty="0"/>
                        <a:t>What type of loan is available?</a:t>
                      </a:r>
                    </a:p>
                  </a:txBody>
                  <a:tcPr/>
                </a:tc>
                <a:tc>
                  <a:txBody>
                    <a:bodyPr/>
                    <a:lstStyle/>
                    <a:p>
                      <a:r>
                        <a:rPr lang="en-US" dirty="0"/>
                        <a:t>SBA Economic Injury Disaster Loan (EIDL) for working capital needs due to the disruption in business caused by Hurricane Ida.</a:t>
                      </a:r>
                    </a:p>
                  </a:txBody>
                  <a:tcPr/>
                </a:tc>
                <a:extLst>
                  <a:ext uri="{0D108BD9-81ED-4DB2-BD59-A6C34878D82A}">
                    <a16:rowId xmlns:a16="http://schemas.microsoft.com/office/drawing/2014/main" val="2366389736"/>
                  </a:ext>
                </a:extLst>
              </a:tr>
              <a:tr h="370840">
                <a:tc>
                  <a:txBody>
                    <a:bodyPr/>
                    <a:lstStyle/>
                    <a:p>
                      <a:r>
                        <a:rPr lang="en-US" dirty="0"/>
                        <a:t>Filing deadline</a:t>
                      </a:r>
                    </a:p>
                  </a:txBody>
                  <a:tcPr/>
                </a:tc>
                <a:tc>
                  <a:txBody>
                    <a:bodyPr/>
                    <a:lstStyle/>
                    <a:p>
                      <a:r>
                        <a:rPr lang="en-US" b="1" dirty="0"/>
                        <a:t>June 6, 2022</a:t>
                      </a:r>
                    </a:p>
                  </a:txBody>
                  <a:tcPr/>
                </a:tc>
                <a:extLst>
                  <a:ext uri="{0D108BD9-81ED-4DB2-BD59-A6C34878D82A}">
                    <a16:rowId xmlns:a16="http://schemas.microsoft.com/office/drawing/2014/main" val="3111770718"/>
                  </a:ext>
                </a:extLst>
              </a:tr>
              <a:tr h="370840">
                <a:tc>
                  <a:txBody>
                    <a:bodyPr/>
                    <a:lstStyle/>
                    <a:p>
                      <a:r>
                        <a:rPr lang="en-US" dirty="0"/>
                        <a:t>What can the loan proceeds be used for?</a:t>
                      </a:r>
                    </a:p>
                  </a:txBody>
                  <a:tcPr/>
                </a:tc>
                <a:tc>
                  <a:txBody>
                    <a:bodyPr/>
                    <a:lstStyle/>
                    <a:p>
                      <a:r>
                        <a:rPr lang="en-US" sz="1350" kern="1200" dirty="0">
                          <a:solidFill>
                            <a:schemeClr val="dk1"/>
                          </a:solidFill>
                          <a:effectLst/>
                        </a:rPr>
                        <a:t>These working capital loans may be used to pay fixed debts, payroll, accounts payable, and other bills that could have been paid had the disaster not occurred. </a:t>
                      </a:r>
                      <a:endParaRPr lang="en-US" dirty="0"/>
                    </a:p>
                  </a:txBody>
                  <a:tcPr/>
                </a:tc>
                <a:extLst>
                  <a:ext uri="{0D108BD9-81ED-4DB2-BD59-A6C34878D82A}">
                    <a16:rowId xmlns:a16="http://schemas.microsoft.com/office/drawing/2014/main" val="2008439309"/>
                  </a:ext>
                </a:extLst>
              </a:tr>
              <a:tr h="370840">
                <a:tc>
                  <a:txBody>
                    <a:bodyPr/>
                    <a:lstStyle/>
                    <a:p>
                      <a:r>
                        <a:rPr lang="en-US" dirty="0"/>
                        <a:t>What is the maximum loan amount?</a:t>
                      </a:r>
                    </a:p>
                  </a:txBody>
                  <a:tcPr/>
                </a:tc>
                <a:tc>
                  <a:txBody>
                    <a:bodyPr/>
                    <a:lstStyle/>
                    <a:p>
                      <a:r>
                        <a:rPr lang="en-US" dirty="0"/>
                        <a:t>The law limits EIDLs to $2,000,000 for alleviating economic injury caused by the disaster. </a:t>
                      </a:r>
                      <a:r>
                        <a:rPr lang="en-US" b="1" dirty="0"/>
                        <a:t>The actual amount of each loan is limited to the economic injury determined by SBA</a:t>
                      </a:r>
                      <a:r>
                        <a:rPr lang="en-US" dirty="0"/>
                        <a:t>, less business interruption insurance and other recoveries up to the administrative lending limit.</a:t>
                      </a:r>
                    </a:p>
                  </a:txBody>
                  <a:tcPr/>
                </a:tc>
                <a:extLst>
                  <a:ext uri="{0D108BD9-81ED-4DB2-BD59-A6C34878D82A}">
                    <a16:rowId xmlns:a16="http://schemas.microsoft.com/office/drawing/2014/main" val="3506302930"/>
                  </a:ext>
                </a:extLst>
              </a:tr>
              <a:tr h="370840">
                <a:tc>
                  <a:txBody>
                    <a:bodyPr/>
                    <a:lstStyle/>
                    <a:p>
                      <a:r>
                        <a:rPr lang="en-US" dirty="0"/>
                        <a:t>What is the interest rate?</a:t>
                      </a:r>
                    </a:p>
                  </a:txBody>
                  <a:tcPr/>
                </a:tc>
                <a:tc>
                  <a:txBody>
                    <a:bodyPr/>
                    <a:lstStyle/>
                    <a:p>
                      <a:r>
                        <a:rPr lang="en-US" dirty="0"/>
                        <a:t>2.855% for Eligible Small Businesses &amp; Small Agricultural Cooperatives</a:t>
                      </a:r>
                    </a:p>
                    <a:p>
                      <a:r>
                        <a:rPr lang="en-US" dirty="0"/>
                        <a:t>2% for Eligible Private Nonprofit Organizations</a:t>
                      </a:r>
                    </a:p>
                  </a:txBody>
                  <a:tcPr/>
                </a:tc>
                <a:extLst>
                  <a:ext uri="{0D108BD9-81ED-4DB2-BD59-A6C34878D82A}">
                    <a16:rowId xmlns:a16="http://schemas.microsoft.com/office/drawing/2014/main" val="705556456"/>
                  </a:ext>
                </a:extLst>
              </a:tr>
              <a:tr h="370840">
                <a:tc>
                  <a:txBody>
                    <a:bodyPr/>
                    <a:lstStyle/>
                    <a:p>
                      <a:r>
                        <a:rPr lang="en-US" dirty="0"/>
                        <a:t>How to apply?</a:t>
                      </a:r>
                    </a:p>
                  </a:txBody>
                  <a:tcPr/>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Applicants may apply online using the Electronic Loan Application (ELA) via SBA’s secure website at </a:t>
                      </a:r>
                      <a:r>
                        <a:rPr lang="en-US" sz="1350" u="sng" kern="1200" dirty="0">
                          <a:solidFill>
                            <a:schemeClr val="tx1"/>
                          </a:solidFill>
                          <a:effectLst/>
                          <a:latin typeface="+mn-lt"/>
                          <a:ea typeface="+mn-ea"/>
                          <a:cs typeface="+mn-cs"/>
                          <a:hlinkClick r:id="rId2"/>
                        </a:rPr>
                        <a:t>https://DisasterLoanAssistance.sba.gov/ela/s/</a:t>
                      </a:r>
                      <a:r>
                        <a:rPr lang="en-US" sz="1350" kern="1200" dirty="0">
                          <a:solidFill>
                            <a:schemeClr val="tx1"/>
                          </a:solidFill>
                          <a:effectLst/>
                          <a:latin typeface="+mn-lt"/>
                          <a:ea typeface="+mn-ea"/>
                          <a:cs typeface="+mn-cs"/>
                        </a:rPr>
                        <a:t> and should apply under SBA NJ declaration #17143 or 17144 not the COVID-19 incident. </a:t>
                      </a:r>
                      <a:endParaRPr lang="en-US" dirty="0"/>
                    </a:p>
                  </a:txBody>
                  <a:tcPr/>
                </a:tc>
                <a:extLst>
                  <a:ext uri="{0D108BD9-81ED-4DB2-BD59-A6C34878D82A}">
                    <a16:rowId xmlns:a16="http://schemas.microsoft.com/office/drawing/2014/main" val="3535827041"/>
                  </a:ext>
                </a:extLst>
              </a:tr>
            </a:tbl>
          </a:graphicData>
        </a:graphic>
      </p:graphicFrame>
    </p:spTree>
    <p:extLst>
      <p:ext uri="{BB962C8B-B14F-4D97-AF65-F5344CB8AC3E}">
        <p14:creationId xmlns:p14="http://schemas.microsoft.com/office/powerpoint/2010/main" val="424512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9EF-D46F-473E-B532-7AFAE69D595A}"/>
              </a:ext>
            </a:extLst>
          </p:cNvPr>
          <p:cNvSpPr>
            <a:spLocks noGrp="1"/>
          </p:cNvSpPr>
          <p:nvPr>
            <p:ph type="title"/>
          </p:nvPr>
        </p:nvSpPr>
        <p:spPr>
          <a:xfrm>
            <a:off x="378370" y="271556"/>
            <a:ext cx="8475540" cy="626203"/>
          </a:xfrm>
        </p:spPr>
        <p:txBody>
          <a:bodyPr>
            <a:normAutofit fontScale="90000"/>
          </a:bodyPr>
          <a:lstStyle/>
          <a:p>
            <a:r>
              <a:rPr lang="en-US" dirty="0"/>
              <a:t>SBA Pennsylvania Disaster Declaration 17165/17166 </a:t>
            </a:r>
            <a:br>
              <a:rPr lang="en-US" dirty="0"/>
            </a:br>
            <a:r>
              <a:rPr lang="en-US" sz="2000" dirty="0"/>
              <a:t>in conjunction with FEMA Presidential  Declaration for Individual Assistance</a:t>
            </a:r>
          </a:p>
        </p:txBody>
      </p:sp>
      <p:sp>
        <p:nvSpPr>
          <p:cNvPr id="3" name="Slide Number Placeholder 2">
            <a:extLst>
              <a:ext uri="{FF2B5EF4-FFF2-40B4-BE49-F238E27FC236}">
                <a16:creationId xmlns:a16="http://schemas.microsoft.com/office/drawing/2014/main" id="{940AFF94-47F5-4F36-911E-9FB78D389CF4}"/>
              </a:ext>
            </a:extLst>
          </p:cNvPr>
          <p:cNvSpPr>
            <a:spLocks noGrp="1"/>
          </p:cNvSpPr>
          <p:nvPr>
            <p:ph type="sldNum" sz="quarter" idx="12"/>
          </p:nvPr>
        </p:nvSpPr>
        <p:spPr/>
        <p:txBody>
          <a:bodyPr/>
          <a:lstStyle/>
          <a:p>
            <a:fld id="{B1AB44B9-F1EC-4F4B-88D4-413245C9CD3E}" type="slidenum">
              <a:rPr lang="en-US" smtClean="0">
                <a:solidFill>
                  <a:srgbClr val="1B1E29">
                    <a:tint val="75000"/>
                  </a:srgbClr>
                </a:solidFill>
              </a:rPr>
              <a:pPr/>
              <a:t>7</a:t>
            </a:fld>
            <a:endParaRPr lang="en-US" dirty="0">
              <a:solidFill>
                <a:srgbClr val="1B1E29">
                  <a:tint val="75000"/>
                </a:srgbClr>
              </a:solidFill>
            </a:endParaRPr>
          </a:p>
        </p:txBody>
      </p:sp>
      <p:sp>
        <p:nvSpPr>
          <p:cNvPr id="4" name="TextBox 3">
            <a:extLst>
              <a:ext uri="{FF2B5EF4-FFF2-40B4-BE49-F238E27FC236}">
                <a16:creationId xmlns:a16="http://schemas.microsoft.com/office/drawing/2014/main" id="{656D6622-6F8F-4323-A30E-64514B3860ED}"/>
              </a:ext>
            </a:extLst>
          </p:cNvPr>
          <p:cNvSpPr txBox="1"/>
          <p:nvPr/>
        </p:nvSpPr>
        <p:spPr>
          <a:xfrm>
            <a:off x="454570" y="899432"/>
            <a:ext cx="8057824" cy="1015663"/>
          </a:xfrm>
          <a:prstGeom prst="rect">
            <a:avLst/>
          </a:prstGeom>
          <a:noFill/>
        </p:spPr>
        <p:txBody>
          <a:bodyPr wrap="square" rtlCol="0">
            <a:spAutoFit/>
          </a:bodyPr>
          <a:lstStyle/>
          <a:p>
            <a:r>
              <a:rPr lang="en-US" sz="1000" b="1" i="0" u="none" strike="noStrike" baseline="0" dirty="0">
                <a:solidFill>
                  <a:srgbClr val="000000"/>
                </a:solidFill>
                <a:latin typeface="Arial" panose="020B0604020202020204" pitchFamily="34" charset="0"/>
              </a:rPr>
              <a:t>Incident: REMNANTS OF HURRICANE IDA occurring: </a:t>
            </a:r>
            <a:r>
              <a:rPr lang="en-US" sz="1000" b="1" i="1" u="none" strike="noStrike" baseline="0" dirty="0">
                <a:solidFill>
                  <a:srgbClr val="000000"/>
                </a:solidFill>
                <a:latin typeface="Arial" panose="020B0604020202020204" pitchFamily="34" charset="0"/>
              </a:rPr>
              <a:t>August 31, 2021 through September 5, 2021 </a:t>
            </a:r>
            <a:r>
              <a:rPr lang="en-US" sz="1000" b="0" i="1" u="none" strike="noStrike" baseline="0" dirty="0">
                <a:solidFill>
                  <a:srgbClr val="000000"/>
                </a:solidFill>
                <a:latin typeface="Arial" panose="020B0604020202020204" pitchFamily="34" charset="0"/>
              </a:rPr>
              <a:t>in the primary </a:t>
            </a:r>
            <a:r>
              <a:rPr lang="en-US" sz="1000" b="1" i="1" u="none" strike="noStrike" baseline="0" dirty="0">
                <a:solidFill>
                  <a:srgbClr val="000000"/>
                </a:solidFill>
                <a:latin typeface="Arial" panose="020B0604020202020204" pitchFamily="34" charset="0"/>
              </a:rPr>
              <a:t>Pennsylvania </a:t>
            </a:r>
            <a:r>
              <a:rPr lang="en-US" sz="1000" b="0" i="1" u="none" strike="noStrike" baseline="0" dirty="0">
                <a:solidFill>
                  <a:srgbClr val="000000"/>
                </a:solidFill>
                <a:latin typeface="Arial" panose="020B0604020202020204" pitchFamily="34" charset="0"/>
              </a:rPr>
              <a:t>counties of: </a:t>
            </a:r>
            <a:r>
              <a:rPr lang="en-US" sz="1000" b="1" i="1" u="none" strike="noStrike" baseline="0" dirty="0">
                <a:solidFill>
                  <a:srgbClr val="000000"/>
                </a:solidFill>
                <a:latin typeface="Arial" panose="020B0604020202020204" pitchFamily="34" charset="0"/>
              </a:rPr>
              <a:t>Bedford, Bucks, Chester, Delaware, Montgomery, Northampton, Philadelphia, and York; </a:t>
            </a:r>
            <a:r>
              <a:rPr lang="en-US" sz="1000" b="0" i="1" u="none" strike="noStrike" baseline="0" dirty="0">
                <a:solidFill>
                  <a:srgbClr val="000000"/>
                </a:solidFill>
                <a:latin typeface="Arial" panose="020B0604020202020204" pitchFamily="34" charset="0"/>
              </a:rPr>
              <a:t>for economic injury only in the contiguous </a:t>
            </a:r>
            <a:r>
              <a:rPr lang="en-US" sz="1000" b="1" i="1" u="none" strike="noStrike" baseline="0" dirty="0">
                <a:solidFill>
                  <a:srgbClr val="000000"/>
                </a:solidFill>
                <a:latin typeface="Arial" panose="020B0604020202020204" pitchFamily="34" charset="0"/>
              </a:rPr>
              <a:t>Pennsylvania </a:t>
            </a:r>
            <a:r>
              <a:rPr lang="en-US" sz="1000" b="0" i="1" u="none" strike="noStrike" baseline="0" dirty="0">
                <a:solidFill>
                  <a:srgbClr val="000000"/>
                </a:solidFill>
                <a:latin typeface="Arial" panose="020B0604020202020204" pitchFamily="34" charset="0"/>
              </a:rPr>
              <a:t>counties of: </a:t>
            </a:r>
            <a:r>
              <a:rPr lang="en-US" sz="1000" b="1" i="1" u="none" strike="noStrike" baseline="0" dirty="0">
                <a:solidFill>
                  <a:srgbClr val="000000"/>
                </a:solidFill>
                <a:latin typeface="Arial" panose="020B0604020202020204" pitchFamily="34" charset="0"/>
              </a:rPr>
              <a:t>Adams, Berks, Blair, Cambria, Carbon, Cumberland, Dauphin, Fulton, Huntingdon, Lancaster, Lehigh, Monroe, and Somerset; </a:t>
            </a:r>
            <a:r>
              <a:rPr lang="en-US" sz="1000" b="0" i="1" u="none" strike="noStrike" baseline="0" dirty="0">
                <a:solidFill>
                  <a:srgbClr val="000000"/>
                </a:solidFill>
                <a:highlight>
                  <a:srgbClr val="FFFF00"/>
                </a:highlight>
                <a:latin typeface="Arial" panose="020B0604020202020204" pitchFamily="34" charset="0"/>
              </a:rPr>
              <a:t>for economic injury only in the contiguous </a:t>
            </a:r>
            <a:r>
              <a:rPr lang="en-US" sz="1000" b="1" i="1" u="none" strike="noStrike" baseline="0" dirty="0">
                <a:solidFill>
                  <a:srgbClr val="000000"/>
                </a:solidFill>
                <a:highlight>
                  <a:srgbClr val="FFFF00"/>
                </a:highlight>
                <a:latin typeface="Arial" panose="020B0604020202020204" pitchFamily="34" charset="0"/>
              </a:rPr>
              <a:t>Delaware </a:t>
            </a:r>
            <a:r>
              <a:rPr lang="en-US" sz="1000" b="0" i="1" u="none" strike="noStrike" baseline="0" dirty="0">
                <a:solidFill>
                  <a:srgbClr val="000000"/>
                </a:solidFill>
                <a:highlight>
                  <a:srgbClr val="FFFF00"/>
                </a:highlight>
                <a:latin typeface="Arial" panose="020B0604020202020204" pitchFamily="34" charset="0"/>
              </a:rPr>
              <a:t>County of: </a:t>
            </a:r>
            <a:r>
              <a:rPr lang="en-US" sz="1000" b="1" i="1" u="none" strike="noStrike" baseline="0" dirty="0">
                <a:solidFill>
                  <a:srgbClr val="000000"/>
                </a:solidFill>
                <a:highlight>
                  <a:srgbClr val="FFFF00"/>
                </a:highlight>
                <a:latin typeface="Arial" panose="020B0604020202020204" pitchFamily="34" charset="0"/>
              </a:rPr>
              <a:t>New Castle</a:t>
            </a:r>
            <a:r>
              <a:rPr lang="en-US" sz="1000" b="0" i="1" u="none" strike="noStrike" baseline="0" dirty="0">
                <a:solidFill>
                  <a:srgbClr val="000000"/>
                </a:solidFill>
                <a:latin typeface="Arial" panose="020B0604020202020204" pitchFamily="34" charset="0"/>
              </a:rPr>
              <a:t>; for economic injury only in the contiguous </a:t>
            </a:r>
            <a:r>
              <a:rPr lang="en-US" sz="1000" b="1" i="1" u="none" strike="noStrike" baseline="0" dirty="0">
                <a:solidFill>
                  <a:srgbClr val="000000"/>
                </a:solidFill>
                <a:latin typeface="Arial" panose="020B0604020202020204" pitchFamily="34" charset="0"/>
              </a:rPr>
              <a:t>Maryland </a:t>
            </a:r>
            <a:r>
              <a:rPr lang="en-US" sz="1000" b="0" i="1" u="none" strike="noStrike" baseline="0" dirty="0">
                <a:solidFill>
                  <a:srgbClr val="000000"/>
                </a:solidFill>
                <a:latin typeface="Arial" panose="020B0604020202020204" pitchFamily="34" charset="0"/>
              </a:rPr>
              <a:t>counties of: </a:t>
            </a:r>
            <a:r>
              <a:rPr lang="en-US" sz="1000" b="1" i="1" u="none" strike="noStrike" baseline="0" dirty="0">
                <a:solidFill>
                  <a:srgbClr val="000000"/>
                </a:solidFill>
                <a:latin typeface="Arial" panose="020B0604020202020204" pitchFamily="34" charset="0"/>
              </a:rPr>
              <a:t>Allegany, Baltimore, Carroll, Cecil, and Harford; </a:t>
            </a:r>
            <a:r>
              <a:rPr lang="en-US" sz="1000" b="0" i="1" u="none" strike="noStrike" baseline="0" dirty="0">
                <a:solidFill>
                  <a:srgbClr val="000000"/>
                </a:solidFill>
                <a:latin typeface="Arial" panose="020B0604020202020204" pitchFamily="34" charset="0"/>
              </a:rPr>
              <a:t>and for economic injury only in the contiguous </a:t>
            </a:r>
            <a:r>
              <a:rPr lang="en-US" sz="1000" b="1" i="1" u="none" strike="noStrike" baseline="0" dirty="0">
                <a:solidFill>
                  <a:srgbClr val="000000"/>
                </a:solidFill>
                <a:latin typeface="Arial" panose="020B0604020202020204" pitchFamily="34" charset="0"/>
              </a:rPr>
              <a:t>New Jersey </a:t>
            </a:r>
            <a:r>
              <a:rPr lang="en-US" sz="1000" b="0" i="1" u="none" strike="noStrike" baseline="0" dirty="0">
                <a:solidFill>
                  <a:srgbClr val="000000"/>
                </a:solidFill>
                <a:latin typeface="Arial" panose="020B0604020202020204" pitchFamily="34" charset="0"/>
              </a:rPr>
              <a:t>counties of: </a:t>
            </a:r>
            <a:r>
              <a:rPr lang="en-US" sz="1000" b="1" i="1" u="none" strike="noStrike" baseline="0" dirty="0">
                <a:solidFill>
                  <a:srgbClr val="000000"/>
                </a:solidFill>
                <a:latin typeface="Arial" panose="020B0604020202020204" pitchFamily="34" charset="0"/>
              </a:rPr>
              <a:t>Burlington, Camden, Gloucester, Hunterdon, Mercer, and Warren</a:t>
            </a:r>
            <a:r>
              <a:rPr lang="en-US" sz="1000" b="0" i="1" u="none" strike="noStrike" baseline="0" dirty="0">
                <a:solidFill>
                  <a:srgbClr val="000000"/>
                </a:solidFill>
                <a:latin typeface="Arial" panose="020B0604020202020204" pitchFamily="34" charset="0"/>
              </a:rPr>
              <a:t>. </a:t>
            </a:r>
            <a:endParaRPr lang="en-US" sz="1000" b="0" i="0" u="none" strike="noStrike" baseline="0" dirty="0">
              <a:solidFill>
                <a:srgbClr val="000000"/>
              </a:solidFill>
              <a:latin typeface="Arial" panose="020B0604020202020204" pitchFamily="34" charset="0"/>
            </a:endParaRPr>
          </a:p>
        </p:txBody>
      </p:sp>
      <p:graphicFrame>
        <p:nvGraphicFramePr>
          <p:cNvPr id="6" name="Table 6">
            <a:extLst>
              <a:ext uri="{FF2B5EF4-FFF2-40B4-BE49-F238E27FC236}">
                <a16:creationId xmlns:a16="http://schemas.microsoft.com/office/drawing/2014/main" id="{20C0124B-69AC-4AC3-BB91-99E328672D77}"/>
              </a:ext>
            </a:extLst>
          </p:cNvPr>
          <p:cNvGraphicFramePr>
            <a:graphicFrameLocks noGrp="1"/>
          </p:cNvGraphicFramePr>
          <p:nvPr>
            <p:extLst>
              <p:ext uri="{D42A27DB-BD31-4B8C-83A1-F6EECF244321}">
                <p14:modId xmlns:p14="http://schemas.microsoft.com/office/powerpoint/2010/main" val="3014908944"/>
              </p:ext>
            </p:extLst>
          </p:nvPr>
        </p:nvGraphicFramePr>
        <p:xfrm>
          <a:off x="521245" y="2077461"/>
          <a:ext cx="8057824" cy="4531648"/>
        </p:xfrm>
        <a:graphic>
          <a:graphicData uri="http://schemas.openxmlformats.org/drawingml/2006/table">
            <a:tbl>
              <a:tblPr firstRow="1" bandRow="1">
                <a:tableStyleId>{5940675A-B579-460E-94D1-54222C63F5DA}</a:tableStyleId>
              </a:tblPr>
              <a:tblGrid>
                <a:gridCol w="2090069">
                  <a:extLst>
                    <a:ext uri="{9D8B030D-6E8A-4147-A177-3AD203B41FA5}">
                      <a16:colId xmlns:a16="http://schemas.microsoft.com/office/drawing/2014/main" val="3022385566"/>
                    </a:ext>
                  </a:extLst>
                </a:gridCol>
                <a:gridCol w="5967755">
                  <a:extLst>
                    <a:ext uri="{9D8B030D-6E8A-4147-A177-3AD203B41FA5}">
                      <a16:colId xmlns:a16="http://schemas.microsoft.com/office/drawing/2014/main" val="1574836149"/>
                    </a:ext>
                  </a:extLst>
                </a:gridCol>
              </a:tblGrid>
              <a:tr h="484941">
                <a:tc>
                  <a:txBody>
                    <a:bodyPr/>
                    <a:lstStyle/>
                    <a:p>
                      <a:r>
                        <a:rPr lang="en-US" dirty="0"/>
                        <a:t>Which county(ies) are eligible</a:t>
                      </a:r>
                    </a:p>
                  </a:txBody>
                  <a:tcPr/>
                </a:tc>
                <a:tc>
                  <a:txBody>
                    <a:bodyPr/>
                    <a:lstStyle/>
                    <a:p>
                      <a:r>
                        <a:rPr lang="en-US" dirty="0"/>
                        <a:t>New Castle</a:t>
                      </a:r>
                    </a:p>
                  </a:txBody>
                  <a:tcPr/>
                </a:tc>
                <a:extLst>
                  <a:ext uri="{0D108BD9-81ED-4DB2-BD59-A6C34878D82A}">
                    <a16:rowId xmlns:a16="http://schemas.microsoft.com/office/drawing/2014/main" val="585876445"/>
                  </a:ext>
                </a:extLst>
              </a:tr>
              <a:tr h="484941">
                <a:tc>
                  <a:txBody>
                    <a:bodyPr/>
                    <a:lstStyle/>
                    <a:p>
                      <a:r>
                        <a:rPr lang="en-US" dirty="0">
                          <a:latin typeface="Source Sans Pro" panose="020B0503030403020204" pitchFamily="34" charset="0"/>
                          <a:ea typeface="Source Sans Pro" panose="020B0503030403020204" pitchFamily="34" charset="0"/>
                        </a:rPr>
                        <a:t>Who can apply?</a:t>
                      </a:r>
                    </a:p>
                  </a:txBody>
                  <a:tcPr/>
                </a:tc>
                <a:tc>
                  <a:txBody>
                    <a:bodyPr/>
                    <a:lstStyle/>
                    <a:p>
                      <a:r>
                        <a:rPr lang="en-US" dirty="0"/>
                        <a:t>Only small businesses, small agricultural cooperatives, small businesses engaged in aquaculture, and most private, non-profit organizations of all sizes.</a:t>
                      </a:r>
                    </a:p>
                  </a:txBody>
                  <a:tcPr/>
                </a:tc>
                <a:extLst>
                  <a:ext uri="{0D108BD9-81ED-4DB2-BD59-A6C34878D82A}">
                    <a16:rowId xmlns:a16="http://schemas.microsoft.com/office/drawing/2014/main" val="2103853493"/>
                  </a:ext>
                </a:extLst>
              </a:tr>
              <a:tr h="484941">
                <a:tc>
                  <a:txBody>
                    <a:bodyPr/>
                    <a:lstStyle/>
                    <a:p>
                      <a:r>
                        <a:rPr lang="en-US" dirty="0"/>
                        <a:t>What type of loan is available?</a:t>
                      </a:r>
                    </a:p>
                  </a:txBody>
                  <a:tcPr/>
                </a:tc>
                <a:tc>
                  <a:txBody>
                    <a:bodyPr/>
                    <a:lstStyle/>
                    <a:p>
                      <a:r>
                        <a:rPr lang="en-US" dirty="0"/>
                        <a:t>SBA Economic Injury Disaster Loan (EIDL) for working capital needs due to the disruption in business caused by Hurricane Ida.</a:t>
                      </a:r>
                    </a:p>
                  </a:txBody>
                  <a:tcPr/>
                </a:tc>
                <a:extLst>
                  <a:ext uri="{0D108BD9-81ED-4DB2-BD59-A6C34878D82A}">
                    <a16:rowId xmlns:a16="http://schemas.microsoft.com/office/drawing/2014/main" val="2366389736"/>
                  </a:ext>
                </a:extLst>
              </a:tr>
              <a:tr h="318156">
                <a:tc>
                  <a:txBody>
                    <a:bodyPr/>
                    <a:lstStyle/>
                    <a:p>
                      <a:r>
                        <a:rPr lang="en-US" dirty="0"/>
                        <a:t>Filing deadline</a:t>
                      </a:r>
                    </a:p>
                  </a:txBody>
                  <a:tcPr/>
                </a:tc>
                <a:tc>
                  <a:txBody>
                    <a:bodyPr/>
                    <a:lstStyle/>
                    <a:p>
                      <a:r>
                        <a:rPr lang="en-US" b="1" dirty="0"/>
                        <a:t>June 10, 2022</a:t>
                      </a:r>
                    </a:p>
                  </a:txBody>
                  <a:tcPr/>
                </a:tc>
                <a:extLst>
                  <a:ext uri="{0D108BD9-81ED-4DB2-BD59-A6C34878D82A}">
                    <a16:rowId xmlns:a16="http://schemas.microsoft.com/office/drawing/2014/main" val="3111770718"/>
                  </a:ext>
                </a:extLst>
              </a:tr>
              <a:tr h="484941">
                <a:tc>
                  <a:txBody>
                    <a:bodyPr/>
                    <a:lstStyle/>
                    <a:p>
                      <a:r>
                        <a:rPr lang="en-US" dirty="0"/>
                        <a:t>What can the loan proceeds be used for?</a:t>
                      </a:r>
                    </a:p>
                  </a:txBody>
                  <a:tcPr/>
                </a:tc>
                <a:tc>
                  <a:txBody>
                    <a:bodyPr/>
                    <a:lstStyle/>
                    <a:p>
                      <a:r>
                        <a:rPr lang="en-US" sz="1350" kern="1200" dirty="0">
                          <a:solidFill>
                            <a:schemeClr val="dk1"/>
                          </a:solidFill>
                          <a:effectLst/>
                        </a:rPr>
                        <a:t>These working capital loans may be used to pay fixed debts, payroll, accounts payable, and other bills that could have been paid had the disaster not occurred. </a:t>
                      </a:r>
                      <a:endParaRPr lang="en-US" dirty="0"/>
                    </a:p>
                  </a:txBody>
                  <a:tcPr/>
                </a:tc>
                <a:extLst>
                  <a:ext uri="{0D108BD9-81ED-4DB2-BD59-A6C34878D82A}">
                    <a16:rowId xmlns:a16="http://schemas.microsoft.com/office/drawing/2014/main" val="2008439309"/>
                  </a:ext>
                </a:extLst>
              </a:tr>
              <a:tr h="881711">
                <a:tc>
                  <a:txBody>
                    <a:bodyPr/>
                    <a:lstStyle/>
                    <a:p>
                      <a:r>
                        <a:rPr lang="en-US" dirty="0"/>
                        <a:t>What is the maximum loan amount?</a:t>
                      </a:r>
                    </a:p>
                  </a:txBody>
                  <a:tcPr/>
                </a:tc>
                <a:tc>
                  <a:txBody>
                    <a:bodyPr/>
                    <a:lstStyle/>
                    <a:p>
                      <a:r>
                        <a:rPr lang="en-US" dirty="0"/>
                        <a:t>The law limits EIDLs to $2,000,000 for alleviating economic injury caused by the disaster. </a:t>
                      </a:r>
                      <a:r>
                        <a:rPr lang="en-US" b="1" dirty="0"/>
                        <a:t>The actual amount of each loan is limited to the economic injury determined by SBA</a:t>
                      </a:r>
                      <a:r>
                        <a:rPr lang="en-US" dirty="0"/>
                        <a:t>, less business interruption insurance and other recoveries up to the administrative lending limit.</a:t>
                      </a:r>
                    </a:p>
                  </a:txBody>
                  <a:tcPr/>
                </a:tc>
                <a:extLst>
                  <a:ext uri="{0D108BD9-81ED-4DB2-BD59-A6C34878D82A}">
                    <a16:rowId xmlns:a16="http://schemas.microsoft.com/office/drawing/2014/main" val="3506302930"/>
                  </a:ext>
                </a:extLst>
              </a:tr>
              <a:tr h="484941">
                <a:tc>
                  <a:txBody>
                    <a:bodyPr/>
                    <a:lstStyle/>
                    <a:p>
                      <a:r>
                        <a:rPr lang="en-US" dirty="0"/>
                        <a:t>What is the interest rate?</a:t>
                      </a:r>
                    </a:p>
                  </a:txBody>
                  <a:tcPr/>
                </a:tc>
                <a:tc>
                  <a:txBody>
                    <a:bodyPr/>
                    <a:lstStyle/>
                    <a:p>
                      <a:r>
                        <a:rPr lang="en-US" dirty="0"/>
                        <a:t>2.855% for Eligible Small Businesses &amp; Small Agricultural Cooperatives</a:t>
                      </a:r>
                    </a:p>
                    <a:p>
                      <a:r>
                        <a:rPr lang="en-US" dirty="0"/>
                        <a:t>2% for Eligible Private Nonprofit Organizations</a:t>
                      </a:r>
                    </a:p>
                  </a:txBody>
                  <a:tcPr/>
                </a:tc>
                <a:extLst>
                  <a:ext uri="{0D108BD9-81ED-4DB2-BD59-A6C34878D82A}">
                    <a16:rowId xmlns:a16="http://schemas.microsoft.com/office/drawing/2014/main" val="705556456"/>
                  </a:ext>
                </a:extLst>
              </a:tr>
              <a:tr h="784492">
                <a:tc>
                  <a:txBody>
                    <a:bodyPr/>
                    <a:lstStyle/>
                    <a:p>
                      <a:r>
                        <a:rPr lang="en-US" dirty="0"/>
                        <a:t>How to apply?</a:t>
                      </a:r>
                    </a:p>
                  </a:txBody>
                  <a:tcPr/>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Applicants may apply online using the Electronic Loan Application (ELA) via SBA’s secure website at </a:t>
                      </a:r>
                      <a:r>
                        <a:rPr lang="en-US" sz="1350" u="sng" kern="1200" dirty="0">
                          <a:solidFill>
                            <a:schemeClr val="tx1"/>
                          </a:solidFill>
                          <a:effectLst/>
                          <a:latin typeface="+mn-lt"/>
                          <a:ea typeface="+mn-ea"/>
                          <a:cs typeface="+mn-cs"/>
                          <a:hlinkClick r:id="rId2"/>
                        </a:rPr>
                        <a:t>https://DisasterLoanAssistance.sba.gov/ela/s/</a:t>
                      </a:r>
                      <a:r>
                        <a:rPr lang="en-US" sz="1350" kern="1200" dirty="0">
                          <a:solidFill>
                            <a:schemeClr val="tx1"/>
                          </a:solidFill>
                          <a:effectLst/>
                          <a:latin typeface="+mn-lt"/>
                          <a:ea typeface="+mn-ea"/>
                          <a:cs typeface="+mn-cs"/>
                        </a:rPr>
                        <a:t> and should apply under Pennsylvania SBA declaration #17165 or 17166 not the COVID-19 incident. </a:t>
                      </a:r>
                      <a:endParaRPr lang="en-US" dirty="0"/>
                    </a:p>
                  </a:txBody>
                  <a:tcPr/>
                </a:tc>
                <a:extLst>
                  <a:ext uri="{0D108BD9-81ED-4DB2-BD59-A6C34878D82A}">
                    <a16:rowId xmlns:a16="http://schemas.microsoft.com/office/drawing/2014/main" val="3535827041"/>
                  </a:ext>
                </a:extLst>
              </a:tr>
            </a:tbl>
          </a:graphicData>
        </a:graphic>
      </p:graphicFrame>
    </p:spTree>
    <p:extLst>
      <p:ext uri="{BB962C8B-B14F-4D97-AF65-F5344CB8AC3E}">
        <p14:creationId xmlns:p14="http://schemas.microsoft.com/office/powerpoint/2010/main" val="216295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9EF-D46F-473E-B532-7AFAE69D595A}"/>
              </a:ext>
            </a:extLst>
          </p:cNvPr>
          <p:cNvSpPr>
            <a:spLocks noGrp="1"/>
          </p:cNvSpPr>
          <p:nvPr>
            <p:ph type="title"/>
          </p:nvPr>
        </p:nvSpPr>
        <p:spPr>
          <a:xfrm>
            <a:off x="378370" y="271556"/>
            <a:ext cx="7886700" cy="626203"/>
          </a:xfrm>
        </p:spPr>
        <p:txBody>
          <a:bodyPr>
            <a:normAutofit fontScale="90000"/>
          </a:bodyPr>
          <a:lstStyle/>
          <a:p>
            <a:r>
              <a:rPr lang="en-US" dirty="0"/>
              <a:t>SBA Maryland Disaster Declaration 17229/17230 </a:t>
            </a:r>
            <a:br>
              <a:rPr lang="en-US" dirty="0"/>
            </a:br>
            <a:r>
              <a:rPr lang="en-US" dirty="0"/>
              <a:t>SBA Administrative (Agency) Declaration – NO FEMA</a:t>
            </a:r>
          </a:p>
        </p:txBody>
      </p:sp>
      <p:sp>
        <p:nvSpPr>
          <p:cNvPr id="3" name="Slide Number Placeholder 2">
            <a:extLst>
              <a:ext uri="{FF2B5EF4-FFF2-40B4-BE49-F238E27FC236}">
                <a16:creationId xmlns:a16="http://schemas.microsoft.com/office/drawing/2014/main" id="{940AFF94-47F5-4F36-911E-9FB78D389CF4}"/>
              </a:ext>
            </a:extLst>
          </p:cNvPr>
          <p:cNvSpPr>
            <a:spLocks noGrp="1"/>
          </p:cNvSpPr>
          <p:nvPr>
            <p:ph type="sldNum" sz="quarter" idx="12"/>
          </p:nvPr>
        </p:nvSpPr>
        <p:spPr/>
        <p:txBody>
          <a:bodyPr/>
          <a:lstStyle/>
          <a:p>
            <a:fld id="{B1AB44B9-F1EC-4F4B-88D4-413245C9CD3E}" type="slidenum">
              <a:rPr lang="en-US" smtClean="0">
                <a:solidFill>
                  <a:srgbClr val="1B1E29">
                    <a:tint val="75000"/>
                  </a:srgbClr>
                </a:solidFill>
              </a:rPr>
              <a:pPr/>
              <a:t>8</a:t>
            </a:fld>
            <a:endParaRPr lang="en-US" dirty="0">
              <a:solidFill>
                <a:srgbClr val="1B1E29">
                  <a:tint val="75000"/>
                </a:srgbClr>
              </a:solidFill>
            </a:endParaRPr>
          </a:p>
        </p:txBody>
      </p:sp>
      <p:sp>
        <p:nvSpPr>
          <p:cNvPr id="4" name="TextBox 3">
            <a:extLst>
              <a:ext uri="{FF2B5EF4-FFF2-40B4-BE49-F238E27FC236}">
                <a16:creationId xmlns:a16="http://schemas.microsoft.com/office/drawing/2014/main" id="{656D6622-6F8F-4323-A30E-64514B3860ED}"/>
              </a:ext>
            </a:extLst>
          </p:cNvPr>
          <p:cNvSpPr txBox="1"/>
          <p:nvPr/>
        </p:nvSpPr>
        <p:spPr>
          <a:xfrm>
            <a:off x="378370" y="960890"/>
            <a:ext cx="8655269" cy="769441"/>
          </a:xfrm>
          <a:prstGeom prst="rect">
            <a:avLst/>
          </a:prstGeom>
          <a:noFill/>
        </p:spPr>
        <p:txBody>
          <a:bodyPr wrap="square" rtlCol="0">
            <a:spAutoFit/>
          </a:bodyPr>
          <a:lstStyle/>
          <a:p>
            <a:r>
              <a:rPr lang="en-US" sz="1100" dirty="0"/>
              <a:t>MARYLAND Declaration 17229 &amp; 17230 (Disaster: MD-00043) Incident: REMNANTS OF TROPICAL STORM IDA occurring: August 31 – September 4, 2021 in the Maryland counties of: Anne Arundel, Cecil, and Montgomery; the contiguous Maryland counties of: Baltimore, Baltimore City, Calvert, Frederick, Harford, Howard, Kent, and Prince Georges; </a:t>
            </a:r>
            <a:r>
              <a:rPr lang="en-US" sz="1100" dirty="0">
                <a:highlight>
                  <a:srgbClr val="FFFF00"/>
                </a:highlight>
              </a:rPr>
              <a:t>the contiguous Delaware County of: New Castle</a:t>
            </a:r>
            <a:r>
              <a:rPr lang="en-US" sz="1100" dirty="0"/>
              <a:t>; the District of Columbia; the contiguous Pennsylvania counties of: Chester and Lancaster; and the contiguous Virginia counties of: Arlington, Fairfax, and Loudoun</a:t>
            </a:r>
          </a:p>
        </p:txBody>
      </p:sp>
      <p:graphicFrame>
        <p:nvGraphicFramePr>
          <p:cNvPr id="6" name="Table 6">
            <a:extLst>
              <a:ext uri="{FF2B5EF4-FFF2-40B4-BE49-F238E27FC236}">
                <a16:creationId xmlns:a16="http://schemas.microsoft.com/office/drawing/2014/main" id="{20C0124B-69AC-4AC3-BB91-99E328672D77}"/>
              </a:ext>
            </a:extLst>
          </p:cNvPr>
          <p:cNvGraphicFramePr>
            <a:graphicFrameLocks noGrp="1"/>
          </p:cNvGraphicFramePr>
          <p:nvPr>
            <p:extLst>
              <p:ext uri="{D42A27DB-BD31-4B8C-83A1-F6EECF244321}">
                <p14:modId xmlns:p14="http://schemas.microsoft.com/office/powerpoint/2010/main" val="2337597142"/>
              </p:ext>
            </p:extLst>
          </p:nvPr>
        </p:nvGraphicFramePr>
        <p:xfrm>
          <a:off x="420119" y="1755364"/>
          <a:ext cx="8303762" cy="4831080"/>
        </p:xfrm>
        <a:graphic>
          <a:graphicData uri="http://schemas.openxmlformats.org/drawingml/2006/table">
            <a:tbl>
              <a:tblPr firstRow="1" bandRow="1">
                <a:tableStyleId>{5940675A-B579-460E-94D1-54222C63F5DA}</a:tableStyleId>
              </a:tblPr>
              <a:tblGrid>
                <a:gridCol w="2485006">
                  <a:extLst>
                    <a:ext uri="{9D8B030D-6E8A-4147-A177-3AD203B41FA5}">
                      <a16:colId xmlns:a16="http://schemas.microsoft.com/office/drawing/2014/main" val="3022385566"/>
                    </a:ext>
                  </a:extLst>
                </a:gridCol>
                <a:gridCol w="5818756">
                  <a:extLst>
                    <a:ext uri="{9D8B030D-6E8A-4147-A177-3AD203B41FA5}">
                      <a16:colId xmlns:a16="http://schemas.microsoft.com/office/drawing/2014/main" val="1574836149"/>
                    </a:ext>
                  </a:extLst>
                </a:gridCol>
              </a:tblGrid>
              <a:tr h="370840">
                <a:tc>
                  <a:txBody>
                    <a:bodyPr/>
                    <a:lstStyle/>
                    <a:p>
                      <a:r>
                        <a:rPr lang="en-US" sz="1250" dirty="0">
                          <a:latin typeface="Source Sans Pro" panose="020B0503030403020204" pitchFamily="34" charset="0"/>
                          <a:ea typeface="Source Sans Pro" panose="020B0503030403020204" pitchFamily="34" charset="0"/>
                        </a:rPr>
                        <a:t>Which Delaware county(ies) are eligible</a:t>
                      </a:r>
                    </a:p>
                  </a:txBody>
                  <a:tcPr/>
                </a:tc>
                <a:tc>
                  <a:txBody>
                    <a:bodyPr/>
                    <a:lstStyle/>
                    <a:p>
                      <a:r>
                        <a:rPr lang="en-US" sz="1250" dirty="0">
                          <a:latin typeface="Source Sans Pro" panose="020B0503030403020204" pitchFamily="34" charset="0"/>
                          <a:ea typeface="Source Sans Pro" panose="020B0503030403020204" pitchFamily="34" charset="0"/>
                        </a:rPr>
                        <a:t>New Castle</a:t>
                      </a:r>
                    </a:p>
                  </a:txBody>
                  <a:tcPr/>
                </a:tc>
                <a:extLst>
                  <a:ext uri="{0D108BD9-81ED-4DB2-BD59-A6C34878D82A}">
                    <a16:rowId xmlns:a16="http://schemas.microsoft.com/office/drawing/2014/main" val="585876445"/>
                  </a:ext>
                </a:extLst>
              </a:tr>
              <a:tr h="370840">
                <a:tc>
                  <a:txBody>
                    <a:bodyPr/>
                    <a:lstStyle/>
                    <a:p>
                      <a:r>
                        <a:rPr lang="en-US" sz="1250" dirty="0">
                          <a:latin typeface="Source Sans Pro" panose="020B0503030403020204" pitchFamily="34" charset="0"/>
                          <a:ea typeface="Source Sans Pro" panose="020B0503030403020204" pitchFamily="34" charset="0"/>
                        </a:rPr>
                        <a:t>Who can apply?</a:t>
                      </a:r>
                    </a:p>
                  </a:txBody>
                  <a:tcPr/>
                </a:tc>
                <a:tc>
                  <a:txBody>
                    <a:bodyPr/>
                    <a:lstStyle/>
                    <a:p>
                      <a:r>
                        <a:rPr lang="en-US" sz="1250" dirty="0">
                          <a:latin typeface="Source Sans Pro" panose="020B0503030403020204" pitchFamily="34" charset="0"/>
                          <a:ea typeface="Source Sans Pro" panose="020B0503030403020204" pitchFamily="34" charset="0"/>
                        </a:rPr>
                        <a:t>Businesses of any size, nonprofit organizations, homeowners and renters can apply for their physical damages.  Only small businesses, small agricultural cooperatives, small businesses engaged in aquaculture, and most private, non-profit organizations of all sizes are eligible to apply for economic injury.</a:t>
                      </a:r>
                    </a:p>
                  </a:txBody>
                  <a:tcPr/>
                </a:tc>
                <a:extLst>
                  <a:ext uri="{0D108BD9-81ED-4DB2-BD59-A6C34878D82A}">
                    <a16:rowId xmlns:a16="http://schemas.microsoft.com/office/drawing/2014/main" val="2103853493"/>
                  </a:ext>
                </a:extLst>
              </a:tr>
              <a:tr h="370840">
                <a:tc>
                  <a:txBody>
                    <a:bodyPr/>
                    <a:lstStyle/>
                    <a:p>
                      <a:r>
                        <a:rPr lang="en-US" sz="1250" dirty="0">
                          <a:latin typeface="Source Sans Pro" panose="020B0503030403020204" pitchFamily="34" charset="0"/>
                          <a:ea typeface="Source Sans Pro" panose="020B0503030403020204" pitchFamily="34" charset="0"/>
                        </a:rPr>
                        <a:t>What type of loan are available?</a:t>
                      </a:r>
                    </a:p>
                  </a:txBody>
                  <a:tcPr/>
                </a:tc>
                <a:tc>
                  <a:txBody>
                    <a:bodyPr/>
                    <a:lstStyle/>
                    <a:p>
                      <a:r>
                        <a:rPr lang="en-US" sz="1250" dirty="0">
                          <a:latin typeface="Source Sans Pro" panose="020B0503030403020204" pitchFamily="34" charset="0"/>
                          <a:ea typeface="Source Sans Pro" panose="020B0503030403020204" pitchFamily="34" charset="0"/>
                        </a:rPr>
                        <a:t>Physical disaster loan proceeds are available to repair and replace damaged real estate and contents. SBA Economic Injury Disaster Loan (EIDL) for working capital needs due to the disruption in business caused by Tropical Storm Ida.</a:t>
                      </a:r>
                    </a:p>
                  </a:txBody>
                  <a:tcPr/>
                </a:tc>
                <a:extLst>
                  <a:ext uri="{0D108BD9-81ED-4DB2-BD59-A6C34878D82A}">
                    <a16:rowId xmlns:a16="http://schemas.microsoft.com/office/drawing/2014/main" val="2366389736"/>
                  </a:ext>
                </a:extLst>
              </a:tr>
              <a:tr h="370840">
                <a:tc>
                  <a:txBody>
                    <a:bodyPr/>
                    <a:lstStyle/>
                    <a:p>
                      <a:r>
                        <a:rPr lang="en-US" sz="1250" dirty="0">
                          <a:latin typeface="Source Sans Pro" panose="020B0503030403020204" pitchFamily="34" charset="0"/>
                          <a:ea typeface="Source Sans Pro" panose="020B0503030403020204" pitchFamily="34" charset="0"/>
                        </a:rPr>
                        <a:t>Filing deadline</a:t>
                      </a:r>
                    </a:p>
                  </a:txBody>
                  <a:tcPr/>
                </a:tc>
                <a:tc>
                  <a:txBody>
                    <a:bodyPr/>
                    <a:lstStyle/>
                    <a:p>
                      <a:r>
                        <a:rPr lang="en-US" sz="1250" b="1" u="sng" dirty="0">
                          <a:latin typeface="Source Sans Pro" panose="020B0503030403020204" pitchFamily="34" charset="0"/>
                          <a:ea typeface="Source Sans Pro" panose="020B0503030403020204" pitchFamily="34" charset="0"/>
                        </a:rPr>
                        <a:t>December 17, 2021</a:t>
                      </a:r>
                      <a:r>
                        <a:rPr lang="en-US" sz="1250" dirty="0">
                          <a:latin typeface="Source Sans Pro" panose="020B0503030403020204" pitchFamily="34" charset="0"/>
                          <a:ea typeface="Source Sans Pro" panose="020B0503030403020204" pitchFamily="34" charset="0"/>
                        </a:rPr>
                        <a:t>, for physical damages and </a:t>
                      </a:r>
                    </a:p>
                    <a:p>
                      <a:r>
                        <a:rPr lang="en-US" sz="1250" b="1" u="sng" dirty="0">
                          <a:latin typeface="Source Sans Pro" panose="020B0503030403020204" pitchFamily="34" charset="0"/>
                          <a:ea typeface="Source Sans Pro" panose="020B0503030403020204" pitchFamily="34" charset="0"/>
                        </a:rPr>
                        <a:t>July 18, 2022</a:t>
                      </a:r>
                      <a:r>
                        <a:rPr lang="en-US" sz="1250" dirty="0">
                          <a:latin typeface="Source Sans Pro" panose="020B0503030403020204" pitchFamily="34" charset="0"/>
                          <a:ea typeface="Source Sans Pro" panose="020B0503030403020204" pitchFamily="34" charset="0"/>
                        </a:rPr>
                        <a:t>, for economic injury disaster loans (EIDL) only applications</a:t>
                      </a:r>
                    </a:p>
                  </a:txBody>
                  <a:tcPr/>
                </a:tc>
                <a:extLst>
                  <a:ext uri="{0D108BD9-81ED-4DB2-BD59-A6C34878D82A}">
                    <a16:rowId xmlns:a16="http://schemas.microsoft.com/office/drawing/2014/main" val="3111770718"/>
                  </a:ext>
                </a:extLst>
              </a:tr>
              <a:tr h="370840">
                <a:tc>
                  <a:txBody>
                    <a:bodyPr/>
                    <a:lstStyle/>
                    <a:p>
                      <a:r>
                        <a:rPr lang="en-US" sz="1250" dirty="0">
                          <a:latin typeface="Source Sans Pro" panose="020B0503030403020204" pitchFamily="34" charset="0"/>
                          <a:ea typeface="Source Sans Pro" panose="020B0503030403020204" pitchFamily="34" charset="0"/>
                        </a:rPr>
                        <a:t>What is the maximum loan amount?</a:t>
                      </a:r>
                    </a:p>
                  </a:txBody>
                  <a:tcPr/>
                </a:tc>
                <a:tc>
                  <a:txBody>
                    <a:bodyPr/>
                    <a:lstStyle/>
                    <a:p>
                      <a:r>
                        <a:rPr lang="en-US" sz="1250" b="0" u="none" strike="noStrike" kern="1200" baseline="0" dirty="0">
                          <a:solidFill>
                            <a:schemeClr val="dk1"/>
                          </a:solidFill>
                          <a:latin typeface="Source Sans Pro" panose="020B0503030403020204" pitchFamily="34" charset="0"/>
                          <a:ea typeface="Source Sans Pro" panose="020B0503030403020204" pitchFamily="34" charset="0"/>
                        </a:rPr>
                        <a:t>Disaster loans up to $200,000 are available to homeowners to repair or replace disaster-damaged or destroyed real estate. Homeowners and renters are eligible for up to $40,000 to repair or replace disaster-damaged or destroyed personal property. </a:t>
                      </a:r>
                      <a:r>
                        <a:rPr lang="en-US" sz="1250" dirty="0">
                          <a:latin typeface="Source Sans Pro" panose="020B0503030403020204" pitchFamily="34" charset="0"/>
                          <a:ea typeface="Source Sans Pro" panose="020B0503030403020204" pitchFamily="34" charset="0"/>
                        </a:rPr>
                        <a:t>Up to $2 million for physical damages to real property, business assets and economic injury. </a:t>
                      </a:r>
                      <a:r>
                        <a:rPr lang="en-US" sz="1250" b="0" i="0" u="none" strike="noStrike" kern="1200" baseline="0" dirty="0">
                          <a:solidFill>
                            <a:schemeClr val="tx1"/>
                          </a:solidFill>
                          <a:latin typeface="Source Sans Pro" panose="020B0503030403020204" pitchFamily="34" charset="0"/>
                          <a:ea typeface="Source Sans Pro" panose="020B0503030403020204" pitchFamily="34" charset="0"/>
                          <a:cs typeface="+mn-cs"/>
                        </a:rPr>
                        <a:t>Applicants may be eligible for a loan amount increase up to 20 percent of their physical damages, as verified by the SBA, for mitigation purposes. </a:t>
                      </a:r>
                      <a:endParaRPr lang="en-US" sz="125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506302930"/>
                  </a:ext>
                </a:extLst>
              </a:tr>
              <a:tr h="370840">
                <a:tc>
                  <a:txBody>
                    <a:bodyPr/>
                    <a:lstStyle/>
                    <a:p>
                      <a:r>
                        <a:rPr lang="en-US" sz="1250" dirty="0">
                          <a:latin typeface="Source Sans Pro" panose="020B0503030403020204" pitchFamily="34" charset="0"/>
                          <a:ea typeface="Source Sans Pro" panose="020B0503030403020204" pitchFamily="34" charset="0"/>
                        </a:rPr>
                        <a:t>What is the interest rate?</a:t>
                      </a:r>
                    </a:p>
                  </a:txBody>
                  <a:tcPr/>
                </a:tc>
                <a:tc>
                  <a:txBody>
                    <a:bodyPr/>
                    <a:lstStyle/>
                    <a:p>
                      <a:r>
                        <a:rPr lang="en-US" sz="1250" b="1" dirty="0">
                          <a:latin typeface="Source Sans Pro" panose="020B0503030403020204" pitchFamily="34" charset="0"/>
                          <a:ea typeface="Source Sans Pro" panose="020B0503030403020204" pitchFamily="34" charset="0"/>
                        </a:rPr>
                        <a:t>As low as </a:t>
                      </a:r>
                      <a:r>
                        <a:rPr lang="en-US" sz="1250" dirty="0">
                          <a:latin typeface="Source Sans Pro" panose="020B0503030403020204" pitchFamily="34" charset="0"/>
                          <a:ea typeface="Source Sans Pro" panose="020B0503030403020204" pitchFamily="34" charset="0"/>
                        </a:rPr>
                        <a:t>2.855% for eligible businesses, 2% for eligible Private Nonprofit Organizations and 1.563% for homeowners/renters</a:t>
                      </a:r>
                    </a:p>
                  </a:txBody>
                  <a:tcPr/>
                </a:tc>
                <a:extLst>
                  <a:ext uri="{0D108BD9-81ED-4DB2-BD59-A6C34878D82A}">
                    <a16:rowId xmlns:a16="http://schemas.microsoft.com/office/drawing/2014/main" val="705556456"/>
                  </a:ext>
                </a:extLst>
              </a:tr>
              <a:tr h="370840">
                <a:tc>
                  <a:txBody>
                    <a:bodyPr/>
                    <a:lstStyle/>
                    <a:p>
                      <a:r>
                        <a:rPr lang="en-US" sz="1250" dirty="0">
                          <a:latin typeface="Source Sans Pro" panose="020B0503030403020204" pitchFamily="34" charset="0"/>
                          <a:ea typeface="Source Sans Pro" panose="020B0503030403020204" pitchFamily="34" charset="0"/>
                        </a:rPr>
                        <a:t>How to apply?</a:t>
                      </a:r>
                    </a:p>
                  </a:txBody>
                  <a:tcPr/>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en-US" sz="1250" kern="1200" dirty="0">
                          <a:solidFill>
                            <a:schemeClr val="tx1"/>
                          </a:solidFill>
                          <a:effectLst/>
                          <a:latin typeface="Source Sans Pro" panose="020B0503030403020204" pitchFamily="34" charset="0"/>
                          <a:ea typeface="Source Sans Pro" panose="020B0503030403020204" pitchFamily="34" charset="0"/>
                        </a:rPr>
                        <a:t>Applicants may apply online at </a:t>
                      </a:r>
                      <a:r>
                        <a:rPr lang="en-US" sz="1250" u="sng" kern="1200" dirty="0">
                          <a:solidFill>
                            <a:schemeClr val="tx1"/>
                          </a:solidFill>
                          <a:effectLst/>
                          <a:latin typeface="Source Sans Pro" panose="020B0503030403020204" pitchFamily="34" charset="0"/>
                          <a:ea typeface="Source Sans Pro" panose="020B0503030403020204" pitchFamily="34" charset="0"/>
                          <a:hlinkClick r:id="rId2"/>
                        </a:rPr>
                        <a:t>https://DisasterLoanAssistance.sba.gov/ela/s/</a:t>
                      </a:r>
                      <a:r>
                        <a:rPr lang="en-US" sz="1250" kern="1200" dirty="0">
                          <a:solidFill>
                            <a:schemeClr val="tx1"/>
                          </a:solidFill>
                          <a:effectLst/>
                          <a:latin typeface="Source Sans Pro" panose="020B0503030403020204" pitchFamily="34" charset="0"/>
                          <a:ea typeface="Source Sans Pro" panose="020B0503030403020204" pitchFamily="34" charset="0"/>
                        </a:rPr>
                        <a:t> and should apply under SBA declaration #17229 or 17230 for EIDL only, not the COVID-19 incident. </a:t>
                      </a:r>
                      <a:endParaRPr lang="en-US" sz="1250" kern="1200" dirty="0">
                        <a:solidFill>
                          <a:schemeClr val="tx1"/>
                        </a:solidFill>
                        <a:effectLst/>
                        <a:latin typeface="Source Sans Pro" panose="020B0503030403020204" pitchFamily="34" charset="0"/>
                        <a:ea typeface="Source Sans Pro" panose="020B0503030403020204" pitchFamily="34" charset="0"/>
                        <a:cs typeface="+mn-cs"/>
                      </a:endParaRPr>
                    </a:p>
                  </a:txBody>
                  <a:tcPr/>
                </a:tc>
                <a:extLst>
                  <a:ext uri="{0D108BD9-81ED-4DB2-BD59-A6C34878D82A}">
                    <a16:rowId xmlns:a16="http://schemas.microsoft.com/office/drawing/2014/main" val="3535827041"/>
                  </a:ext>
                </a:extLst>
              </a:tr>
            </a:tbl>
          </a:graphicData>
        </a:graphic>
      </p:graphicFrame>
    </p:spTree>
    <p:extLst>
      <p:ext uri="{BB962C8B-B14F-4D97-AF65-F5344CB8AC3E}">
        <p14:creationId xmlns:p14="http://schemas.microsoft.com/office/powerpoint/2010/main" val="53551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9EF-D46F-473E-B532-7AFAE69D595A}"/>
              </a:ext>
            </a:extLst>
          </p:cNvPr>
          <p:cNvSpPr>
            <a:spLocks noGrp="1"/>
          </p:cNvSpPr>
          <p:nvPr>
            <p:ph type="title"/>
          </p:nvPr>
        </p:nvSpPr>
        <p:spPr>
          <a:xfrm>
            <a:off x="378370" y="225544"/>
            <a:ext cx="8475540" cy="626203"/>
          </a:xfrm>
        </p:spPr>
        <p:txBody>
          <a:bodyPr>
            <a:normAutofit fontScale="90000"/>
          </a:bodyPr>
          <a:lstStyle/>
          <a:p>
            <a:r>
              <a:rPr lang="en-US" dirty="0"/>
              <a:t>SBA Delaware Disaster Declaration 17238/17239 (DE-00113) </a:t>
            </a:r>
            <a:br>
              <a:rPr lang="en-US" dirty="0"/>
            </a:br>
            <a:r>
              <a:rPr lang="en-US" sz="2000" dirty="0"/>
              <a:t>in conjunction with FEMA Presidential  Declaration for Public Assistance</a:t>
            </a:r>
          </a:p>
        </p:txBody>
      </p:sp>
      <p:sp>
        <p:nvSpPr>
          <p:cNvPr id="3" name="Slide Number Placeholder 2">
            <a:extLst>
              <a:ext uri="{FF2B5EF4-FFF2-40B4-BE49-F238E27FC236}">
                <a16:creationId xmlns:a16="http://schemas.microsoft.com/office/drawing/2014/main" id="{940AFF94-47F5-4F36-911E-9FB78D389CF4}"/>
              </a:ext>
            </a:extLst>
          </p:cNvPr>
          <p:cNvSpPr>
            <a:spLocks noGrp="1"/>
          </p:cNvSpPr>
          <p:nvPr>
            <p:ph type="sldNum" sz="quarter" idx="12"/>
          </p:nvPr>
        </p:nvSpPr>
        <p:spPr/>
        <p:txBody>
          <a:bodyPr/>
          <a:lstStyle/>
          <a:p>
            <a:fld id="{B1AB44B9-F1EC-4F4B-88D4-413245C9CD3E}" type="slidenum">
              <a:rPr lang="en-US" smtClean="0">
                <a:solidFill>
                  <a:srgbClr val="1B1E29">
                    <a:tint val="75000"/>
                  </a:srgbClr>
                </a:solidFill>
              </a:rPr>
              <a:pPr/>
              <a:t>9</a:t>
            </a:fld>
            <a:endParaRPr lang="en-US" dirty="0">
              <a:solidFill>
                <a:srgbClr val="1B1E29">
                  <a:tint val="75000"/>
                </a:srgbClr>
              </a:solidFill>
            </a:endParaRPr>
          </a:p>
        </p:txBody>
      </p:sp>
      <p:sp>
        <p:nvSpPr>
          <p:cNvPr id="4" name="TextBox 3">
            <a:extLst>
              <a:ext uri="{FF2B5EF4-FFF2-40B4-BE49-F238E27FC236}">
                <a16:creationId xmlns:a16="http://schemas.microsoft.com/office/drawing/2014/main" id="{656D6622-6F8F-4323-A30E-64514B3860ED}"/>
              </a:ext>
            </a:extLst>
          </p:cNvPr>
          <p:cNvSpPr txBox="1"/>
          <p:nvPr/>
        </p:nvSpPr>
        <p:spPr>
          <a:xfrm>
            <a:off x="454570" y="899432"/>
            <a:ext cx="8057824" cy="246221"/>
          </a:xfrm>
          <a:prstGeom prst="rect">
            <a:avLst/>
          </a:prstGeom>
          <a:noFill/>
        </p:spPr>
        <p:txBody>
          <a:bodyPr wrap="square" rtlCol="0">
            <a:spAutoFit/>
          </a:bodyPr>
          <a:lstStyle/>
          <a:p>
            <a:r>
              <a:rPr lang="en-US" sz="1000" b="1" i="0" u="none" strike="noStrike" baseline="0" dirty="0">
                <a:solidFill>
                  <a:srgbClr val="000000"/>
                </a:solidFill>
                <a:latin typeface="Arial" panose="020B0604020202020204" pitchFamily="34" charset="0"/>
              </a:rPr>
              <a:t>Incident: REMNANTS OF HURRICANE IDA occurring: </a:t>
            </a:r>
            <a:r>
              <a:rPr lang="en-US" sz="1000" b="1" i="1" u="none" strike="noStrike" baseline="0" dirty="0">
                <a:solidFill>
                  <a:srgbClr val="000000"/>
                </a:solidFill>
                <a:latin typeface="Arial" panose="020B0604020202020204" pitchFamily="34" charset="0"/>
              </a:rPr>
              <a:t>September 1 through September 7, 2021, for New Castle County,</a:t>
            </a:r>
            <a:r>
              <a:rPr lang="en-US" sz="1000" b="0" i="1" u="none" strike="noStrike" baseline="0" dirty="0">
                <a:solidFill>
                  <a:srgbClr val="000000"/>
                </a:solidFill>
                <a:highlight>
                  <a:srgbClr val="FFFF00"/>
                </a:highlight>
                <a:latin typeface="Arial" panose="020B0604020202020204" pitchFamily="34" charset="0"/>
              </a:rPr>
              <a:t> </a:t>
            </a:r>
            <a:r>
              <a:rPr lang="en-US" sz="1000" b="1" i="1" u="none" strike="noStrike" baseline="0" dirty="0">
                <a:solidFill>
                  <a:srgbClr val="000000"/>
                </a:solidFill>
                <a:highlight>
                  <a:srgbClr val="FFFF00"/>
                </a:highlight>
                <a:latin typeface="Arial" panose="020B0604020202020204" pitchFamily="34" charset="0"/>
              </a:rPr>
              <a:t>Delaware</a:t>
            </a:r>
            <a:endParaRPr lang="en-US" sz="1000" b="0" i="0" u="none" strike="noStrike" baseline="0" dirty="0">
              <a:solidFill>
                <a:srgbClr val="000000"/>
              </a:solidFill>
              <a:latin typeface="Arial" panose="020B0604020202020204" pitchFamily="34" charset="0"/>
            </a:endParaRPr>
          </a:p>
        </p:txBody>
      </p:sp>
      <p:graphicFrame>
        <p:nvGraphicFramePr>
          <p:cNvPr id="6" name="Table 6">
            <a:extLst>
              <a:ext uri="{FF2B5EF4-FFF2-40B4-BE49-F238E27FC236}">
                <a16:creationId xmlns:a16="http://schemas.microsoft.com/office/drawing/2014/main" id="{20C0124B-69AC-4AC3-BB91-99E328672D77}"/>
              </a:ext>
            </a:extLst>
          </p:cNvPr>
          <p:cNvGraphicFramePr>
            <a:graphicFrameLocks noGrp="1"/>
          </p:cNvGraphicFramePr>
          <p:nvPr>
            <p:extLst>
              <p:ext uri="{D42A27DB-BD31-4B8C-83A1-F6EECF244321}">
                <p14:modId xmlns:p14="http://schemas.microsoft.com/office/powerpoint/2010/main" val="2458598206"/>
              </p:ext>
            </p:extLst>
          </p:nvPr>
        </p:nvGraphicFramePr>
        <p:xfrm>
          <a:off x="465410" y="1179590"/>
          <a:ext cx="8213180" cy="5426296"/>
        </p:xfrm>
        <a:graphic>
          <a:graphicData uri="http://schemas.openxmlformats.org/drawingml/2006/table">
            <a:tbl>
              <a:tblPr firstRow="1" bandRow="1">
                <a:tableStyleId>{5940675A-B579-460E-94D1-54222C63F5DA}</a:tableStyleId>
              </a:tblPr>
              <a:tblGrid>
                <a:gridCol w="1450430">
                  <a:extLst>
                    <a:ext uri="{9D8B030D-6E8A-4147-A177-3AD203B41FA5}">
                      <a16:colId xmlns:a16="http://schemas.microsoft.com/office/drawing/2014/main" val="3022385566"/>
                    </a:ext>
                  </a:extLst>
                </a:gridCol>
                <a:gridCol w="6762750">
                  <a:extLst>
                    <a:ext uri="{9D8B030D-6E8A-4147-A177-3AD203B41FA5}">
                      <a16:colId xmlns:a16="http://schemas.microsoft.com/office/drawing/2014/main" val="1574836149"/>
                    </a:ext>
                  </a:extLst>
                </a:gridCol>
              </a:tblGrid>
              <a:tr h="467814">
                <a:tc>
                  <a:txBody>
                    <a:bodyPr/>
                    <a:lstStyle/>
                    <a:p>
                      <a:r>
                        <a:rPr lang="en-US" sz="1300" dirty="0">
                          <a:latin typeface="Source Sans Pro" panose="020B0503030403020204" pitchFamily="34" charset="0"/>
                          <a:ea typeface="Source Sans Pro" panose="020B0503030403020204" pitchFamily="34" charset="0"/>
                        </a:rPr>
                        <a:t>Which county(ies) are eligible</a:t>
                      </a:r>
                    </a:p>
                  </a:txBody>
                  <a:tcPr/>
                </a:tc>
                <a:tc>
                  <a:txBody>
                    <a:bodyPr/>
                    <a:lstStyle/>
                    <a:p>
                      <a:r>
                        <a:rPr lang="en-US" sz="1300" dirty="0">
                          <a:latin typeface="Source Sans Pro" panose="020B0503030403020204" pitchFamily="34" charset="0"/>
                          <a:ea typeface="Source Sans Pro" panose="020B0503030403020204" pitchFamily="34" charset="0"/>
                        </a:rPr>
                        <a:t>New Castle</a:t>
                      </a:r>
                      <a:endPar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endParaRPr>
                    </a:p>
                    <a:p>
                      <a:r>
                        <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rPr>
                        <a:t> </a:t>
                      </a:r>
                      <a:endParaRPr lang="en-US" sz="13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585876445"/>
                  </a:ext>
                </a:extLst>
              </a:tr>
              <a:tr h="847912">
                <a:tc>
                  <a:txBody>
                    <a:bodyPr/>
                    <a:lstStyle/>
                    <a:p>
                      <a:r>
                        <a:rPr lang="en-US" sz="1300" dirty="0">
                          <a:latin typeface="Source Sans Pro" panose="020B0503030403020204" pitchFamily="34" charset="0"/>
                          <a:ea typeface="Source Sans Pro" panose="020B0503030403020204" pitchFamily="34" charset="0"/>
                        </a:rPr>
                        <a:t>Who can apply?</a:t>
                      </a:r>
                    </a:p>
                  </a:txBody>
                  <a:tcPr/>
                </a:tc>
                <a:tc>
                  <a:txBody>
                    <a:bodyPr/>
                    <a:lstStyle/>
                    <a:p>
                      <a:r>
                        <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rPr>
                        <a:t>Private Non-Profit organizations (PNP)s in </a:t>
                      </a:r>
                      <a:r>
                        <a:rPr lang="en-US" sz="1300" b="1" i="0" u="none" strike="noStrike" kern="1200" baseline="0" dirty="0">
                          <a:solidFill>
                            <a:schemeClr val="tx1"/>
                          </a:solidFill>
                          <a:latin typeface="Source Sans Pro" panose="020B0503030403020204" pitchFamily="34" charset="0"/>
                          <a:ea typeface="Source Sans Pro" panose="020B0503030403020204" pitchFamily="34" charset="0"/>
                          <a:cs typeface="+mn-cs"/>
                        </a:rPr>
                        <a:t>Delaware </a:t>
                      </a:r>
                      <a:r>
                        <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rPr>
                        <a:t>that do not provide critical services of a governmental nature may be eligible to apply for low-interest disaster loans.  Examples of eligible non-critical PNP organizations include, but are not limited to, food kitchens, homeless shelters, museums, libraries, community centers, schools and colleges. </a:t>
                      </a:r>
                      <a:endParaRPr lang="en-US" sz="13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103853493"/>
                  </a:ext>
                </a:extLst>
              </a:tr>
              <a:tr h="657863">
                <a:tc>
                  <a:txBody>
                    <a:bodyPr/>
                    <a:lstStyle/>
                    <a:p>
                      <a:r>
                        <a:rPr lang="en-US" sz="1300" dirty="0">
                          <a:latin typeface="Source Sans Pro" panose="020B0503030403020204" pitchFamily="34" charset="0"/>
                          <a:ea typeface="Source Sans Pro" panose="020B0503030403020204" pitchFamily="34" charset="0"/>
                        </a:rPr>
                        <a:t>What type of loan are available?</a:t>
                      </a:r>
                    </a:p>
                  </a:txBody>
                  <a:tcPr/>
                </a:tc>
                <a:tc>
                  <a:txBody>
                    <a:bodyPr/>
                    <a:lstStyle/>
                    <a:p>
                      <a:r>
                        <a:rPr lang="en-US" sz="1300" dirty="0">
                          <a:latin typeface="Source Sans Pro" panose="020B0503030403020204" pitchFamily="34" charset="0"/>
                          <a:ea typeface="Source Sans Pro" panose="020B0503030403020204" pitchFamily="34" charset="0"/>
                        </a:rPr>
                        <a:t>Physical disaster loan proceeds are available to repair and replace damaged real estate and contents. Also available are SBA Economic Injury Disaster Loans (EIDLs) for working capital needs due to the disruption in business caused by Hurricane Ida.</a:t>
                      </a:r>
                    </a:p>
                  </a:txBody>
                  <a:tcPr/>
                </a:tc>
                <a:extLst>
                  <a:ext uri="{0D108BD9-81ED-4DB2-BD59-A6C34878D82A}">
                    <a16:rowId xmlns:a16="http://schemas.microsoft.com/office/drawing/2014/main" val="2366389736"/>
                  </a:ext>
                </a:extLst>
              </a:tr>
              <a:tr h="467814">
                <a:tc>
                  <a:txBody>
                    <a:bodyPr/>
                    <a:lstStyle/>
                    <a:p>
                      <a:r>
                        <a:rPr lang="en-US" sz="1300" dirty="0">
                          <a:latin typeface="Source Sans Pro" panose="020B0503030403020204" pitchFamily="34" charset="0"/>
                          <a:ea typeface="Source Sans Pro" panose="020B0503030403020204" pitchFamily="34" charset="0"/>
                        </a:rPr>
                        <a:t>Filing deadline</a:t>
                      </a:r>
                    </a:p>
                  </a:txBody>
                  <a:tcPr/>
                </a:tc>
                <a:tc>
                  <a:txBody>
                    <a:bodyPr/>
                    <a:lstStyle/>
                    <a:p>
                      <a:r>
                        <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rPr>
                        <a:t>The filing deadline to apply for physical property damage is </a:t>
                      </a:r>
                      <a:r>
                        <a:rPr lang="en-US" sz="1300" b="1" i="0" u="none" strike="noStrike" kern="1200" baseline="0" dirty="0">
                          <a:solidFill>
                            <a:schemeClr val="tx1"/>
                          </a:solidFill>
                          <a:latin typeface="Source Sans Pro" panose="020B0503030403020204" pitchFamily="34" charset="0"/>
                          <a:ea typeface="Source Sans Pro" panose="020B0503030403020204" pitchFamily="34" charset="0"/>
                          <a:cs typeface="+mn-cs"/>
                        </a:rPr>
                        <a:t>December 23, 2021. </a:t>
                      </a:r>
                    </a:p>
                    <a:p>
                      <a:r>
                        <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rPr>
                        <a:t>The deadline to submit economic injury only applications is </a:t>
                      </a:r>
                      <a:r>
                        <a:rPr lang="en-US" sz="1300" b="1" i="0" u="none" strike="noStrike" kern="1200" baseline="0" dirty="0">
                          <a:solidFill>
                            <a:schemeClr val="tx1"/>
                          </a:solidFill>
                          <a:latin typeface="Source Sans Pro" panose="020B0503030403020204" pitchFamily="34" charset="0"/>
                          <a:ea typeface="Source Sans Pro" panose="020B0503030403020204" pitchFamily="34" charset="0"/>
                          <a:cs typeface="+mn-cs"/>
                        </a:rPr>
                        <a:t>July 25, 2022. </a:t>
                      </a:r>
                      <a:endParaRPr lang="en-US" sz="13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111770718"/>
                  </a:ext>
                </a:extLst>
              </a:tr>
              <a:tr h="1037961">
                <a:tc>
                  <a:txBody>
                    <a:bodyPr/>
                    <a:lstStyle/>
                    <a:p>
                      <a:r>
                        <a:rPr lang="en-US" sz="1300" dirty="0">
                          <a:latin typeface="Source Sans Pro" panose="020B0503030403020204" pitchFamily="34" charset="0"/>
                          <a:ea typeface="Source Sans Pro" panose="020B0503030403020204" pitchFamily="34" charset="0"/>
                        </a:rPr>
                        <a:t>What can the loan proceeds be used for?</a:t>
                      </a:r>
                    </a:p>
                  </a:txBody>
                  <a:tcPr/>
                </a:tc>
                <a:tc>
                  <a:txBody>
                    <a:bodyPr/>
                    <a:lstStyle/>
                    <a:p>
                      <a:r>
                        <a:rPr lang="en-US" sz="1300" dirty="0">
                          <a:latin typeface="Source Sans Pro" panose="020B0503030403020204" pitchFamily="34" charset="0"/>
                          <a:ea typeface="Source Sans Pro" panose="020B0503030403020204" pitchFamily="34" charset="0"/>
                        </a:rPr>
                        <a:t>Up to $2 million for physical damages to real property, business assets and economic injury.  </a:t>
                      </a:r>
                      <a:r>
                        <a:rPr lang="en-US" sz="1300" kern="1200" dirty="0">
                          <a:solidFill>
                            <a:schemeClr val="dk1"/>
                          </a:solidFill>
                          <a:effectLst/>
                          <a:latin typeface="Source Sans Pro" panose="020B0503030403020204" pitchFamily="34" charset="0"/>
                          <a:ea typeface="Source Sans Pro" panose="020B0503030403020204" pitchFamily="34" charset="0"/>
                        </a:rPr>
                        <a:t>Economic Injury Disaster Loans (working capital loans) may be used to pay fixed debts, payroll, accounts payable, and other bills that could have been paid had the disaster not occurred. </a:t>
                      </a:r>
                      <a:r>
                        <a:rPr lang="en-US" sz="1300" b="0" i="0" u="none" strike="noStrike" kern="1200" baseline="0" dirty="0">
                          <a:solidFill>
                            <a:schemeClr val="tx1"/>
                          </a:solidFill>
                          <a:latin typeface="Source Sans Pro" panose="020B0503030403020204" pitchFamily="34" charset="0"/>
                          <a:ea typeface="Source Sans Pro" panose="020B0503030403020204" pitchFamily="34" charset="0"/>
                          <a:cs typeface="+mn-cs"/>
                        </a:rPr>
                        <a:t>Applicants may be eligible for a loan amount increase up to 20 percent of their physical damages, as verified by the SBA, for mitigation purposes. </a:t>
                      </a:r>
                      <a:endParaRPr lang="en-US" sz="13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008439309"/>
                  </a:ext>
                </a:extLst>
              </a:tr>
              <a:tr h="657863">
                <a:tc>
                  <a:txBody>
                    <a:bodyPr/>
                    <a:lstStyle/>
                    <a:p>
                      <a:r>
                        <a:rPr lang="en-US" sz="1300" dirty="0">
                          <a:latin typeface="Source Sans Pro" panose="020B0503030403020204" pitchFamily="34" charset="0"/>
                          <a:ea typeface="Source Sans Pro" panose="020B0503030403020204" pitchFamily="34" charset="0"/>
                        </a:rPr>
                        <a:t>What is the maximum loan amount?</a:t>
                      </a:r>
                    </a:p>
                  </a:txBody>
                  <a:tcPr/>
                </a:tc>
                <a:tc>
                  <a:txBody>
                    <a:bodyPr/>
                    <a:lstStyle/>
                    <a:p>
                      <a:r>
                        <a:rPr lang="en-US" sz="1300" dirty="0">
                          <a:latin typeface="Source Sans Pro" panose="020B0503030403020204" pitchFamily="34" charset="0"/>
                          <a:ea typeface="Source Sans Pro" panose="020B0503030403020204" pitchFamily="34" charset="0"/>
                        </a:rPr>
                        <a:t>Up to $2 million for physical damages to real property, business assets and economic injury. </a:t>
                      </a:r>
                      <a:r>
                        <a:rPr lang="en-US" sz="1300" b="1" dirty="0">
                          <a:latin typeface="Source Sans Pro" panose="020B0503030403020204" pitchFamily="34" charset="0"/>
                          <a:ea typeface="Source Sans Pro" panose="020B0503030403020204" pitchFamily="34" charset="0"/>
                        </a:rPr>
                        <a:t>The actual amount of each loan is determined by SBA</a:t>
                      </a:r>
                      <a:r>
                        <a:rPr lang="en-US" sz="1300" dirty="0">
                          <a:latin typeface="Source Sans Pro" panose="020B0503030403020204" pitchFamily="34" charset="0"/>
                          <a:ea typeface="Source Sans Pro" panose="020B0503030403020204" pitchFamily="34" charset="0"/>
                        </a:rPr>
                        <a:t>, less business interruption insurance and other recoveries up to the administrative lending limit.</a:t>
                      </a:r>
                    </a:p>
                  </a:txBody>
                  <a:tcPr/>
                </a:tc>
                <a:extLst>
                  <a:ext uri="{0D108BD9-81ED-4DB2-BD59-A6C34878D82A}">
                    <a16:rowId xmlns:a16="http://schemas.microsoft.com/office/drawing/2014/main" val="3506302930"/>
                  </a:ext>
                </a:extLst>
              </a:tr>
              <a:tr h="467814">
                <a:tc>
                  <a:txBody>
                    <a:bodyPr/>
                    <a:lstStyle/>
                    <a:p>
                      <a:r>
                        <a:rPr lang="en-US" sz="1300" dirty="0">
                          <a:latin typeface="Source Sans Pro" panose="020B0503030403020204" pitchFamily="34" charset="0"/>
                          <a:ea typeface="Source Sans Pro" panose="020B0503030403020204" pitchFamily="34" charset="0"/>
                        </a:rPr>
                        <a:t>What is the interest rate?</a:t>
                      </a:r>
                    </a:p>
                  </a:txBody>
                  <a:tcPr/>
                </a:tc>
                <a:tc>
                  <a:txBody>
                    <a:bodyPr/>
                    <a:lstStyle/>
                    <a:p>
                      <a:r>
                        <a:rPr lang="en-US" sz="1300" dirty="0">
                          <a:latin typeface="Source Sans Pro" panose="020B0503030403020204" pitchFamily="34" charset="0"/>
                          <a:ea typeface="Source Sans Pro" panose="020B0503030403020204" pitchFamily="34" charset="0"/>
                        </a:rPr>
                        <a:t>2% for Eligible Private Nonprofit Organizations</a:t>
                      </a:r>
                    </a:p>
                  </a:txBody>
                  <a:tcPr/>
                </a:tc>
                <a:extLst>
                  <a:ext uri="{0D108BD9-81ED-4DB2-BD59-A6C34878D82A}">
                    <a16:rowId xmlns:a16="http://schemas.microsoft.com/office/drawing/2014/main" val="705556456"/>
                  </a:ext>
                </a:extLst>
              </a:tr>
              <a:tr h="625696">
                <a:tc>
                  <a:txBody>
                    <a:bodyPr/>
                    <a:lstStyle/>
                    <a:p>
                      <a:r>
                        <a:rPr lang="en-US" sz="1300" dirty="0">
                          <a:latin typeface="Source Sans Pro" panose="020B0503030403020204" pitchFamily="34" charset="0"/>
                          <a:ea typeface="Source Sans Pro" panose="020B0503030403020204" pitchFamily="34" charset="0"/>
                        </a:rPr>
                        <a:t>How to apply?</a:t>
                      </a:r>
                    </a:p>
                  </a:txBody>
                  <a:tcPr/>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Source Sans Pro" panose="020B0503030403020204" pitchFamily="34" charset="0"/>
                          <a:ea typeface="Source Sans Pro" panose="020B0503030403020204" pitchFamily="34" charset="0"/>
                          <a:cs typeface="+mn-cs"/>
                        </a:rPr>
                        <a:t>Apply online at </a:t>
                      </a:r>
                      <a:r>
                        <a:rPr lang="en-US" sz="1300" u="sng" kern="1200" dirty="0">
                          <a:solidFill>
                            <a:schemeClr val="tx1"/>
                          </a:solidFill>
                          <a:effectLst/>
                          <a:latin typeface="Source Sans Pro" panose="020B0503030403020204" pitchFamily="34" charset="0"/>
                          <a:ea typeface="Source Sans Pro" panose="020B0503030403020204" pitchFamily="34" charset="0"/>
                          <a:cs typeface="+mn-cs"/>
                          <a:hlinkClick r:id="rId2"/>
                        </a:rPr>
                        <a:t>https://DisasterLoanAssistance.sba.gov/ela/s/</a:t>
                      </a:r>
                      <a:r>
                        <a:rPr lang="en-US" sz="1300" kern="1200" dirty="0">
                          <a:solidFill>
                            <a:schemeClr val="tx1"/>
                          </a:solidFill>
                          <a:effectLst/>
                          <a:latin typeface="Source Sans Pro" panose="020B0503030403020204" pitchFamily="34" charset="0"/>
                          <a:ea typeface="Source Sans Pro" panose="020B0503030403020204" pitchFamily="34" charset="0"/>
                          <a:cs typeface="+mn-cs"/>
                        </a:rPr>
                        <a:t> apply under the SBA Delaware declaration #17238 or 17239 for only economic injury, not the COVID-19 incident. </a:t>
                      </a:r>
                      <a:endParaRPr lang="en-US" sz="13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535827041"/>
                  </a:ext>
                </a:extLst>
              </a:tr>
            </a:tbl>
          </a:graphicData>
        </a:graphic>
      </p:graphicFrame>
    </p:spTree>
    <p:extLst>
      <p:ext uri="{BB962C8B-B14F-4D97-AF65-F5344CB8AC3E}">
        <p14:creationId xmlns:p14="http://schemas.microsoft.com/office/powerpoint/2010/main" val="106780236"/>
      </p:ext>
    </p:extLst>
  </p:cSld>
  <p:clrMapOvr>
    <a:masterClrMapping/>
  </p:clrMapOvr>
</p:sld>
</file>

<file path=ppt/theme/theme1.xml><?xml version="1.0" encoding="utf-8"?>
<a:theme xmlns:a="http://schemas.openxmlformats.org/drawingml/2006/main" name="draft SBAs Role New Logo 6.5.18">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SBA-Template-4x3">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BC2D32A2CA5E4296ABBCEAE5770C65" ma:contentTypeVersion="11" ma:contentTypeDescription="Create a new document." ma:contentTypeScope="" ma:versionID="e8f2a8364e44b4230cc27918855693e2">
  <xsd:schema xmlns:xsd="http://www.w3.org/2001/XMLSchema" xmlns:xs="http://www.w3.org/2001/XMLSchema" xmlns:p="http://schemas.microsoft.com/office/2006/metadata/properties" xmlns:ns3="cbe188fc-2e48-4262-a00f-579cd0a99822" xmlns:ns4="26dba8e3-3e3b-4eda-ae41-8165bff0f5b1" targetNamespace="http://schemas.microsoft.com/office/2006/metadata/properties" ma:root="true" ma:fieldsID="f7e803658bbf470343e5859e1ea966d3" ns3:_="" ns4:_="">
    <xsd:import namespace="cbe188fc-2e48-4262-a00f-579cd0a99822"/>
    <xsd:import namespace="26dba8e3-3e3b-4eda-ae41-8165bff0f5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188fc-2e48-4262-a00f-579cd0a9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dba8e3-3e3b-4eda-ae41-8165bff0f5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679C71-29D5-41E8-AD55-6F5D555EA3DA}">
  <ds:schemaRefs>
    <ds:schemaRef ds:uri="http://schemas.microsoft.com/sharepoint/v3/contenttype/forms"/>
  </ds:schemaRefs>
</ds:datastoreItem>
</file>

<file path=customXml/itemProps2.xml><?xml version="1.0" encoding="utf-8"?>
<ds:datastoreItem xmlns:ds="http://schemas.openxmlformats.org/officeDocument/2006/customXml" ds:itemID="{B095A05A-AEEC-4601-8539-8FF643599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188fc-2e48-4262-a00f-579cd0a99822"/>
    <ds:schemaRef ds:uri="26dba8e3-3e3b-4eda-ae41-8165bff0f5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00DA0-421A-45B4-B627-A11A6161980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draft SBAs Role New Logo 6.5.18</Template>
  <TotalTime>11974</TotalTime>
  <Words>3193</Words>
  <Application>Microsoft Office PowerPoint</Application>
  <PresentationFormat>On-screen Show (4:3)</PresentationFormat>
  <Paragraphs>267</Paragraphs>
  <Slides>20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Narrow</vt:lpstr>
      <vt:lpstr>Calibri</vt:lpstr>
      <vt:lpstr>Merriweather</vt:lpstr>
      <vt:lpstr>Source Sans Pro</vt:lpstr>
      <vt:lpstr>Times New Roman</vt:lpstr>
      <vt:lpstr>Wingdings</vt:lpstr>
      <vt:lpstr>draft SBAs Role New Logo 6.5.18</vt:lpstr>
      <vt:lpstr>SBA-Template-4x3</vt:lpstr>
      <vt:lpstr>PowerPoint Presentation</vt:lpstr>
      <vt:lpstr>PowerPoint Presentation</vt:lpstr>
      <vt:lpstr>Types of SBA Disaster Declarations </vt:lpstr>
      <vt:lpstr>PowerPoint Presentation</vt:lpstr>
      <vt:lpstr>PowerPoint Presentation</vt:lpstr>
      <vt:lpstr>SBA New Jersey Disaster Declaration 17143/17144 in conjunction with FEMA Presidential  Declaration for Individual Assistance</vt:lpstr>
      <vt:lpstr>SBA Pennsylvania Disaster Declaration 17165/17166  in conjunction with FEMA Presidential  Declaration for Individual Assistance</vt:lpstr>
      <vt:lpstr>SBA Maryland Disaster Declaration 17229/17230  SBA Administrative (Agency) Declaration – NO FEMA</vt:lpstr>
      <vt:lpstr>SBA Delaware Disaster Declaration 17238/17239 (DE-00113)  in conjunction with FEMA Presidential  Declaration for Public Assistance</vt:lpstr>
      <vt:lpstr>PowerPoint Presentation</vt:lpstr>
      <vt:lpstr>Loan and Insurance Requirements </vt:lpstr>
      <vt:lpstr>PowerPoint Presentation</vt:lpstr>
      <vt:lpstr>Section Three</vt:lpstr>
      <vt:lpstr>Don’t Wait! Mitigate.  Protect Your Business From Future Disaster</vt:lpstr>
      <vt:lpstr>PowerPoint Presentation</vt:lpstr>
      <vt:lpstr>SBA Disaster Loans Promote Mitigation  Project Examples</vt:lpstr>
      <vt:lpstr>Role of SBA Resource Partners  </vt:lpstr>
      <vt:lpstr>Questions and Answers</vt:lpstr>
      <vt:lpstr>Questions and Answers</vt:lpstr>
      <vt:lpstr>PowerPoint Presentation</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Garth D.</dc:creator>
  <cp:lastModifiedBy>Cook, Mary K.</cp:lastModifiedBy>
  <cp:revision>200</cp:revision>
  <cp:lastPrinted>2019-05-31T17:23:02Z</cp:lastPrinted>
  <dcterms:created xsi:type="dcterms:W3CDTF">2018-06-06T14:45:57Z</dcterms:created>
  <dcterms:modified xsi:type="dcterms:W3CDTF">2021-11-22T14:42:36Z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0x0101004ABC2D32A2CA5E4296ABBCEAE5770C65</vt:lpwstr>
  </property>
</Properties>
</file>