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586" r:id="rId3"/>
    <p:sldId id="324" r:id="rId4"/>
    <p:sldId id="587" r:id="rId5"/>
    <p:sldId id="287" r:id="rId6"/>
    <p:sldId id="573" r:id="rId7"/>
    <p:sldId id="575" r:id="rId8"/>
    <p:sldId id="361" r:id="rId9"/>
    <p:sldId id="588" r:id="rId10"/>
    <p:sldId id="574" r:id="rId11"/>
    <p:sldId id="312" r:id="rId12"/>
    <p:sldId id="297" r:id="rId13"/>
    <p:sldId id="589" r:id="rId14"/>
    <p:sldId id="598" r:id="rId15"/>
    <p:sldId id="590" r:id="rId16"/>
    <p:sldId id="601" r:id="rId17"/>
    <p:sldId id="576" r:id="rId18"/>
    <p:sldId id="578" r:id="rId19"/>
    <p:sldId id="577" r:id="rId20"/>
    <p:sldId id="580" r:id="rId21"/>
    <p:sldId id="579" r:id="rId22"/>
    <p:sldId id="594" r:id="rId23"/>
    <p:sldId id="602" r:id="rId24"/>
    <p:sldId id="595" r:id="rId25"/>
    <p:sldId id="593" r:id="rId26"/>
    <p:sldId id="599" r:id="rId27"/>
    <p:sldId id="262" r:id="rId28"/>
    <p:sldId id="596" r:id="rId29"/>
    <p:sldId id="286" r:id="rId30"/>
    <p:sldId id="5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669E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6" autoAdjust="0"/>
    <p:restoredTop sz="92782" autoAdjust="0"/>
  </p:normalViewPr>
  <p:slideViewPr>
    <p:cSldViewPr snapToGrid="0">
      <p:cViewPr varScale="1">
        <p:scale>
          <a:sx n="133" d="100"/>
          <a:sy n="133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dirty="0">
                <a:latin typeface="+mj-lt"/>
              </a:rPr>
              <a:t>Rate of COVID-19 Hospitalizations   </a:t>
            </a:r>
          </a:p>
          <a:p>
            <a:pPr>
              <a:defRPr>
                <a:latin typeface="+mj-lt"/>
              </a:defRPr>
            </a:pPr>
            <a:r>
              <a:rPr lang="en-US" dirty="0">
                <a:latin typeface="+mj-lt"/>
              </a:rPr>
              <a:t> per 100,000 Population</a:t>
            </a:r>
          </a:p>
          <a:p>
            <a:pPr>
              <a:defRPr>
                <a:latin typeface="+mj-lt"/>
              </a:defRPr>
            </a:pPr>
            <a:r>
              <a:rPr lang="en-US" dirty="0">
                <a:latin typeface="+mj-lt"/>
              </a:rPr>
              <a:t>(as of January 30, 2021)</a:t>
            </a:r>
          </a:p>
        </c:rich>
      </c:tx>
      <c:layout>
        <c:manualLayout>
          <c:xMode val="edge"/>
          <c:yMode val="edge"/>
          <c:x val="0.174677601885472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Rate of COVID-19 Cases by Race/Ethnicity per 100,000 people</c:v>
                </c:pt>
              </c:strCache>
            </c:strRef>
          </c:tx>
          <c:spPr>
            <a:solidFill>
              <a:srgbClr val="00669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Sheet4!$A$2:$A$6</c:f>
              <c:strCache>
                <c:ptCount val="5"/>
                <c:pt idx="0">
                  <c:v>Hispanic or Latino</c:v>
                </c:pt>
                <c:pt idx="1">
                  <c:v>American Indian or Alaska Native</c:v>
                </c:pt>
                <c:pt idx="2">
                  <c:v>Non-Hispanic Black</c:v>
                </c:pt>
                <c:pt idx="3">
                  <c:v>Non-Hispanic White</c:v>
                </c:pt>
                <c:pt idx="4">
                  <c:v>Asian/Pacific Islander</c:v>
                </c:pt>
              </c:strCache>
            </c:strRef>
          </c:cat>
          <c:val>
            <c:numRef>
              <c:f>Sheet4!$B$2:$B$6</c:f>
              <c:numCache>
                <c:formatCode>General</c:formatCode>
                <c:ptCount val="5"/>
                <c:pt idx="0">
                  <c:v>794</c:v>
                </c:pt>
                <c:pt idx="1">
                  <c:v>901.7</c:v>
                </c:pt>
                <c:pt idx="2">
                  <c:v>708.4</c:v>
                </c:pt>
                <c:pt idx="3">
                  <c:v>247.3</c:v>
                </c:pt>
                <c:pt idx="4">
                  <c:v>260.2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B-48F5-A4AF-215EBEA47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3558176"/>
        <c:axId val="423560800"/>
      </c:barChart>
      <c:catAx>
        <c:axId val="42355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560800"/>
        <c:crosses val="autoZero"/>
        <c:auto val="1"/>
        <c:lblAlgn val="ctr"/>
        <c:lblOffset val="100"/>
        <c:noMultiLvlLbl val="0"/>
      </c:catAx>
      <c:valAx>
        <c:axId val="4235608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55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 dirty="0"/>
              <a:t>COVID-19 Deaths in the United States</a:t>
            </a:r>
          </a:p>
          <a:p>
            <a:pPr>
              <a:defRPr b="1"/>
            </a:pPr>
            <a:r>
              <a:rPr lang="en-US" b="1" dirty="0"/>
              <a:t>Age-Adjusted per 100,000</a:t>
            </a:r>
          </a:p>
          <a:p>
            <a:pPr>
              <a:defRPr b="1"/>
            </a:pPr>
            <a:r>
              <a:rPr lang="en-US" b="1" dirty="0"/>
              <a:t>(as of February 02, 2021)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Sheet3!$B$1:$B$2</c:f>
              <c:strCache>
                <c:ptCount val="2"/>
                <c:pt idx="0">
                  <c:v>Deaths per 100,000</c:v>
                </c:pt>
                <c:pt idx="1">
                  <c:v>Age-Adjusted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6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55-4185-AF1D-FF6470077F7A}"/>
              </c:ext>
            </c:extLst>
          </c:dPt>
          <c:dPt>
            <c:idx val="1"/>
            <c:invertIfNegative val="0"/>
            <c:bubble3D val="0"/>
            <c:spPr>
              <a:solidFill>
                <a:srgbClr val="0066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355-4185-AF1D-FF6470077F7A}"/>
              </c:ext>
            </c:extLst>
          </c:dPt>
          <c:dPt>
            <c:idx val="2"/>
            <c:invertIfNegative val="0"/>
            <c:bubble3D val="0"/>
            <c:spPr>
              <a:solidFill>
                <a:srgbClr val="0066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55-4185-AF1D-FF6470077F7A}"/>
              </c:ext>
            </c:extLst>
          </c:dPt>
          <c:dPt>
            <c:idx val="3"/>
            <c:invertIfNegative val="0"/>
            <c:bubble3D val="0"/>
            <c:spPr>
              <a:solidFill>
                <a:srgbClr val="0066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355-4185-AF1D-FF6470077F7A}"/>
              </c:ext>
            </c:extLst>
          </c:dPt>
          <c:dPt>
            <c:idx val="4"/>
            <c:invertIfNegative val="0"/>
            <c:bubble3D val="0"/>
            <c:spPr>
              <a:solidFill>
                <a:srgbClr val="0066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55-4185-AF1D-FF6470077F7A}"/>
              </c:ext>
            </c:extLst>
          </c:dPt>
          <c:dPt>
            <c:idx val="5"/>
            <c:invertIfNegative val="0"/>
            <c:bubble3D val="0"/>
            <c:spPr>
              <a:solidFill>
                <a:srgbClr val="0066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355-4185-AF1D-FF6470077F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Sheet3!$A$3:$A$8</c:f>
              <c:strCache>
                <c:ptCount val="6"/>
                <c:pt idx="0">
                  <c:v>Indigenous</c:v>
                </c:pt>
                <c:pt idx="1">
                  <c:v>Asian</c:v>
                </c:pt>
                <c:pt idx="2">
                  <c:v>Hispanic or Latino</c:v>
                </c:pt>
                <c:pt idx="3">
                  <c:v>Black</c:v>
                </c:pt>
                <c:pt idx="4">
                  <c:v>Pacific Islander</c:v>
                </c:pt>
                <c:pt idx="5">
                  <c:v>Non-Hispanic White</c:v>
                </c:pt>
              </c:strCache>
            </c:strRef>
          </c:cat>
          <c:val>
            <c:numRef>
              <c:f>Sheet3!$B$3:$B$8</c:f>
              <c:numCache>
                <c:formatCode>General</c:formatCode>
                <c:ptCount val="6"/>
                <c:pt idx="0">
                  <c:v>210.6</c:v>
                </c:pt>
                <c:pt idx="1">
                  <c:v>75.8</c:v>
                </c:pt>
                <c:pt idx="2">
                  <c:v>119.5</c:v>
                </c:pt>
                <c:pt idx="3">
                  <c:v>155.19999999999999</c:v>
                </c:pt>
                <c:pt idx="4">
                  <c:v>150.19999999999999</c:v>
                </c:pt>
                <c:pt idx="5">
                  <c:v>120.9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7-4847-B472-85833F3177E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86949568"/>
        <c:axId val="586951536"/>
      </c:barChart>
      <c:catAx>
        <c:axId val="5869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951536"/>
        <c:crosses val="autoZero"/>
        <c:auto val="1"/>
        <c:lblAlgn val="ctr"/>
        <c:lblOffset val="100"/>
        <c:noMultiLvlLbl val="0"/>
      </c:catAx>
      <c:valAx>
        <c:axId val="58695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94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2D878-8DBB-4D45-A3FD-EAFBA764B47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02038A-ADFB-4DF7-A273-AB0CEE5B2D12}">
      <dgm:prSet phldrT="[Text]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en-US" b="1" dirty="0">
              <a:latin typeface="+mj-lt"/>
            </a:rPr>
            <a:t>Higher COVID-19 Incidence &amp; Mortality Among Minorities</a:t>
          </a:r>
        </a:p>
      </dgm:t>
    </dgm:pt>
    <dgm:pt modelId="{780908F3-F4C2-4DA4-A1BD-4E92020A974A}" type="parTrans" cxnId="{5DCDF53B-7D70-4994-803F-3EB6423B408F}">
      <dgm:prSet/>
      <dgm:spPr/>
      <dgm:t>
        <a:bodyPr/>
        <a:lstStyle/>
        <a:p>
          <a:endParaRPr lang="en-US"/>
        </a:p>
      </dgm:t>
    </dgm:pt>
    <dgm:pt modelId="{D75B8EFF-D93D-4582-B1E3-474440637C03}" type="sibTrans" cxnId="{5DCDF53B-7D70-4994-803F-3EB6423B408F}">
      <dgm:prSet/>
      <dgm:spPr/>
      <dgm:t>
        <a:bodyPr/>
        <a:lstStyle/>
        <a:p>
          <a:endParaRPr lang="en-US"/>
        </a:p>
      </dgm:t>
    </dgm:pt>
    <dgm:pt modelId="{1B91509E-D6D9-4686-8627-921E6B4B51D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b="1" u="sng" dirty="0">
              <a:latin typeface="+mj-lt"/>
            </a:rPr>
            <a:t>Increased Exposure</a:t>
          </a:r>
        </a:p>
        <a:p>
          <a:r>
            <a:rPr lang="en-US" sz="2000" dirty="0">
              <a:latin typeface="+mj-lt"/>
            </a:rPr>
            <a:t>- Frontline Occupations</a:t>
          </a:r>
        </a:p>
        <a:p>
          <a:r>
            <a:rPr lang="en-US" sz="2000" dirty="0">
              <a:latin typeface="+mj-lt"/>
            </a:rPr>
            <a:t>- Residential Crowding</a:t>
          </a:r>
        </a:p>
        <a:p>
          <a:r>
            <a:rPr lang="en-US" sz="2000" dirty="0">
              <a:latin typeface="+mj-lt"/>
            </a:rPr>
            <a:t>- Public Transportation</a:t>
          </a:r>
        </a:p>
        <a:p>
          <a:r>
            <a:rPr lang="en-US" sz="2000" dirty="0">
              <a:latin typeface="+mj-lt"/>
            </a:rPr>
            <a:t>- Poverty</a:t>
          </a:r>
        </a:p>
        <a:p>
          <a:r>
            <a:rPr lang="en-US" sz="2000" dirty="0">
              <a:latin typeface="+mj-lt"/>
            </a:rPr>
            <a:t>- Limited access to PPE</a:t>
          </a:r>
        </a:p>
      </dgm:t>
    </dgm:pt>
    <dgm:pt modelId="{DEB18540-7F74-40F0-9A06-8482AB425B7F}" type="parTrans" cxnId="{6B735B86-79B0-4039-BC86-EA65D329129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295649C-B998-430E-87B2-4DC8A1F07613}" type="sibTrans" cxnId="{6B735B86-79B0-4039-BC86-EA65D3291296}">
      <dgm:prSet/>
      <dgm:spPr/>
      <dgm:t>
        <a:bodyPr/>
        <a:lstStyle/>
        <a:p>
          <a:endParaRPr lang="en-US"/>
        </a:p>
      </dgm:t>
    </dgm:pt>
    <dgm:pt modelId="{A4E58491-D039-4340-AA3E-A0D23579E5E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b="1" u="sng" dirty="0">
              <a:latin typeface="+mj-lt"/>
            </a:rPr>
            <a:t>Chronic Disease Disparities</a:t>
          </a:r>
        </a:p>
      </dgm:t>
    </dgm:pt>
    <dgm:pt modelId="{2FCD052C-ED48-47D7-9503-DE997E765647}" type="parTrans" cxnId="{F4CF7F7D-68C6-4767-93E0-79B0832BC96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647700C-E263-44CD-B0D4-C4AC8394E2F3}" type="sibTrans" cxnId="{F4CF7F7D-68C6-4767-93E0-79B0832BC963}">
      <dgm:prSet/>
      <dgm:spPr/>
      <dgm:t>
        <a:bodyPr/>
        <a:lstStyle/>
        <a:p>
          <a:endParaRPr lang="en-US"/>
        </a:p>
      </dgm:t>
    </dgm:pt>
    <dgm:pt modelId="{A9D00F20-9412-4ABA-A655-0248E6CACE01}">
      <dgm:prSet phldrT="[Text]" custT="1"/>
      <dgm:spPr>
        <a:solidFill>
          <a:srgbClr val="00669E"/>
        </a:solidFill>
      </dgm:spPr>
      <dgm:t>
        <a:bodyPr/>
        <a:lstStyle/>
        <a:p>
          <a:r>
            <a:rPr lang="en-US" sz="2000" b="1" u="sng" dirty="0">
              <a:latin typeface="+mj-lt"/>
            </a:rPr>
            <a:t>Testing &amp; Treatment</a:t>
          </a:r>
        </a:p>
        <a:p>
          <a:r>
            <a:rPr lang="en-US" sz="2000" b="0" dirty="0">
              <a:latin typeface="+mj-lt"/>
            </a:rPr>
            <a:t>- Unequal Access</a:t>
          </a:r>
        </a:p>
        <a:p>
          <a:r>
            <a:rPr lang="en-US" sz="2000" b="0" dirty="0">
              <a:latin typeface="+mj-lt"/>
            </a:rPr>
            <a:t>- Affordability &amp; Health Insurance Gaps</a:t>
          </a:r>
        </a:p>
        <a:p>
          <a:r>
            <a:rPr lang="en-US" sz="2000" b="0" dirty="0">
              <a:latin typeface="+mj-lt"/>
            </a:rPr>
            <a:t>- Provider Bias &amp; Racism</a:t>
          </a:r>
        </a:p>
        <a:p>
          <a:r>
            <a:rPr lang="en-US" sz="2000" b="0" dirty="0">
              <a:latin typeface="+mj-lt"/>
            </a:rPr>
            <a:t>- Lack of Trust &amp; Stigma</a:t>
          </a:r>
        </a:p>
        <a:p>
          <a:r>
            <a:rPr lang="en-US" sz="2000" b="0" dirty="0">
              <a:latin typeface="+mj-lt"/>
            </a:rPr>
            <a:t>- Miscommunication</a:t>
          </a:r>
          <a:endParaRPr lang="en-US" sz="2000" b="1" dirty="0">
            <a:latin typeface="+mj-lt"/>
          </a:endParaRPr>
        </a:p>
      </dgm:t>
    </dgm:pt>
    <dgm:pt modelId="{43B2D463-F8FD-441D-8034-BA3CD3C813EA}" type="parTrans" cxnId="{DE44455B-C2B1-4CC9-BBB4-87BBAE4C35E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FAD58A4-0D50-4708-AB7A-657207B54941}" type="sibTrans" cxnId="{DE44455B-C2B1-4CC9-BBB4-87BBAE4C35E1}">
      <dgm:prSet/>
      <dgm:spPr/>
      <dgm:t>
        <a:bodyPr/>
        <a:lstStyle/>
        <a:p>
          <a:endParaRPr lang="en-US"/>
        </a:p>
      </dgm:t>
    </dgm:pt>
    <dgm:pt modelId="{068BB59A-AF55-41ED-895B-EA7A03101930}" type="pres">
      <dgm:prSet presAssocID="{E952D878-8DBB-4D45-A3FD-EAFBA764B47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4761B8-683C-4123-8920-3D05AC385661}" type="pres">
      <dgm:prSet presAssocID="{0802038A-ADFB-4DF7-A273-AB0CEE5B2D12}" presName="centerShape" presStyleLbl="node0" presStyleIdx="0" presStyleCnt="1"/>
      <dgm:spPr/>
    </dgm:pt>
    <dgm:pt modelId="{6D1FA09B-DD97-48FF-B87E-F389C85DDB44}" type="pres">
      <dgm:prSet presAssocID="{DEB18540-7F74-40F0-9A06-8482AB425B7F}" presName="parTrans" presStyleLbl="bgSibTrans2D1" presStyleIdx="0" presStyleCnt="3" custAng="20264604" custScaleX="42508" custLinFactY="39649" custLinFactNeighborX="42288" custLinFactNeighborY="100000"/>
      <dgm:spPr/>
    </dgm:pt>
    <dgm:pt modelId="{52E63EDC-0E68-4FFD-BB37-05888060D9EC}" type="pres">
      <dgm:prSet presAssocID="{1B91509E-D6D9-4686-8627-921E6B4B51D4}" presName="node" presStyleLbl="node1" presStyleIdx="0" presStyleCnt="3" custScaleX="144355" custScaleY="196314" custRadScaleRad="106534" custRadScaleInc="-21239">
        <dgm:presLayoutVars>
          <dgm:bulletEnabled val="1"/>
        </dgm:presLayoutVars>
      </dgm:prSet>
      <dgm:spPr/>
    </dgm:pt>
    <dgm:pt modelId="{39658E64-8766-4154-999B-4CF43E35F5DE}" type="pres">
      <dgm:prSet presAssocID="{2FCD052C-ED48-47D7-9503-DE997E765647}" presName="parTrans" presStyleLbl="bgSibTrans2D1" presStyleIdx="1" presStyleCnt="3" custScaleX="139204" custLinFactNeighborY="1971"/>
      <dgm:spPr/>
    </dgm:pt>
    <dgm:pt modelId="{7E63FC68-FF62-4FD6-8FEB-028FC418B6D5}" type="pres">
      <dgm:prSet presAssocID="{A4E58491-D039-4340-AA3E-A0D23579E5E7}" presName="node" presStyleLbl="node1" presStyleIdx="1" presStyleCnt="3" custScaleX="248543" custScaleY="63465" custRadScaleRad="112278" custRadScaleInc="-1503">
        <dgm:presLayoutVars>
          <dgm:bulletEnabled val="1"/>
        </dgm:presLayoutVars>
      </dgm:prSet>
      <dgm:spPr/>
    </dgm:pt>
    <dgm:pt modelId="{CF2C5BDD-3BB9-4092-A16F-EC73D4E541BE}" type="pres">
      <dgm:prSet presAssocID="{43B2D463-F8FD-441D-8034-BA3CD3C813EA}" presName="parTrans" presStyleLbl="bgSibTrans2D1" presStyleIdx="2" presStyleCnt="3" custAng="1338636" custScaleX="51789" custLinFactY="38534" custLinFactNeighborX="-34615" custLinFactNeighborY="100000"/>
      <dgm:spPr/>
    </dgm:pt>
    <dgm:pt modelId="{DADA37B9-6516-46EF-8C49-AE1142DE760A}" type="pres">
      <dgm:prSet presAssocID="{A9D00F20-9412-4ABA-A655-0248E6CACE01}" presName="node" presStyleLbl="node1" presStyleIdx="2" presStyleCnt="3" custScaleX="143809" custScaleY="187741" custRadScaleRad="108128" custRadScaleInc="21149">
        <dgm:presLayoutVars>
          <dgm:bulletEnabled val="1"/>
        </dgm:presLayoutVars>
      </dgm:prSet>
      <dgm:spPr/>
    </dgm:pt>
  </dgm:ptLst>
  <dgm:cxnLst>
    <dgm:cxn modelId="{5DCDF53B-7D70-4994-803F-3EB6423B408F}" srcId="{E952D878-8DBB-4D45-A3FD-EAFBA764B47B}" destId="{0802038A-ADFB-4DF7-A273-AB0CEE5B2D12}" srcOrd="0" destOrd="0" parTransId="{780908F3-F4C2-4DA4-A1BD-4E92020A974A}" sibTransId="{D75B8EFF-D93D-4582-B1E3-474440637C03}"/>
    <dgm:cxn modelId="{5DF5EC4A-980B-42DE-A53A-7DA0CF638103}" type="presOf" srcId="{2FCD052C-ED48-47D7-9503-DE997E765647}" destId="{39658E64-8766-4154-999B-4CF43E35F5DE}" srcOrd="0" destOrd="0" presId="urn:microsoft.com/office/officeart/2005/8/layout/radial4"/>
    <dgm:cxn modelId="{DE44455B-C2B1-4CC9-BBB4-87BBAE4C35E1}" srcId="{0802038A-ADFB-4DF7-A273-AB0CEE5B2D12}" destId="{A9D00F20-9412-4ABA-A655-0248E6CACE01}" srcOrd="2" destOrd="0" parTransId="{43B2D463-F8FD-441D-8034-BA3CD3C813EA}" sibTransId="{CFAD58A4-0D50-4708-AB7A-657207B54941}"/>
    <dgm:cxn modelId="{73DA6D76-C147-4B6C-9697-6A0F03EA6C07}" type="presOf" srcId="{1B91509E-D6D9-4686-8627-921E6B4B51D4}" destId="{52E63EDC-0E68-4FFD-BB37-05888060D9EC}" srcOrd="0" destOrd="0" presId="urn:microsoft.com/office/officeart/2005/8/layout/radial4"/>
    <dgm:cxn modelId="{F4CF7F7D-68C6-4767-93E0-79B0832BC963}" srcId="{0802038A-ADFB-4DF7-A273-AB0CEE5B2D12}" destId="{A4E58491-D039-4340-AA3E-A0D23579E5E7}" srcOrd="1" destOrd="0" parTransId="{2FCD052C-ED48-47D7-9503-DE997E765647}" sibTransId="{2647700C-E263-44CD-B0D4-C4AC8394E2F3}"/>
    <dgm:cxn modelId="{972F117F-4FEB-4B88-9621-00273C326AAC}" type="presOf" srcId="{A4E58491-D039-4340-AA3E-A0D23579E5E7}" destId="{7E63FC68-FF62-4FD6-8FEB-028FC418B6D5}" srcOrd="0" destOrd="0" presId="urn:microsoft.com/office/officeart/2005/8/layout/radial4"/>
    <dgm:cxn modelId="{6B735B86-79B0-4039-BC86-EA65D3291296}" srcId="{0802038A-ADFB-4DF7-A273-AB0CEE5B2D12}" destId="{1B91509E-D6D9-4686-8627-921E6B4B51D4}" srcOrd="0" destOrd="0" parTransId="{DEB18540-7F74-40F0-9A06-8482AB425B7F}" sibTransId="{7295649C-B998-430E-87B2-4DC8A1F07613}"/>
    <dgm:cxn modelId="{ABF7678E-8F79-4F09-8D64-431A3E09A76A}" type="presOf" srcId="{0802038A-ADFB-4DF7-A273-AB0CEE5B2D12}" destId="{AA4761B8-683C-4123-8920-3D05AC385661}" srcOrd="0" destOrd="0" presId="urn:microsoft.com/office/officeart/2005/8/layout/radial4"/>
    <dgm:cxn modelId="{F4E43991-8BC5-4B3C-BCF9-64645CF8E278}" type="presOf" srcId="{E952D878-8DBB-4D45-A3FD-EAFBA764B47B}" destId="{068BB59A-AF55-41ED-895B-EA7A03101930}" srcOrd="0" destOrd="0" presId="urn:microsoft.com/office/officeart/2005/8/layout/radial4"/>
    <dgm:cxn modelId="{BE3CF195-CD4F-4662-92E3-6C3607D572F9}" type="presOf" srcId="{43B2D463-F8FD-441D-8034-BA3CD3C813EA}" destId="{CF2C5BDD-3BB9-4092-A16F-EC73D4E541BE}" srcOrd="0" destOrd="0" presId="urn:microsoft.com/office/officeart/2005/8/layout/radial4"/>
    <dgm:cxn modelId="{ED7F60B5-A025-4F52-8C69-4A278B0DA5DE}" type="presOf" srcId="{A9D00F20-9412-4ABA-A655-0248E6CACE01}" destId="{DADA37B9-6516-46EF-8C49-AE1142DE760A}" srcOrd="0" destOrd="0" presId="urn:microsoft.com/office/officeart/2005/8/layout/radial4"/>
    <dgm:cxn modelId="{CE7A7FE8-DBBE-4694-9A4A-C005D9376B0E}" type="presOf" srcId="{DEB18540-7F74-40F0-9A06-8482AB425B7F}" destId="{6D1FA09B-DD97-48FF-B87E-F389C85DDB44}" srcOrd="0" destOrd="0" presId="urn:microsoft.com/office/officeart/2005/8/layout/radial4"/>
    <dgm:cxn modelId="{F3507021-5D9D-41C0-90CD-F085FC7581E8}" type="presParOf" srcId="{068BB59A-AF55-41ED-895B-EA7A03101930}" destId="{AA4761B8-683C-4123-8920-3D05AC385661}" srcOrd="0" destOrd="0" presId="urn:microsoft.com/office/officeart/2005/8/layout/radial4"/>
    <dgm:cxn modelId="{94020E54-75B8-485B-BFBB-497BB4F0F9A4}" type="presParOf" srcId="{068BB59A-AF55-41ED-895B-EA7A03101930}" destId="{6D1FA09B-DD97-48FF-B87E-F389C85DDB44}" srcOrd="1" destOrd="0" presId="urn:microsoft.com/office/officeart/2005/8/layout/radial4"/>
    <dgm:cxn modelId="{5405BD58-251B-48EB-973B-5E47F6ED07A0}" type="presParOf" srcId="{068BB59A-AF55-41ED-895B-EA7A03101930}" destId="{52E63EDC-0E68-4FFD-BB37-05888060D9EC}" srcOrd="2" destOrd="0" presId="urn:microsoft.com/office/officeart/2005/8/layout/radial4"/>
    <dgm:cxn modelId="{B4261090-C12A-49FD-AD0D-5B9946AC6798}" type="presParOf" srcId="{068BB59A-AF55-41ED-895B-EA7A03101930}" destId="{39658E64-8766-4154-999B-4CF43E35F5DE}" srcOrd="3" destOrd="0" presId="urn:microsoft.com/office/officeart/2005/8/layout/radial4"/>
    <dgm:cxn modelId="{2D9C1CC8-BD65-4A33-BF0C-3A227C0FC8BF}" type="presParOf" srcId="{068BB59A-AF55-41ED-895B-EA7A03101930}" destId="{7E63FC68-FF62-4FD6-8FEB-028FC418B6D5}" srcOrd="4" destOrd="0" presId="urn:microsoft.com/office/officeart/2005/8/layout/radial4"/>
    <dgm:cxn modelId="{E4F96F3A-3A4D-45C2-BE58-A76EA37603A0}" type="presParOf" srcId="{068BB59A-AF55-41ED-895B-EA7A03101930}" destId="{CF2C5BDD-3BB9-4092-A16F-EC73D4E541BE}" srcOrd="5" destOrd="0" presId="urn:microsoft.com/office/officeart/2005/8/layout/radial4"/>
    <dgm:cxn modelId="{A327FB8A-8181-4B7F-A1F8-8890078B8538}" type="presParOf" srcId="{068BB59A-AF55-41ED-895B-EA7A03101930}" destId="{DADA37B9-6516-46EF-8C49-AE1142DE760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7BEDBE-4FDE-4224-91D9-6654690D9FA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D480C5-2B81-440C-96AC-2F584F6477C5}">
      <dgm:prSet phldrT="[Text]"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  <a:latin typeface="+mj-lt"/>
            </a:rPr>
            <a:t>Equity</a:t>
          </a:r>
        </a:p>
      </dgm:t>
    </dgm:pt>
    <dgm:pt modelId="{3DF658E1-0CCF-45AF-AD50-0762F7B09F7C}" type="parTrans" cxnId="{A7E7AD48-41FE-49F7-A0E6-10E1BD4D5114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945C3BF5-8FB6-485F-B35D-C41D6E01C16B}" type="sibTrans" cxnId="{A7E7AD48-41FE-49F7-A0E6-10E1BD4D5114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671AC3A4-53A5-4EAF-968F-137FA06786BB}">
      <dgm:prSet phldrT="[Text]"/>
      <dgm:spPr>
        <a:solidFill>
          <a:srgbClr val="00B0F0"/>
        </a:solidFill>
      </dgm:spPr>
      <dgm:t>
        <a:bodyPr/>
        <a:lstStyle/>
        <a:p>
          <a:endParaRPr lang="en-US" b="1" dirty="0">
            <a:latin typeface="+mj-lt"/>
          </a:endParaRPr>
        </a:p>
        <a:p>
          <a:r>
            <a:rPr lang="en-US" b="1" dirty="0">
              <a:latin typeface="+mj-lt"/>
            </a:rPr>
            <a:t>Authorization</a:t>
          </a:r>
        </a:p>
      </dgm:t>
    </dgm:pt>
    <dgm:pt modelId="{9CF512EB-C461-49CC-A7DF-814660D16FEC}" type="parTrans" cxnId="{8BA421D5-F20A-4806-B45F-056FD61640EA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A374BCA0-7AC6-4FC6-ACEC-E267F7E0F582}" type="sibTrans" cxnId="{8BA421D5-F20A-4806-B45F-056FD61640EA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DF14838A-EA04-4EED-996A-57B8CBE7C5CD}">
      <dgm:prSet phldrT="[Text]"/>
      <dgm:spPr>
        <a:solidFill>
          <a:srgbClr val="92D050"/>
        </a:solidFill>
      </dgm:spPr>
      <dgm:t>
        <a:bodyPr/>
        <a:lstStyle/>
        <a:p>
          <a:endParaRPr lang="en-US" b="1" dirty="0">
            <a:latin typeface="+mj-lt"/>
          </a:endParaRPr>
        </a:p>
        <a:p>
          <a:r>
            <a:rPr lang="en-US" b="1" dirty="0">
              <a:latin typeface="+mj-lt"/>
            </a:rPr>
            <a:t>Supply</a:t>
          </a:r>
        </a:p>
      </dgm:t>
    </dgm:pt>
    <dgm:pt modelId="{0D9D8A9A-7F54-4BD5-AF2F-329179241FB9}" type="parTrans" cxnId="{4AF37855-21C0-49A9-8185-2374F73631AD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547EEC0C-E60D-4299-9ABF-2268CA5D6AA5}" type="sibTrans" cxnId="{4AF37855-21C0-49A9-8185-2374F73631AD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C72034AB-323E-433B-809D-91F1B9E27291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>
              <a:latin typeface="+mj-lt"/>
            </a:rPr>
            <a:t>Demand</a:t>
          </a:r>
        </a:p>
      </dgm:t>
    </dgm:pt>
    <dgm:pt modelId="{D0D8BF59-C142-4DC4-AA92-9E201001B4CD}" type="parTrans" cxnId="{17D20827-D466-459A-9C79-A6234C183E20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FA267831-75B9-431C-B8D1-C86DFD99D92A}" type="sibTrans" cxnId="{17D20827-D466-459A-9C79-A6234C183E20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1AF6C567-E360-4054-BEAE-1E1336DAA713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latin typeface="+mj-lt"/>
            </a:rPr>
            <a:t>Distribution</a:t>
          </a:r>
        </a:p>
      </dgm:t>
    </dgm:pt>
    <dgm:pt modelId="{CB8C362E-DA88-483B-B541-8C5CBA470B00}" type="parTrans" cxnId="{7ADCDE12-D0F3-4F7F-812D-4860DAA85791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D6CA374A-B965-47CF-A48C-B90EAA4D7A4C}" type="sibTrans" cxnId="{7ADCDE12-D0F3-4F7F-812D-4860DAA85791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A464ED0B-D729-4025-AA35-3F469688669B}" type="pres">
      <dgm:prSet presAssocID="{547BEDBE-4FDE-4224-91D9-6654690D9FA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E20F16-6CAF-45E8-84C9-92C05DC99400}" type="pres">
      <dgm:prSet presAssocID="{547BEDBE-4FDE-4224-91D9-6654690D9FAC}" presName="matrix" presStyleCnt="0"/>
      <dgm:spPr/>
    </dgm:pt>
    <dgm:pt modelId="{9A8FA8A6-971B-46F5-AF79-EC5575509928}" type="pres">
      <dgm:prSet presAssocID="{547BEDBE-4FDE-4224-91D9-6654690D9FAC}" presName="tile1" presStyleLbl="node1" presStyleIdx="0" presStyleCnt="4" custLinFactNeighborX="-1280" custLinFactNeighborY="839"/>
      <dgm:spPr/>
    </dgm:pt>
    <dgm:pt modelId="{7732E92C-3C72-4452-9568-9C37B989C1B8}" type="pres">
      <dgm:prSet presAssocID="{547BEDBE-4FDE-4224-91D9-6654690D9FA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EE5EF13-48E2-4088-AABF-ACA9A9A7E126}" type="pres">
      <dgm:prSet presAssocID="{547BEDBE-4FDE-4224-91D9-6654690D9FAC}" presName="tile2" presStyleLbl="node1" presStyleIdx="1" presStyleCnt="4" custLinFactNeighborX="261"/>
      <dgm:spPr/>
    </dgm:pt>
    <dgm:pt modelId="{09BBA176-5222-4610-A1EA-1CEA954482A2}" type="pres">
      <dgm:prSet presAssocID="{547BEDBE-4FDE-4224-91D9-6654690D9FA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57629A1-EA39-491A-A10C-4AB4A00B8991}" type="pres">
      <dgm:prSet presAssocID="{547BEDBE-4FDE-4224-91D9-6654690D9FAC}" presName="tile3" presStyleLbl="node1" presStyleIdx="2" presStyleCnt="4"/>
      <dgm:spPr/>
    </dgm:pt>
    <dgm:pt modelId="{491CEBE7-93F8-4310-9B8A-BD558B36BF88}" type="pres">
      <dgm:prSet presAssocID="{547BEDBE-4FDE-4224-91D9-6654690D9FA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FF65F12-4E0A-43BA-A9E1-7DED56A3CCA8}" type="pres">
      <dgm:prSet presAssocID="{547BEDBE-4FDE-4224-91D9-6654690D9FAC}" presName="tile4" presStyleLbl="node1" presStyleIdx="3" presStyleCnt="4"/>
      <dgm:spPr/>
    </dgm:pt>
    <dgm:pt modelId="{526BFBC8-4FFA-4752-8FEE-DD230840E266}" type="pres">
      <dgm:prSet presAssocID="{547BEDBE-4FDE-4224-91D9-6654690D9FA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16D2420-BE3B-4A02-91E3-38B664016185}" type="pres">
      <dgm:prSet presAssocID="{547BEDBE-4FDE-4224-91D9-6654690D9FA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ADCDE12-D0F3-4F7F-812D-4860DAA85791}" srcId="{2CD480C5-2B81-440C-96AC-2F584F6477C5}" destId="{1AF6C567-E360-4054-BEAE-1E1336DAA713}" srcOrd="3" destOrd="0" parTransId="{CB8C362E-DA88-483B-B541-8C5CBA470B00}" sibTransId="{D6CA374A-B965-47CF-A48C-B90EAA4D7A4C}"/>
    <dgm:cxn modelId="{17D20827-D466-459A-9C79-A6234C183E20}" srcId="{2CD480C5-2B81-440C-96AC-2F584F6477C5}" destId="{C72034AB-323E-433B-809D-91F1B9E27291}" srcOrd="2" destOrd="0" parTransId="{D0D8BF59-C142-4DC4-AA92-9E201001B4CD}" sibTransId="{FA267831-75B9-431C-B8D1-C86DFD99D92A}"/>
    <dgm:cxn modelId="{7CBFE72D-7DB7-40A8-9E10-BBE7B5567DA2}" type="presOf" srcId="{1AF6C567-E360-4054-BEAE-1E1336DAA713}" destId="{9FF65F12-4E0A-43BA-A9E1-7DED56A3CCA8}" srcOrd="0" destOrd="0" presId="urn:microsoft.com/office/officeart/2005/8/layout/matrix1"/>
    <dgm:cxn modelId="{496E8B43-C810-46EB-B1EF-CF960115D3D7}" type="presOf" srcId="{C72034AB-323E-433B-809D-91F1B9E27291}" destId="{B57629A1-EA39-491A-A10C-4AB4A00B8991}" srcOrd="0" destOrd="0" presId="urn:microsoft.com/office/officeart/2005/8/layout/matrix1"/>
    <dgm:cxn modelId="{A7E7AD48-41FE-49F7-A0E6-10E1BD4D5114}" srcId="{547BEDBE-4FDE-4224-91D9-6654690D9FAC}" destId="{2CD480C5-2B81-440C-96AC-2F584F6477C5}" srcOrd="0" destOrd="0" parTransId="{3DF658E1-0CCF-45AF-AD50-0762F7B09F7C}" sibTransId="{945C3BF5-8FB6-485F-B35D-C41D6E01C16B}"/>
    <dgm:cxn modelId="{4AF37855-21C0-49A9-8185-2374F73631AD}" srcId="{2CD480C5-2B81-440C-96AC-2F584F6477C5}" destId="{DF14838A-EA04-4EED-996A-57B8CBE7C5CD}" srcOrd="1" destOrd="0" parTransId="{0D9D8A9A-7F54-4BD5-AF2F-329179241FB9}" sibTransId="{547EEC0C-E60D-4299-9ABF-2268CA5D6AA5}"/>
    <dgm:cxn modelId="{B3863A72-D7CF-4736-86C5-074F65E2AC22}" type="presOf" srcId="{C72034AB-323E-433B-809D-91F1B9E27291}" destId="{491CEBE7-93F8-4310-9B8A-BD558B36BF88}" srcOrd="1" destOrd="0" presId="urn:microsoft.com/office/officeart/2005/8/layout/matrix1"/>
    <dgm:cxn modelId="{7E0912B9-2F22-4EA9-B42A-129F4C864957}" type="presOf" srcId="{1AF6C567-E360-4054-BEAE-1E1336DAA713}" destId="{526BFBC8-4FFA-4752-8FEE-DD230840E266}" srcOrd="1" destOrd="0" presId="urn:microsoft.com/office/officeart/2005/8/layout/matrix1"/>
    <dgm:cxn modelId="{F0F71EC5-8B53-42D9-BA22-8AB2EA9BEF8A}" type="presOf" srcId="{DF14838A-EA04-4EED-996A-57B8CBE7C5CD}" destId="{5EE5EF13-48E2-4088-AABF-ACA9A9A7E126}" srcOrd="0" destOrd="0" presId="urn:microsoft.com/office/officeart/2005/8/layout/matrix1"/>
    <dgm:cxn modelId="{4AB1E5CD-8E23-4444-AA97-413F06B60E23}" type="presOf" srcId="{671AC3A4-53A5-4EAF-968F-137FA06786BB}" destId="{7732E92C-3C72-4452-9568-9C37B989C1B8}" srcOrd="1" destOrd="0" presId="urn:microsoft.com/office/officeart/2005/8/layout/matrix1"/>
    <dgm:cxn modelId="{8BA421D5-F20A-4806-B45F-056FD61640EA}" srcId="{2CD480C5-2B81-440C-96AC-2F584F6477C5}" destId="{671AC3A4-53A5-4EAF-968F-137FA06786BB}" srcOrd="0" destOrd="0" parTransId="{9CF512EB-C461-49CC-A7DF-814660D16FEC}" sibTransId="{A374BCA0-7AC6-4FC6-ACEC-E267F7E0F582}"/>
    <dgm:cxn modelId="{A92748DA-D564-4B7B-81DC-31D415BE4D7B}" type="presOf" srcId="{2CD480C5-2B81-440C-96AC-2F584F6477C5}" destId="{B16D2420-BE3B-4A02-91E3-38B664016185}" srcOrd="0" destOrd="0" presId="urn:microsoft.com/office/officeart/2005/8/layout/matrix1"/>
    <dgm:cxn modelId="{75B6B9DD-6C91-44F9-9B0D-EF7461978E18}" type="presOf" srcId="{DF14838A-EA04-4EED-996A-57B8CBE7C5CD}" destId="{09BBA176-5222-4610-A1EA-1CEA954482A2}" srcOrd="1" destOrd="0" presId="urn:microsoft.com/office/officeart/2005/8/layout/matrix1"/>
    <dgm:cxn modelId="{587F64E0-35EA-4A33-9D8E-95A38570DC3B}" type="presOf" srcId="{671AC3A4-53A5-4EAF-968F-137FA06786BB}" destId="{9A8FA8A6-971B-46F5-AF79-EC5575509928}" srcOrd="0" destOrd="0" presId="urn:microsoft.com/office/officeart/2005/8/layout/matrix1"/>
    <dgm:cxn modelId="{2A1723F9-0A8C-485C-8B97-48828A8BD923}" type="presOf" srcId="{547BEDBE-4FDE-4224-91D9-6654690D9FAC}" destId="{A464ED0B-D729-4025-AA35-3F469688669B}" srcOrd="0" destOrd="0" presId="urn:microsoft.com/office/officeart/2005/8/layout/matrix1"/>
    <dgm:cxn modelId="{28C53E17-0AC8-4071-A663-27DFD46B954A}" type="presParOf" srcId="{A464ED0B-D729-4025-AA35-3F469688669B}" destId="{49E20F16-6CAF-45E8-84C9-92C05DC99400}" srcOrd="0" destOrd="0" presId="urn:microsoft.com/office/officeart/2005/8/layout/matrix1"/>
    <dgm:cxn modelId="{AF2E3F5D-75DA-4038-8023-A64BFC9D04A0}" type="presParOf" srcId="{49E20F16-6CAF-45E8-84C9-92C05DC99400}" destId="{9A8FA8A6-971B-46F5-AF79-EC5575509928}" srcOrd="0" destOrd="0" presId="urn:microsoft.com/office/officeart/2005/8/layout/matrix1"/>
    <dgm:cxn modelId="{01D6588C-7952-4888-B991-7D5565E240F9}" type="presParOf" srcId="{49E20F16-6CAF-45E8-84C9-92C05DC99400}" destId="{7732E92C-3C72-4452-9568-9C37B989C1B8}" srcOrd="1" destOrd="0" presId="urn:microsoft.com/office/officeart/2005/8/layout/matrix1"/>
    <dgm:cxn modelId="{D928B36F-CCAC-4D23-803B-AB9E468F1E9A}" type="presParOf" srcId="{49E20F16-6CAF-45E8-84C9-92C05DC99400}" destId="{5EE5EF13-48E2-4088-AABF-ACA9A9A7E126}" srcOrd="2" destOrd="0" presId="urn:microsoft.com/office/officeart/2005/8/layout/matrix1"/>
    <dgm:cxn modelId="{191F72C0-8B3D-45FC-BF2F-A447479DBC5A}" type="presParOf" srcId="{49E20F16-6CAF-45E8-84C9-92C05DC99400}" destId="{09BBA176-5222-4610-A1EA-1CEA954482A2}" srcOrd="3" destOrd="0" presId="urn:microsoft.com/office/officeart/2005/8/layout/matrix1"/>
    <dgm:cxn modelId="{805F1DB1-BB8E-4F81-9BD8-EF895DC1CE9E}" type="presParOf" srcId="{49E20F16-6CAF-45E8-84C9-92C05DC99400}" destId="{B57629A1-EA39-491A-A10C-4AB4A00B8991}" srcOrd="4" destOrd="0" presId="urn:microsoft.com/office/officeart/2005/8/layout/matrix1"/>
    <dgm:cxn modelId="{2B22F2DB-F1EA-4192-B893-6DFDC211AD32}" type="presParOf" srcId="{49E20F16-6CAF-45E8-84C9-92C05DC99400}" destId="{491CEBE7-93F8-4310-9B8A-BD558B36BF88}" srcOrd="5" destOrd="0" presId="urn:microsoft.com/office/officeart/2005/8/layout/matrix1"/>
    <dgm:cxn modelId="{CBE27886-6F23-44E0-B5A2-9414F53B0230}" type="presParOf" srcId="{49E20F16-6CAF-45E8-84C9-92C05DC99400}" destId="{9FF65F12-4E0A-43BA-A9E1-7DED56A3CCA8}" srcOrd="6" destOrd="0" presId="urn:microsoft.com/office/officeart/2005/8/layout/matrix1"/>
    <dgm:cxn modelId="{1FCBCCD9-D067-436B-9105-2A35F509CEAB}" type="presParOf" srcId="{49E20F16-6CAF-45E8-84C9-92C05DC99400}" destId="{526BFBC8-4FFA-4752-8FEE-DD230840E266}" srcOrd="7" destOrd="0" presId="urn:microsoft.com/office/officeart/2005/8/layout/matrix1"/>
    <dgm:cxn modelId="{B68D0921-7C34-45A2-8B56-42D0EFFC87AD}" type="presParOf" srcId="{A464ED0B-D729-4025-AA35-3F469688669B}" destId="{B16D2420-BE3B-4A02-91E3-38B66401618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49713-54A8-4710-B152-F58D7367E2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773F50-66F5-4589-AC7C-A5665ECBCDBF}">
      <dgm:prSet/>
      <dgm:spPr>
        <a:solidFill>
          <a:srgbClr val="92D050"/>
        </a:solidFill>
      </dgm:spPr>
      <dgm:t>
        <a:bodyPr/>
        <a:lstStyle/>
        <a:p>
          <a:r>
            <a:rPr lang="en-US" b="0" dirty="0">
              <a:latin typeface="+mj-lt"/>
            </a:rPr>
            <a:t>Use Data and Feedback to Inform Strategy</a:t>
          </a:r>
        </a:p>
      </dgm:t>
    </dgm:pt>
    <dgm:pt modelId="{F816360C-A904-46D7-83EC-3C807692CFE7}" type="parTrans" cxnId="{E784A987-1F3A-4B34-A51F-5D5B09317B6D}">
      <dgm:prSet/>
      <dgm:spPr/>
      <dgm:t>
        <a:bodyPr/>
        <a:lstStyle/>
        <a:p>
          <a:endParaRPr lang="en-US"/>
        </a:p>
      </dgm:t>
    </dgm:pt>
    <dgm:pt modelId="{C01F0B11-8ABC-4369-A4C6-972EFED1B18D}" type="sibTrans" cxnId="{E784A987-1F3A-4B34-A51F-5D5B09317B6D}">
      <dgm:prSet/>
      <dgm:spPr/>
      <dgm:t>
        <a:bodyPr/>
        <a:lstStyle/>
        <a:p>
          <a:endParaRPr lang="en-US"/>
        </a:p>
      </dgm:t>
    </dgm:pt>
    <dgm:pt modelId="{2717C617-71CB-4B93-AA69-378B62823FF4}">
      <dgm:prSet/>
      <dgm:spPr/>
      <dgm:t>
        <a:bodyPr/>
        <a:lstStyle/>
        <a:p>
          <a:r>
            <a:rPr lang="en-US" b="0" dirty="0">
              <a:latin typeface="+mj-lt"/>
            </a:rPr>
            <a:t>Community Engagement</a:t>
          </a:r>
        </a:p>
      </dgm:t>
    </dgm:pt>
    <dgm:pt modelId="{A46AB0AE-388A-42DA-B1F2-A9E173478A75}" type="parTrans" cxnId="{B48A17C9-D4C9-42E6-82EF-D476DB6A060A}">
      <dgm:prSet/>
      <dgm:spPr/>
      <dgm:t>
        <a:bodyPr/>
        <a:lstStyle/>
        <a:p>
          <a:endParaRPr lang="en-US"/>
        </a:p>
      </dgm:t>
    </dgm:pt>
    <dgm:pt modelId="{0D1B29D0-505C-447B-BCBD-86013CB1BEF9}" type="sibTrans" cxnId="{B48A17C9-D4C9-42E6-82EF-D476DB6A060A}">
      <dgm:prSet/>
      <dgm:spPr/>
      <dgm:t>
        <a:bodyPr/>
        <a:lstStyle/>
        <a:p>
          <a:endParaRPr lang="en-US"/>
        </a:p>
      </dgm:t>
    </dgm:pt>
    <dgm:pt modelId="{683E6D7D-CD92-406A-99CF-380BAE8F82FE}">
      <dgm:prSet/>
      <dgm:spPr>
        <a:solidFill>
          <a:srgbClr val="0070C0"/>
        </a:solidFill>
      </dgm:spPr>
      <dgm:t>
        <a:bodyPr/>
        <a:lstStyle/>
        <a:p>
          <a:r>
            <a:rPr lang="en-US" b="0" dirty="0">
              <a:latin typeface="+mj-lt"/>
            </a:rPr>
            <a:t>Partner with Trusted Community Partners</a:t>
          </a:r>
        </a:p>
      </dgm:t>
    </dgm:pt>
    <dgm:pt modelId="{9A782C23-5AB4-4B00-A52B-09077D98F44E}" type="parTrans" cxnId="{3503CBF2-390B-4875-8B75-2149FA72E26D}">
      <dgm:prSet/>
      <dgm:spPr/>
      <dgm:t>
        <a:bodyPr/>
        <a:lstStyle/>
        <a:p>
          <a:endParaRPr lang="en-US"/>
        </a:p>
      </dgm:t>
    </dgm:pt>
    <dgm:pt modelId="{143608CA-FB60-44A0-8E2E-F87809F04F02}" type="sibTrans" cxnId="{3503CBF2-390B-4875-8B75-2149FA72E26D}">
      <dgm:prSet/>
      <dgm:spPr/>
      <dgm:t>
        <a:bodyPr/>
        <a:lstStyle/>
        <a:p>
          <a:endParaRPr lang="en-US"/>
        </a:p>
      </dgm:t>
    </dgm:pt>
    <dgm:pt modelId="{754FED99-715B-4430-8D1A-068C8FBB382B}">
      <dgm:prSet/>
      <dgm:spPr>
        <a:solidFill>
          <a:srgbClr val="92D050"/>
        </a:solidFill>
      </dgm:spPr>
      <dgm:t>
        <a:bodyPr/>
        <a:lstStyle/>
        <a:p>
          <a:r>
            <a:rPr lang="en-US" b="0" i="0" dirty="0">
              <a:latin typeface="+mj-lt"/>
            </a:rPr>
            <a:t>Increase Vaccine Availability</a:t>
          </a:r>
          <a:endParaRPr lang="en-US" b="0" dirty="0">
            <a:latin typeface="+mj-lt"/>
          </a:endParaRPr>
        </a:p>
      </dgm:t>
    </dgm:pt>
    <dgm:pt modelId="{CD4E3147-95B4-43D8-8348-92361CB9B022}" type="parTrans" cxnId="{91D36F9C-2B75-4A4E-8D5C-E564B03FD374}">
      <dgm:prSet/>
      <dgm:spPr/>
      <dgm:t>
        <a:bodyPr/>
        <a:lstStyle/>
        <a:p>
          <a:endParaRPr lang="en-US"/>
        </a:p>
      </dgm:t>
    </dgm:pt>
    <dgm:pt modelId="{EFBC6317-7071-4C12-94ED-E1BD48EF0BE6}" type="sibTrans" cxnId="{91D36F9C-2B75-4A4E-8D5C-E564B03FD374}">
      <dgm:prSet/>
      <dgm:spPr/>
      <dgm:t>
        <a:bodyPr/>
        <a:lstStyle/>
        <a:p>
          <a:endParaRPr lang="en-US"/>
        </a:p>
      </dgm:t>
    </dgm:pt>
    <dgm:pt modelId="{40F5BB23-5B35-4F78-A353-2D99D8729970}">
      <dgm:prSet/>
      <dgm:spPr/>
      <dgm:t>
        <a:bodyPr/>
        <a:lstStyle/>
        <a:p>
          <a:r>
            <a:rPr lang="en-US" b="0" dirty="0">
              <a:latin typeface="+mj-lt"/>
            </a:rPr>
            <a:t>Be Culturally Competent &amp; Address Hesitancy </a:t>
          </a:r>
        </a:p>
      </dgm:t>
    </dgm:pt>
    <dgm:pt modelId="{1E940A9A-59FC-4615-BB41-BCAE28B1C46F}" type="parTrans" cxnId="{AD946EFB-3067-40A3-BDA4-90AB891014ED}">
      <dgm:prSet/>
      <dgm:spPr/>
      <dgm:t>
        <a:bodyPr/>
        <a:lstStyle/>
        <a:p>
          <a:endParaRPr lang="en-US"/>
        </a:p>
      </dgm:t>
    </dgm:pt>
    <dgm:pt modelId="{D95BEE1B-5C0B-452A-B2CA-0538DB83DA10}" type="sibTrans" cxnId="{AD946EFB-3067-40A3-BDA4-90AB891014ED}">
      <dgm:prSet/>
      <dgm:spPr/>
      <dgm:t>
        <a:bodyPr/>
        <a:lstStyle/>
        <a:p>
          <a:endParaRPr lang="en-US"/>
        </a:p>
      </dgm:t>
    </dgm:pt>
    <dgm:pt modelId="{AA8843D8-297A-4CFD-B358-8F69B4E48EC1}">
      <dgm:prSet/>
      <dgm:spPr>
        <a:solidFill>
          <a:srgbClr val="0070C0"/>
        </a:solidFill>
      </dgm:spPr>
      <dgm:t>
        <a:bodyPr/>
        <a:lstStyle/>
        <a:p>
          <a:r>
            <a:rPr lang="en-US" b="0" dirty="0">
              <a:latin typeface="+mj-lt"/>
            </a:rPr>
            <a:t>Provide Translation Services and Literacy Supports</a:t>
          </a:r>
        </a:p>
      </dgm:t>
    </dgm:pt>
    <dgm:pt modelId="{19B9999D-5845-4279-BF85-1A8CAD9D91D2}" type="parTrans" cxnId="{55345134-057D-46CD-968A-1AB39E29AFF3}">
      <dgm:prSet/>
      <dgm:spPr/>
      <dgm:t>
        <a:bodyPr/>
        <a:lstStyle/>
        <a:p>
          <a:endParaRPr lang="en-US"/>
        </a:p>
      </dgm:t>
    </dgm:pt>
    <dgm:pt modelId="{49D383DE-CB02-49AC-B71A-FBAB29AD7FAC}" type="sibTrans" cxnId="{55345134-057D-46CD-968A-1AB39E29AFF3}">
      <dgm:prSet/>
      <dgm:spPr/>
      <dgm:t>
        <a:bodyPr/>
        <a:lstStyle/>
        <a:p>
          <a:endParaRPr lang="en-US"/>
        </a:p>
      </dgm:t>
    </dgm:pt>
    <dgm:pt modelId="{8C39F453-2F3C-435B-99DB-D6839645D155}">
      <dgm:prSet/>
      <dgm:spPr>
        <a:solidFill>
          <a:srgbClr val="92D050"/>
        </a:solidFill>
      </dgm:spPr>
      <dgm:t>
        <a:bodyPr/>
        <a:lstStyle/>
        <a:p>
          <a:r>
            <a:rPr lang="en-US" b="0" dirty="0">
              <a:latin typeface="+mj-lt"/>
            </a:rPr>
            <a:t>Develop Effective Systems for Tracking Distribution</a:t>
          </a:r>
        </a:p>
      </dgm:t>
    </dgm:pt>
    <dgm:pt modelId="{7B46BC12-328D-4A12-84D8-6B3503C258EF}" type="parTrans" cxnId="{D2EB9689-1BD9-4D7E-B391-E7CC3E4C6759}">
      <dgm:prSet/>
      <dgm:spPr/>
      <dgm:t>
        <a:bodyPr/>
        <a:lstStyle/>
        <a:p>
          <a:endParaRPr lang="en-US"/>
        </a:p>
      </dgm:t>
    </dgm:pt>
    <dgm:pt modelId="{DD7DBD11-8199-4EA0-8C25-103D31D9F119}" type="sibTrans" cxnId="{D2EB9689-1BD9-4D7E-B391-E7CC3E4C6759}">
      <dgm:prSet/>
      <dgm:spPr/>
      <dgm:t>
        <a:bodyPr/>
        <a:lstStyle/>
        <a:p>
          <a:endParaRPr lang="en-US"/>
        </a:p>
      </dgm:t>
    </dgm:pt>
    <dgm:pt modelId="{81D66DCB-6BEE-4162-8538-D466D6C0EE5C}">
      <dgm:prSet/>
      <dgm:spPr/>
      <dgm:t>
        <a:bodyPr/>
        <a:lstStyle/>
        <a:p>
          <a:r>
            <a:rPr lang="en-US" b="0" dirty="0">
              <a:latin typeface="+mj-lt"/>
            </a:rPr>
            <a:t>Be Accessible for Questions and Concerns</a:t>
          </a:r>
        </a:p>
      </dgm:t>
    </dgm:pt>
    <dgm:pt modelId="{5976C3CD-2BA3-4A76-9CE1-D667CA5BD2DE}" type="parTrans" cxnId="{8CAEED63-041E-499B-9DCC-FE26C8AABE4F}">
      <dgm:prSet/>
      <dgm:spPr/>
      <dgm:t>
        <a:bodyPr/>
        <a:lstStyle/>
        <a:p>
          <a:endParaRPr lang="en-US"/>
        </a:p>
      </dgm:t>
    </dgm:pt>
    <dgm:pt modelId="{FE3CF8FD-BDAD-4EEB-9C32-5419DCF0D831}" type="sibTrans" cxnId="{8CAEED63-041E-499B-9DCC-FE26C8AABE4F}">
      <dgm:prSet/>
      <dgm:spPr/>
      <dgm:t>
        <a:bodyPr/>
        <a:lstStyle/>
        <a:p>
          <a:endParaRPr lang="en-US"/>
        </a:p>
      </dgm:t>
    </dgm:pt>
    <dgm:pt modelId="{8D4FD1EB-C2A2-44E0-9240-58E1796350BD}" type="pres">
      <dgm:prSet presAssocID="{BF549713-54A8-4710-B152-F58D7367E2C3}" presName="CompostProcess" presStyleCnt="0">
        <dgm:presLayoutVars>
          <dgm:dir/>
          <dgm:resizeHandles val="exact"/>
        </dgm:presLayoutVars>
      </dgm:prSet>
      <dgm:spPr/>
    </dgm:pt>
    <dgm:pt modelId="{4C6EE5B5-360A-48FC-AA45-7109F9E823B6}" type="pres">
      <dgm:prSet presAssocID="{BF549713-54A8-4710-B152-F58D7367E2C3}" presName="arrow" presStyleLbl="bgShp" presStyleIdx="0" presStyleCnt="1" custScaleX="117647" custLinFactNeighborY="225"/>
      <dgm:spPr/>
    </dgm:pt>
    <dgm:pt modelId="{0BB8B90B-AA34-4B65-8268-40A1F326E134}" type="pres">
      <dgm:prSet presAssocID="{BF549713-54A8-4710-B152-F58D7367E2C3}" presName="linearProcess" presStyleCnt="0"/>
      <dgm:spPr/>
    </dgm:pt>
    <dgm:pt modelId="{50B5FD6F-243F-4B3A-819A-4041BD9C27F6}" type="pres">
      <dgm:prSet presAssocID="{D9773F50-66F5-4589-AC7C-A5665ECBCDBF}" presName="textNode" presStyleLbl="node1" presStyleIdx="0" presStyleCnt="8">
        <dgm:presLayoutVars>
          <dgm:bulletEnabled val="1"/>
        </dgm:presLayoutVars>
      </dgm:prSet>
      <dgm:spPr/>
    </dgm:pt>
    <dgm:pt modelId="{BAEEA296-D329-4124-B20C-FC019B7170E4}" type="pres">
      <dgm:prSet presAssocID="{C01F0B11-8ABC-4369-A4C6-972EFED1B18D}" presName="sibTrans" presStyleCnt="0"/>
      <dgm:spPr/>
    </dgm:pt>
    <dgm:pt modelId="{A6AC0D8C-33AA-4E6A-9830-276A6AF37736}" type="pres">
      <dgm:prSet presAssocID="{2717C617-71CB-4B93-AA69-378B62823FF4}" presName="textNode" presStyleLbl="node1" presStyleIdx="1" presStyleCnt="8">
        <dgm:presLayoutVars>
          <dgm:bulletEnabled val="1"/>
        </dgm:presLayoutVars>
      </dgm:prSet>
      <dgm:spPr/>
    </dgm:pt>
    <dgm:pt modelId="{D1C3CC22-4E06-4556-957E-FF7AD65FA333}" type="pres">
      <dgm:prSet presAssocID="{0D1B29D0-505C-447B-BCBD-86013CB1BEF9}" presName="sibTrans" presStyleCnt="0"/>
      <dgm:spPr/>
    </dgm:pt>
    <dgm:pt modelId="{ABD84B70-2C99-40C2-A65E-5B87E708A053}" type="pres">
      <dgm:prSet presAssocID="{683E6D7D-CD92-406A-99CF-380BAE8F82FE}" presName="textNode" presStyleLbl="node1" presStyleIdx="2" presStyleCnt="8">
        <dgm:presLayoutVars>
          <dgm:bulletEnabled val="1"/>
        </dgm:presLayoutVars>
      </dgm:prSet>
      <dgm:spPr/>
    </dgm:pt>
    <dgm:pt modelId="{6D3A0593-75D2-4996-ADA0-32B3C0DF184B}" type="pres">
      <dgm:prSet presAssocID="{143608CA-FB60-44A0-8E2E-F87809F04F02}" presName="sibTrans" presStyleCnt="0"/>
      <dgm:spPr/>
    </dgm:pt>
    <dgm:pt modelId="{91CAD788-D69B-4977-B7B4-2C7901857696}" type="pres">
      <dgm:prSet presAssocID="{754FED99-715B-4430-8D1A-068C8FBB382B}" presName="textNode" presStyleLbl="node1" presStyleIdx="3" presStyleCnt="8">
        <dgm:presLayoutVars>
          <dgm:bulletEnabled val="1"/>
        </dgm:presLayoutVars>
      </dgm:prSet>
      <dgm:spPr/>
    </dgm:pt>
    <dgm:pt modelId="{7AB5B0FD-4BC6-42D4-BB04-8AC5FE84532D}" type="pres">
      <dgm:prSet presAssocID="{EFBC6317-7071-4C12-94ED-E1BD48EF0BE6}" presName="sibTrans" presStyleCnt="0"/>
      <dgm:spPr/>
    </dgm:pt>
    <dgm:pt modelId="{61FEB35A-590F-49E1-ADA3-597E1E9886BF}" type="pres">
      <dgm:prSet presAssocID="{40F5BB23-5B35-4F78-A353-2D99D8729970}" presName="textNode" presStyleLbl="node1" presStyleIdx="4" presStyleCnt="8">
        <dgm:presLayoutVars>
          <dgm:bulletEnabled val="1"/>
        </dgm:presLayoutVars>
      </dgm:prSet>
      <dgm:spPr/>
    </dgm:pt>
    <dgm:pt modelId="{1FD1EED7-EF7C-4E18-B8F4-C39EC30791F6}" type="pres">
      <dgm:prSet presAssocID="{D95BEE1B-5C0B-452A-B2CA-0538DB83DA10}" presName="sibTrans" presStyleCnt="0"/>
      <dgm:spPr/>
    </dgm:pt>
    <dgm:pt modelId="{517E62B9-6856-48C5-B4F9-B0F158970510}" type="pres">
      <dgm:prSet presAssocID="{AA8843D8-297A-4CFD-B358-8F69B4E48EC1}" presName="textNode" presStyleLbl="node1" presStyleIdx="5" presStyleCnt="8">
        <dgm:presLayoutVars>
          <dgm:bulletEnabled val="1"/>
        </dgm:presLayoutVars>
      </dgm:prSet>
      <dgm:spPr/>
    </dgm:pt>
    <dgm:pt modelId="{F9F67AD7-9B54-488D-9B28-823FF3FDB0ED}" type="pres">
      <dgm:prSet presAssocID="{49D383DE-CB02-49AC-B71A-FBAB29AD7FAC}" presName="sibTrans" presStyleCnt="0"/>
      <dgm:spPr/>
    </dgm:pt>
    <dgm:pt modelId="{BF0D9EDD-4916-4EAE-A8DA-45E3777C5D96}" type="pres">
      <dgm:prSet presAssocID="{8C39F453-2F3C-435B-99DB-D6839645D155}" presName="textNode" presStyleLbl="node1" presStyleIdx="6" presStyleCnt="8">
        <dgm:presLayoutVars>
          <dgm:bulletEnabled val="1"/>
        </dgm:presLayoutVars>
      </dgm:prSet>
      <dgm:spPr/>
    </dgm:pt>
    <dgm:pt modelId="{D37A47F7-9536-4B2F-BAD0-952365B95984}" type="pres">
      <dgm:prSet presAssocID="{DD7DBD11-8199-4EA0-8C25-103D31D9F119}" presName="sibTrans" presStyleCnt="0"/>
      <dgm:spPr/>
    </dgm:pt>
    <dgm:pt modelId="{DA630FD4-E554-44CA-8E08-140728FAA8AA}" type="pres">
      <dgm:prSet presAssocID="{81D66DCB-6BEE-4162-8538-D466D6C0EE5C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78AD9F15-AECB-4839-B2F1-C817EE8A66CD}" type="presOf" srcId="{AA8843D8-297A-4CFD-B358-8F69B4E48EC1}" destId="{517E62B9-6856-48C5-B4F9-B0F158970510}" srcOrd="0" destOrd="0" presId="urn:microsoft.com/office/officeart/2005/8/layout/hProcess9"/>
    <dgm:cxn modelId="{1DD06516-B471-473B-AC53-31BE3DC67BD9}" type="presOf" srcId="{81D66DCB-6BEE-4162-8538-D466D6C0EE5C}" destId="{DA630FD4-E554-44CA-8E08-140728FAA8AA}" srcOrd="0" destOrd="0" presId="urn:microsoft.com/office/officeart/2005/8/layout/hProcess9"/>
    <dgm:cxn modelId="{AAEC7D1A-90D9-4833-ADD0-3B201802749E}" type="presOf" srcId="{754FED99-715B-4430-8D1A-068C8FBB382B}" destId="{91CAD788-D69B-4977-B7B4-2C7901857696}" srcOrd="0" destOrd="0" presId="urn:microsoft.com/office/officeart/2005/8/layout/hProcess9"/>
    <dgm:cxn modelId="{AA93C023-3B6B-444C-934E-35902223C9E6}" type="presOf" srcId="{D9773F50-66F5-4589-AC7C-A5665ECBCDBF}" destId="{50B5FD6F-243F-4B3A-819A-4041BD9C27F6}" srcOrd="0" destOrd="0" presId="urn:microsoft.com/office/officeart/2005/8/layout/hProcess9"/>
    <dgm:cxn modelId="{55345134-057D-46CD-968A-1AB39E29AFF3}" srcId="{BF549713-54A8-4710-B152-F58D7367E2C3}" destId="{AA8843D8-297A-4CFD-B358-8F69B4E48EC1}" srcOrd="5" destOrd="0" parTransId="{19B9999D-5845-4279-BF85-1A8CAD9D91D2}" sibTransId="{49D383DE-CB02-49AC-B71A-FBAB29AD7FAC}"/>
    <dgm:cxn modelId="{B0D98D36-64FE-4744-AC34-AD9B9430CBCE}" type="presOf" srcId="{8C39F453-2F3C-435B-99DB-D6839645D155}" destId="{BF0D9EDD-4916-4EAE-A8DA-45E3777C5D96}" srcOrd="0" destOrd="0" presId="urn:microsoft.com/office/officeart/2005/8/layout/hProcess9"/>
    <dgm:cxn modelId="{881EAE37-31DC-4EC1-A301-7FF1CD0AEFAF}" type="presOf" srcId="{BF549713-54A8-4710-B152-F58D7367E2C3}" destId="{8D4FD1EB-C2A2-44E0-9240-58E1796350BD}" srcOrd="0" destOrd="0" presId="urn:microsoft.com/office/officeart/2005/8/layout/hProcess9"/>
    <dgm:cxn modelId="{BFB3A359-3950-4041-8B5B-F5C0B0EFF766}" type="presOf" srcId="{2717C617-71CB-4B93-AA69-378B62823FF4}" destId="{A6AC0D8C-33AA-4E6A-9830-276A6AF37736}" srcOrd="0" destOrd="0" presId="urn:microsoft.com/office/officeart/2005/8/layout/hProcess9"/>
    <dgm:cxn modelId="{8CAEED63-041E-499B-9DCC-FE26C8AABE4F}" srcId="{BF549713-54A8-4710-B152-F58D7367E2C3}" destId="{81D66DCB-6BEE-4162-8538-D466D6C0EE5C}" srcOrd="7" destOrd="0" parTransId="{5976C3CD-2BA3-4A76-9CE1-D667CA5BD2DE}" sibTransId="{FE3CF8FD-BDAD-4EEB-9C32-5419DCF0D831}"/>
    <dgm:cxn modelId="{01A7276A-6A06-47C5-B408-E3B8E801775B}" type="presOf" srcId="{683E6D7D-CD92-406A-99CF-380BAE8F82FE}" destId="{ABD84B70-2C99-40C2-A65E-5B87E708A053}" srcOrd="0" destOrd="0" presId="urn:microsoft.com/office/officeart/2005/8/layout/hProcess9"/>
    <dgm:cxn modelId="{E784A987-1F3A-4B34-A51F-5D5B09317B6D}" srcId="{BF549713-54A8-4710-B152-F58D7367E2C3}" destId="{D9773F50-66F5-4589-AC7C-A5665ECBCDBF}" srcOrd="0" destOrd="0" parTransId="{F816360C-A904-46D7-83EC-3C807692CFE7}" sibTransId="{C01F0B11-8ABC-4369-A4C6-972EFED1B18D}"/>
    <dgm:cxn modelId="{D2EB9689-1BD9-4D7E-B391-E7CC3E4C6759}" srcId="{BF549713-54A8-4710-B152-F58D7367E2C3}" destId="{8C39F453-2F3C-435B-99DB-D6839645D155}" srcOrd="6" destOrd="0" parTransId="{7B46BC12-328D-4A12-84D8-6B3503C258EF}" sibTransId="{DD7DBD11-8199-4EA0-8C25-103D31D9F119}"/>
    <dgm:cxn modelId="{91D36F9C-2B75-4A4E-8D5C-E564B03FD374}" srcId="{BF549713-54A8-4710-B152-F58D7367E2C3}" destId="{754FED99-715B-4430-8D1A-068C8FBB382B}" srcOrd="3" destOrd="0" parTransId="{CD4E3147-95B4-43D8-8348-92361CB9B022}" sibTransId="{EFBC6317-7071-4C12-94ED-E1BD48EF0BE6}"/>
    <dgm:cxn modelId="{868C53B4-6423-46E0-A3FC-D4384842BE04}" type="presOf" srcId="{40F5BB23-5B35-4F78-A353-2D99D8729970}" destId="{61FEB35A-590F-49E1-ADA3-597E1E9886BF}" srcOrd="0" destOrd="0" presId="urn:microsoft.com/office/officeart/2005/8/layout/hProcess9"/>
    <dgm:cxn modelId="{B48A17C9-D4C9-42E6-82EF-D476DB6A060A}" srcId="{BF549713-54A8-4710-B152-F58D7367E2C3}" destId="{2717C617-71CB-4B93-AA69-378B62823FF4}" srcOrd="1" destOrd="0" parTransId="{A46AB0AE-388A-42DA-B1F2-A9E173478A75}" sibTransId="{0D1B29D0-505C-447B-BCBD-86013CB1BEF9}"/>
    <dgm:cxn modelId="{3503CBF2-390B-4875-8B75-2149FA72E26D}" srcId="{BF549713-54A8-4710-B152-F58D7367E2C3}" destId="{683E6D7D-CD92-406A-99CF-380BAE8F82FE}" srcOrd="2" destOrd="0" parTransId="{9A782C23-5AB4-4B00-A52B-09077D98F44E}" sibTransId="{143608CA-FB60-44A0-8E2E-F87809F04F02}"/>
    <dgm:cxn modelId="{AD946EFB-3067-40A3-BDA4-90AB891014ED}" srcId="{BF549713-54A8-4710-B152-F58D7367E2C3}" destId="{40F5BB23-5B35-4F78-A353-2D99D8729970}" srcOrd="4" destOrd="0" parTransId="{1E940A9A-59FC-4615-BB41-BCAE28B1C46F}" sibTransId="{D95BEE1B-5C0B-452A-B2CA-0538DB83DA10}"/>
    <dgm:cxn modelId="{B2C4887E-2FC6-454C-ABAB-3E230A6F73B6}" type="presParOf" srcId="{8D4FD1EB-C2A2-44E0-9240-58E1796350BD}" destId="{4C6EE5B5-360A-48FC-AA45-7109F9E823B6}" srcOrd="0" destOrd="0" presId="urn:microsoft.com/office/officeart/2005/8/layout/hProcess9"/>
    <dgm:cxn modelId="{92FD6942-4D27-49CF-9913-EC81D18ACBB2}" type="presParOf" srcId="{8D4FD1EB-C2A2-44E0-9240-58E1796350BD}" destId="{0BB8B90B-AA34-4B65-8268-40A1F326E134}" srcOrd="1" destOrd="0" presId="urn:microsoft.com/office/officeart/2005/8/layout/hProcess9"/>
    <dgm:cxn modelId="{12DA2182-2F19-421E-80BE-17C4AFC8DCAD}" type="presParOf" srcId="{0BB8B90B-AA34-4B65-8268-40A1F326E134}" destId="{50B5FD6F-243F-4B3A-819A-4041BD9C27F6}" srcOrd="0" destOrd="0" presId="urn:microsoft.com/office/officeart/2005/8/layout/hProcess9"/>
    <dgm:cxn modelId="{664A4CA8-F738-4776-9A7C-8F34704CFE5D}" type="presParOf" srcId="{0BB8B90B-AA34-4B65-8268-40A1F326E134}" destId="{BAEEA296-D329-4124-B20C-FC019B7170E4}" srcOrd="1" destOrd="0" presId="urn:microsoft.com/office/officeart/2005/8/layout/hProcess9"/>
    <dgm:cxn modelId="{3DDD684B-7520-4146-827C-59B26AF2D6C1}" type="presParOf" srcId="{0BB8B90B-AA34-4B65-8268-40A1F326E134}" destId="{A6AC0D8C-33AA-4E6A-9830-276A6AF37736}" srcOrd="2" destOrd="0" presId="urn:microsoft.com/office/officeart/2005/8/layout/hProcess9"/>
    <dgm:cxn modelId="{47246313-834B-49E1-A480-3C4E67B5D010}" type="presParOf" srcId="{0BB8B90B-AA34-4B65-8268-40A1F326E134}" destId="{D1C3CC22-4E06-4556-957E-FF7AD65FA333}" srcOrd="3" destOrd="0" presId="urn:microsoft.com/office/officeart/2005/8/layout/hProcess9"/>
    <dgm:cxn modelId="{DDD833CF-129E-48BB-9777-C1DB80666F7D}" type="presParOf" srcId="{0BB8B90B-AA34-4B65-8268-40A1F326E134}" destId="{ABD84B70-2C99-40C2-A65E-5B87E708A053}" srcOrd="4" destOrd="0" presId="urn:microsoft.com/office/officeart/2005/8/layout/hProcess9"/>
    <dgm:cxn modelId="{6C7B70E2-EA74-4CB6-995B-2032479133AC}" type="presParOf" srcId="{0BB8B90B-AA34-4B65-8268-40A1F326E134}" destId="{6D3A0593-75D2-4996-ADA0-32B3C0DF184B}" srcOrd="5" destOrd="0" presId="urn:microsoft.com/office/officeart/2005/8/layout/hProcess9"/>
    <dgm:cxn modelId="{5C45A2E2-8C72-43D8-B734-09BD0D3063D3}" type="presParOf" srcId="{0BB8B90B-AA34-4B65-8268-40A1F326E134}" destId="{91CAD788-D69B-4977-B7B4-2C7901857696}" srcOrd="6" destOrd="0" presId="urn:microsoft.com/office/officeart/2005/8/layout/hProcess9"/>
    <dgm:cxn modelId="{95B2F80E-CF0C-4ABC-AE31-510D7A4B252B}" type="presParOf" srcId="{0BB8B90B-AA34-4B65-8268-40A1F326E134}" destId="{7AB5B0FD-4BC6-42D4-BB04-8AC5FE84532D}" srcOrd="7" destOrd="0" presId="urn:microsoft.com/office/officeart/2005/8/layout/hProcess9"/>
    <dgm:cxn modelId="{5A0A8757-B16D-41D0-A65F-ED9016ED48A7}" type="presParOf" srcId="{0BB8B90B-AA34-4B65-8268-40A1F326E134}" destId="{61FEB35A-590F-49E1-ADA3-597E1E9886BF}" srcOrd="8" destOrd="0" presId="urn:microsoft.com/office/officeart/2005/8/layout/hProcess9"/>
    <dgm:cxn modelId="{69AD8301-A330-4684-ABB2-1990C0B29DB8}" type="presParOf" srcId="{0BB8B90B-AA34-4B65-8268-40A1F326E134}" destId="{1FD1EED7-EF7C-4E18-B8F4-C39EC30791F6}" srcOrd="9" destOrd="0" presId="urn:microsoft.com/office/officeart/2005/8/layout/hProcess9"/>
    <dgm:cxn modelId="{1A6E86F6-4698-4676-8063-938E5DD276A3}" type="presParOf" srcId="{0BB8B90B-AA34-4B65-8268-40A1F326E134}" destId="{517E62B9-6856-48C5-B4F9-B0F158970510}" srcOrd="10" destOrd="0" presId="urn:microsoft.com/office/officeart/2005/8/layout/hProcess9"/>
    <dgm:cxn modelId="{63B48674-40D1-436F-AD85-F7A4CEAA9EFE}" type="presParOf" srcId="{0BB8B90B-AA34-4B65-8268-40A1F326E134}" destId="{F9F67AD7-9B54-488D-9B28-823FF3FDB0ED}" srcOrd="11" destOrd="0" presId="urn:microsoft.com/office/officeart/2005/8/layout/hProcess9"/>
    <dgm:cxn modelId="{5D67D25A-42E3-413D-A7C1-D045BCA0DDFA}" type="presParOf" srcId="{0BB8B90B-AA34-4B65-8268-40A1F326E134}" destId="{BF0D9EDD-4916-4EAE-A8DA-45E3777C5D96}" srcOrd="12" destOrd="0" presId="urn:microsoft.com/office/officeart/2005/8/layout/hProcess9"/>
    <dgm:cxn modelId="{8FC49D2F-7782-4BB7-B2B0-10FA018B1CF1}" type="presParOf" srcId="{0BB8B90B-AA34-4B65-8268-40A1F326E134}" destId="{D37A47F7-9536-4B2F-BAD0-952365B95984}" srcOrd="13" destOrd="0" presId="urn:microsoft.com/office/officeart/2005/8/layout/hProcess9"/>
    <dgm:cxn modelId="{B185828F-9152-4274-A5A7-9A58440A8B8A}" type="presParOf" srcId="{0BB8B90B-AA34-4B65-8268-40A1F326E134}" destId="{DA630FD4-E554-44CA-8E08-140728FAA8AA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761B8-683C-4123-8920-3D05AC385661}">
      <dsp:nvSpPr>
        <dsp:cNvPr id="0" name=""/>
        <dsp:cNvSpPr/>
      </dsp:nvSpPr>
      <dsp:spPr>
        <a:xfrm>
          <a:off x="5607401" y="2833296"/>
          <a:ext cx="2528073" cy="2528073"/>
        </a:xfrm>
        <a:prstGeom prst="ellipse">
          <a:avLst/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+mj-lt"/>
            </a:rPr>
            <a:t>Higher COVID-19 Incidence &amp; Mortality Among Minorities</a:t>
          </a:r>
        </a:p>
      </dsp:txBody>
      <dsp:txXfrm>
        <a:off x="5977629" y="3203524"/>
        <a:ext cx="1787617" cy="1787617"/>
      </dsp:txXfrm>
    </dsp:sp>
    <dsp:sp modelId="{6D1FA09B-DD97-48FF-B87E-F389C85DDB44}">
      <dsp:nvSpPr>
        <dsp:cNvPr id="0" name=""/>
        <dsp:cNvSpPr/>
      </dsp:nvSpPr>
      <dsp:spPr>
        <a:xfrm rot="10800000">
          <a:off x="5046261" y="3812127"/>
          <a:ext cx="909518" cy="720500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63EDC-0E68-4FFD-BB37-05888060D9EC}">
      <dsp:nvSpPr>
        <dsp:cNvPr id="0" name=""/>
        <dsp:cNvSpPr/>
      </dsp:nvSpPr>
      <dsp:spPr>
        <a:xfrm>
          <a:off x="1872628" y="875080"/>
          <a:ext cx="3466929" cy="377185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+mj-lt"/>
            </a:rPr>
            <a:t>Increased Exposure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- Frontline Occupations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- Residential Crowding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- Public Transportation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- Poverty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- Limited access to PPE</a:t>
          </a:r>
        </a:p>
      </dsp:txBody>
      <dsp:txXfrm>
        <a:off x="1974171" y="976623"/>
        <a:ext cx="3263843" cy="3568764"/>
      </dsp:txXfrm>
    </dsp:sp>
    <dsp:sp modelId="{39658E64-8766-4154-999B-4CF43E35F5DE}">
      <dsp:nvSpPr>
        <dsp:cNvPr id="0" name=""/>
        <dsp:cNvSpPr/>
      </dsp:nvSpPr>
      <dsp:spPr>
        <a:xfrm rot="16142319">
          <a:off x="5367669" y="1314377"/>
          <a:ext cx="2925753" cy="720500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3FC68-FF62-4FD6-8FEB-028FC418B6D5}">
      <dsp:nvSpPr>
        <dsp:cNvPr id="0" name=""/>
        <dsp:cNvSpPr/>
      </dsp:nvSpPr>
      <dsp:spPr>
        <a:xfrm>
          <a:off x="3828324" y="0"/>
          <a:ext cx="5969181" cy="121937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+mj-lt"/>
            </a:rPr>
            <a:t>Chronic Disease Disparities</a:t>
          </a:r>
        </a:p>
      </dsp:txBody>
      <dsp:txXfrm>
        <a:off x="3864038" y="35714"/>
        <a:ext cx="5897753" cy="1147947"/>
      </dsp:txXfrm>
    </dsp:sp>
    <dsp:sp modelId="{CF2C5BDD-3BB9-4092-A16F-EC73D4E541BE}">
      <dsp:nvSpPr>
        <dsp:cNvPr id="0" name=""/>
        <dsp:cNvSpPr/>
      </dsp:nvSpPr>
      <dsp:spPr>
        <a:xfrm>
          <a:off x="7846678" y="3791378"/>
          <a:ext cx="1133934" cy="720500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A37B9-6516-46EF-8C49-AE1142DE760A}">
      <dsp:nvSpPr>
        <dsp:cNvPr id="0" name=""/>
        <dsp:cNvSpPr/>
      </dsp:nvSpPr>
      <dsp:spPr>
        <a:xfrm>
          <a:off x="8457452" y="934320"/>
          <a:ext cx="3453816" cy="3607134"/>
        </a:xfrm>
        <a:prstGeom prst="roundRect">
          <a:avLst>
            <a:gd name="adj" fmla="val 10000"/>
          </a:avLst>
        </a:prstGeom>
        <a:solidFill>
          <a:srgbClr val="0066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+mj-lt"/>
            </a:rPr>
            <a:t>Testing &amp; Treatment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- Unequal Access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- Affordability &amp; Health Insurance Gaps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- Provider Bias &amp; Racism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- Lack of Trust &amp; Stigma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- Miscommunication</a:t>
          </a:r>
          <a:endParaRPr lang="en-US" sz="2000" b="1" kern="1200" dirty="0">
            <a:latin typeface="+mj-lt"/>
          </a:endParaRPr>
        </a:p>
      </dsp:txBody>
      <dsp:txXfrm>
        <a:off x="8558611" y="1035479"/>
        <a:ext cx="3251498" cy="3404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FA8A6-971B-46F5-AF79-EC5575509928}">
      <dsp:nvSpPr>
        <dsp:cNvPr id="0" name=""/>
        <dsp:cNvSpPr/>
      </dsp:nvSpPr>
      <dsp:spPr>
        <a:xfrm rot="16200000">
          <a:off x="352425" y="-333365"/>
          <a:ext cx="2271712" cy="2976562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latin typeface="+mj-lt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+mj-lt"/>
            </a:rPr>
            <a:t>Authorization</a:t>
          </a:r>
        </a:p>
      </dsp:txBody>
      <dsp:txXfrm rot="5400000">
        <a:off x="0" y="19060"/>
        <a:ext cx="2976562" cy="1703784"/>
      </dsp:txXfrm>
    </dsp:sp>
    <dsp:sp modelId="{5EE5EF13-48E2-4088-AABF-ACA9A9A7E126}">
      <dsp:nvSpPr>
        <dsp:cNvPr id="0" name=""/>
        <dsp:cNvSpPr/>
      </dsp:nvSpPr>
      <dsp:spPr>
        <a:xfrm>
          <a:off x="2976562" y="0"/>
          <a:ext cx="2976562" cy="2271712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latin typeface="+mj-lt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+mj-lt"/>
            </a:rPr>
            <a:t>Supply</a:t>
          </a:r>
        </a:p>
      </dsp:txBody>
      <dsp:txXfrm>
        <a:off x="2976562" y="0"/>
        <a:ext cx="2976562" cy="1703784"/>
      </dsp:txXfrm>
    </dsp:sp>
    <dsp:sp modelId="{B57629A1-EA39-491A-A10C-4AB4A00B8991}">
      <dsp:nvSpPr>
        <dsp:cNvPr id="0" name=""/>
        <dsp:cNvSpPr/>
      </dsp:nvSpPr>
      <dsp:spPr>
        <a:xfrm rot="10800000">
          <a:off x="0" y="2271712"/>
          <a:ext cx="2976562" cy="2271712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+mj-lt"/>
            </a:rPr>
            <a:t>Demand</a:t>
          </a:r>
        </a:p>
      </dsp:txBody>
      <dsp:txXfrm rot="10800000">
        <a:off x="0" y="2839640"/>
        <a:ext cx="2976562" cy="1703784"/>
      </dsp:txXfrm>
    </dsp:sp>
    <dsp:sp modelId="{9FF65F12-4E0A-43BA-A9E1-7DED56A3CCA8}">
      <dsp:nvSpPr>
        <dsp:cNvPr id="0" name=""/>
        <dsp:cNvSpPr/>
      </dsp:nvSpPr>
      <dsp:spPr>
        <a:xfrm rot="5400000">
          <a:off x="3328987" y="1919287"/>
          <a:ext cx="2271712" cy="2976562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+mj-lt"/>
            </a:rPr>
            <a:t>Distribution</a:t>
          </a:r>
        </a:p>
      </dsp:txBody>
      <dsp:txXfrm rot="-5400000">
        <a:off x="2976562" y="2839640"/>
        <a:ext cx="2976562" cy="1703784"/>
      </dsp:txXfrm>
    </dsp:sp>
    <dsp:sp modelId="{B16D2420-BE3B-4A02-91E3-38B664016185}">
      <dsp:nvSpPr>
        <dsp:cNvPr id="0" name=""/>
        <dsp:cNvSpPr/>
      </dsp:nvSpPr>
      <dsp:spPr>
        <a:xfrm>
          <a:off x="2083593" y="1703784"/>
          <a:ext cx="1785937" cy="113585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+mj-lt"/>
            </a:rPr>
            <a:t>Equity</a:t>
          </a:r>
        </a:p>
      </dsp:txBody>
      <dsp:txXfrm>
        <a:off x="2139041" y="1759232"/>
        <a:ext cx="1675041" cy="1024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EE5B5-360A-48FC-AA45-7109F9E823B6}">
      <dsp:nvSpPr>
        <dsp:cNvPr id="0" name=""/>
        <dsp:cNvSpPr/>
      </dsp:nvSpPr>
      <dsp:spPr>
        <a:xfrm>
          <a:off x="2" y="0"/>
          <a:ext cx="11801469" cy="42291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5FD6F-243F-4B3A-819A-4041BD9C27F6}">
      <dsp:nvSpPr>
        <dsp:cNvPr id="0" name=""/>
        <dsp:cNvSpPr/>
      </dsp:nvSpPr>
      <dsp:spPr>
        <a:xfrm>
          <a:off x="468" y="1268729"/>
          <a:ext cx="1413238" cy="16916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+mj-lt"/>
            </a:rPr>
            <a:t>Use Data and Feedback to Inform Strategy</a:t>
          </a:r>
        </a:p>
      </dsp:txBody>
      <dsp:txXfrm>
        <a:off x="69457" y="1337718"/>
        <a:ext cx="1275260" cy="1553662"/>
      </dsp:txXfrm>
    </dsp:sp>
    <dsp:sp modelId="{A6AC0D8C-33AA-4E6A-9830-276A6AF37736}">
      <dsp:nvSpPr>
        <dsp:cNvPr id="0" name=""/>
        <dsp:cNvSpPr/>
      </dsp:nvSpPr>
      <dsp:spPr>
        <a:xfrm>
          <a:off x="1484368" y="1268729"/>
          <a:ext cx="1413238" cy="169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+mj-lt"/>
            </a:rPr>
            <a:t>Community Engagement</a:t>
          </a:r>
        </a:p>
      </dsp:txBody>
      <dsp:txXfrm>
        <a:off x="1553357" y="1337718"/>
        <a:ext cx="1275260" cy="1553662"/>
      </dsp:txXfrm>
    </dsp:sp>
    <dsp:sp modelId="{ABD84B70-2C99-40C2-A65E-5B87E708A053}">
      <dsp:nvSpPr>
        <dsp:cNvPr id="0" name=""/>
        <dsp:cNvSpPr/>
      </dsp:nvSpPr>
      <dsp:spPr>
        <a:xfrm>
          <a:off x="2968268" y="1268729"/>
          <a:ext cx="1413238" cy="169164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+mj-lt"/>
            </a:rPr>
            <a:t>Partner with Trusted Community Partners</a:t>
          </a:r>
        </a:p>
      </dsp:txBody>
      <dsp:txXfrm>
        <a:off x="3037257" y="1337718"/>
        <a:ext cx="1275260" cy="1553662"/>
      </dsp:txXfrm>
    </dsp:sp>
    <dsp:sp modelId="{91CAD788-D69B-4977-B7B4-2C7901857696}">
      <dsp:nvSpPr>
        <dsp:cNvPr id="0" name=""/>
        <dsp:cNvSpPr/>
      </dsp:nvSpPr>
      <dsp:spPr>
        <a:xfrm>
          <a:off x="4452168" y="1268729"/>
          <a:ext cx="1413238" cy="16916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latin typeface="+mj-lt"/>
            </a:rPr>
            <a:t>Increase Vaccine Availability</a:t>
          </a:r>
          <a:endParaRPr lang="en-US" sz="1500" b="0" kern="1200" dirty="0">
            <a:latin typeface="+mj-lt"/>
          </a:endParaRPr>
        </a:p>
      </dsp:txBody>
      <dsp:txXfrm>
        <a:off x="4521157" y="1337718"/>
        <a:ext cx="1275260" cy="1553662"/>
      </dsp:txXfrm>
    </dsp:sp>
    <dsp:sp modelId="{61FEB35A-590F-49E1-ADA3-597E1E9886BF}">
      <dsp:nvSpPr>
        <dsp:cNvPr id="0" name=""/>
        <dsp:cNvSpPr/>
      </dsp:nvSpPr>
      <dsp:spPr>
        <a:xfrm>
          <a:off x="5936068" y="1268729"/>
          <a:ext cx="1413238" cy="169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+mj-lt"/>
            </a:rPr>
            <a:t>Be Culturally Competent &amp; Address Hesitancy </a:t>
          </a:r>
        </a:p>
      </dsp:txBody>
      <dsp:txXfrm>
        <a:off x="6005057" y="1337718"/>
        <a:ext cx="1275260" cy="1553662"/>
      </dsp:txXfrm>
    </dsp:sp>
    <dsp:sp modelId="{517E62B9-6856-48C5-B4F9-B0F158970510}">
      <dsp:nvSpPr>
        <dsp:cNvPr id="0" name=""/>
        <dsp:cNvSpPr/>
      </dsp:nvSpPr>
      <dsp:spPr>
        <a:xfrm>
          <a:off x="7419968" y="1268729"/>
          <a:ext cx="1413238" cy="169164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+mj-lt"/>
            </a:rPr>
            <a:t>Provide Translation Services and Literacy Supports</a:t>
          </a:r>
        </a:p>
      </dsp:txBody>
      <dsp:txXfrm>
        <a:off x="7488957" y="1337718"/>
        <a:ext cx="1275260" cy="1553662"/>
      </dsp:txXfrm>
    </dsp:sp>
    <dsp:sp modelId="{BF0D9EDD-4916-4EAE-A8DA-45E3777C5D96}">
      <dsp:nvSpPr>
        <dsp:cNvPr id="0" name=""/>
        <dsp:cNvSpPr/>
      </dsp:nvSpPr>
      <dsp:spPr>
        <a:xfrm>
          <a:off x="8903868" y="1268729"/>
          <a:ext cx="1413238" cy="16916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+mj-lt"/>
            </a:rPr>
            <a:t>Develop Effective Systems for Tracking Distribution</a:t>
          </a:r>
        </a:p>
      </dsp:txBody>
      <dsp:txXfrm>
        <a:off x="8972857" y="1337718"/>
        <a:ext cx="1275260" cy="1553662"/>
      </dsp:txXfrm>
    </dsp:sp>
    <dsp:sp modelId="{DA630FD4-E554-44CA-8E08-140728FAA8AA}">
      <dsp:nvSpPr>
        <dsp:cNvPr id="0" name=""/>
        <dsp:cNvSpPr/>
      </dsp:nvSpPr>
      <dsp:spPr>
        <a:xfrm>
          <a:off x="10387768" y="1268729"/>
          <a:ext cx="1413238" cy="169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+mj-lt"/>
            </a:rPr>
            <a:t>Be Accessible for Questions and Concerns</a:t>
          </a:r>
        </a:p>
      </dsp:txBody>
      <dsp:txXfrm>
        <a:off x="10456757" y="1337718"/>
        <a:ext cx="1275260" cy="155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F5FA1-227D-4CBA-A257-025254E918E2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06FC-D207-4263-B2AD-8784A2CB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9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5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92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8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96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75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58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22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13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8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9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</a:t>
            </a:r>
            <a:r>
              <a:rPr lang="en-US"/>
              <a:t>Education Building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D06FC-D207-4263-B2AD-8784A2CBCD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2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18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8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8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7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94C9A-E4B4-4D60-B93D-54E4B4FDE4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13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94C9A-E4B4-4D60-B93D-54E4B4FDE4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35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94C9A-E4B4-4D60-B93D-54E4B4FDE4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64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recent study reported that 45 percent of American adults have factors that place them at risk for serious COVID-19 complications. Because those attending churches are on average older than the general population, an even higher proportion of church congregants are at risk for serious COVID-19 complications.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1E2C-2C14-41DD-A278-9F3CF2AC9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2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  <a:lvl6pPr marL="1143000" indent="0" algn="ctr">
              <a:buNone/>
              <a:defRPr/>
            </a:lvl6pPr>
            <a:lvl7pPr marL="1371600" indent="0" algn="ctr">
              <a:buNone/>
              <a:defRPr/>
            </a:lvl7pPr>
            <a:lvl8pPr marL="1600200" indent="0" algn="ctr">
              <a:buNone/>
              <a:defRPr/>
            </a:lvl8pPr>
            <a:lvl9pPr marL="1828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90614B-DA2F-45A4-BEBC-C25CC058E6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6211-2213-4765-B7A1-039CA21FF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97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55D717-C667-477E-BC70-77E0CEE03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9094-D8F6-4F39-9F62-3DCD9310E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21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1725" y="177800"/>
            <a:ext cx="2625725" cy="6045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0" y="177800"/>
            <a:ext cx="7800975" cy="604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CD5A53-BF0D-481E-9742-DD3326CD6F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E526B-F1B1-4F1F-BB8D-A7C0A1BD2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70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851CDC-CE4C-4A7F-B295-B6DA591BA2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B65F0-9609-4ACB-94F0-54DECE6DC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75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19" y="4406900"/>
            <a:ext cx="10363200" cy="136207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19" y="2906712"/>
            <a:ext cx="10363200" cy="1500188"/>
          </a:xfrm>
        </p:spPr>
        <p:txBody>
          <a:bodyPr anchor="b"/>
          <a:lstStyle>
            <a:lvl1pPr marL="0" indent="0">
              <a:buNone/>
              <a:defRPr sz="1000">
                <a:latin typeface="+mj-lt"/>
              </a:defRPr>
            </a:lvl1pPr>
            <a:lvl2pPr marL="228600" indent="0">
              <a:buNone/>
              <a:defRPr sz="900"/>
            </a:lvl2pPr>
            <a:lvl3pPr marL="457200" indent="0">
              <a:buNone/>
              <a:defRPr sz="800"/>
            </a:lvl3pPr>
            <a:lvl4pPr marL="685800" indent="0">
              <a:buNone/>
              <a:defRPr sz="700"/>
            </a:lvl4pPr>
            <a:lvl5pPr marL="914400" indent="0">
              <a:buNone/>
              <a:defRPr sz="700"/>
            </a:lvl5pPr>
            <a:lvl6pPr marL="1143000" indent="0">
              <a:buNone/>
              <a:defRPr sz="700"/>
            </a:lvl6pPr>
            <a:lvl7pPr marL="1371600" indent="0">
              <a:buNone/>
              <a:defRPr sz="700"/>
            </a:lvl7pPr>
            <a:lvl8pPr marL="1600200" indent="0">
              <a:buNone/>
              <a:defRPr sz="700"/>
            </a:lvl8pPr>
            <a:lvl9pPr marL="18288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2E0BEE-792D-48C8-998B-F63D18C885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566AD-63C9-469E-ADDA-3C56B1592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7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0" y="1574800"/>
            <a:ext cx="5213350" cy="464820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900">
                <a:latin typeface="+mj-lt"/>
              </a:defRPr>
            </a:lvl4pPr>
            <a:lvl5pPr>
              <a:defRPr sz="9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574800"/>
            <a:ext cx="5213350" cy="464820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900">
                <a:latin typeface="+mj-lt"/>
              </a:defRPr>
            </a:lvl4pPr>
            <a:lvl5pPr>
              <a:defRPr sz="9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C4214D-2C9F-4A5D-96B6-908E80F4B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7495-3042-4013-9C1F-6189E39EA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21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7182" cy="639763"/>
          </a:xfrm>
        </p:spPr>
        <p:txBody>
          <a:bodyPr anchor="b"/>
          <a:lstStyle>
            <a:lvl1pPr marL="0" indent="0">
              <a:buNone/>
              <a:defRPr sz="1200" b="1">
                <a:latin typeface="+mj-lt"/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182" cy="3951288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900">
                <a:latin typeface="+mj-lt"/>
              </a:defRPr>
            </a:lvl3pPr>
            <a:lvl4pPr>
              <a:defRPr sz="800">
                <a:latin typeface="+mj-lt"/>
              </a:defRPr>
            </a:lvl4pPr>
            <a:lvl5pPr>
              <a:defRPr sz="800">
                <a:latin typeface="+mj-l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2" y="1535112"/>
            <a:ext cx="5388769" cy="639763"/>
          </a:xfrm>
        </p:spPr>
        <p:txBody>
          <a:bodyPr anchor="b"/>
          <a:lstStyle>
            <a:lvl1pPr marL="0" indent="0">
              <a:buNone/>
              <a:defRPr sz="1200" b="1">
                <a:latin typeface="+mj-lt"/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2" y="2174875"/>
            <a:ext cx="5388769" cy="3951288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900">
                <a:latin typeface="+mj-lt"/>
              </a:defRPr>
            </a:lvl3pPr>
            <a:lvl4pPr>
              <a:defRPr sz="800">
                <a:latin typeface="+mj-lt"/>
              </a:defRPr>
            </a:lvl4pPr>
            <a:lvl5pPr>
              <a:defRPr sz="800">
                <a:latin typeface="+mj-l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8949F61-130A-4F47-8E60-45E35D015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42A31-42A4-452D-9EB5-ED13A87CB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709629-B6AC-46FF-84A7-9EF0A3AE1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F283-46B3-43ED-9FFA-7B1CB311F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0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798BC8A-7C69-491C-B120-EB092E25EF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4203C-B513-4134-8337-91292A533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13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819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3050"/>
            <a:ext cx="6815931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819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2440ED-F8A6-45E0-8623-099A81064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4C9CB-E57E-4C2B-994D-1B5407CF5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6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82" y="4800600"/>
            <a:ext cx="7315200" cy="5667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82" y="612775"/>
            <a:ext cx="73152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r>
              <a:rPr lang="en-US" noProof="0">
                <a:sym typeface="Helvetica Neue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82" y="5367338"/>
            <a:ext cx="73152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106642-A424-4C77-BE67-6A7EE3314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85B7-7F87-4ABD-A39D-F432534FE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22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23BBF10-000C-41DB-B626-DA5CEBA49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177800"/>
            <a:ext cx="10502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Raleway" panose="020B0503030101060003" pitchFamily="34" charset="0"/>
              </a:rPr>
              <a:t>Click to edit Master title style</a:t>
            </a:r>
          </a:p>
        </p:txBody>
      </p:sp>
      <p:pic>
        <p:nvPicPr>
          <p:cNvPr id="1027" name="Picture 2" descr="pasted-image.pdf">
            <a:extLst>
              <a:ext uri="{FF2B5EF4-FFF2-40B4-BE49-F238E27FC236}">
                <a16:creationId xmlns:a16="http://schemas.microsoft.com/office/drawing/2014/main" id="{7C309BDE-BD31-49B5-BA7B-94C0D15A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7" t="53889"/>
          <a:stretch>
            <a:fillRect/>
          </a:stretch>
        </p:blipFill>
        <p:spPr bwMode="auto">
          <a:xfrm>
            <a:off x="0" y="0"/>
            <a:ext cx="20812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>
            <a:extLst>
              <a:ext uri="{FF2B5EF4-FFF2-40B4-BE49-F238E27FC236}">
                <a16:creationId xmlns:a16="http://schemas.microsoft.com/office/drawing/2014/main" id="{EC9114C5-7187-49EF-86B4-B6511223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307138"/>
            <a:ext cx="1768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>
            <a:extLst>
              <a:ext uri="{FF2B5EF4-FFF2-40B4-BE49-F238E27FC236}">
                <a16:creationId xmlns:a16="http://schemas.microsoft.com/office/drawing/2014/main" id="{30AC3C00-9213-42EA-9062-7AD4AAD6F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50" y="1574800"/>
            <a:ext cx="10502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3D01F65-A8B6-7C43-9E08-2E20695514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5979319" y="6540500"/>
            <a:ext cx="226219" cy="230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eaLnBrk="1">
              <a:defRPr sz="1200" b="0">
                <a:latin typeface="+mj-lt"/>
                <a:ea typeface="ＭＳ Ｐゴシック" panose="020B0600070205080204" pitchFamily="34" charset="-128"/>
                <a:sym typeface="Helvetica Neue Light" panose="02000403000000020004" pitchFamily="2" charset="0"/>
              </a:defRPr>
            </a:lvl1pPr>
          </a:lstStyle>
          <a:p>
            <a:pPr>
              <a:defRPr/>
            </a:pPr>
            <a:fld id="{1E19F406-114C-4C5E-91B2-E3DE56C198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0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+mj-lt"/>
          <a:ea typeface="MS PGothic" panose="020B0600070205080204" pitchFamily="34" charset="-128"/>
          <a:cs typeface="+mj-cs"/>
          <a:sym typeface="Raleway" panose="020B0503030101060003" pitchFamily="34" charset="0"/>
        </a:defRPr>
      </a:lvl1pPr>
      <a:lvl2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2pPr>
      <a:lvl3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3pPr>
      <a:lvl4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4pPr>
      <a:lvl5pPr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MS PGothic" panose="020B0600070205080204" pitchFamily="34" charset="-128"/>
          <a:cs typeface="Raleway" charset="0"/>
          <a:sym typeface="Raleway" panose="020B0503030101060003" pitchFamily="34" charset="0"/>
        </a:defRPr>
      </a:lvl5pPr>
      <a:lvl6pPr marL="228600"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6pPr>
      <a:lvl7pPr marL="457200"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7pPr>
      <a:lvl8pPr marL="685800"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8pPr>
      <a:lvl9pPr marL="914400" algn="ctr" defTabSz="41275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5E5E5E"/>
          </a:solidFill>
          <a:latin typeface="Raleway" charset="0"/>
          <a:ea typeface="ＭＳ Ｐゴシック" charset="0"/>
          <a:cs typeface="Raleway" charset="0"/>
          <a:sym typeface="Raleway" charset="0"/>
        </a:defRPr>
      </a:lvl9pPr>
    </p:titleStyle>
    <p:bodyStyle>
      <a:lvl1pPr marL="3175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MS PGothic" panose="020B0600070205080204" pitchFamily="34" charset="-128"/>
          <a:cs typeface="+mn-cs"/>
          <a:sym typeface="Helvetica Neue" charset="0"/>
        </a:defRPr>
      </a:lvl1pPr>
      <a:lvl2pPr marL="6350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Helvetica Neue" charset="0"/>
          <a:cs typeface="+mn-cs"/>
          <a:sym typeface="Helvetica Neue" charset="0"/>
        </a:defRPr>
      </a:lvl2pPr>
      <a:lvl3pPr marL="9525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Helvetica Neue" charset="0"/>
          <a:cs typeface="+mn-cs"/>
          <a:sym typeface="Helvetica Neue" charset="0"/>
        </a:defRPr>
      </a:lvl3pPr>
      <a:lvl4pPr marL="12700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Helvetica Neue" charset="0"/>
          <a:cs typeface="+mn-cs"/>
          <a:sym typeface="Helvetica Neue" charset="0"/>
        </a:defRPr>
      </a:lvl4pPr>
      <a:lvl5pPr marL="15875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j-lt"/>
          <a:ea typeface="Helvetica Neue" charset="0"/>
          <a:cs typeface="+mn-cs"/>
          <a:sym typeface="Helvetica Neue" charset="0"/>
        </a:defRPr>
      </a:lvl5pPr>
      <a:lvl6pPr marL="18161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6pPr>
      <a:lvl7pPr marL="20447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7pPr>
      <a:lvl8pPr marL="22733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8pPr>
      <a:lvl9pPr marL="2501900" indent="-317500" algn="l" defTabSz="412750" rtl="0" eaLnBrk="1" fontAlgn="base" hangingPunct="1">
        <a:spcBef>
          <a:spcPts val="2950"/>
        </a:spcBef>
        <a:spcAft>
          <a:spcPct val="0"/>
        </a:spcAft>
        <a:buSzPct val="125000"/>
        <a:buChar char="•"/>
        <a:defRPr sz="2600">
          <a:solidFill>
            <a:srgbClr val="000000"/>
          </a:solidFill>
          <a:latin typeface="+mn-lt"/>
          <a:ea typeface="Helvetica Neue" charset="0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c.gov/mmwr/volumes/70/wr/mm7005e1.htm#T1_dow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11.org/services/covid19" TargetMode="External"/><Relationship Id="rId2" Type="http://schemas.openxmlformats.org/officeDocument/2006/relationships/hyperlink" Target="https://www.cdc.gov/coronavirus/2019-ncov/index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ami.org/Support-Education/NAMI-HelpLine/COVID-19-Information-and-Resources" TargetMode="External"/><Relationship Id="rId5" Type="http://schemas.openxmlformats.org/officeDocument/2006/relationships/hyperlink" Target="https://www.cdcfoundation.org/covid-19-public-health-resources" TargetMode="External"/><Relationship Id="rId4" Type="http://schemas.openxmlformats.org/officeDocument/2006/relationships/hyperlink" Target="https://www.ama-assn.org/delivering-care/health-equity/states-tracking-covid-19-race-and-ethnicity-dat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chmoore@christianacare.org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Carla.P.Aponte.ohnson@christianacare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shala.R.Lee@christianacare.or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interactive/2020/health/coronavirus-us-maps-and-cas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127489/covid-19-us-hospital-rate-by-ethnicit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mresearchlab.org/covid/deaths-by-ra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delaware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delaware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8C22DF29-635D-400E-85A6-802DD751FF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0397" y="4670197"/>
            <a:ext cx="11322656" cy="2087809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altLang="en-US" sz="6000" b="1" dirty="0"/>
            </a:br>
            <a:r>
              <a:rPr lang="en-US" altLang="en-US" b="1" dirty="0"/>
              <a:t>ChristianaCare COVID-19 Updates</a:t>
            </a:r>
            <a:br>
              <a:rPr lang="en-US" altLang="en-US" sz="6000" b="1" dirty="0"/>
            </a:br>
            <a:br>
              <a:rPr lang="en-US" altLang="en-US" sz="4000" dirty="0">
                <a:solidFill>
                  <a:schemeClr val="tx2"/>
                </a:solidFill>
              </a:rPr>
            </a:br>
            <a:br>
              <a:rPr lang="en-US" altLang="en-US" sz="4000" dirty="0">
                <a:solidFill>
                  <a:schemeClr val="tx2"/>
                </a:solidFill>
              </a:rPr>
            </a:br>
            <a:br>
              <a:rPr lang="en-US" altLang="en-US" sz="3000" dirty="0">
                <a:solidFill>
                  <a:schemeClr val="tx2"/>
                </a:solidFill>
              </a:rPr>
            </a:br>
            <a:endParaRPr lang="en-US" altLang="en-US" sz="30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B76A2-473D-4B24-A4FE-A901E2BF8990}"/>
              </a:ext>
            </a:extLst>
          </p:cNvPr>
          <p:cNvSpPr/>
          <p:nvPr/>
        </p:nvSpPr>
        <p:spPr>
          <a:xfrm>
            <a:off x="2420426" y="5072647"/>
            <a:ext cx="714027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Marshala Lee, MD, MPH</a:t>
            </a:r>
          </a:p>
          <a:p>
            <a:pPr algn="ctr"/>
            <a:r>
              <a:rPr lang="en-US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Carla Aponte Johnson, MS</a:t>
            </a:r>
          </a:p>
          <a:p>
            <a:pPr algn="ctr"/>
            <a:r>
              <a:rPr lang="en-US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Christopher Moore, BA, LSSGB</a:t>
            </a:r>
          </a:p>
          <a:p>
            <a:pPr algn="ctr"/>
            <a:endParaRPr lang="en-US" altLang="en-US" sz="25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br>
              <a:rPr lang="en-US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69979F34-477C-437E-BC01-1B08B16E9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r="12906"/>
          <a:stretch/>
        </p:blipFill>
        <p:spPr>
          <a:xfrm>
            <a:off x="4056987" y="480994"/>
            <a:ext cx="3867150" cy="305278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0433-C7E8-4AA4-9EC2-9AA0C6A8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/>
          <a:lstStyle/>
          <a:p>
            <a:pPr algn="ctr"/>
            <a:r>
              <a:rPr lang="en-US" b="1" dirty="0"/>
              <a:t>COVID-19 Disparities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488B0A-EC28-453B-BFAA-D2D557DBD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681608"/>
              </p:ext>
            </p:extLst>
          </p:nvPr>
        </p:nvGraphicFramePr>
        <p:xfrm>
          <a:off x="-855345" y="1239520"/>
          <a:ext cx="1373632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490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EAF5-1434-42D5-B826-B8A7438D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80210"/>
            <a:ext cx="10622280" cy="1356360"/>
          </a:xfrm>
        </p:spPr>
        <p:txBody>
          <a:bodyPr/>
          <a:lstStyle/>
          <a:p>
            <a:pPr algn="ctr"/>
            <a:r>
              <a:rPr lang="en-US" sz="5200" b="1" dirty="0"/>
              <a:t>Long-Term Health </a:t>
            </a:r>
            <a:br>
              <a:rPr lang="en-US" sz="5200" b="1" dirty="0"/>
            </a:br>
            <a:r>
              <a:rPr lang="en-US" sz="5200" b="1" dirty="0"/>
              <a:t>Complications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490C0-0522-4C5C-B4AC-3951ADE95F01}"/>
              </a:ext>
            </a:extLst>
          </p:cNvPr>
          <p:cNvSpPr/>
          <p:nvPr/>
        </p:nvSpPr>
        <p:spPr>
          <a:xfrm>
            <a:off x="762000" y="2426017"/>
            <a:ext cx="11430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Cardiovascular: inflammation of the heart muscle.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Respiratory: lung function abnormalities.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Renal: acute kidney injury.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Dermatologic: rash, hair loss.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Neurological: smell and taste problems, sleep issues, difficulty with concentration, memory problems.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Psychiatric: depression, anxiety, changes in mood.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5633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270D-9A12-4ADA-A4E1-AC571310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6700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Treatment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83EAA-C11F-48A8-B728-C6D66454BB37}"/>
              </a:ext>
            </a:extLst>
          </p:cNvPr>
          <p:cNvSpPr txBox="1"/>
          <p:nvPr/>
        </p:nvSpPr>
        <p:spPr>
          <a:xfrm>
            <a:off x="761779" y="1526857"/>
            <a:ext cx="112475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FDA granted emergency use authorization of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monoclonal antibody treatments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Bamlanivimab, a combination of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Bamlanivimab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Etesevimab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a combination of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Casirivimab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Imdevimab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Treatments have been approved for non-hospitalized adults and children over age 12 with mild to moderate COVID-19 symptoms who are at risk for developing severe COVID-19 or being hospitalized for it.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these patients, the approved treatments can reduce the risk of hospitalization and emergency room visits. These therapies must be given intravenously (by IV) soon after developing symptoms.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FDA has approved one drug,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Remdesivir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to treat COVID-19.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Several clinical trials under 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82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15" y="2750820"/>
            <a:ext cx="9875520" cy="1356360"/>
          </a:xfrm>
        </p:spPr>
        <p:txBody>
          <a:bodyPr/>
          <a:lstStyle/>
          <a:p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ChristianaCare</a:t>
            </a:r>
            <a:b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 Response</a:t>
            </a:r>
          </a:p>
        </p:txBody>
      </p:sp>
    </p:spTree>
    <p:extLst>
      <p:ext uri="{BB962C8B-B14F-4D97-AF65-F5344CB8AC3E}">
        <p14:creationId xmlns:p14="http://schemas.microsoft.com/office/powerpoint/2010/main" val="315959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270D-9A12-4ADA-A4E1-AC571310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800100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Testing Sites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83EAA-C11F-48A8-B728-C6D66454BB37}"/>
              </a:ext>
            </a:extLst>
          </p:cNvPr>
          <p:cNvSpPr txBox="1"/>
          <p:nvPr/>
        </p:nvSpPr>
        <p:spPr>
          <a:xfrm>
            <a:off x="4710003" y="2412658"/>
            <a:ext cx="7072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Spring 2020, ChristianaCare identified two locations for community-based testing sites: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Kingswood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Community Center.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Latin American Community Center.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Sites were created to provide free community testing, along with wrap-around supports to address COVID-related issues and social determinants of health.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Community Health Worker on site to work with patients.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Language Services on site to remove any barriers for non-English speaking patients.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B58E8-1790-8942-9857-ACB85FF40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166" r="12959" b="10022"/>
          <a:stretch/>
        </p:blipFill>
        <p:spPr>
          <a:xfrm>
            <a:off x="0" y="2501868"/>
            <a:ext cx="4244987" cy="32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4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270D-9A12-4ADA-A4E1-AC571310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800100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83EAA-C11F-48A8-B728-C6D66454BB37}"/>
              </a:ext>
            </a:extLst>
          </p:cNvPr>
          <p:cNvSpPr txBox="1"/>
          <p:nvPr/>
        </p:nvSpPr>
        <p:spPr>
          <a:xfrm>
            <a:off x="733204" y="2365057"/>
            <a:ext cx="11247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ABCD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ABCD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ABCD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957AB-0105-4CC6-895D-5AD6636A5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444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2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270D-9A12-4ADA-A4E1-AC571310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800100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83EAA-C11F-48A8-B728-C6D66454BB37}"/>
              </a:ext>
            </a:extLst>
          </p:cNvPr>
          <p:cNvSpPr txBox="1"/>
          <p:nvPr/>
        </p:nvSpPr>
        <p:spPr>
          <a:xfrm>
            <a:off x="733204" y="2365057"/>
            <a:ext cx="11247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ABCD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ABCD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ABCD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A39BF-A249-49FD-94C6-5C3B064BC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270D-9A12-4ADA-A4E1-AC571310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79" y="600075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COVID-19 Vaccine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480526-81D5-4C48-B291-E451D428D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17640"/>
              </p:ext>
            </p:extLst>
          </p:nvPr>
        </p:nvGraphicFramePr>
        <p:xfrm>
          <a:off x="1075509" y="2168159"/>
          <a:ext cx="10040982" cy="3534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2462">
                  <a:extLst>
                    <a:ext uri="{9D8B030D-6E8A-4147-A177-3AD203B41FA5}">
                      <a16:colId xmlns:a16="http://schemas.microsoft.com/office/drawing/2014/main" val="2235932229"/>
                    </a:ext>
                  </a:extLst>
                </a:gridCol>
                <a:gridCol w="3324974">
                  <a:extLst>
                    <a:ext uri="{9D8B030D-6E8A-4147-A177-3AD203B41FA5}">
                      <a16:colId xmlns:a16="http://schemas.microsoft.com/office/drawing/2014/main" val="3872040970"/>
                    </a:ext>
                  </a:extLst>
                </a:gridCol>
                <a:gridCol w="3963546">
                  <a:extLst>
                    <a:ext uri="{9D8B030D-6E8A-4147-A177-3AD203B41FA5}">
                      <a16:colId xmlns:a16="http://schemas.microsoft.com/office/drawing/2014/main" val="2460086444"/>
                    </a:ext>
                  </a:extLst>
                </a:gridCol>
              </a:tblGrid>
              <a:tr h="720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Pfizer</a:t>
                      </a:r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Moderna</a:t>
                      </a:r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773885"/>
                  </a:ext>
                </a:extLst>
              </a:tr>
              <a:tr h="530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Type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mRNA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mRNA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3168924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Dose timing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2 doses, 21 days apart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</a:rPr>
                        <a:t>2 doses, 28 days apart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160404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Storage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Requires ultra-cold storage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Requires routine cold storage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4822906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Effectiveness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95% effective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94.1% effective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114212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fontAlgn="b"/>
                      <a:endParaRPr lang="en-US" sz="2000" b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Emergency Auth.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Approved for individuals 16+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Approved for individuals 18+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738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296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C837DA-0CFF-4DCE-BC0D-ECBA0FD1A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11" y="0"/>
            <a:ext cx="9876376" cy="13534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A8AEB0C-2A4B-4DBB-9296-F7904C23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75786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COVID-19 Vaccine 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7B7C7914-8CD1-7A43-A3E1-B22BB0DC5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212171"/>
              </p:ext>
            </p:extLst>
          </p:nvPr>
        </p:nvGraphicFramePr>
        <p:xfrm>
          <a:off x="1829388" y="1927990"/>
          <a:ext cx="853322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5787">
                  <a:extLst>
                    <a:ext uri="{9D8B030D-6E8A-4147-A177-3AD203B41FA5}">
                      <a16:colId xmlns:a16="http://schemas.microsoft.com/office/drawing/2014/main" val="1908574433"/>
                    </a:ext>
                  </a:extLst>
                </a:gridCol>
                <a:gridCol w="1737119">
                  <a:extLst>
                    <a:ext uri="{9D8B030D-6E8A-4147-A177-3AD203B41FA5}">
                      <a16:colId xmlns:a16="http://schemas.microsoft.com/office/drawing/2014/main" val="214434617"/>
                    </a:ext>
                  </a:extLst>
                </a:gridCol>
                <a:gridCol w="1590319">
                  <a:extLst>
                    <a:ext uri="{9D8B030D-6E8A-4147-A177-3AD203B41FA5}">
                      <a16:colId xmlns:a16="http://schemas.microsoft.com/office/drawing/2014/main" val="3030126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aleway" panose="020B0503030101060003" pitchFamily="34" charset="77"/>
                        </a:rPr>
                        <a:t>Vaccine Side Effects</a:t>
                      </a:r>
                    </a:p>
                  </a:txBody>
                  <a:tcPr marL="182880" marT="91440" marB="9144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anose="020B0503030101060003" pitchFamily="34" charset="77"/>
                        </a:rPr>
                        <a:t>Pfizer</a:t>
                      </a:r>
                    </a:p>
                  </a:txBody>
                  <a:tcPr marT="91440" marB="9144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Raleway" panose="020B0503030101060003" pitchFamily="34" charset="77"/>
                        </a:rPr>
                        <a:t>Moderna</a:t>
                      </a:r>
                      <a:r>
                        <a:rPr lang="en-US" sz="1800" dirty="0">
                          <a:latin typeface="Raleway" panose="020B0503030101060003" pitchFamily="34" charset="77"/>
                        </a:rPr>
                        <a:t>*</a:t>
                      </a:r>
                    </a:p>
                  </a:txBody>
                  <a:tcPr marT="91440" marB="9144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54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Pain at injection site</a:t>
                      </a: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2113315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Headache</a:t>
                      </a: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200613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Fever</a:t>
                      </a: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2645775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Fatigue</a:t>
                      </a: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3635383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Chills</a:t>
                      </a: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8353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Muscle and joint pain</a:t>
                      </a: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74513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Severe side effects were rare and temporary</a:t>
                      </a:r>
                    </a:p>
                  </a:txBody>
                  <a:tcPr marL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58595B"/>
                          </a:solidFill>
                          <a:latin typeface="Raleway" panose="020B0503030101060003" pitchFamily="34" charset="77"/>
                        </a:rPr>
                        <a:t>Yes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27985221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60E719-FBB9-6E47-8038-2848569145AF}"/>
              </a:ext>
            </a:extLst>
          </p:cNvPr>
          <p:cNvSpPr txBox="1"/>
          <p:nvPr/>
        </p:nvSpPr>
        <p:spPr>
          <a:xfrm>
            <a:off x="3951772" y="5960150"/>
            <a:ext cx="4288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  <a:cs typeface="Raanana" pitchFamily="2" charset="-79"/>
              </a:rPr>
              <a:t>*Side effects particularly common after 2nd dose.</a:t>
            </a:r>
          </a:p>
        </p:txBody>
      </p:sp>
    </p:spTree>
    <p:extLst>
      <p:ext uri="{BB962C8B-B14F-4D97-AF65-F5344CB8AC3E}">
        <p14:creationId xmlns:p14="http://schemas.microsoft.com/office/powerpoint/2010/main" val="1053906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270D-9A12-4ADA-A4E1-AC571310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64" y="369750"/>
            <a:ext cx="11390811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COVID-19 Vaccine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EB8F9-5B24-4078-8D0A-F20598164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3" t="29334" r="55428" b="23809"/>
          <a:stretch/>
        </p:blipFill>
        <p:spPr>
          <a:xfrm>
            <a:off x="4199037" y="1266825"/>
            <a:ext cx="7061437" cy="4907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1E5B53-07DF-4116-A1D6-0EB6C5F98D8C}"/>
              </a:ext>
            </a:extLst>
          </p:cNvPr>
          <p:cNvSpPr/>
          <p:nvPr/>
        </p:nvSpPr>
        <p:spPr>
          <a:xfrm>
            <a:off x="151394" y="6349750"/>
            <a:ext cx="73021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  <a:hlinkClick r:id="rId4"/>
              </a:rPr>
              <a:t>https://www.cdc.gov/mmwr/volumes/70/wr/mm7005e1.htm#T1_down</a:t>
            </a:r>
            <a:r>
              <a:rPr lang="en-US" sz="1200" dirty="0">
                <a:latin typeface="+mj-lt"/>
              </a:rPr>
              <a:t> </a:t>
            </a:r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D3E2984E-4BC2-4AC4-A382-0F6F9A347440}"/>
              </a:ext>
            </a:extLst>
          </p:cNvPr>
          <p:cNvSpPr/>
          <p:nvPr/>
        </p:nvSpPr>
        <p:spPr bwMode="auto">
          <a:xfrm>
            <a:off x="485776" y="1873715"/>
            <a:ext cx="4143606" cy="3693319"/>
          </a:xfrm>
          <a:prstGeom prst="rightArrowCallout">
            <a:avLst>
              <a:gd name="adj1" fmla="val 13136"/>
              <a:gd name="adj2" fmla="val 15716"/>
              <a:gd name="adj3" fmla="val 25000"/>
              <a:gd name="adj4" fmla="val 64977"/>
            </a:avLst>
          </a:prstGeom>
          <a:solidFill>
            <a:srgbClr val="0070C0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bg1"/>
              </a:solidFill>
              <a:latin typeface="+mj-lt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bg1"/>
              </a:solidFill>
              <a:latin typeface="+mj-lt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bg1"/>
              </a:solidFill>
              <a:latin typeface="+mj-lt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bg1"/>
              </a:solidFill>
              <a:latin typeface="+mj-lt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bg1"/>
              </a:solidFill>
              <a:latin typeface="+mj-lt"/>
              <a:ea typeface="ＭＳ Ｐゴシック" charset="0"/>
              <a:cs typeface="Helvetica Neue" charset="0"/>
              <a:sym typeface="Helvetica Neue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F1474-85B9-4A52-8606-C8BC232E322F}"/>
              </a:ext>
            </a:extLst>
          </p:cNvPr>
          <p:cNvSpPr txBox="1"/>
          <p:nvPr/>
        </p:nvSpPr>
        <p:spPr>
          <a:xfrm>
            <a:off x="752476" y="2371725"/>
            <a:ext cx="2171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Demographic characteristics of persons initiating COVID-19 vaccination in the US: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12/24/20– 1/14/21</a:t>
            </a:r>
          </a:p>
          <a:p>
            <a:pPr algn="ctr"/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4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809659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Presentation Topics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0030" y="2315136"/>
            <a:ext cx="104319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COVID-19 data, national trends, information on health disparities exacerbated by the pandemic.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ChristianaCare’s COVID-19 response.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Testing.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Vaccine distribution.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Community-based work.</a:t>
            </a:r>
          </a:p>
        </p:txBody>
      </p:sp>
    </p:spTree>
    <p:extLst>
      <p:ext uri="{BB962C8B-B14F-4D97-AF65-F5344CB8AC3E}">
        <p14:creationId xmlns:p14="http://schemas.microsoft.com/office/powerpoint/2010/main" val="2170475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FB54-AC04-4425-90E3-38ED7669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447675"/>
            <a:ext cx="10502900" cy="1143000"/>
          </a:xfrm>
        </p:spPr>
        <p:txBody>
          <a:bodyPr/>
          <a:lstStyle/>
          <a:p>
            <a:r>
              <a:rPr lang="en-US" sz="5200" dirty="0"/>
              <a:t>COVID-19 Vaccine </a:t>
            </a:r>
            <a:br>
              <a:rPr lang="en-US" sz="5200" dirty="0"/>
            </a:br>
            <a:r>
              <a:rPr lang="en-US" sz="5200" dirty="0"/>
              <a:t>Community Planning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F71A2CD-22E2-4422-8902-5B4B0C257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274329"/>
              </p:ext>
            </p:extLst>
          </p:nvPr>
        </p:nvGraphicFramePr>
        <p:xfrm>
          <a:off x="3119437" y="1866900"/>
          <a:ext cx="5953125" cy="454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227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4E9AD1-CDDA-4494-A494-45C26EBA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800100"/>
            <a:ext cx="10502900" cy="1143000"/>
          </a:xfrm>
        </p:spPr>
        <p:txBody>
          <a:bodyPr/>
          <a:lstStyle/>
          <a:p>
            <a:r>
              <a:rPr lang="en-US" dirty="0"/>
              <a:t>Improving Equity in </a:t>
            </a:r>
            <a:br>
              <a:rPr lang="en-US" dirty="0"/>
            </a:br>
            <a:r>
              <a:rPr lang="en-US" dirty="0"/>
              <a:t>Vaccine Distribution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DDFB850-6D91-4A2A-AD6B-0BB0E5915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937680"/>
              </p:ext>
            </p:extLst>
          </p:nvPr>
        </p:nvGraphicFramePr>
        <p:xfrm>
          <a:off x="142875" y="1828800"/>
          <a:ext cx="11801475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4277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270D-9A12-4ADA-A4E1-AC571310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64" y="584002"/>
            <a:ext cx="11390811" cy="135636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Vaccination 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8DB5B-181C-4CB9-8E12-4AC213E9D343}"/>
              </a:ext>
            </a:extLst>
          </p:cNvPr>
          <p:cNvSpPr txBox="1"/>
          <p:nvPr/>
        </p:nvSpPr>
        <p:spPr>
          <a:xfrm>
            <a:off x="4609583" y="2242125"/>
            <a:ext cx="72895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collaboration with DHSS, hosted a 10-hour community event at the Community Education Building to provide first doses of the Pfizer vaccine to 850+ individuals age 65+ in alignment with 1B.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Concentrated effort to connect with community partners and leaders to get word out through their networks.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Social determinants of health screening included in the intake form.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Follow-up calls for any patient who screened positive.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Second-dose event scheduled for Thursday, 2/25.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19DFA-021E-CB4D-A8D7-927BE727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5" b="12097"/>
          <a:stretch/>
        </p:blipFill>
        <p:spPr>
          <a:xfrm>
            <a:off x="1337912" y="1986946"/>
            <a:ext cx="2690825" cy="2180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A158AE-0944-7741-9BF8-5712B80097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r="11149" b="10206"/>
          <a:stretch/>
        </p:blipFill>
        <p:spPr>
          <a:xfrm>
            <a:off x="0" y="4167615"/>
            <a:ext cx="3024379" cy="22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71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5846-1BC1-4830-BA5B-2E22F258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Vaccination Event – Feb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4A9FC-3502-487D-B89E-E62B58438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293" y="1320800"/>
            <a:ext cx="5893134" cy="5105400"/>
          </a:xfrm>
        </p:spPr>
        <p:txBody>
          <a:bodyPr/>
          <a:lstStyle/>
          <a:p>
            <a:r>
              <a:rPr lang="en-US" sz="2000" dirty="0"/>
              <a:t>852 people vaccinated </a:t>
            </a:r>
          </a:p>
          <a:p>
            <a:r>
              <a:rPr lang="en-US" sz="2000" dirty="0"/>
              <a:t>Zip codes: 81 – 19701; 44 – 19702; 5 – 19703; 17 – 19707; 36 – 19709; 40 – 19711; 43 – 19713; 124 – 19720; 2 – 19734;  </a:t>
            </a:r>
            <a:r>
              <a:rPr lang="en-US" sz="2000" b="1" dirty="0"/>
              <a:t>62 – 19801; 128 – 19802; 25 – 19803; 15 – 19804; 58 – 19805; 25 – 19806; 5 – 19807; 24 – 19808; 24 – 19809; 29 – 19810</a:t>
            </a:r>
            <a:r>
              <a:rPr lang="en-US" sz="2000" dirty="0"/>
              <a:t>; 35 – other </a:t>
            </a:r>
          </a:p>
          <a:p>
            <a:r>
              <a:rPr lang="en-US" sz="2000" dirty="0"/>
              <a:t>18 Asian, 564 African American; 6 Native Hawaiian; 32 other race; 43 preferred not to answer; 20 unknown; 169 White.</a:t>
            </a:r>
          </a:p>
          <a:p>
            <a:r>
              <a:rPr lang="en-US" sz="2000" dirty="0"/>
              <a:t>94 Hispanic; 405 Not Hispanic.</a:t>
            </a:r>
          </a:p>
          <a:p>
            <a:r>
              <a:rPr lang="en-US" sz="2000" dirty="0"/>
              <a:t>43 Spanish language; rest English.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CCC3F-5D89-E248-98CA-AF9A76C21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808"/>
            <a:ext cx="4748463" cy="32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40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270D-9A12-4ADA-A4E1-AC571310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62" y="310588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Community Supports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83EAA-C11F-48A8-B728-C6D66454BB37}"/>
              </a:ext>
            </a:extLst>
          </p:cNvPr>
          <p:cNvSpPr txBox="1"/>
          <p:nvPr/>
        </p:nvSpPr>
        <p:spPr>
          <a:xfrm>
            <a:off x="784714" y="1666948"/>
            <a:ext cx="1106776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Connection to internal and external partners to support health </a:t>
            </a:r>
            <a:r>
              <a:rPr lang="en-US" sz="2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social care needs: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Increased access to virtual care.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Community Health programs supporting individuals and families in need.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Unite Delaware expansion.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Increased focus on addressing mediators of health outcomes or social determinants of health.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Social determinants of health screener as part of intake process.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Linkage to Unite Delaware.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Increased capacity to serve non-English speaking patients in person and virtually.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307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270D-9A12-4ADA-A4E1-AC571310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62" y="310588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Community Supports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83EAA-C11F-48A8-B728-C6D66454BB37}"/>
              </a:ext>
            </a:extLst>
          </p:cNvPr>
          <p:cNvSpPr txBox="1"/>
          <p:nvPr/>
        </p:nvSpPr>
        <p:spPr>
          <a:xfrm>
            <a:off x="605238" y="1960879"/>
            <a:ext cx="692196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Leveraging resources to better support neighbors, partners.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Increased access to testing in community-focused sites.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Community messaging and education around safety, PPE use, testing, vaccines.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Expansion of virtual presence: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Healthcare services.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Education on Facebook Live, town halls,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61B0A7-AC0E-476C-8AC8-45D8A605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83" y="1666948"/>
            <a:ext cx="3426609" cy="43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39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58989-1358-448F-AE16-BC0784975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08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10A189-BF80-4553-B812-FAE096EC2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495" y="123942"/>
            <a:ext cx="1667177" cy="1781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71E5C-4F08-4926-803D-063BF713B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588" y="125502"/>
            <a:ext cx="1664352" cy="1780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FA16F6-7BA9-43C7-BDC9-D86CE7D37F5E}"/>
              </a:ext>
            </a:extLst>
          </p:cNvPr>
          <p:cNvSpPr/>
          <p:nvPr/>
        </p:nvSpPr>
        <p:spPr>
          <a:xfrm>
            <a:off x="2037143" y="369411"/>
            <a:ext cx="8878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8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PGothic" panose="020B0600070205080204" pitchFamily="34" charset="-128"/>
                <a:sym typeface="Helvetica Neue" charset="0"/>
              </a:rPr>
              <a:t>Barbershop and Salon COVID-19 </a:t>
            </a:r>
          </a:p>
          <a:p>
            <a:pPr algn="ctr" defTabSz="914108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PGothic" panose="020B0600070205080204" pitchFamily="34" charset="-128"/>
                <a:sym typeface="Helvetica Neue" charset="0"/>
              </a:rPr>
              <a:t>Safety Kit Distribution Event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MS PGothic" panose="020B0600070205080204" pitchFamily="34" charset="-128"/>
              <a:sym typeface="Helvetica Neue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9BC91-7CBA-4212-9145-AEE26FB5A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3" y="2149597"/>
            <a:ext cx="5093875" cy="3820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117E3-53EE-468F-9E07-852497654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591" y="1905688"/>
            <a:ext cx="2544684" cy="4477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B7B91E-65D0-4844-80D5-80D798633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218" y="2275628"/>
            <a:ext cx="2805782" cy="37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9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FA16F6-7BA9-43C7-BDC9-D86CE7D37F5E}"/>
              </a:ext>
            </a:extLst>
          </p:cNvPr>
          <p:cNvSpPr/>
          <p:nvPr/>
        </p:nvSpPr>
        <p:spPr>
          <a:xfrm>
            <a:off x="2037143" y="369411"/>
            <a:ext cx="88785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8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PGothic" panose="020B0600070205080204" pitchFamily="34" charset="-128"/>
                <a:sym typeface="Helvetica Neue" charset="0"/>
              </a:rPr>
              <a:t>Community Health Virtual Programming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MS PGothic" panose="020B0600070205080204" pitchFamily="34" charset="-128"/>
              <a:sym typeface="Helvetica Neue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30C42-4EFE-44AB-B0A5-635B660B7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1" y="1089606"/>
            <a:ext cx="3806794" cy="5010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7A28FA-4276-4D44-8987-D2C436D6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94" y="1089605"/>
            <a:ext cx="3701005" cy="5000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B7C4BA-EA29-4CBE-9AE9-C222F5AAA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438" y="1089605"/>
            <a:ext cx="3897785" cy="49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5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802E84-486E-4852-AB22-E59F8FEC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42" y="383989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BABE8-3C41-414F-BA30-0E7FEE579FFB}"/>
              </a:ext>
            </a:extLst>
          </p:cNvPr>
          <p:cNvSpPr txBox="1"/>
          <p:nvPr/>
        </p:nvSpPr>
        <p:spPr>
          <a:xfrm>
            <a:off x="545696" y="1841242"/>
            <a:ext cx="124872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+mj-lt"/>
              </a:rPr>
              <a:t>Centers for Disease Control and Prevention (CDC) – Coronavirus Information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https://www.cdc.gov/coronavirus/2019-ncov/index.html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lvl="1"/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2-1-1 Coronavirus Help Page (for general info, connection to help for essential services)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http://www.211.org/services/covid19</a:t>
            </a:r>
            <a:endParaRPr lang="en-US" sz="1600" dirty="0">
              <a:solidFill>
                <a:srgbClr val="C00000"/>
              </a:solidFill>
              <a:latin typeface="+mj-lt"/>
            </a:endParaRPr>
          </a:p>
          <a:p>
            <a:pPr lvl="1"/>
            <a:endParaRPr lang="en-US" sz="1600" u="sng" dirty="0">
              <a:latin typeface="+mj-lt"/>
            </a:endParaRPr>
          </a:p>
          <a:p>
            <a:pPr lvl="0"/>
            <a:r>
              <a:rPr lang="en-US" sz="1600" u="sng" dirty="0">
                <a:solidFill>
                  <a:srgbClr val="000000"/>
                </a:solidFill>
                <a:latin typeface="+mj-lt"/>
              </a:rPr>
              <a:t>Centers for Disease Control and Prevention (CDC) – Coronavirus Information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https://www.ama-assn.org/delivering-care/health-equity/states-tracking-covid-19-race-and-ethnicity-data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lvl="1"/>
            <a:endParaRPr lang="en-US" sz="1600" dirty="0">
              <a:latin typeface="+mj-lt"/>
            </a:endParaRPr>
          </a:p>
          <a:p>
            <a:pPr lvl="0"/>
            <a:r>
              <a:rPr lang="en-US" sz="16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Quick Tips: CDC Educational Graphics for Social Media or Print</a:t>
            </a:r>
            <a:endParaRPr lang="en-US" sz="1600" dirty="0">
              <a:latin typeface="+mj-lt"/>
            </a:endParaRPr>
          </a:p>
          <a:p>
            <a:pPr lvl="1"/>
            <a:r>
              <a:rPr lang="en-US" sz="1600" dirty="0">
                <a:solidFill>
                  <a:srgbClr val="C0000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https://www.cdcfoundation.org/covid-19-public-health-resources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r>
              <a:rPr lang="en-US" sz="1600" u="sng" dirty="0">
                <a:latin typeface="+mj-lt"/>
              </a:rPr>
              <a:t>National Alliance on Mental Illness (NAMI) COVID-19 Information and Resources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https://www.nami.org/Support-Education/NAMI-HelpLine/COVID-19-Information-and-Resources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latin typeface="+mj-lt"/>
              </a:rPr>
              <a:t>NAMI </a:t>
            </a:r>
            <a:r>
              <a:rPr lang="en-US" sz="1600" dirty="0" err="1">
                <a:solidFill>
                  <a:srgbClr val="C00000"/>
                </a:solidFill>
                <a:latin typeface="+mj-lt"/>
              </a:rPr>
              <a:t>HelpLine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 1-800-950-NAMI, Monday through Friday, 10 am - 6 pm ET</a:t>
            </a:r>
          </a:p>
          <a:p>
            <a:pPr lvl="1"/>
            <a:endParaRPr lang="en-US" sz="1600" u="sng" dirty="0">
              <a:latin typeface="+mj-lt"/>
            </a:endParaRPr>
          </a:p>
          <a:p>
            <a:r>
              <a:rPr lang="en-US" sz="1600" u="sng" dirty="0">
                <a:latin typeface="+mj-lt"/>
              </a:rPr>
              <a:t>National Suicide Prevention Lifeline 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latin typeface="+mj-lt"/>
              </a:rPr>
              <a:t>1-800-273-8255 </a:t>
            </a:r>
          </a:p>
          <a:p>
            <a:pPr lvl="0"/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76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8C22DF29-635D-400E-85A6-802DD751FF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61213"/>
            <a:ext cx="11353800" cy="903432"/>
          </a:xfrm>
        </p:spPr>
        <p:txBody>
          <a:bodyPr anchor="b"/>
          <a:lstStyle/>
          <a:p>
            <a:pPr eaLnBrk="1"/>
            <a:r>
              <a:rPr lang="en-US" sz="5500" dirty="0">
                <a:solidFill>
                  <a:schemeClr val="tx2"/>
                </a:solidFill>
              </a:rPr>
              <a:t>Presenters:</a:t>
            </a:r>
            <a:endParaRPr lang="en-US" altLang="en-US" sz="5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D1EBE-8C16-4E1B-A9E2-5B950C7A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095" y="2185800"/>
            <a:ext cx="2106991" cy="2810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E807A4-3F28-4C3E-83C1-53BCCA6FA7D0}"/>
              </a:ext>
            </a:extLst>
          </p:cNvPr>
          <p:cNvSpPr txBox="1"/>
          <p:nvPr/>
        </p:nvSpPr>
        <p:spPr>
          <a:xfrm>
            <a:off x="7402574" y="5106407"/>
            <a:ext cx="3164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Christopher Moore, BA, LSSGB</a:t>
            </a:r>
          </a:p>
          <a:p>
            <a:pPr algn="ctr"/>
            <a:r>
              <a:rPr lang="en-US" sz="900" dirty="0">
                <a:latin typeface="+mj-lt"/>
              </a:rPr>
              <a:t>Manager, Community Health</a:t>
            </a:r>
          </a:p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8BE736-AF1C-40D6-A9CB-FE4C41C3D21A}"/>
              </a:ext>
            </a:extLst>
          </p:cNvPr>
          <p:cNvSpPr txBox="1"/>
          <p:nvPr/>
        </p:nvSpPr>
        <p:spPr>
          <a:xfrm>
            <a:off x="4238542" y="5106407"/>
            <a:ext cx="3164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Carla Aponte Johnson, MS</a:t>
            </a:r>
          </a:p>
          <a:p>
            <a:pPr algn="ctr"/>
            <a:r>
              <a:rPr lang="en-US" sz="900" dirty="0">
                <a:latin typeface="+mj-lt"/>
              </a:rPr>
              <a:t>Manager, Community Health</a:t>
            </a:r>
          </a:p>
          <a:p>
            <a:pPr algn="ctr"/>
            <a:endParaRPr lang="en-US" sz="9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B79965-441B-48BD-AD18-3500F813C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676" y="2209800"/>
            <a:ext cx="2195306" cy="28242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E25B57-13E4-4815-A592-258A126C2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026" y="2216107"/>
            <a:ext cx="2195306" cy="2846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93D66C-4C4B-4142-87E8-F4854959D57E}"/>
              </a:ext>
            </a:extLst>
          </p:cNvPr>
          <p:cNvSpPr txBox="1"/>
          <p:nvPr/>
        </p:nvSpPr>
        <p:spPr>
          <a:xfrm>
            <a:off x="1074510" y="5178750"/>
            <a:ext cx="31640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Marshala Lee, MD, MPH</a:t>
            </a:r>
          </a:p>
          <a:p>
            <a:pPr algn="ctr"/>
            <a:r>
              <a:rPr lang="en-US" sz="900" dirty="0">
                <a:latin typeface="+mj-lt"/>
              </a:rPr>
              <a:t>Family Medicine Physician</a:t>
            </a:r>
          </a:p>
          <a:p>
            <a:pPr algn="ctr"/>
            <a:r>
              <a:rPr lang="en-US" sz="900" dirty="0">
                <a:latin typeface="+mj-lt"/>
              </a:rPr>
              <a:t>Director, Harrington Value Institute Community Partnership Fund </a:t>
            </a:r>
          </a:p>
          <a:p>
            <a:pPr algn="ctr"/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010075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8C22DF29-635D-400E-85A6-802DD751FF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429" y="772769"/>
            <a:ext cx="11353800" cy="903432"/>
          </a:xfrm>
        </p:spPr>
        <p:txBody>
          <a:bodyPr anchor="b"/>
          <a:lstStyle/>
          <a:p>
            <a:pPr eaLnBrk="1"/>
            <a:r>
              <a:rPr lang="en-US" sz="5500" dirty="0">
                <a:solidFill>
                  <a:schemeClr val="tx2"/>
                </a:solidFill>
              </a:rPr>
              <a:t>Presenter Contacts</a:t>
            </a:r>
            <a:endParaRPr lang="en-US" altLang="en-US" sz="5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D1EBE-8C16-4E1B-A9E2-5B950C7A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382" y="2209800"/>
            <a:ext cx="2195306" cy="2810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B79965-441B-48BD-AD18-3500F813C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676" y="2209800"/>
            <a:ext cx="2195306" cy="28242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E25B57-13E4-4815-A592-258A126C2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702" y="2216107"/>
            <a:ext cx="2195306" cy="2846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93D66C-4C4B-4142-87E8-F4854959D57E}"/>
              </a:ext>
            </a:extLst>
          </p:cNvPr>
          <p:cNvSpPr txBox="1"/>
          <p:nvPr/>
        </p:nvSpPr>
        <p:spPr>
          <a:xfrm>
            <a:off x="782315" y="5279723"/>
            <a:ext cx="3164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hlinkClick r:id="rId6"/>
              </a:rPr>
              <a:t>Marshala.R.Lee@christianacare.org</a:t>
            </a:r>
            <a:endParaRPr lang="en-US" sz="1400" dirty="0">
              <a:latin typeface="+mj-lt"/>
            </a:endParaRPr>
          </a:p>
          <a:p>
            <a:pPr algn="ctr"/>
            <a:endParaRPr lang="en-US" sz="1400" dirty="0">
              <a:latin typeface="+mj-lt"/>
            </a:endParaRPr>
          </a:p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76C4C-20CC-4830-A09A-54FD2D37929F}"/>
              </a:ext>
            </a:extLst>
          </p:cNvPr>
          <p:cNvSpPr txBox="1"/>
          <p:nvPr/>
        </p:nvSpPr>
        <p:spPr>
          <a:xfrm>
            <a:off x="3946346" y="5279722"/>
            <a:ext cx="3947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hlinkClick r:id="rId7"/>
              </a:rPr>
              <a:t>Carla.P.Aponte.ohnson@christianacare.org</a:t>
            </a:r>
            <a:endParaRPr lang="en-US" sz="1400" dirty="0">
              <a:latin typeface="+mj-lt"/>
            </a:endParaRPr>
          </a:p>
          <a:p>
            <a:pPr algn="ctr"/>
            <a:endParaRPr lang="en-US" sz="1400" dirty="0">
              <a:latin typeface="+mj-lt"/>
            </a:endParaRPr>
          </a:p>
          <a:p>
            <a:pPr algn="ctr"/>
            <a:endParaRPr lang="en-US" sz="1400" dirty="0">
              <a:latin typeface="+mj-lt"/>
            </a:endParaRPr>
          </a:p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51FB7-89FA-4EAD-AB18-C8FBB5929B45}"/>
              </a:ext>
            </a:extLst>
          </p:cNvPr>
          <p:cNvSpPr txBox="1"/>
          <p:nvPr/>
        </p:nvSpPr>
        <p:spPr>
          <a:xfrm>
            <a:off x="7691947" y="5279722"/>
            <a:ext cx="3164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hlinkClick r:id="rId8"/>
              </a:rPr>
              <a:t>chmoore@christianacare.org</a:t>
            </a:r>
            <a:endParaRPr lang="en-US" sz="1400" dirty="0">
              <a:latin typeface="+mj-lt"/>
            </a:endParaRPr>
          </a:p>
          <a:p>
            <a:pPr algn="ctr"/>
            <a:endParaRPr lang="en-US" sz="1400" dirty="0">
              <a:latin typeface="+mj-lt"/>
            </a:endParaRPr>
          </a:p>
          <a:p>
            <a:pPr algn="ctr"/>
            <a:endParaRPr lang="en-US" sz="1400" dirty="0">
              <a:latin typeface="+mj-lt"/>
            </a:endParaRPr>
          </a:p>
          <a:p>
            <a:pPr algn="ctr"/>
            <a:endParaRPr lang="en-US" sz="1400" dirty="0">
              <a:latin typeface="+mj-lt"/>
            </a:endParaRPr>
          </a:p>
          <a:p>
            <a:pPr algn="ctr"/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97195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15" y="2750820"/>
            <a:ext cx="9875520" cy="1356360"/>
          </a:xfrm>
        </p:spPr>
        <p:txBody>
          <a:bodyPr/>
          <a:lstStyle/>
          <a:p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 Data</a:t>
            </a:r>
          </a:p>
        </p:txBody>
      </p:sp>
    </p:spTree>
    <p:extLst>
      <p:ext uri="{BB962C8B-B14F-4D97-AF65-F5344CB8AC3E}">
        <p14:creationId xmlns:p14="http://schemas.microsoft.com/office/powerpoint/2010/main" val="146018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85B3C9-2C16-4093-ACA2-F973D248CA89}"/>
              </a:ext>
            </a:extLst>
          </p:cNvPr>
          <p:cNvSpPr/>
          <p:nvPr/>
        </p:nvSpPr>
        <p:spPr>
          <a:xfrm>
            <a:off x="290886" y="2741254"/>
            <a:ext cx="21748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+mj-lt"/>
              </a:rPr>
              <a:t>Cases</a:t>
            </a:r>
          </a:p>
          <a:p>
            <a:pPr algn="ctr"/>
            <a:r>
              <a:rPr lang="en-US" sz="3000" b="1" dirty="0">
                <a:solidFill>
                  <a:srgbClr val="C00000"/>
                </a:solidFill>
                <a:latin typeface="+mj-lt"/>
              </a:rPr>
              <a:t>27,908,859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F6CA5-D730-4A8E-BF79-3D0DB5ED0ABE}"/>
              </a:ext>
            </a:extLst>
          </p:cNvPr>
          <p:cNvSpPr/>
          <p:nvPr/>
        </p:nvSpPr>
        <p:spPr>
          <a:xfrm>
            <a:off x="290886" y="5911457"/>
            <a:ext cx="9519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Last updated: February 19, 2021 at 12:45 p.m. ET</a:t>
            </a:r>
          </a:p>
          <a:p>
            <a:r>
              <a:rPr lang="en-US" sz="16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https://www.cnn.com/interactive/2020/health/coronavirus-us-maps-and-cases/</a:t>
            </a:r>
            <a:r>
              <a:rPr lang="en-US" sz="1600" dirty="0">
                <a:latin typeface="+mj-lt"/>
              </a:rPr>
              <a:t>  </a:t>
            </a:r>
          </a:p>
          <a:p>
            <a:r>
              <a:rPr lang="en-US" sz="1600" dirty="0">
                <a:latin typeface="+mj-lt"/>
              </a:rPr>
              <a:t>Source: Johns Hopkins University Center for Systems Science and Engineering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B91D6-F404-4AD7-B891-008AEDF24862}"/>
              </a:ext>
            </a:extLst>
          </p:cNvPr>
          <p:cNvSpPr/>
          <p:nvPr/>
        </p:nvSpPr>
        <p:spPr>
          <a:xfrm>
            <a:off x="10321787" y="2741253"/>
            <a:ext cx="16209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+mj-lt"/>
              </a:rPr>
              <a:t>Deaths </a:t>
            </a:r>
          </a:p>
          <a:p>
            <a:pPr algn="ctr"/>
            <a:r>
              <a:rPr lang="en-US" sz="3000" b="1" dirty="0">
                <a:solidFill>
                  <a:srgbClr val="C00000"/>
                </a:solidFill>
                <a:latin typeface="+mj-lt"/>
              </a:rPr>
              <a:t>493,670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509C9-C267-417B-AD9B-13D47A7A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07623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U.S. COVID-19 Stats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31B5E-AB3A-48DF-A59A-83C6250D9C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99" t="21522" r="21893" b="15776"/>
          <a:stretch/>
        </p:blipFill>
        <p:spPr>
          <a:xfrm>
            <a:off x="2701437" y="1136468"/>
            <a:ext cx="7108915" cy="43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0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0433-C7E8-4AA4-9EC2-9AA0C6A8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6" y="2172444"/>
            <a:ext cx="263651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COVID-19 Disparities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DF0F3-1464-4983-818D-7062B16E5B84}"/>
              </a:ext>
            </a:extLst>
          </p:cNvPr>
          <p:cNvSpPr txBox="1"/>
          <p:nvPr/>
        </p:nvSpPr>
        <p:spPr>
          <a:xfrm>
            <a:off x="-331470" y="6348539"/>
            <a:ext cx="9387839" cy="4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https://www.statista.com/statistics/1127489/covid-19-us-hospital-rate-by-ethnicity/</a:t>
            </a:r>
            <a:r>
              <a:rPr lang="en-US" sz="1600" dirty="0">
                <a:latin typeface="+mj-lt"/>
              </a:rPr>
              <a:t>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7111D47-7437-4EEB-A863-A9949CAEF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979688"/>
              </p:ext>
            </p:extLst>
          </p:nvPr>
        </p:nvGraphicFramePr>
        <p:xfrm>
          <a:off x="2911657" y="202210"/>
          <a:ext cx="8763001" cy="595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11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0433-C7E8-4AA4-9EC2-9AA0C6A8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1895"/>
            <a:ext cx="269366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COVID-19 Disparities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DF0F3-1464-4983-818D-7062B16E5B84}"/>
              </a:ext>
            </a:extLst>
          </p:cNvPr>
          <p:cNvSpPr txBox="1"/>
          <p:nvPr/>
        </p:nvSpPr>
        <p:spPr>
          <a:xfrm>
            <a:off x="1402080" y="6481889"/>
            <a:ext cx="9387839" cy="4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hlinkClick r:id="rId3"/>
              </a:rPr>
              <a:t>https://www.apmresearchlab.org/covid/deaths-by-race</a:t>
            </a:r>
            <a:r>
              <a:rPr lang="en-US" sz="1600" dirty="0"/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3047348B-E03E-4FDF-83A7-BAB7A66F3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726534"/>
              </p:ext>
            </p:extLst>
          </p:nvPr>
        </p:nvGraphicFramePr>
        <p:xfrm>
          <a:off x="2536461" y="104340"/>
          <a:ext cx="9387839" cy="623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443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F968-4F0A-4F14-9AFA-4424F87E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105503"/>
            <a:ext cx="10502900" cy="1143000"/>
          </a:xfrm>
        </p:spPr>
        <p:txBody>
          <a:bodyPr/>
          <a:lstStyle/>
          <a:p>
            <a:r>
              <a:rPr lang="en-US" sz="4400" dirty="0"/>
              <a:t>COVID-19 Disparities in Delaware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78F8E-8B05-4C56-8B02-07DC049B4BC6}"/>
              </a:ext>
            </a:extLst>
          </p:cNvPr>
          <p:cNvSpPr/>
          <p:nvPr/>
        </p:nvSpPr>
        <p:spPr>
          <a:xfrm>
            <a:off x="4902083" y="1079226"/>
            <a:ext cx="3249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Rate of Cases by Race/Ethnicity</a:t>
            </a:r>
            <a:endParaRPr lang="en-US" sz="9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0C946-DE21-4D96-9329-ACB76A77EB35}"/>
              </a:ext>
            </a:extLst>
          </p:cNvPr>
          <p:cNvSpPr/>
          <p:nvPr/>
        </p:nvSpPr>
        <p:spPr>
          <a:xfrm>
            <a:off x="219074" y="6144919"/>
            <a:ext cx="4364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Last updated: February 19, 2021</a:t>
            </a:r>
          </a:p>
          <a:p>
            <a:r>
              <a:rPr lang="en-US" sz="1200" dirty="0">
                <a:latin typeface="+mj-lt"/>
                <a:hlinkClick r:id="rId3"/>
              </a:rPr>
              <a:t>https://coronavirus.delaware.gov/</a:t>
            </a:r>
            <a:r>
              <a:rPr lang="en-US" sz="1200" dirty="0">
                <a:latin typeface="+mj-lt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87510-2432-41B0-BA73-B6917DA2A2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2" t="37740" r="50860" b="6806"/>
          <a:stretch/>
        </p:blipFill>
        <p:spPr>
          <a:xfrm>
            <a:off x="2401155" y="1479336"/>
            <a:ext cx="7272264" cy="48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1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F968-4F0A-4F14-9AFA-4424F87E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0" y="240772"/>
            <a:ext cx="10502900" cy="1143000"/>
          </a:xfrm>
        </p:spPr>
        <p:txBody>
          <a:bodyPr/>
          <a:lstStyle/>
          <a:p>
            <a:r>
              <a:rPr lang="en-US" sz="4400" dirty="0"/>
              <a:t>COVID-19 Disparities in Delaware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78F8E-8B05-4C56-8B02-07DC049B4BC6}"/>
              </a:ext>
            </a:extLst>
          </p:cNvPr>
          <p:cNvSpPr/>
          <p:nvPr/>
        </p:nvSpPr>
        <p:spPr>
          <a:xfrm>
            <a:off x="4863130" y="1176805"/>
            <a:ext cx="4900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Rate of Cases by County (Rate Per 10,000 People)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0C946-DE21-4D96-9329-ACB76A77EB35}"/>
              </a:ext>
            </a:extLst>
          </p:cNvPr>
          <p:cNvSpPr/>
          <p:nvPr/>
        </p:nvSpPr>
        <p:spPr>
          <a:xfrm>
            <a:off x="409574" y="6144919"/>
            <a:ext cx="4421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Last updated: February 19, 2021</a:t>
            </a:r>
          </a:p>
          <a:p>
            <a:r>
              <a:rPr lang="en-US" sz="1200" dirty="0">
                <a:latin typeface="+mj-lt"/>
                <a:hlinkClick r:id="rId3"/>
              </a:rPr>
              <a:t>https://coronavirus.delaware.gov/</a:t>
            </a:r>
            <a:r>
              <a:rPr lang="en-US" sz="1200" dirty="0">
                <a:latin typeface="+mj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461C2-F3A1-4F8F-82D9-09A97F6F5D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29" t="35455" r="4174" b="32334"/>
          <a:stretch/>
        </p:blipFill>
        <p:spPr>
          <a:xfrm>
            <a:off x="844550" y="1730549"/>
            <a:ext cx="10290939" cy="386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663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Raleway"/>
        <a:ea typeface="ＭＳ Ｐゴシック"/>
        <a:cs typeface="Raleway"/>
      </a:majorFont>
      <a:minorFont>
        <a:latin typeface="Helvetica Neue"/>
        <a:ea typeface="ＭＳ Ｐゴシック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ＭＳ Ｐゴシック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ＭＳ Ｐゴシック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ChristianaCare_PowerPoint_Template" id="{B167A244-63B9-4A4E-8F19-4A2F04585662}" vid="{98AEEE72-5277-448D-81B1-A286CB97BF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1366</Words>
  <Application>Microsoft Macintosh PowerPoint</Application>
  <PresentationFormat>Widescreen</PresentationFormat>
  <Paragraphs>258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Helvetica Neue</vt:lpstr>
      <vt:lpstr>Raleway</vt:lpstr>
      <vt:lpstr>White</vt:lpstr>
      <vt:lpstr> ChristianaCare COVID-19 Updates    </vt:lpstr>
      <vt:lpstr>Presentation Topics</vt:lpstr>
      <vt:lpstr>Presenters:</vt:lpstr>
      <vt:lpstr>COVID-19 Data</vt:lpstr>
      <vt:lpstr>U.S. COVID-19 Stats </vt:lpstr>
      <vt:lpstr>COVID-19 Disparities</vt:lpstr>
      <vt:lpstr>COVID-19 Disparities</vt:lpstr>
      <vt:lpstr>COVID-19 Disparities in Delaware</vt:lpstr>
      <vt:lpstr>COVID-19 Disparities in Delaware</vt:lpstr>
      <vt:lpstr>COVID-19 Disparities</vt:lpstr>
      <vt:lpstr>Long-Term Health  Complications</vt:lpstr>
      <vt:lpstr>Treatment</vt:lpstr>
      <vt:lpstr>ChristianaCare COVID-19 Response</vt:lpstr>
      <vt:lpstr>Testing Sites</vt:lpstr>
      <vt:lpstr>Testing</vt:lpstr>
      <vt:lpstr>Testing</vt:lpstr>
      <vt:lpstr>COVID-19 Vaccine</vt:lpstr>
      <vt:lpstr>COVID-19 Vaccine </vt:lpstr>
      <vt:lpstr>COVID-19 Vaccine </vt:lpstr>
      <vt:lpstr>COVID-19 Vaccine  Community Planning</vt:lpstr>
      <vt:lpstr>Improving Equity in  Vaccine Distribution</vt:lpstr>
      <vt:lpstr>Vaccination Events</vt:lpstr>
      <vt:lpstr>Vaccination Event – Feb 5</vt:lpstr>
      <vt:lpstr>Community Supports</vt:lpstr>
      <vt:lpstr>Community Supports</vt:lpstr>
      <vt:lpstr>PowerPoint Presentation</vt:lpstr>
      <vt:lpstr>PowerPoint Presentation</vt:lpstr>
      <vt:lpstr>PowerPoint Presentation</vt:lpstr>
      <vt:lpstr>Resources</vt:lpstr>
      <vt:lpstr>Presenter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 Update</dc:title>
  <dc:creator>David Lainoff</dc:creator>
  <cp:lastModifiedBy>McCoy, Matthew D</cp:lastModifiedBy>
  <cp:revision>75</cp:revision>
  <dcterms:created xsi:type="dcterms:W3CDTF">2021-01-27T21:26:43Z</dcterms:created>
  <dcterms:modified xsi:type="dcterms:W3CDTF">2021-02-23T14:05:21Z</dcterms:modified>
</cp:coreProperties>
</file>