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>
        <p:scale>
          <a:sx n="101" d="100"/>
          <a:sy n="101" d="100"/>
        </p:scale>
        <p:origin x="6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D7706-EB47-4F5B-AD4F-6CB5D4B9B8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1D610-7A3B-413F-B3E5-9DA27EDE6D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0F2BE-CBBE-456C-882C-1F9186D33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8CAD3-DDC1-4839-8836-A6F0C49208C3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F4DB06-198B-4C9F-8970-1B70C686A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0067F-5EBC-4D2D-BFA4-AA5C94B69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92741-6141-46DD-A020-F1DB9CB3F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84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C70B8-1505-4D0A-B845-2EF978BC6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28FD4D-CB37-4052-BDEE-B2EC87CD80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2B39E6-046D-46A1-A817-94CC86460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8CAD3-DDC1-4839-8836-A6F0C49208C3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465314-D30B-415D-8CE5-752366920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3FC50-3141-4358-808D-5B4650A28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92741-6141-46DD-A020-F1DB9CB3F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58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E5F177-CD80-45FC-86B9-B06BE60730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2A95D2-FC7B-4D29-9CB6-AF9A50854B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57C88B-E267-41BF-950A-A8EBBAA2C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8CAD3-DDC1-4839-8836-A6F0C49208C3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0B509-AC3F-4ED2-B29E-D342929C2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33DDE-EB04-470A-ADF7-65773323E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92741-6141-46DD-A020-F1DB9CB3F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262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5788B-3E31-4A45-9F4F-4625BBEC6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49018-F908-4F63-B29D-55DDDEA89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9D41E9-A94A-41BA-9740-660EF6322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8CAD3-DDC1-4839-8836-A6F0C49208C3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331B0D-1BD9-4A89-9BCA-589A90B33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E62CFC-CFCE-467D-A699-24F4D205E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92741-6141-46DD-A020-F1DB9CB3F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751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F507F-6906-4F3C-8F64-4097A4A63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4355B7-730A-4FC8-9B64-46447E8DA9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BA6303-70DD-404C-A033-C7C2EED34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8CAD3-DDC1-4839-8836-A6F0C49208C3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1E87C-F60F-4DA1-8BB8-21CC2DBF0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053B69-7F3E-4D11-AFC8-D425C91EA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92741-6141-46DD-A020-F1DB9CB3F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713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84A4B-6598-4DCD-BB58-A2919939B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73D31-7863-483C-AE86-09575C8E1B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F763ED-D832-4D49-BD10-0C5C2B8276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7B8BAF-BFB9-4D0F-B907-514A1152A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8CAD3-DDC1-4839-8836-A6F0C49208C3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A86EBF-68E7-4389-BE93-0A2D4BABF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5A125C-B25B-41C4-8A56-96A7B9BA9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92741-6141-46DD-A020-F1DB9CB3F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608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8C77F-CB10-4D29-8094-FA10FEA37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E8CC01-6E08-4468-B1D0-92A53E608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DA9308-7FBF-4629-BCA7-6BFAF9B5A6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74BA2-1895-497B-AF74-4763905130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C4ABF3-F203-4147-8405-CF156419FD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ABBFEF-9E74-4ABB-82B8-B9AEAC251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8CAD3-DDC1-4839-8836-A6F0C49208C3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8E2434-8AB0-47D7-9032-9EC0CC74A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C6C89C-91CF-4FD9-9FDF-02E5A4847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92741-6141-46DD-A020-F1DB9CB3F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870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89A30-16F5-4E73-9F74-DF433791B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FD59B6-D32D-4528-8ABA-262AE4171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8CAD3-DDC1-4839-8836-A6F0C49208C3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6B7373-406D-422D-BAA2-EDB79F74D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2C5886-9DB8-4E63-9186-9DBADB335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92741-6141-46DD-A020-F1DB9CB3F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854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CCFCE2-3DC3-4E13-A6B3-64CFE1866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8CAD3-DDC1-4839-8836-A6F0C49208C3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835517-7650-40A2-B658-2A488A5F2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76C2CD-8D4D-49F2-8371-21A76D857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92741-6141-46DD-A020-F1DB9CB3F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849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8866B-BA94-45BB-8BE1-464F5432B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08FE9-4C0D-4E2F-8C52-A4F8C8C4A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AAF978-094B-4886-8426-6D9567453C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0ACDEE-3D15-4A64-8B27-C1C97633E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8CAD3-DDC1-4839-8836-A6F0C49208C3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530637-EA15-4A09-9386-FA31A5FE9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9E8E24-C877-41AB-BED1-3EB16A1AC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92741-6141-46DD-A020-F1DB9CB3F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314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E9FFB-2FDB-432B-87CC-104D03C98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4AC447-585D-4F45-820E-86BAD30B2E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4B8B19-ED9B-402A-B585-71AA08E992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084855-38BA-4407-AF07-1F6257675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8CAD3-DDC1-4839-8836-A6F0C49208C3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21F75D-CC3B-454D-8179-477567FAB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1420B1-E4B4-4DB6-9A6E-F2B5BF91A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92741-6141-46DD-A020-F1DB9CB3F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568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038467-DED0-4FB8-975D-898CF89D1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D94249-5378-46AD-B45A-427FBAA3EA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157C3E-168D-466B-9682-AD502570C5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8CAD3-DDC1-4839-8836-A6F0C49208C3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5BB63-F1E1-405A-8CDE-BA8E8471A8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1A88B6-C473-4394-AA12-376C54ABED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92741-6141-46DD-A020-F1DB9CB3F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45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FEC590B-3306-47E9-BD67-97F3F7616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1" name="Color">
              <a:extLst>
                <a:ext uri="{FF2B5EF4-FFF2-40B4-BE49-F238E27FC236}">
                  <a16:creationId xmlns:a16="http://schemas.microsoft.com/office/drawing/2014/main" id="{54F87DBC-E43C-4CE4-A8C5-61E3D6819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Color">
              <a:extLst>
                <a:ext uri="{FF2B5EF4-FFF2-40B4-BE49-F238E27FC236}">
                  <a16:creationId xmlns:a16="http://schemas.microsoft.com/office/drawing/2014/main" id="{CD39A88A-7F84-4ACA-877B-E28BC26CD8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47AAF5E-1692-48C9-98FB-6432BF0BC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F36A26D-E71D-4663-B197-8B7BFA37A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A821CEB-DA96-4952-93B9-81F9C42BAD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C8EDE0-D69B-4F65-9AB7-DDE7EAD78E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46F0982-BF10-4BF6-842A-F631654FF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B313509-2128-42CA-81B6-C9EC23E44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589188C-E06E-4F8A-BDD1-02ADF1408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B4E610F-FCD0-483F-B9F2-6DF2C28FE8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E55602C-A6FF-4897-9A91-FD57F4FCB6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9708" y="666351"/>
            <a:ext cx="10558405" cy="3044335"/>
          </a:xfrm>
        </p:spPr>
        <p:txBody>
          <a:bodyPr anchor="b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Comments on Prohibitions of Water Utility Disconnections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7377C9-767F-463C-8640-439BB62F25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9708" y="3866064"/>
            <a:ext cx="10558405" cy="2234485"/>
          </a:xfrm>
        </p:spPr>
        <p:txBody>
          <a:bodyPr anchor="t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Department of Finance</a:t>
            </a:r>
          </a:p>
          <a:p>
            <a:r>
              <a:rPr lang="en-US">
                <a:solidFill>
                  <a:schemeClr val="bg1"/>
                </a:solidFill>
              </a:rPr>
              <a:t>December 7, 2021</a:t>
            </a:r>
          </a:p>
        </p:txBody>
      </p:sp>
    </p:spTree>
    <p:extLst>
      <p:ext uri="{BB962C8B-B14F-4D97-AF65-F5344CB8AC3E}">
        <p14:creationId xmlns:p14="http://schemas.microsoft.com/office/powerpoint/2010/main" val="324568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44D65982-4F00-4330-8DAA-DE6A9E4D6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A136B9F-FEAF-445D-88E4-7D69EDBF43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1" name="Color">
              <a:extLst>
                <a:ext uri="{FF2B5EF4-FFF2-40B4-BE49-F238E27FC236}">
                  <a16:creationId xmlns:a16="http://schemas.microsoft.com/office/drawing/2014/main" id="{96886571-1553-4F14-B847-99BF7B625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Color">
              <a:extLst>
                <a:ext uri="{FF2B5EF4-FFF2-40B4-BE49-F238E27FC236}">
                  <a16:creationId xmlns:a16="http://schemas.microsoft.com/office/drawing/2014/main" id="{301ACB83-6234-46D1-803C-5D50777271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2DE6C91-D159-45DF-95B5-65227AA12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4" y="383456"/>
            <a:ext cx="10158984" cy="1177979"/>
          </a:xfrm>
        </p:spPr>
        <p:txBody>
          <a:bodyPr anchor="b"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Essential 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0DF32-D4FD-4350-AEAD-119F2E6CD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384" y="1659751"/>
            <a:ext cx="10158984" cy="4618219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There are currently 37,500 utility customers served by the City of Wilmington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Approximately 24,500 within the City limits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Approximately 13,000 outside</a:t>
            </a:r>
          </a:p>
          <a:p>
            <a:r>
              <a:rPr lang="en-US" dirty="0">
                <a:solidFill>
                  <a:schemeClr val="bg1"/>
                </a:solidFill>
              </a:rPr>
              <a:t>There are currently 11,491 customers with delinquencies of 30 days or more, totaling $23.0 m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Approximately 8,000 residential City customers owe $6.5 m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Many of these delinquencies are long-standing dating back a decade</a:t>
            </a:r>
          </a:p>
          <a:p>
            <a:pPr marL="457200" lvl="1" indent="0" algn="ctr">
              <a:buNone/>
            </a:pP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186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44D65982-4F00-4330-8DAA-DE6A9E4D6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A136B9F-FEAF-445D-88E4-7D69EDBF43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1" name="Color">
              <a:extLst>
                <a:ext uri="{FF2B5EF4-FFF2-40B4-BE49-F238E27FC236}">
                  <a16:creationId xmlns:a16="http://schemas.microsoft.com/office/drawing/2014/main" id="{96886571-1553-4F14-B847-99BF7B625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Color">
              <a:extLst>
                <a:ext uri="{FF2B5EF4-FFF2-40B4-BE49-F238E27FC236}">
                  <a16:creationId xmlns:a16="http://schemas.microsoft.com/office/drawing/2014/main" id="{301ACB83-6234-46D1-803C-5D50777271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2DE6C91-D159-45DF-95B5-65227AA12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4" y="383456"/>
            <a:ext cx="10158984" cy="1177979"/>
          </a:xfrm>
        </p:spPr>
        <p:txBody>
          <a:bodyPr anchor="b"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Self-Funded Water Utility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0DF32-D4FD-4350-AEAD-119F2E6CD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384" y="1659751"/>
            <a:ext cx="10158984" cy="4618219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City of Wilmington has a self-funded water utility, in which all of the revenues are used to deliver water services to customers</a:t>
            </a:r>
          </a:p>
          <a:p>
            <a:r>
              <a:rPr lang="en-US" dirty="0">
                <a:solidFill>
                  <a:schemeClr val="bg1"/>
                </a:solidFill>
              </a:rPr>
              <a:t>Projected revenue for FY 2021 is $93 million, coming mainly from direct user fees ($62.9 million)</a:t>
            </a:r>
          </a:p>
          <a:p>
            <a:r>
              <a:rPr lang="en-US" sz="2800" dirty="0">
                <a:solidFill>
                  <a:schemeClr val="bg1"/>
                </a:solidFill>
              </a:rPr>
              <a:t>Uses of revenue include operations, maintenance, capital improvements, payment of debt and reserves for future liability</a:t>
            </a:r>
          </a:p>
          <a:p>
            <a:r>
              <a:rPr lang="en-US" dirty="0">
                <a:solidFill>
                  <a:schemeClr val="bg1"/>
                </a:solidFill>
              </a:rPr>
              <a:t>The General Fund receives NONE of these revenues</a:t>
            </a:r>
          </a:p>
          <a:p>
            <a:r>
              <a:rPr lang="en-US" sz="2800" dirty="0">
                <a:solidFill>
                  <a:schemeClr val="bg1"/>
                </a:solidFill>
              </a:rPr>
              <a:t>Losses in revenue </a:t>
            </a:r>
            <a:r>
              <a:rPr lang="en-US" dirty="0">
                <a:solidFill>
                  <a:schemeClr val="bg1"/>
                </a:solidFill>
              </a:rPr>
              <a:t>result in reductions in quality of water and service and potential rate increases for customers</a:t>
            </a:r>
            <a:endParaRPr lang="en-US" sz="2800" dirty="0">
              <a:solidFill>
                <a:schemeClr val="bg1"/>
              </a:solidFill>
            </a:endParaRPr>
          </a:p>
          <a:p>
            <a:pPr marL="457200" lvl="1" indent="0" algn="ctr">
              <a:buNone/>
            </a:pP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670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44D65982-4F00-4330-8DAA-DE6A9E4D6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A136B9F-FEAF-445D-88E4-7D69EDBF43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1" name="Color">
              <a:extLst>
                <a:ext uri="{FF2B5EF4-FFF2-40B4-BE49-F238E27FC236}">
                  <a16:creationId xmlns:a16="http://schemas.microsoft.com/office/drawing/2014/main" id="{96886571-1553-4F14-B847-99BF7B625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Color">
              <a:extLst>
                <a:ext uri="{FF2B5EF4-FFF2-40B4-BE49-F238E27FC236}">
                  <a16:creationId xmlns:a16="http://schemas.microsoft.com/office/drawing/2014/main" id="{301ACB83-6234-46D1-803C-5D50777271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2DE6C91-D159-45DF-95B5-65227AA12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4" y="383456"/>
            <a:ext cx="10158984" cy="1177979"/>
          </a:xfrm>
        </p:spPr>
        <p:txBody>
          <a:bodyPr anchor="b"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Water Disconnections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0DF32-D4FD-4350-AEAD-119F2E6CD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384" y="1659751"/>
            <a:ext cx="10356684" cy="4618219"/>
          </a:xfrm>
        </p:spPr>
        <p:txBody>
          <a:bodyPr anchor="t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The Ci</a:t>
            </a:r>
            <a:r>
              <a:rPr lang="en-US" dirty="0">
                <a:solidFill>
                  <a:schemeClr val="bg1"/>
                </a:solidFill>
              </a:rPr>
              <a:t>ty of Wilmington imposed a moratorium on disconnections between March 2020 and July 2021</a:t>
            </a:r>
          </a:p>
          <a:p>
            <a:r>
              <a:rPr lang="en-US" sz="2800" dirty="0">
                <a:solidFill>
                  <a:schemeClr val="bg1"/>
                </a:solidFill>
              </a:rPr>
              <a:t>This morat</a:t>
            </a:r>
            <a:r>
              <a:rPr lang="en-US" dirty="0">
                <a:solidFill>
                  <a:schemeClr val="bg1"/>
                </a:solidFill>
              </a:rPr>
              <a:t>orium resulted in a loss of $5 million in revenue to the Water / Sewer Fund</a:t>
            </a:r>
          </a:p>
          <a:p>
            <a:r>
              <a:rPr lang="en-US" dirty="0">
                <a:solidFill>
                  <a:schemeClr val="bg1"/>
                </a:solidFill>
              </a:rPr>
              <a:t>Between July 2021 and October 2021, the City issued 635 disconnections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Disconnections prompted many customers to pay their delinquencies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There are currently only 103 customers who have not resumed water service</a:t>
            </a:r>
          </a:p>
          <a:p>
            <a:pPr marL="457200" lvl="1" indent="0" algn="ctr">
              <a:buNone/>
            </a:pP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569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44D65982-4F00-4330-8DAA-DE6A9E4D6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A136B9F-FEAF-445D-88E4-7D69EDBF43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1" name="Color">
              <a:extLst>
                <a:ext uri="{FF2B5EF4-FFF2-40B4-BE49-F238E27FC236}">
                  <a16:creationId xmlns:a16="http://schemas.microsoft.com/office/drawing/2014/main" id="{96886571-1553-4F14-B847-99BF7B625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Color">
              <a:extLst>
                <a:ext uri="{FF2B5EF4-FFF2-40B4-BE49-F238E27FC236}">
                  <a16:creationId xmlns:a16="http://schemas.microsoft.com/office/drawing/2014/main" id="{301ACB83-6234-46D1-803C-5D50777271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2DE6C91-D159-45DF-95B5-65227AA12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4" y="383456"/>
            <a:ext cx="10158984" cy="1177979"/>
          </a:xfrm>
        </p:spPr>
        <p:txBody>
          <a:bodyPr anchor="b"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City Assistance to Customers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0DF32-D4FD-4350-AEAD-119F2E6CD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384" y="1659751"/>
            <a:ext cx="10356684" cy="4618219"/>
          </a:xfrm>
        </p:spPr>
        <p:txBody>
          <a:bodyPr anchor="t">
            <a:normAutofit lnSpcReduction="10000"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During the last three years, the City Administration has provided assistance to customers in many ways: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It reduce the interest rates on delinquent utilities from 3% to 1.5% per month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Introduced flexibility payment options for customers, including reductions in penalties and interest and payment terms up to 4 years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Introduced a Utility Assistance Program, which provided up to $3,000 in assistance to income eligible customers to cover back water bills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Allocated $490,000 in funding to assist with the Utility Assistance Program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Collaborated with the Delaware State Housing Authority program to assist seniors on utility assistance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Partnering with the State Division of Public Health on the Low Income Housing Water </a:t>
            </a:r>
          </a:p>
          <a:p>
            <a:pPr marL="457200" lvl="1" indent="0" algn="ctr">
              <a:buNone/>
            </a:pP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267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44D65982-4F00-4330-8DAA-DE6A9E4D6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A136B9F-FEAF-445D-88E4-7D69EDBF43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1" name="Color">
              <a:extLst>
                <a:ext uri="{FF2B5EF4-FFF2-40B4-BE49-F238E27FC236}">
                  <a16:creationId xmlns:a16="http://schemas.microsoft.com/office/drawing/2014/main" id="{96886571-1553-4F14-B847-99BF7B625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Color">
              <a:extLst>
                <a:ext uri="{FF2B5EF4-FFF2-40B4-BE49-F238E27FC236}">
                  <a16:creationId xmlns:a16="http://schemas.microsoft.com/office/drawing/2014/main" id="{301ACB83-6234-46D1-803C-5D50777271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2DE6C91-D159-45DF-95B5-65227AA12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4" y="383456"/>
            <a:ext cx="10158984" cy="1177979"/>
          </a:xfrm>
        </p:spPr>
        <p:txBody>
          <a:bodyPr anchor="b"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Take </a:t>
            </a:r>
            <a:r>
              <a:rPr lang="en-US" sz="4800" dirty="0" err="1">
                <a:solidFill>
                  <a:schemeClr val="bg1"/>
                </a:solidFill>
              </a:rPr>
              <a:t>Aways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0DF32-D4FD-4350-AEAD-119F2E6CD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384" y="1659751"/>
            <a:ext cx="10356684" cy="4618219"/>
          </a:xfrm>
        </p:spPr>
        <p:txBody>
          <a:bodyPr anchor="t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The City Administration recognizes that water services are critical to the quality of life for residents</a:t>
            </a:r>
          </a:p>
          <a:p>
            <a:r>
              <a:rPr lang="en-US" dirty="0">
                <a:solidFill>
                  <a:schemeClr val="bg1"/>
                </a:solidFill>
              </a:rPr>
              <a:t>The City Administration also has a fiduciary responsibility to ensure that water utility remain operational and financially solvent</a:t>
            </a:r>
          </a:p>
          <a:p>
            <a:r>
              <a:rPr lang="en-US" sz="2800" dirty="0">
                <a:solidFill>
                  <a:schemeClr val="bg1"/>
                </a:solidFill>
              </a:rPr>
              <a:t>Customers who pay their bills on time are effectively subsidizing those that do not</a:t>
            </a:r>
          </a:p>
          <a:p>
            <a:r>
              <a:rPr lang="en-US" dirty="0">
                <a:solidFill>
                  <a:schemeClr val="bg1"/>
                </a:solidFill>
              </a:rPr>
              <a:t>Water moratoriums do not stop customers from the obligation to pay, BUT rather drive customers further into debt</a:t>
            </a:r>
          </a:p>
          <a:p>
            <a:r>
              <a:rPr lang="en-US" sz="2800" dirty="0">
                <a:solidFill>
                  <a:schemeClr val="bg1"/>
                </a:solidFill>
              </a:rPr>
              <a:t>Water disconnections are sometimes the </a:t>
            </a:r>
            <a:r>
              <a:rPr lang="en-US" dirty="0">
                <a:solidFill>
                  <a:schemeClr val="bg1"/>
                </a:solidFill>
              </a:rPr>
              <a:t>only means of encouraging customers to pay their utility bills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pPr marL="457200" lvl="1" indent="0" algn="ctr">
              <a:buNone/>
            </a:pP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166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44D65982-4F00-4330-8DAA-DE6A9E4D6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A136B9F-FEAF-445D-88E4-7D69EDBF43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1" name="Color">
              <a:extLst>
                <a:ext uri="{FF2B5EF4-FFF2-40B4-BE49-F238E27FC236}">
                  <a16:creationId xmlns:a16="http://schemas.microsoft.com/office/drawing/2014/main" id="{96886571-1553-4F14-B847-99BF7B625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Color">
              <a:extLst>
                <a:ext uri="{FF2B5EF4-FFF2-40B4-BE49-F238E27FC236}">
                  <a16:creationId xmlns:a16="http://schemas.microsoft.com/office/drawing/2014/main" id="{301ACB83-6234-46D1-803C-5D50777271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2DE6C91-D159-45DF-95B5-65227AA12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4" y="383456"/>
            <a:ext cx="10158984" cy="1177979"/>
          </a:xfrm>
        </p:spPr>
        <p:txBody>
          <a:bodyPr anchor="b"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Most Important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0DF32-D4FD-4350-AEAD-119F2E6CD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384" y="1659751"/>
            <a:ext cx="10356684" cy="4618219"/>
          </a:xfrm>
        </p:spPr>
        <p:txBody>
          <a:bodyPr anchor="t"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The City of Wilmington will work with customers to assist them in meeting their obligations 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Simply call 311 and you will be referred to an Account Services agent to assist you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pPr marL="457200" lvl="1" indent="0" algn="ctr">
              <a:buNone/>
            </a:pP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555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470</Words>
  <Application>Microsoft Office PowerPoint</Application>
  <PresentationFormat>Widescreen</PresentationFormat>
  <Paragraphs>40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Comments on Prohibitions of Water Utility Disconnections</vt:lpstr>
      <vt:lpstr>Essential Facts</vt:lpstr>
      <vt:lpstr>Self-Funded Water Utility</vt:lpstr>
      <vt:lpstr>Water Disconnections</vt:lpstr>
      <vt:lpstr>City Assistance to Customers</vt:lpstr>
      <vt:lpstr>Take Aways</vt:lpstr>
      <vt:lpstr>Most Important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Comments on Prohibitions of Water Utility Disconnections</dc:title>
  <dc:creator>Brett Taylor</dc:creator>
  <cp:lastModifiedBy>Brett Taylor</cp:lastModifiedBy>
  <cp:revision>1</cp:revision>
  <dcterms:created xsi:type="dcterms:W3CDTF">2021-12-07T00:39:29Z</dcterms:created>
  <dcterms:modified xsi:type="dcterms:W3CDTF">2021-12-07T02:16:08Z</dcterms:modified>
</cp:coreProperties>
</file>