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sldIdLst>
    <p:sldId id="256" r:id="rId2"/>
    <p:sldId id="257" r:id="rId3"/>
    <p:sldId id="259" r:id="rId4"/>
    <p:sldId id="268" r:id="rId5"/>
    <p:sldId id="274" r:id="rId6"/>
    <p:sldId id="260" r:id="rId7"/>
    <p:sldId id="269" r:id="rId8"/>
    <p:sldId id="262" r:id="rId9"/>
    <p:sldId id="263" r:id="rId10"/>
    <p:sldId id="264" r:id="rId11"/>
    <p:sldId id="270" r:id="rId12"/>
    <p:sldId id="266" r:id="rId13"/>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Noel" userId="00cc1072732950e3" providerId="LiveId" clId="{0495F271-FAD9-472F-ACA9-FD383070B59F}"/>
    <pc:docChg chg="custSel modSld">
      <pc:chgData name="Valerie Noel" userId="00cc1072732950e3" providerId="LiveId" clId="{0495F271-FAD9-472F-ACA9-FD383070B59F}" dt="2021-09-07T16:51:11.807" v="92" actId="20577"/>
      <pc:docMkLst>
        <pc:docMk/>
      </pc:docMkLst>
      <pc:sldChg chg="modSp mod">
        <pc:chgData name="Valerie Noel" userId="00cc1072732950e3" providerId="LiveId" clId="{0495F271-FAD9-472F-ACA9-FD383070B59F}" dt="2021-09-07T16:51:11.807" v="92" actId="20577"/>
        <pc:sldMkLst>
          <pc:docMk/>
          <pc:sldMk cId="3748862172" sldId="256"/>
        </pc:sldMkLst>
        <pc:spChg chg="mod">
          <ac:chgData name="Valerie Noel" userId="00cc1072732950e3" providerId="LiveId" clId="{0495F271-FAD9-472F-ACA9-FD383070B59F}" dt="2021-09-07T16:51:11.807" v="92" actId="20577"/>
          <ac:spMkLst>
            <pc:docMk/>
            <pc:sldMk cId="3748862172" sldId="256"/>
            <ac:spMk id="3" creationId="{05886C15-4DD4-4649-AADA-9939E92839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4B7E765-5B18-47D4-BE35-0FD40F28A389}" type="datetimeFigureOut">
              <a:rPr lang="en-US" smtClean="0"/>
              <a:t>9/7/2021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384259B2-0ED2-483A-A63D-C99E46330C6C}" type="slidenum">
              <a:rPr lang="en-US" smtClean="0"/>
              <a:t>‹#›</a:t>
            </a:fld>
            <a:endParaRPr lang="en-US"/>
          </a:p>
        </p:txBody>
      </p:sp>
    </p:spTree>
    <p:extLst>
      <p:ext uri="{BB962C8B-B14F-4D97-AF65-F5344CB8AC3E}">
        <p14:creationId xmlns:p14="http://schemas.microsoft.com/office/powerpoint/2010/main" val="183514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8998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9326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525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86637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991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49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3954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8068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2273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174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9734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9/7/2021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971131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sky, house, street&#10;&#10;Description automatically generated">
            <a:extLst>
              <a:ext uri="{FF2B5EF4-FFF2-40B4-BE49-F238E27FC236}">
                <a16:creationId xmlns:a16="http://schemas.microsoft.com/office/drawing/2014/main" id="{EEC5CC21-D002-4AE5-881D-DF93116DDB2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
          <a:stretch/>
        </p:blipFill>
        <p:spPr>
          <a:xfrm>
            <a:off x="0" y="-1119"/>
            <a:ext cx="12191982" cy="6859119"/>
          </a:xfrm>
          <a:prstGeom prst="rect">
            <a:avLst/>
          </a:prstGeom>
        </p:spPr>
      </p:pic>
      <p:sp>
        <p:nvSpPr>
          <p:cNvPr id="2" name="Title 1">
            <a:extLst>
              <a:ext uri="{FF2B5EF4-FFF2-40B4-BE49-F238E27FC236}">
                <a16:creationId xmlns:a16="http://schemas.microsoft.com/office/drawing/2014/main" id="{54A27374-5660-4982-BCB9-5CBB6A689086}"/>
              </a:ext>
            </a:extLst>
          </p:cNvPr>
          <p:cNvSpPr>
            <a:spLocks noGrp="1"/>
          </p:cNvSpPr>
          <p:nvPr>
            <p:ph type="ctrTitle"/>
          </p:nvPr>
        </p:nvSpPr>
        <p:spPr>
          <a:xfrm>
            <a:off x="1478506" y="-77008"/>
            <a:ext cx="8625385" cy="1284371"/>
          </a:xfrm>
        </p:spPr>
        <p:txBody>
          <a:bodyPr>
            <a:normAutofit/>
          </a:bodyPr>
          <a:lstStyle/>
          <a:p>
            <a:r>
              <a:rPr lang="en-US" sz="4400" b="1" dirty="0">
                <a:solidFill>
                  <a:schemeClr val="tx1"/>
                </a:solidFill>
                <a:latin typeface="Sitka Heading Semibold" panose="020B0604020202020204" pitchFamily="2" charset="0"/>
                <a:cs typeface="LilyUPC" panose="020B0502040204020203" pitchFamily="34" charset="-34"/>
              </a:rPr>
              <a:t>St. Michael’s School and Nursery</a:t>
            </a:r>
          </a:p>
        </p:txBody>
      </p:sp>
      <p:sp>
        <p:nvSpPr>
          <p:cNvPr id="3" name="Subtitle 2">
            <a:extLst>
              <a:ext uri="{FF2B5EF4-FFF2-40B4-BE49-F238E27FC236}">
                <a16:creationId xmlns:a16="http://schemas.microsoft.com/office/drawing/2014/main" id="{05886C15-4DD4-4649-AADA-9939E928396F}"/>
              </a:ext>
            </a:extLst>
          </p:cNvPr>
          <p:cNvSpPr>
            <a:spLocks noGrp="1"/>
          </p:cNvSpPr>
          <p:nvPr>
            <p:ph type="subTitle" idx="1"/>
          </p:nvPr>
        </p:nvSpPr>
        <p:spPr>
          <a:xfrm>
            <a:off x="816746" y="1360627"/>
            <a:ext cx="9729925" cy="1284371"/>
          </a:xfrm>
        </p:spPr>
        <p:txBody>
          <a:bodyPr>
            <a:normAutofit/>
          </a:bodyPr>
          <a:lstStyle/>
          <a:p>
            <a:r>
              <a:rPr lang="en-US" sz="2800" dirty="0"/>
              <a:t>PRESENTATION TO THE WILMINGTON CITY COUNCIL </a:t>
            </a:r>
          </a:p>
          <a:p>
            <a:r>
              <a:rPr lang="en-US" sz="2800" dirty="0"/>
              <a:t>SEPTEMBER 8, 2021</a:t>
            </a:r>
          </a:p>
        </p:txBody>
      </p:sp>
    </p:spTree>
    <p:extLst>
      <p:ext uri="{BB962C8B-B14F-4D97-AF65-F5344CB8AC3E}">
        <p14:creationId xmlns:p14="http://schemas.microsoft.com/office/powerpoint/2010/main" val="374886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79" y="405575"/>
            <a:ext cx="5117835"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Impact</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clipart, vector graphics&#10;&#10;Description automatically generated">
            <a:extLst>
              <a:ext uri="{FF2B5EF4-FFF2-40B4-BE49-F238E27FC236}">
                <a16:creationId xmlns:a16="http://schemas.microsoft.com/office/drawing/2014/main" id="{E79F0FE5-2F04-4405-A264-61EDD7D7FCCB}"/>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a:stretch/>
        </p:blipFill>
        <p:spPr>
          <a:xfrm>
            <a:off x="6208911" y="636630"/>
            <a:ext cx="5431536" cy="909487"/>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10</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616093" y="2082373"/>
            <a:ext cx="6794507" cy="4893647"/>
          </a:xfrm>
          <a:prstGeom prst="rect">
            <a:avLst/>
          </a:prstGeom>
          <a:noFill/>
        </p:spPr>
        <p:txBody>
          <a:bodyPr wrap="square" rtlCol="0">
            <a:spAutoFit/>
          </a:bodyPr>
          <a:lstStyle/>
          <a:p>
            <a:r>
              <a:rPr lang="en-US" sz="1600" dirty="0"/>
              <a:t>Research shows that access to high quality early education programs have a </a:t>
            </a:r>
            <a:r>
              <a:rPr lang="en-US" sz="1600" b="1" dirty="0"/>
              <a:t>direct, lasting impact </a:t>
            </a:r>
            <a:r>
              <a:rPr lang="en-US" sz="1600" dirty="0"/>
              <a:t>on the trajectory and success of a child’s life, particularly for low income children.   </a:t>
            </a:r>
            <a:endParaRPr lang="en-US" dirty="0"/>
          </a:p>
          <a:p>
            <a:endParaRPr lang="en-US" dirty="0"/>
          </a:p>
          <a:p>
            <a:r>
              <a:rPr lang="en-US" sz="1600" dirty="0"/>
              <a:t>The pandemic – the second pandemic weathered by St. Michael’s - has shone an even brighter light on the critical role that St. Michael's plays as a </a:t>
            </a:r>
            <a:r>
              <a:rPr lang="en-US" sz="1600" b="1" dirty="0"/>
              <a:t>consistent, safe, stabilizing factor </a:t>
            </a:r>
            <a:r>
              <a:rPr lang="en-US" sz="1600" dirty="0"/>
              <a:t>in the Eastside neighborhood. We are a trusted resource for families raising young children.</a:t>
            </a:r>
          </a:p>
          <a:p>
            <a:endParaRPr lang="en-US" sz="1400" dirty="0"/>
          </a:p>
          <a:p>
            <a:r>
              <a:rPr lang="en-US" sz="1600" dirty="0">
                <a:solidFill>
                  <a:srgbClr val="C00000"/>
                </a:solidFill>
              </a:rPr>
              <a:t> </a:t>
            </a:r>
            <a:r>
              <a:rPr lang="en-US" sz="1600" dirty="0"/>
              <a:t>Supporting and coaching the ECE workforce through career advancement will </a:t>
            </a:r>
            <a:r>
              <a:rPr lang="en-US" sz="1600" b="1" dirty="0"/>
              <a:t>strengthen the field </a:t>
            </a:r>
            <a:r>
              <a:rPr lang="en-US" sz="1600" dirty="0"/>
              <a:t>and the quality of programs.  St. Michael’s has participated in cohort training models and is a strong advocate of those with life experience to attain more formal training.</a:t>
            </a:r>
            <a:endParaRPr lang="en-US" sz="1400" dirty="0"/>
          </a:p>
          <a:p>
            <a:endParaRPr lang="en-US" sz="1600" dirty="0">
              <a:solidFill>
                <a:srgbClr val="C00000"/>
              </a:solidFill>
            </a:endParaRPr>
          </a:p>
          <a:p>
            <a:r>
              <a:rPr lang="en-US" b="1" dirty="0">
                <a:solidFill>
                  <a:srgbClr val="0070C0"/>
                </a:solidFill>
                <a:latin typeface="Sitka Subheading Semibold" panose="020B0604020202020204" pitchFamily="2" charset="0"/>
              </a:rPr>
              <a:t>This initiative is an investment in St. Michael's mission of welcoming all children, in our generational impact in the </a:t>
            </a:r>
          </a:p>
          <a:p>
            <a:r>
              <a:rPr lang="en-US" b="1" dirty="0">
                <a:solidFill>
                  <a:srgbClr val="0070C0"/>
                </a:solidFill>
                <a:latin typeface="Sitka Subheading Semibold" panose="020B0604020202020204" pitchFamily="2" charset="0"/>
              </a:rPr>
              <a:t>lives of families in the city of Wilmington and in support of </a:t>
            </a:r>
          </a:p>
          <a:p>
            <a:r>
              <a:rPr lang="en-US" b="1" dirty="0">
                <a:solidFill>
                  <a:srgbClr val="0070C0"/>
                </a:solidFill>
                <a:latin typeface="Sitka Subheading Semibold" panose="020B0604020202020204" pitchFamily="2" charset="0"/>
              </a:rPr>
              <a:t>the ECE workforce. </a:t>
            </a:r>
          </a:p>
          <a:p>
            <a:endParaRPr lang="en-US" sz="1600" b="1" dirty="0">
              <a:solidFill>
                <a:srgbClr val="C00000"/>
              </a:solidFill>
            </a:endParaRPr>
          </a:p>
        </p:txBody>
      </p:sp>
      <p:pic>
        <p:nvPicPr>
          <p:cNvPr id="11" name="Picture 10" descr="A group of children on a dance floor&#10;&#10;Description automatically generated with low confidence">
            <a:extLst>
              <a:ext uri="{FF2B5EF4-FFF2-40B4-BE49-F238E27FC236}">
                <a16:creationId xmlns:a16="http://schemas.microsoft.com/office/drawing/2014/main" id="{44D46A86-FEB8-44FF-AC6D-361457254A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7714" y="952830"/>
            <a:ext cx="3762375" cy="2383205"/>
          </a:xfrm>
          <a:prstGeom prst="rect">
            <a:avLst/>
          </a:prstGeom>
        </p:spPr>
      </p:pic>
      <p:sp>
        <p:nvSpPr>
          <p:cNvPr id="18" name="Oval 17">
            <a:extLst>
              <a:ext uri="{FF2B5EF4-FFF2-40B4-BE49-F238E27FC236}">
                <a16:creationId xmlns:a16="http://schemas.microsoft.com/office/drawing/2014/main" id="{AD7246A6-0BA4-4516-AFBD-3B00641DED39}"/>
              </a:ext>
            </a:extLst>
          </p:cNvPr>
          <p:cNvSpPr/>
          <p:nvPr/>
        </p:nvSpPr>
        <p:spPr>
          <a:xfrm>
            <a:off x="475331" y="2202106"/>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644CFA6-B419-4871-AD72-B3217EB9C2C4}"/>
              </a:ext>
            </a:extLst>
          </p:cNvPr>
          <p:cNvSpPr/>
          <p:nvPr/>
        </p:nvSpPr>
        <p:spPr>
          <a:xfrm>
            <a:off x="461275" y="3217362"/>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79C1AE3-8B5E-4286-B06B-7031A376AA0F}"/>
              </a:ext>
            </a:extLst>
          </p:cNvPr>
          <p:cNvSpPr/>
          <p:nvPr/>
        </p:nvSpPr>
        <p:spPr>
          <a:xfrm>
            <a:off x="487435" y="4404212"/>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6" name="Picture 15" descr="A picture containing text, floor, indoor, cluttered&#10;&#10;Description automatically generated">
            <a:extLst>
              <a:ext uri="{FF2B5EF4-FFF2-40B4-BE49-F238E27FC236}">
                <a16:creationId xmlns:a16="http://schemas.microsoft.com/office/drawing/2014/main" id="{E12EEAB7-3125-4CFB-A8D1-BCB49E0AF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678" y="3582325"/>
            <a:ext cx="4085229" cy="2527735"/>
          </a:xfrm>
          <a:prstGeom prst="rect">
            <a:avLst/>
          </a:prstGeom>
        </p:spPr>
      </p:pic>
    </p:spTree>
    <p:extLst>
      <p:ext uri="{BB962C8B-B14F-4D97-AF65-F5344CB8AC3E}">
        <p14:creationId xmlns:p14="http://schemas.microsoft.com/office/powerpoint/2010/main" val="403273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Cost Breakdown</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fontScale="55000" lnSpcReduction="20000"/>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diagram&#10;&#10;Description automatically generated">
            <a:extLst>
              <a:ext uri="{FF2B5EF4-FFF2-40B4-BE49-F238E27FC236}">
                <a16:creationId xmlns:a16="http://schemas.microsoft.com/office/drawing/2014/main" id="{5EDDF87D-D802-4B63-BAFA-0D63008288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88649" y="532698"/>
            <a:ext cx="2904017" cy="1151353"/>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11</a:t>
            </a:fld>
            <a:endParaRPr lang="en-US">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31B9772B-53AE-4BDF-B108-1D4F84B5625B}"/>
              </a:ext>
            </a:extLst>
          </p:cNvPr>
          <p:cNvSpPr>
            <a:spLocks noGrp="1"/>
          </p:cNvSpPr>
          <p:nvPr>
            <p:ph sz="half" idx="2"/>
          </p:nvPr>
        </p:nvSpPr>
        <p:spPr>
          <a:xfrm>
            <a:off x="9668256" y="5965331"/>
            <a:ext cx="1161286" cy="293981"/>
          </a:xfrm>
        </p:spPr>
        <p:txBody>
          <a:bodyPr>
            <a:normAutofit fontScale="55000" lnSpcReduction="20000"/>
          </a:bodyPr>
          <a:lstStyle/>
          <a:p>
            <a:pPr marL="0" indent="0">
              <a:buNone/>
            </a:pPr>
            <a:r>
              <a:rPr lang="en-US" sz="1800" dirty="0"/>
              <a:t>*Revised 7/20/21</a:t>
            </a:r>
          </a:p>
        </p:txBody>
      </p:sp>
      <p:graphicFrame>
        <p:nvGraphicFramePr>
          <p:cNvPr id="6" name="Table 7">
            <a:extLst>
              <a:ext uri="{FF2B5EF4-FFF2-40B4-BE49-F238E27FC236}">
                <a16:creationId xmlns:a16="http://schemas.microsoft.com/office/drawing/2014/main" id="{6CFE6276-0E33-4D67-A1F1-4509257BFBCC}"/>
              </a:ext>
            </a:extLst>
          </p:cNvPr>
          <p:cNvGraphicFramePr>
            <a:graphicFrameLocks noGrp="1"/>
          </p:cNvGraphicFramePr>
          <p:nvPr>
            <p:extLst>
              <p:ext uri="{D42A27DB-BD31-4B8C-83A1-F6EECF244321}">
                <p14:modId xmlns:p14="http://schemas.microsoft.com/office/powerpoint/2010/main" val="1867168835"/>
              </p:ext>
            </p:extLst>
          </p:nvPr>
        </p:nvGraphicFramePr>
        <p:xfrm>
          <a:off x="1109134" y="2021745"/>
          <a:ext cx="8415866" cy="4087696"/>
        </p:xfrm>
        <a:graphic>
          <a:graphicData uri="http://schemas.openxmlformats.org/drawingml/2006/table">
            <a:tbl>
              <a:tblPr firstRow="1" bandRow="1">
                <a:tableStyleId>{7DF18680-E054-41AD-8BC1-D1AEF772440D}</a:tableStyleId>
              </a:tblPr>
              <a:tblGrid>
                <a:gridCol w="4577246">
                  <a:extLst>
                    <a:ext uri="{9D8B030D-6E8A-4147-A177-3AD203B41FA5}">
                      <a16:colId xmlns:a16="http://schemas.microsoft.com/office/drawing/2014/main" val="2998093158"/>
                    </a:ext>
                  </a:extLst>
                </a:gridCol>
                <a:gridCol w="1202100">
                  <a:extLst>
                    <a:ext uri="{9D8B030D-6E8A-4147-A177-3AD203B41FA5}">
                      <a16:colId xmlns:a16="http://schemas.microsoft.com/office/drawing/2014/main" val="2544446178"/>
                    </a:ext>
                  </a:extLst>
                </a:gridCol>
                <a:gridCol w="2636520">
                  <a:extLst>
                    <a:ext uri="{9D8B030D-6E8A-4147-A177-3AD203B41FA5}">
                      <a16:colId xmlns:a16="http://schemas.microsoft.com/office/drawing/2014/main" val="3391093014"/>
                    </a:ext>
                  </a:extLst>
                </a:gridCol>
              </a:tblGrid>
              <a:tr h="465804">
                <a:tc>
                  <a:txBody>
                    <a:bodyPr/>
                    <a:lstStyle/>
                    <a:p>
                      <a:r>
                        <a:rPr lang="en-US" sz="1400" b="1" dirty="0"/>
                        <a:t>Description</a:t>
                      </a:r>
                    </a:p>
                  </a:txBody>
                  <a:tcPr/>
                </a:tc>
                <a:tc>
                  <a:txBody>
                    <a:bodyPr/>
                    <a:lstStyle/>
                    <a:p>
                      <a:r>
                        <a:rPr lang="en-US" sz="1400" dirty="0"/>
                        <a:t>Total Cost </a:t>
                      </a:r>
                    </a:p>
                  </a:txBody>
                  <a:tcPr/>
                </a:tc>
                <a:tc>
                  <a:txBody>
                    <a:bodyPr/>
                    <a:lstStyle/>
                    <a:p>
                      <a:r>
                        <a:rPr lang="en-US" sz="1400" dirty="0"/>
                        <a:t>Notes</a:t>
                      </a:r>
                    </a:p>
                  </a:txBody>
                  <a:tcPr/>
                </a:tc>
                <a:extLst>
                  <a:ext uri="{0D108BD9-81ED-4DB2-BD59-A6C34878D82A}">
                    <a16:rowId xmlns:a16="http://schemas.microsoft.com/office/drawing/2014/main" val="330775358"/>
                  </a:ext>
                </a:extLst>
              </a:tr>
              <a:tr h="553499">
                <a:tc>
                  <a:txBody>
                    <a:bodyPr/>
                    <a:lstStyle/>
                    <a:p>
                      <a:r>
                        <a:rPr lang="en-US" sz="1200" dirty="0"/>
                        <a:t>General Contractor: Bellevue Contractors</a:t>
                      </a:r>
                    </a:p>
                    <a:p>
                      <a:endParaRPr lang="en-US" sz="1200" dirty="0"/>
                    </a:p>
                    <a:p>
                      <a:r>
                        <a:rPr lang="en-US" sz="1200" dirty="0"/>
                        <a:t>Construction Costs (Labor &amp; Materials)</a:t>
                      </a:r>
                    </a:p>
                  </a:txBody>
                  <a:tcPr/>
                </a:tc>
                <a:tc>
                  <a:txBody>
                    <a:bodyPr/>
                    <a:lstStyle/>
                    <a:p>
                      <a:endParaRPr lang="en-US" sz="1200" dirty="0"/>
                    </a:p>
                    <a:p>
                      <a:endParaRPr lang="en-US" sz="1200" dirty="0"/>
                    </a:p>
                    <a:p>
                      <a:r>
                        <a:rPr lang="en-US" sz="1200" dirty="0"/>
                        <a:t>$3,687,475*</a:t>
                      </a:r>
                    </a:p>
                  </a:txBody>
                  <a:tcPr/>
                </a:tc>
                <a:tc>
                  <a:txBody>
                    <a:bodyPr/>
                    <a:lstStyle/>
                    <a:p>
                      <a:endParaRPr lang="en-US" sz="1200" dirty="0"/>
                    </a:p>
                  </a:txBody>
                  <a:tcPr/>
                </a:tc>
                <a:extLst>
                  <a:ext uri="{0D108BD9-81ED-4DB2-BD59-A6C34878D82A}">
                    <a16:rowId xmlns:a16="http://schemas.microsoft.com/office/drawing/2014/main" val="4156091219"/>
                  </a:ext>
                </a:extLst>
              </a:tr>
              <a:tr h="344308">
                <a:tc>
                  <a:txBody>
                    <a:bodyPr/>
                    <a:lstStyle/>
                    <a:p>
                      <a:r>
                        <a:rPr lang="en-US" sz="1200" dirty="0"/>
                        <a:t>General Contractor Overhead &amp; Profit</a:t>
                      </a:r>
                    </a:p>
                  </a:txBody>
                  <a:tcPr/>
                </a:tc>
                <a:tc>
                  <a:txBody>
                    <a:bodyPr/>
                    <a:lstStyle/>
                    <a:p>
                      <a:r>
                        <a:rPr lang="en-US" sz="1200" dirty="0"/>
                        <a:t>$110,624</a:t>
                      </a:r>
                    </a:p>
                  </a:txBody>
                  <a:tcPr/>
                </a:tc>
                <a:tc>
                  <a:txBody>
                    <a:bodyPr/>
                    <a:lstStyle/>
                    <a:p>
                      <a:endParaRPr lang="en-US" sz="1200"/>
                    </a:p>
                  </a:txBody>
                  <a:tcPr/>
                </a:tc>
                <a:extLst>
                  <a:ext uri="{0D108BD9-81ED-4DB2-BD59-A6C34878D82A}">
                    <a16:rowId xmlns:a16="http://schemas.microsoft.com/office/drawing/2014/main" val="3182672975"/>
                  </a:ext>
                </a:extLst>
              </a:tr>
              <a:tr h="353039">
                <a:tc>
                  <a:txBody>
                    <a:bodyPr/>
                    <a:lstStyle/>
                    <a:p>
                      <a:r>
                        <a:rPr lang="en-US" sz="1200" dirty="0"/>
                        <a:t>Administrative General Conditions</a:t>
                      </a:r>
                    </a:p>
                  </a:txBody>
                  <a:tcPr/>
                </a:tc>
                <a:tc>
                  <a:txBody>
                    <a:bodyPr/>
                    <a:lstStyle/>
                    <a:p>
                      <a:r>
                        <a:rPr lang="en-US" sz="1200" dirty="0"/>
                        <a:t>$110,624</a:t>
                      </a:r>
                    </a:p>
                  </a:txBody>
                  <a:tcPr/>
                </a:tc>
                <a:tc>
                  <a:txBody>
                    <a:bodyPr/>
                    <a:lstStyle/>
                    <a:p>
                      <a:endParaRPr lang="en-US" sz="1200"/>
                    </a:p>
                  </a:txBody>
                  <a:tcPr/>
                </a:tc>
                <a:extLst>
                  <a:ext uri="{0D108BD9-81ED-4DB2-BD59-A6C34878D82A}">
                    <a16:rowId xmlns:a16="http://schemas.microsoft.com/office/drawing/2014/main" val="204862520"/>
                  </a:ext>
                </a:extLst>
              </a:tr>
              <a:tr h="355621">
                <a:tc>
                  <a:txBody>
                    <a:bodyPr/>
                    <a:lstStyle/>
                    <a:p>
                      <a:pPr algn="r"/>
                      <a:r>
                        <a:rPr lang="en-US" sz="1200" b="1" dirty="0"/>
                        <a:t>TOTAL RENOVATION COSTS</a:t>
                      </a:r>
                    </a:p>
                  </a:txBody>
                  <a:tcPr/>
                </a:tc>
                <a:tc>
                  <a:txBody>
                    <a:bodyPr/>
                    <a:lstStyle/>
                    <a:p>
                      <a:r>
                        <a:rPr lang="en-US" sz="1200" b="1" dirty="0"/>
                        <a:t>$3,908,723</a:t>
                      </a:r>
                    </a:p>
                  </a:txBody>
                  <a:tcPr/>
                </a:tc>
                <a:tc>
                  <a:txBody>
                    <a:bodyPr/>
                    <a:lstStyle/>
                    <a:p>
                      <a:endParaRPr lang="en-US" sz="1200"/>
                    </a:p>
                  </a:txBody>
                  <a:tcPr/>
                </a:tc>
                <a:extLst>
                  <a:ext uri="{0D108BD9-81ED-4DB2-BD59-A6C34878D82A}">
                    <a16:rowId xmlns:a16="http://schemas.microsoft.com/office/drawing/2014/main" val="2998091205"/>
                  </a:ext>
                </a:extLst>
              </a:tr>
              <a:tr h="494232">
                <a:tc>
                  <a:txBody>
                    <a:bodyPr/>
                    <a:lstStyle/>
                    <a:p>
                      <a:r>
                        <a:rPr lang="en-US" sz="1200" dirty="0"/>
                        <a:t>Library Repurposing: Community Space for Workforce Development/Cohort Program &amp; Social Services for Families</a:t>
                      </a:r>
                    </a:p>
                  </a:txBody>
                  <a:tcPr/>
                </a:tc>
                <a:tc>
                  <a:txBody>
                    <a:bodyPr/>
                    <a:lstStyle/>
                    <a:p>
                      <a:r>
                        <a:rPr lang="en-US" sz="1200" dirty="0"/>
                        <a:t>$500,000</a:t>
                      </a:r>
                    </a:p>
                  </a:txBody>
                  <a:tcPr/>
                </a:tc>
                <a:tc>
                  <a:txBody>
                    <a:bodyPr/>
                    <a:lstStyle/>
                    <a:p>
                      <a:r>
                        <a:rPr lang="en-US" sz="1200" dirty="0"/>
                        <a:t>This may include:</a:t>
                      </a:r>
                      <a:br>
                        <a:rPr lang="en-US" sz="1200" dirty="0"/>
                      </a:br>
                      <a:r>
                        <a:rPr lang="en-US" sz="1200" dirty="0"/>
                        <a:t>Planning Studies </a:t>
                      </a:r>
                    </a:p>
                    <a:p>
                      <a:r>
                        <a:rPr lang="en-US" sz="1200" dirty="0"/>
                        <a:t>Program Design Consultant</a:t>
                      </a:r>
                    </a:p>
                    <a:p>
                      <a:r>
                        <a:rPr lang="en-US" sz="1200" dirty="0"/>
                        <a:t>Renovations</a:t>
                      </a:r>
                      <a:br>
                        <a:rPr lang="en-US" sz="1200" dirty="0"/>
                      </a:br>
                      <a:r>
                        <a:rPr lang="en-US" sz="1200" dirty="0"/>
                        <a:t>Social Worker</a:t>
                      </a:r>
                    </a:p>
                  </a:txBody>
                  <a:tcPr/>
                </a:tc>
                <a:extLst>
                  <a:ext uri="{0D108BD9-81ED-4DB2-BD59-A6C34878D82A}">
                    <a16:rowId xmlns:a16="http://schemas.microsoft.com/office/drawing/2014/main" val="2079134511"/>
                  </a:ext>
                </a:extLst>
              </a:tr>
              <a:tr h="316537">
                <a:tc>
                  <a:txBody>
                    <a:bodyPr/>
                    <a:lstStyle/>
                    <a:p>
                      <a:r>
                        <a:rPr lang="en-US" sz="1200" dirty="0"/>
                        <a:t>Endowment</a:t>
                      </a:r>
                    </a:p>
                  </a:txBody>
                  <a:tcPr/>
                </a:tc>
                <a:tc>
                  <a:txBody>
                    <a:bodyPr/>
                    <a:lstStyle/>
                    <a:p>
                      <a:r>
                        <a:rPr lang="en-US" sz="1200" dirty="0"/>
                        <a:t>$1,500,000</a:t>
                      </a:r>
                    </a:p>
                  </a:txBody>
                  <a:tcPr/>
                </a:tc>
                <a:tc>
                  <a:txBody>
                    <a:bodyPr/>
                    <a:lstStyle/>
                    <a:p>
                      <a:r>
                        <a:rPr lang="en-US" sz="1200" dirty="0"/>
                        <a:t>Building Maintenance</a:t>
                      </a:r>
                    </a:p>
                    <a:p>
                      <a:r>
                        <a:rPr lang="en-US" sz="1200" dirty="0"/>
                        <a:t>Unforeseen Operating Costs </a:t>
                      </a:r>
                    </a:p>
                  </a:txBody>
                  <a:tcPr/>
                </a:tc>
                <a:extLst>
                  <a:ext uri="{0D108BD9-81ED-4DB2-BD59-A6C34878D82A}">
                    <a16:rowId xmlns:a16="http://schemas.microsoft.com/office/drawing/2014/main" val="2958058018"/>
                  </a:ext>
                </a:extLst>
              </a:tr>
              <a:tr h="465804">
                <a:tc>
                  <a:txBody>
                    <a:bodyPr/>
                    <a:lstStyle/>
                    <a:p>
                      <a:pPr algn="r"/>
                      <a:r>
                        <a:rPr lang="en-US" sz="1200" b="1" dirty="0"/>
                        <a:t>TOTAL PROGRAM &amp; ENDOWMENT</a:t>
                      </a:r>
                    </a:p>
                  </a:txBody>
                  <a:tcPr/>
                </a:tc>
                <a:tc>
                  <a:txBody>
                    <a:bodyPr/>
                    <a:lstStyle/>
                    <a:p>
                      <a:r>
                        <a:rPr lang="en-US" sz="1200" b="1" dirty="0"/>
                        <a:t>$2,000,000</a:t>
                      </a:r>
                    </a:p>
                  </a:txBody>
                  <a:tcPr/>
                </a:tc>
                <a:tc>
                  <a:txBody>
                    <a:bodyPr/>
                    <a:lstStyle/>
                    <a:p>
                      <a:endParaRPr lang="en-US" sz="1200" dirty="0"/>
                    </a:p>
                  </a:txBody>
                  <a:tcPr/>
                </a:tc>
                <a:extLst>
                  <a:ext uri="{0D108BD9-81ED-4DB2-BD59-A6C34878D82A}">
                    <a16:rowId xmlns:a16="http://schemas.microsoft.com/office/drawing/2014/main" val="3493290698"/>
                  </a:ext>
                </a:extLst>
              </a:tr>
            </a:tbl>
          </a:graphicData>
        </a:graphic>
      </p:graphicFrame>
      <p:sp>
        <p:nvSpPr>
          <p:cNvPr id="10" name="TextBox 9">
            <a:extLst>
              <a:ext uri="{FF2B5EF4-FFF2-40B4-BE49-F238E27FC236}">
                <a16:creationId xmlns:a16="http://schemas.microsoft.com/office/drawing/2014/main" id="{598F6943-9BF8-4180-A4AC-941F13793D64}"/>
              </a:ext>
            </a:extLst>
          </p:cNvPr>
          <p:cNvSpPr txBox="1"/>
          <p:nvPr/>
        </p:nvSpPr>
        <p:spPr>
          <a:xfrm>
            <a:off x="2025988" y="6053726"/>
            <a:ext cx="5616280" cy="338554"/>
          </a:xfrm>
          <a:prstGeom prst="rect">
            <a:avLst/>
          </a:prstGeom>
          <a:noFill/>
        </p:spPr>
        <p:txBody>
          <a:bodyPr wrap="square" rtlCol="0">
            <a:spAutoFit/>
          </a:bodyPr>
          <a:lstStyle/>
          <a:p>
            <a:r>
              <a:rPr lang="en-US" sz="1600" b="1" dirty="0"/>
              <a:t>TOTAL FUNDRAISING CAMPAIGN = APPROX. $5,908,723</a:t>
            </a:r>
          </a:p>
        </p:txBody>
      </p:sp>
    </p:spTree>
    <p:extLst>
      <p:ext uri="{BB962C8B-B14F-4D97-AF65-F5344CB8AC3E}">
        <p14:creationId xmlns:p14="http://schemas.microsoft.com/office/powerpoint/2010/main" val="182484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Project Timeline</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clipart, vector graphics&#10;&#10;Description automatically generated">
            <a:extLst>
              <a:ext uri="{FF2B5EF4-FFF2-40B4-BE49-F238E27FC236}">
                <a16:creationId xmlns:a16="http://schemas.microsoft.com/office/drawing/2014/main" id="{E79F0FE5-2F04-4405-A264-61EDD7D7FCCB}"/>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a:stretch/>
        </p:blipFill>
        <p:spPr>
          <a:xfrm>
            <a:off x="558792" y="5542938"/>
            <a:ext cx="5431536" cy="909487"/>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12</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558793" y="2109003"/>
            <a:ext cx="3251208" cy="2586822"/>
          </a:xfrm>
          <a:prstGeom prst="rect">
            <a:avLst/>
          </a:prstGeom>
          <a:noFill/>
        </p:spPr>
        <p:txBody>
          <a:bodyPr wrap="square" rtlCol="0">
            <a:spAutoFit/>
          </a:bodyPr>
          <a:lstStyle/>
          <a:p>
            <a:endParaRPr lang="en-US"/>
          </a:p>
        </p:txBody>
      </p:sp>
      <p:pic>
        <p:nvPicPr>
          <p:cNvPr id="12" name="Picture 11" descr="A picture containing diagram&#10;&#10;Description automatically generated">
            <a:extLst>
              <a:ext uri="{FF2B5EF4-FFF2-40B4-BE49-F238E27FC236}">
                <a16:creationId xmlns:a16="http://schemas.microsoft.com/office/drawing/2014/main" id="{1CF0436B-8323-4462-9695-94255C3CCD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07666" y="515697"/>
            <a:ext cx="2904017" cy="1151353"/>
          </a:xfrm>
          <a:prstGeom prst="rect">
            <a:avLst/>
          </a:prstGeom>
        </p:spPr>
      </p:pic>
      <p:sp>
        <p:nvSpPr>
          <p:cNvPr id="4" name="TextBox 3">
            <a:extLst>
              <a:ext uri="{FF2B5EF4-FFF2-40B4-BE49-F238E27FC236}">
                <a16:creationId xmlns:a16="http://schemas.microsoft.com/office/drawing/2014/main" id="{D05EABE2-28BA-4B84-A8A6-1261852E336F}"/>
              </a:ext>
            </a:extLst>
          </p:cNvPr>
          <p:cNvSpPr txBox="1"/>
          <p:nvPr/>
        </p:nvSpPr>
        <p:spPr>
          <a:xfrm>
            <a:off x="539352" y="2265440"/>
            <a:ext cx="4227381" cy="3231654"/>
          </a:xfrm>
          <a:prstGeom prst="rect">
            <a:avLst/>
          </a:prstGeom>
          <a:noFill/>
        </p:spPr>
        <p:txBody>
          <a:bodyPr wrap="square" rtlCol="0">
            <a:spAutoFit/>
          </a:bodyPr>
          <a:lstStyle/>
          <a:p>
            <a:r>
              <a:rPr lang="en-US" b="1" dirty="0">
                <a:solidFill>
                  <a:srgbClr val="C00000"/>
                </a:solidFill>
              </a:rPr>
              <a:t>PROGRESS TO DATE</a:t>
            </a:r>
          </a:p>
          <a:p>
            <a:pPr>
              <a:lnSpc>
                <a:spcPct val="150000"/>
              </a:lnSpc>
            </a:pPr>
            <a:r>
              <a:rPr lang="en-US" sz="1600" dirty="0">
                <a:sym typeface="Wingdings" panose="05000000000000000000" pitchFamily="2" charset="2"/>
              </a:rPr>
              <a:t> $100,000 from private donor</a:t>
            </a:r>
          </a:p>
          <a:p>
            <a:pPr marL="285750" indent="-285750">
              <a:lnSpc>
                <a:spcPct val="150000"/>
              </a:lnSpc>
              <a:buFont typeface="Wingdings" panose="05000000000000000000" pitchFamily="2" charset="2"/>
              <a:buChar char="ü"/>
            </a:pPr>
            <a:r>
              <a:rPr lang="en-US" sz="1600" dirty="0">
                <a:sym typeface="Wingdings" panose="05000000000000000000" pitchFamily="2" charset="2"/>
              </a:rPr>
              <a:t>$500,000 from the DE General Assembly’s </a:t>
            </a:r>
            <a:br>
              <a:rPr lang="en-US" sz="1600" dirty="0">
                <a:sym typeface="Wingdings" panose="05000000000000000000" pitchFamily="2" charset="2"/>
              </a:rPr>
            </a:br>
            <a:r>
              <a:rPr lang="en-US" sz="1600" dirty="0">
                <a:sym typeface="Wingdings" panose="05000000000000000000" pitchFamily="2" charset="2"/>
              </a:rPr>
              <a:t>FY 2022 Reinvestment Fund/Bond Bill</a:t>
            </a:r>
          </a:p>
          <a:p>
            <a:pPr marL="285750" indent="-285750">
              <a:lnSpc>
                <a:spcPct val="150000"/>
              </a:lnSpc>
              <a:buFont typeface="Wingdings" panose="05000000000000000000" pitchFamily="2" charset="2"/>
              <a:buChar char="ü"/>
            </a:pPr>
            <a:r>
              <a:rPr lang="en-US" sz="1600" dirty="0">
                <a:sym typeface="Wingdings" panose="05000000000000000000" pitchFamily="2" charset="2"/>
              </a:rPr>
              <a:t>$150,000 from the DE Early Education and Child Care Stabilization Fund (American Rescue Plan $) to offset operating and personnel costs </a:t>
            </a:r>
            <a:endParaRPr lang="en-US" sz="1600" dirty="0"/>
          </a:p>
          <a:p>
            <a:r>
              <a:rPr lang="en-US" dirty="0"/>
              <a:t> </a:t>
            </a:r>
          </a:p>
        </p:txBody>
      </p:sp>
      <p:graphicFrame>
        <p:nvGraphicFramePr>
          <p:cNvPr id="7" name="Table 7">
            <a:extLst>
              <a:ext uri="{FF2B5EF4-FFF2-40B4-BE49-F238E27FC236}">
                <a16:creationId xmlns:a16="http://schemas.microsoft.com/office/drawing/2014/main" id="{058510E0-E32D-45E6-ADA6-542E450BB514}"/>
              </a:ext>
            </a:extLst>
          </p:cNvPr>
          <p:cNvGraphicFramePr>
            <a:graphicFrameLocks noGrp="1"/>
          </p:cNvGraphicFramePr>
          <p:nvPr>
            <p:extLst>
              <p:ext uri="{D42A27DB-BD31-4B8C-83A1-F6EECF244321}">
                <p14:modId xmlns:p14="http://schemas.microsoft.com/office/powerpoint/2010/main" val="1047905409"/>
              </p:ext>
            </p:extLst>
          </p:nvPr>
        </p:nvGraphicFramePr>
        <p:xfrm>
          <a:off x="5325533" y="2478335"/>
          <a:ext cx="5955007" cy="2018960"/>
        </p:xfrm>
        <a:graphic>
          <a:graphicData uri="http://schemas.openxmlformats.org/drawingml/2006/table">
            <a:tbl>
              <a:tblPr firstRow="1" bandRow="1">
                <a:tableStyleId>{5C22544A-7EE6-4342-B048-85BDC9FD1C3A}</a:tableStyleId>
              </a:tblPr>
              <a:tblGrid>
                <a:gridCol w="3000581">
                  <a:extLst>
                    <a:ext uri="{9D8B030D-6E8A-4147-A177-3AD203B41FA5}">
                      <a16:colId xmlns:a16="http://schemas.microsoft.com/office/drawing/2014/main" val="1237911698"/>
                    </a:ext>
                  </a:extLst>
                </a:gridCol>
                <a:gridCol w="2954426">
                  <a:extLst>
                    <a:ext uri="{9D8B030D-6E8A-4147-A177-3AD203B41FA5}">
                      <a16:colId xmlns:a16="http://schemas.microsoft.com/office/drawing/2014/main" val="2319863122"/>
                    </a:ext>
                  </a:extLst>
                </a:gridCol>
              </a:tblGrid>
              <a:tr h="453345">
                <a:tc>
                  <a:txBody>
                    <a:bodyPr/>
                    <a:lstStyle/>
                    <a:p>
                      <a:r>
                        <a:rPr lang="en-US" sz="1600" b="0" dirty="0"/>
                        <a:t>Feasibility Study completed</a:t>
                      </a:r>
                    </a:p>
                  </a:txBody>
                  <a:tcPr/>
                </a:tc>
                <a:tc>
                  <a:txBody>
                    <a:bodyPr/>
                    <a:lstStyle/>
                    <a:p>
                      <a:r>
                        <a:rPr lang="en-US" sz="1600" b="0" dirty="0"/>
                        <a:t>March-June 2021</a:t>
                      </a:r>
                    </a:p>
                  </a:txBody>
                  <a:tcPr/>
                </a:tc>
                <a:extLst>
                  <a:ext uri="{0D108BD9-81ED-4DB2-BD59-A6C34878D82A}">
                    <a16:rowId xmlns:a16="http://schemas.microsoft.com/office/drawing/2014/main" val="170096172"/>
                  </a:ext>
                </a:extLst>
              </a:tr>
              <a:tr h="453345">
                <a:tc>
                  <a:txBody>
                    <a:bodyPr/>
                    <a:lstStyle/>
                    <a:p>
                      <a:r>
                        <a:rPr lang="en-US" sz="1600" b="0" dirty="0"/>
                        <a:t>Fundraising Campaign</a:t>
                      </a:r>
                    </a:p>
                  </a:txBody>
                  <a:tcPr/>
                </a:tc>
                <a:tc>
                  <a:txBody>
                    <a:bodyPr/>
                    <a:lstStyle/>
                    <a:p>
                      <a:r>
                        <a:rPr lang="en-US" sz="1600" b="0" dirty="0"/>
                        <a:t>August 2021-June 2023</a:t>
                      </a:r>
                    </a:p>
                  </a:txBody>
                  <a:tcPr/>
                </a:tc>
                <a:extLst>
                  <a:ext uri="{0D108BD9-81ED-4DB2-BD59-A6C34878D82A}">
                    <a16:rowId xmlns:a16="http://schemas.microsoft.com/office/drawing/2014/main" val="2906156637"/>
                  </a:ext>
                </a:extLst>
              </a:tr>
              <a:tr h="594110">
                <a:tc>
                  <a:txBody>
                    <a:bodyPr/>
                    <a:lstStyle/>
                    <a:p>
                      <a:r>
                        <a:rPr lang="en-US" sz="1600" b="0" dirty="0"/>
                        <a:t>Building Renovations*</a:t>
                      </a:r>
                    </a:p>
                  </a:txBody>
                  <a:tcPr/>
                </a:tc>
                <a:tc>
                  <a:txBody>
                    <a:bodyPr/>
                    <a:lstStyle/>
                    <a:p>
                      <a:r>
                        <a:rPr lang="en-US" sz="1600" b="0" dirty="0"/>
                        <a:t>January 2022-December 2023</a:t>
                      </a:r>
                    </a:p>
                  </a:txBody>
                  <a:tcPr/>
                </a:tc>
                <a:extLst>
                  <a:ext uri="{0D108BD9-81ED-4DB2-BD59-A6C34878D82A}">
                    <a16:rowId xmlns:a16="http://schemas.microsoft.com/office/drawing/2014/main" val="3878317506"/>
                  </a:ext>
                </a:extLst>
              </a:tr>
              <a:tr h="453345">
                <a:tc>
                  <a:txBody>
                    <a:bodyPr/>
                    <a:lstStyle/>
                    <a:p>
                      <a:r>
                        <a:rPr lang="en-US" sz="1600" b="0" dirty="0"/>
                        <a:t>*</a:t>
                      </a:r>
                      <a:r>
                        <a:rPr lang="en-US" sz="1200" b="0" dirty="0"/>
                        <a:t>Construction will occur in phases to ensure uninterrupted services.</a:t>
                      </a:r>
                      <a:endParaRPr lang="en-US" sz="1600" b="0" dirty="0"/>
                    </a:p>
                  </a:txBody>
                  <a:tcPr/>
                </a:tc>
                <a:tc>
                  <a:txBody>
                    <a:bodyPr/>
                    <a:lstStyle/>
                    <a:p>
                      <a:endParaRPr lang="en-US" sz="1600" b="0" dirty="0"/>
                    </a:p>
                  </a:txBody>
                  <a:tcPr/>
                </a:tc>
                <a:extLst>
                  <a:ext uri="{0D108BD9-81ED-4DB2-BD59-A6C34878D82A}">
                    <a16:rowId xmlns:a16="http://schemas.microsoft.com/office/drawing/2014/main" val="2359044472"/>
                  </a:ext>
                </a:extLst>
              </a:tr>
            </a:tbl>
          </a:graphicData>
        </a:graphic>
      </p:graphicFrame>
    </p:spTree>
    <p:extLst>
      <p:ext uri="{BB962C8B-B14F-4D97-AF65-F5344CB8AC3E}">
        <p14:creationId xmlns:p14="http://schemas.microsoft.com/office/powerpoint/2010/main" val="280642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787642"/>
          </a:xfrm>
        </p:spPr>
        <p:txBody>
          <a:bodyPr vert="horz" lIns="91440" tIns="45720" rIns="91440" bIns="45720" rtlCol="0" anchor="ctr">
            <a:normAutofit/>
          </a:bodyPr>
          <a:lstStyle/>
          <a:p>
            <a:r>
              <a:rPr lang="en-US" sz="4000" b="1" dirty="0">
                <a:latin typeface="Sitka Heading Semibold" pitchFamily="2" charset="0"/>
              </a:rPr>
              <a:t>Overview</a:t>
            </a:r>
            <a:endParaRPr lang="en-US" sz="3600" b="1" dirty="0">
              <a:latin typeface="Sitka Heading Semibold" pitchFamily="2" charset="0"/>
            </a:endParaRP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clipart, vector graphics&#10;&#10;Description automatically generated">
            <a:extLst>
              <a:ext uri="{FF2B5EF4-FFF2-40B4-BE49-F238E27FC236}">
                <a16:creationId xmlns:a16="http://schemas.microsoft.com/office/drawing/2014/main" id="{E79F0FE5-2F04-4405-A264-61EDD7D7FCCB}"/>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a:stretch/>
        </p:blipFill>
        <p:spPr>
          <a:xfrm>
            <a:off x="494784" y="5723582"/>
            <a:ext cx="5431536" cy="909487"/>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EDDF87D-D802-4B63-BAFA-0D63008288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04223" y="537667"/>
            <a:ext cx="2904017" cy="1151353"/>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2</a:t>
            </a:fld>
            <a:endParaRPr lang="en-US">
              <a:solidFill>
                <a:schemeClr val="tx1">
                  <a:lumMod val="50000"/>
                  <a:lumOff val="50000"/>
                </a:schemeClr>
              </a:solidFill>
            </a:endParaRPr>
          </a:p>
        </p:txBody>
      </p:sp>
      <p:pic>
        <p:nvPicPr>
          <p:cNvPr id="28" name="Picture 27">
            <a:extLst>
              <a:ext uri="{FF2B5EF4-FFF2-40B4-BE49-F238E27FC236}">
                <a16:creationId xmlns:a16="http://schemas.microsoft.com/office/drawing/2014/main" id="{7F6B46AA-80BC-4684-8428-13774F500807}"/>
              </a:ext>
            </a:extLst>
          </p:cNvPr>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210974" y="2177217"/>
            <a:ext cx="5696372" cy="3540829"/>
          </a:xfrm>
          <a:prstGeom prst="rect">
            <a:avLst/>
          </a:prstGeom>
          <a:ln>
            <a:noFill/>
          </a:ln>
          <a:extLst>
            <a:ext uri="{53640926-AAD7-44D8-BBD7-CCE9431645EC}">
              <a14:shadowObscured xmlns:a14="http://schemas.microsoft.com/office/drawing/2010/main"/>
            </a:ext>
          </a:extLst>
        </p:spPr>
      </p:pic>
      <p:sp>
        <p:nvSpPr>
          <p:cNvPr id="24" name="Arrow: Down 23">
            <a:extLst>
              <a:ext uri="{FF2B5EF4-FFF2-40B4-BE49-F238E27FC236}">
                <a16:creationId xmlns:a16="http://schemas.microsoft.com/office/drawing/2014/main" id="{406D0F7F-77E1-45F7-B3AC-B472272517D1}"/>
              </a:ext>
            </a:extLst>
          </p:cNvPr>
          <p:cNvSpPr/>
          <p:nvPr/>
        </p:nvSpPr>
        <p:spPr>
          <a:xfrm>
            <a:off x="8272509" y="2940730"/>
            <a:ext cx="338091" cy="663768"/>
          </a:xfrm>
          <a:prstGeom prst="downArrow">
            <a:avLst/>
          </a:prstGeom>
          <a:solidFill>
            <a:srgbClr val="C0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A539F73-0EDE-41F8-B2B2-91CF42B4B567}"/>
              </a:ext>
            </a:extLst>
          </p:cNvPr>
          <p:cNvSpPr txBox="1"/>
          <p:nvPr/>
        </p:nvSpPr>
        <p:spPr>
          <a:xfrm>
            <a:off x="389719" y="2099825"/>
            <a:ext cx="5431536" cy="3477875"/>
          </a:xfrm>
          <a:prstGeom prst="rect">
            <a:avLst/>
          </a:prstGeom>
          <a:noFill/>
        </p:spPr>
        <p:txBody>
          <a:bodyPr wrap="square" rtlCol="0">
            <a:spAutoFit/>
          </a:bodyPr>
          <a:lstStyle/>
          <a:p>
            <a:r>
              <a:rPr lang="en-US" b="1" dirty="0">
                <a:solidFill>
                  <a:srgbClr val="C00000"/>
                </a:solidFill>
              </a:rPr>
              <a:t>BUILDING IMPROVEMENTS  ($3-$4 million)</a:t>
            </a:r>
          </a:p>
          <a:p>
            <a:pPr marL="285750" indent="-285750">
              <a:buFont typeface="Arial" panose="020B0604020202020204" pitchFamily="34" charset="0"/>
              <a:buChar char="•"/>
            </a:pPr>
            <a:r>
              <a:rPr lang="en-US" sz="1400" dirty="0"/>
              <a:t>St. Michael’s operates a 28,885 sq. foot facility consisting of the purpose-built facility created in 1967 joined with the former </a:t>
            </a:r>
            <a:br>
              <a:rPr lang="en-US" sz="1400" dirty="0"/>
            </a:br>
            <a:r>
              <a:rPr lang="en-US" sz="1400" dirty="0"/>
              <a:t>St. Matthew’s Episcopal Church at the corner of 7</a:t>
            </a:r>
            <a:r>
              <a:rPr lang="en-US" sz="1400" baseline="30000" dirty="0"/>
              <a:t>th</a:t>
            </a:r>
            <a:r>
              <a:rPr lang="en-US" sz="1400" dirty="0"/>
              <a:t> and Walnut Streets in the early 2000’s.</a:t>
            </a:r>
            <a:br>
              <a:rPr lang="en-US" sz="1000" dirty="0"/>
            </a:br>
            <a:r>
              <a:rPr lang="en-US" sz="1000" dirty="0"/>
              <a:t> </a:t>
            </a:r>
            <a:endParaRPr lang="en-US" sz="1400" dirty="0"/>
          </a:p>
          <a:p>
            <a:pPr marL="285750" indent="-285750">
              <a:buFont typeface="Arial" panose="020B0604020202020204" pitchFamily="34" charset="0"/>
              <a:buChar char="•"/>
            </a:pPr>
            <a:r>
              <a:rPr lang="en-US" sz="1400" dirty="0"/>
              <a:t>The combined buildings provide 16 classrooms and destination areas including an infant and toddler motor playroom, a preschool gross motor playroom, a large family-style dining room, a sunny library, administrative offices and a Teacher Resource Room.  </a:t>
            </a:r>
            <a:br>
              <a:rPr lang="en-US" sz="1400" dirty="0"/>
            </a:br>
            <a:r>
              <a:rPr lang="en-US" sz="1400" dirty="0"/>
              <a:t>25,000 sq. ft. of outdoor playground space is a hidden gem!</a:t>
            </a:r>
            <a:br>
              <a:rPr lang="en-US" sz="1000" dirty="0"/>
            </a:br>
            <a:endParaRPr lang="en-US" sz="1000" dirty="0"/>
          </a:p>
          <a:p>
            <a:pPr marL="285750" indent="-285750">
              <a:buFont typeface="Arial" panose="020B0604020202020204" pitchFamily="34" charset="0"/>
              <a:buChar char="•"/>
            </a:pPr>
            <a:r>
              <a:rPr lang="en-US" sz="1400" dirty="0"/>
              <a:t>The building systems are in urgent need of significant capital investment to ensure the ongoing vitality and safety of our program. The roofs, doors, windows, HVAC, plumbing and electrical systems need to be replaced or upgraded and masonry needs repointing.</a:t>
            </a:r>
          </a:p>
        </p:txBody>
      </p:sp>
      <p:sp>
        <p:nvSpPr>
          <p:cNvPr id="33" name="TextBox 32">
            <a:extLst>
              <a:ext uri="{FF2B5EF4-FFF2-40B4-BE49-F238E27FC236}">
                <a16:creationId xmlns:a16="http://schemas.microsoft.com/office/drawing/2014/main" id="{F6AA3CCA-7833-4C11-B30A-5FA30EAA8927}"/>
              </a:ext>
            </a:extLst>
          </p:cNvPr>
          <p:cNvSpPr txBox="1"/>
          <p:nvPr/>
        </p:nvSpPr>
        <p:spPr>
          <a:xfrm>
            <a:off x="779438" y="1116862"/>
            <a:ext cx="5431536" cy="646331"/>
          </a:xfrm>
          <a:prstGeom prst="rect">
            <a:avLst/>
          </a:prstGeom>
          <a:noFill/>
        </p:spPr>
        <p:txBody>
          <a:bodyPr wrap="square" rtlCol="0">
            <a:spAutoFit/>
          </a:bodyPr>
          <a:lstStyle/>
          <a:p>
            <a:r>
              <a:rPr lang="en-US" b="1" dirty="0">
                <a:solidFill>
                  <a:schemeClr val="accent2"/>
                </a:solidFill>
                <a:latin typeface="Sitka Heading Semibold" pitchFamily="2" charset="0"/>
              </a:rPr>
              <a:t>$5-$6 Million Campaign to Strengthen Our</a:t>
            </a:r>
          </a:p>
          <a:p>
            <a:r>
              <a:rPr lang="en-US" b="1" dirty="0">
                <a:solidFill>
                  <a:schemeClr val="accent2"/>
                </a:solidFill>
                <a:latin typeface="Sitka Heading Semibold" pitchFamily="2" charset="0"/>
              </a:rPr>
              <a:t>Physical and Programmatic Footprint</a:t>
            </a:r>
          </a:p>
        </p:txBody>
      </p:sp>
      <p:sp>
        <p:nvSpPr>
          <p:cNvPr id="36" name="TextBox 35">
            <a:extLst>
              <a:ext uri="{FF2B5EF4-FFF2-40B4-BE49-F238E27FC236}">
                <a16:creationId xmlns:a16="http://schemas.microsoft.com/office/drawing/2014/main" id="{C1AB6645-9C1A-45AE-A2D0-B43F232FF1E2}"/>
              </a:ext>
            </a:extLst>
          </p:cNvPr>
          <p:cNvSpPr txBox="1"/>
          <p:nvPr/>
        </p:nvSpPr>
        <p:spPr>
          <a:xfrm>
            <a:off x="6640497" y="5850384"/>
            <a:ext cx="5008405" cy="584775"/>
          </a:xfrm>
          <a:prstGeom prst="rect">
            <a:avLst/>
          </a:prstGeom>
          <a:noFill/>
        </p:spPr>
        <p:txBody>
          <a:bodyPr wrap="square" rtlCol="0">
            <a:spAutoFit/>
          </a:bodyPr>
          <a:lstStyle/>
          <a:p>
            <a:pPr algn="ctr"/>
            <a:r>
              <a:rPr lang="en-US" sz="1600" b="1" dirty="0"/>
              <a:t>Located at the corner of 7</a:t>
            </a:r>
            <a:r>
              <a:rPr lang="en-US" sz="1600" b="1" baseline="30000" dirty="0"/>
              <a:t>th</a:t>
            </a:r>
            <a:r>
              <a:rPr lang="en-US" sz="1600" b="1" dirty="0"/>
              <a:t> and Walnut Streets </a:t>
            </a:r>
            <a:br>
              <a:rPr lang="en-US" sz="1600" b="1" dirty="0"/>
            </a:br>
            <a:r>
              <a:rPr lang="en-US" sz="1600" b="1" dirty="0"/>
              <a:t>in the city ’s Eastside community </a:t>
            </a:r>
          </a:p>
        </p:txBody>
      </p:sp>
    </p:spTree>
    <p:extLst>
      <p:ext uri="{BB962C8B-B14F-4D97-AF65-F5344CB8AC3E}">
        <p14:creationId xmlns:p14="http://schemas.microsoft.com/office/powerpoint/2010/main" val="152801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737425"/>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Overview</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diagram&#10;&#10;Description automatically generated">
            <a:extLst>
              <a:ext uri="{FF2B5EF4-FFF2-40B4-BE49-F238E27FC236}">
                <a16:creationId xmlns:a16="http://schemas.microsoft.com/office/drawing/2014/main" id="{5EDDF87D-D802-4B63-BAFA-0D63008288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88649" y="532698"/>
            <a:ext cx="2904017" cy="1151353"/>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3</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494784" y="2109003"/>
            <a:ext cx="5324925" cy="4062651"/>
          </a:xfrm>
          <a:prstGeom prst="rect">
            <a:avLst/>
          </a:prstGeom>
          <a:noFill/>
        </p:spPr>
        <p:txBody>
          <a:bodyPr wrap="square" rtlCol="0">
            <a:spAutoFit/>
          </a:bodyPr>
          <a:lstStyle/>
          <a:p>
            <a:r>
              <a:rPr lang="en-US" b="1" dirty="0">
                <a:solidFill>
                  <a:srgbClr val="C00000"/>
                </a:solidFill>
              </a:rPr>
              <a:t>PROGRAM AND ENDOWMENT ($1-$2 million) </a:t>
            </a:r>
          </a:p>
          <a:p>
            <a:pPr marL="285750" indent="-285750">
              <a:buFont typeface="Arial" panose="020B0604020202020204" pitchFamily="34" charset="0"/>
              <a:buChar char="•"/>
            </a:pPr>
            <a:r>
              <a:rPr lang="en-US" sz="1400" dirty="0"/>
              <a:t>Renovations to the 3</a:t>
            </a:r>
            <a:r>
              <a:rPr lang="en-US" sz="1400" baseline="30000" dirty="0"/>
              <a:t>rd</a:t>
            </a:r>
            <a:r>
              <a:rPr lang="en-US" sz="1400" dirty="0"/>
              <a:t> story space that houses the library and stage will create a community space with a separate, secure entrance for neighborhood families to access social services and activities such as parent education trainings and family literacy programs.</a:t>
            </a:r>
            <a:br>
              <a:rPr lang="en-US" sz="1400" dirty="0"/>
            </a:br>
            <a:endParaRPr lang="en-US" sz="1400" dirty="0"/>
          </a:p>
          <a:p>
            <a:pPr marL="285750" indent="-285750">
              <a:buFont typeface="Arial" panose="020B0604020202020204" pitchFamily="34" charset="0"/>
              <a:buChar char="•"/>
            </a:pPr>
            <a:r>
              <a:rPr lang="en-US" sz="1400" dirty="0"/>
              <a:t>The space will also be used as a means to address the workforce crisis through a pilot program that supports a small cohort of teachers in completing their CDA (Child Development Associates) certificate. The initial planning phase for this program could begin with current St. Michael’s staff before expanding to include other ECE professionals seeking to advance in the field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To ensure long-term sustainability, a portion of campaign dollars will create an endowment to support ongoing building maintenance needs and unforeseen operating costs.</a:t>
            </a:r>
          </a:p>
          <a:p>
            <a:endParaRPr lang="en-US" sz="1600" dirty="0"/>
          </a:p>
        </p:txBody>
      </p:sp>
      <p:pic>
        <p:nvPicPr>
          <p:cNvPr id="21" name="Content Placeholder 5" descr="A picture containing text, clipart, vector graphics&#10;&#10;Description automatically generated">
            <a:extLst>
              <a:ext uri="{FF2B5EF4-FFF2-40B4-BE49-F238E27FC236}">
                <a16:creationId xmlns:a16="http://schemas.microsoft.com/office/drawing/2014/main" id="{A18B3BB9-4E14-4F87-9B71-B43F16E28A4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51553" y="5885886"/>
            <a:ext cx="5431536" cy="909487"/>
          </a:xfrm>
          <a:prstGeom prst="rect">
            <a:avLst/>
          </a:prstGeom>
        </p:spPr>
      </p:pic>
      <p:pic>
        <p:nvPicPr>
          <p:cNvPr id="16" name="Picture 15" descr="A picture containing text, indoor, floor, shelf&#10;&#10;Description automatically generated">
            <a:extLst>
              <a:ext uri="{FF2B5EF4-FFF2-40B4-BE49-F238E27FC236}">
                <a16:creationId xmlns:a16="http://schemas.microsoft.com/office/drawing/2014/main" id="{F9C0A421-B7D0-4966-9347-E1B44E3B5F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51642" y="2103435"/>
            <a:ext cx="5752609" cy="3824873"/>
          </a:xfrm>
          <a:prstGeom prst="rect">
            <a:avLst/>
          </a:prstGeom>
        </p:spPr>
      </p:pic>
      <p:sp>
        <p:nvSpPr>
          <p:cNvPr id="28" name="TextBox 27">
            <a:extLst>
              <a:ext uri="{FF2B5EF4-FFF2-40B4-BE49-F238E27FC236}">
                <a16:creationId xmlns:a16="http://schemas.microsoft.com/office/drawing/2014/main" id="{72383400-5824-4FD0-9AB1-5F9440F3C2C8}"/>
              </a:ext>
            </a:extLst>
          </p:cNvPr>
          <p:cNvSpPr txBox="1"/>
          <p:nvPr/>
        </p:nvSpPr>
        <p:spPr>
          <a:xfrm>
            <a:off x="810863" y="1053862"/>
            <a:ext cx="5431536" cy="646331"/>
          </a:xfrm>
          <a:prstGeom prst="rect">
            <a:avLst/>
          </a:prstGeom>
          <a:noFill/>
        </p:spPr>
        <p:txBody>
          <a:bodyPr wrap="square" rtlCol="0">
            <a:spAutoFit/>
          </a:bodyPr>
          <a:lstStyle/>
          <a:p>
            <a:r>
              <a:rPr lang="en-US" b="1" dirty="0">
                <a:solidFill>
                  <a:schemeClr val="accent2"/>
                </a:solidFill>
                <a:latin typeface="Sitka Heading Semibold" pitchFamily="2" charset="0"/>
              </a:rPr>
              <a:t>$5-$6 Million Campaign to Strengthen Our</a:t>
            </a:r>
          </a:p>
          <a:p>
            <a:r>
              <a:rPr lang="en-US" b="1" dirty="0">
                <a:solidFill>
                  <a:schemeClr val="accent2"/>
                </a:solidFill>
                <a:latin typeface="Sitka Heading Semibold" pitchFamily="2" charset="0"/>
              </a:rPr>
              <a:t>Physical and Programmatic Footprint</a:t>
            </a:r>
          </a:p>
        </p:txBody>
      </p:sp>
    </p:spTree>
    <p:extLst>
      <p:ext uri="{BB962C8B-B14F-4D97-AF65-F5344CB8AC3E}">
        <p14:creationId xmlns:p14="http://schemas.microsoft.com/office/powerpoint/2010/main" val="72430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Background</a:t>
            </a:r>
            <a:br>
              <a:rPr lang="en-US" sz="4000" b="1" dirty="0">
                <a:latin typeface="Sitka Heading Semibold" pitchFamily="2" charset="0"/>
                <a:cs typeface="LilyUPC" panose="020B0604020202020204" pitchFamily="34" charset="-34"/>
              </a:rPr>
            </a:br>
            <a:r>
              <a:rPr lang="en-US" sz="1800" b="1" dirty="0">
                <a:solidFill>
                  <a:schemeClr val="accent2"/>
                </a:solidFill>
                <a:latin typeface="Sitka Heading Semibold" pitchFamily="2" charset="0"/>
                <a:cs typeface="LilyUPC" panose="020B0604020202020204" pitchFamily="34" charset="-34"/>
              </a:rPr>
              <a:t>A 5-Star Level Early Learning Center </a:t>
            </a:r>
            <a:br>
              <a:rPr lang="en-US" sz="1800" b="1" dirty="0">
                <a:solidFill>
                  <a:schemeClr val="accent2"/>
                </a:solidFill>
                <a:latin typeface="Sitka Heading Semibold" pitchFamily="2" charset="0"/>
                <a:cs typeface="LilyUPC" panose="020B0604020202020204" pitchFamily="34" charset="-34"/>
              </a:rPr>
            </a:br>
            <a:r>
              <a:rPr lang="en-US" sz="1800" b="1" dirty="0">
                <a:solidFill>
                  <a:schemeClr val="accent2"/>
                </a:solidFill>
                <a:latin typeface="Sitka Heading Semibold" pitchFamily="2" charset="0"/>
                <a:cs typeface="LilyUPC" panose="020B0604020202020204" pitchFamily="34" charset="-34"/>
              </a:rPr>
              <a:t>for Newborn – Pre-School Ages</a:t>
            </a:r>
            <a:endParaRPr lang="en-US" sz="4000" b="1" dirty="0">
              <a:solidFill>
                <a:schemeClr val="accent2"/>
              </a:solidFill>
              <a:latin typeface="Sitka Heading Semibold" pitchFamily="2" charset="0"/>
              <a:cs typeface="LilyUPC" panose="020B0604020202020204" pitchFamily="34" charset="-34"/>
            </a:endParaRP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diagram&#10;&#10;Description automatically generated">
            <a:extLst>
              <a:ext uri="{FF2B5EF4-FFF2-40B4-BE49-F238E27FC236}">
                <a16:creationId xmlns:a16="http://schemas.microsoft.com/office/drawing/2014/main" id="{5EDDF87D-D802-4B63-BAFA-0D63008288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88649" y="532698"/>
            <a:ext cx="2904017" cy="1151353"/>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4</a:t>
            </a:fld>
            <a:endParaRPr lang="en-US">
              <a:solidFill>
                <a:schemeClr val="tx1">
                  <a:lumMod val="50000"/>
                  <a:lumOff val="50000"/>
                </a:schemeClr>
              </a:solidFill>
            </a:endParaRPr>
          </a:p>
        </p:txBody>
      </p:sp>
      <p:pic>
        <p:nvPicPr>
          <p:cNvPr id="7" name="Content Placeholder 6" descr="A group of children posing for a photo&#10;&#10;Description automatically generated with low confidence">
            <a:extLst>
              <a:ext uri="{FF2B5EF4-FFF2-40B4-BE49-F238E27FC236}">
                <a16:creationId xmlns:a16="http://schemas.microsoft.com/office/drawing/2014/main" id="{8700F274-7CEB-4C16-B695-CE6CAD27EAC3}"/>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093141" y="2182753"/>
            <a:ext cx="5801622" cy="4095342"/>
          </a:xfrm>
        </p:spPr>
      </p:pic>
      <p:sp>
        <p:nvSpPr>
          <p:cNvPr id="9" name="TextBox 8">
            <a:extLst>
              <a:ext uri="{FF2B5EF4-FFF2-40B4-BE49-F238E27FC236}">
                <a16:creationId xmlns:a16="http://schemas.microsoft.com/office/drawing/2014/main" id="{57A8E240-8063-429B-802C-E03E51EB1B1A}"/>
              </a:ext>
            </a:extLst>
          </p:cNvPr>
          <p:cNvSpPr txBox="1"/>
          <p:nvPr/>
        </p:nvSpPr>
        <p:spPr>
          <a:xfrm>
            <a:off x="1456267" y="2080233"/>
            <a:ext cx="4165636" cy="830997"/>
          </a:xfrm>
          <a:prstGeom prst="rect">
            <a:avLst/>
          </a:prstGeom>
          <a:noFill/>
        </p:spPr>
        <p:txBody>
          <a:bodyPr wrap="square" rtlCol="0">
            <a:spAutoFit/>
          </a:bodyPr>
          <a:lstStyle/>
          <a:p>
            <a:r>
              <a:rPr lang="en-US" sz="1600" b="1" dirty="0">
                <a:solidFill>
                  <a:srgbClr val="C00000"/>
                </a:solidFill>
              </a:rPr>
              <a:t>A History of Service</a:t>
            </a:r>
            <a:r>
              <a:rPr lang="en-US" sz="1600" dirty="0"/>
              <a:t>:  131 years of serving working families in the city of Wilmington and acting as a neighborhood anchor and resource.</a:t>
            </a:r>
          </a:p>
        </p:txBody>
      </p:sp>
      <p:pic>
        <p:nvPicPr>
          <p:cNvPr id="11" name="Picture 10" descr="Shape&#10;&#10;Description automatically generated with low confidence">
            <a:extLst>
              <a:ext uri="{FF2B5EF4-FFF2-40B4-BE49-F238E27FC236}">
                <a16:creationId xmlns:a16="http://schemas.microsoft.com/office/drawing/2014/main" id="{010298C8-8DAE-4AD3-889F-036825F4E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13" y="5807857"/>
            <a:ext cx="814327" cy="814327"/>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4588FE58-9F7B-4A9F-8D89-2C3EED3DD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17" y="4981634"/>
            <a:ext cx="731520" cy="73152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B4CFFA36-D0BE-4B06-A565-E8C7BD94E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417" y="2119931"/>
            <a:ext cx="731520" cy="731520"/>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CC27EF9F-EF4C-4377-A653-3BF48C88F9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516" y="3046529"/>
            <a:ext cx="814327" cy="814327"/>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85EE8BC6-B08F-43BF-840A-E8D3AF51A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610" y="4006952"/>
            <a:ext cx="814327" cy="814327"/>
          </a:xfrm>
          <a:prstGeom prst="rect">
            <a:avLst/>
          </a:prstGeom>
        </p:spPr>
      </p:pic>
      <p:sp>
        <p:nvSpPr>
          <p:cNvPr id="26" name="TextBox 25">
            <a:extLst>
              <a:ext uri="{FF2B5EF4-FFF2-40B4-BE49-F238E27FC236}">
                <a16:creationId xmlns:a16="http://schemas.microsoft.com/office/drawing/2014/main" id="{EC0B778F-77AE-4902-BAED-B26A85DAB2D4}"/>
              </a:ext>
            </a:extLst>
          </p:cNvPr>
          <p:cNvSpPr txBox="1"/>
          <p:nvPr/>
        </p:nvSpPr>
        <p:spPr>
          <a:xfrm>
            <a:off x="1389842" y="2970676"/>
            <a:ext cx="3959441" cy="1077218"/>
          </a:xfrm>
          <a:prstGeom prst="rect">
            <a:avLst/>
          </a:prstGeom>
          <a:noFill/>
        </p:spPr>
        <p:txBody>
          <a:bodyPr wrap="square" rtlCol="0">
            <a:spAutoFit/>
          </a:bodyPr>
          <a:lstStyle/>
          <a:p>
            <a:r>
              <a:rPr lang="en-US" sz="1600" b="1" dirty="0">
                <a:solidFill>
                  <a:srgbClr val="C00000"/>
                </a:solidFill>
              </a:rPr>
              <a:t>High Quality Program in Under-Resourced Community</a:t>
            </a:r>
            <a:r>
              <a:rPr lang="en-US" sz="1600" dirty="0"/>
              <a:t>:  One of only three Delaware Stars 5-Star level early childhood centers in the city’s Eastside community. </a:t>
            </a:r>
          </a:p>
        </p:txBody>
      </p:sp>
      <p:sp>
        <p:nvSpPr>
          <p:cNvPr id="30" name="TextBox 29">
            <a:extLst>
              <a:ext uri="{FF2B5EF4-FFF2-40B4-BE49-F238E27FC236}">
                <a16:creationId xmlns:a16="http://schemas.microsoft.com/office/drawing/2014/main" id="{52202162-78F2-4531-8D23-A7C3B60C124D}"/>
              </a:ext>
            </a:extLst>
          </p:cNvPr>
          <p:cNvSpPr txBox="1"/>
          <p:nvPr/>
        </p:nvSpPr>
        <p:spPr>
          <a:xfrm>
            <a:off x="1376038" y="4099054"/>
            <a:ext cx="4563123" cy="830997"/>
          </a:xfrm>
          <a:prstGeom prst="rect">
            <a:avLst/>
          </a:prstGeom>
          <a:noFill/>
        </p:spPr>
        <p:txBody>
          <a:bodyPr wrap="square" rtlCol="0">
            <a:spAutoFit/>
          </a:bodyPr>
          <a:lstStyle/>
          <a:p>
            <a:r>
              <a:rPr lang="en-US" sz="1600" b="1" dirty="0">
                <a:solidFill>
                  <a:srgbClr val="C00000"/>
                </a:solidFill>
              </a:rPr>
              <a:t>Strong Family-School Partnership</a:t>
            </a:r>
            <a:r>
              <a:rPr lang="en-US" sz="1600" dirty="0"/>
              <a:t>:  Year-round, full-day hours support working families and engage parents as active participants in children’s education.</a:t>
            </a:r>
          </a:p>
        </p:txBody>
      </p:sp>
      <p:sp>
        <p:nvSpPr>
          <p:cNvPr id="32" name="TextBox 31">
            <a:extLst>
              <a:ext uri="{FF2B5EF4-FFF2-40B4-BE49-F238E27FC236}">
                <a16:creationId xmlns:a16="http://schemas.microsoft.com/office/drawing/2014/main" id="{2D14453A-1B21-4B07-A26B-97232045C250}"/>
              </a:ext>
            </a:extLst>
          </p:cNvPr>
          <p:cNvSpPr txBox="1"/>
          <p:nvPr/>
        </p:nvSpPr>
        <p:spPr>
          <a:xfrm>
            <a:off x="1376039" y="4980048"/>
            <a:ext cx="4323425" cy="830997"/>
          </a:xfrm>
          <a:prstGeom prst="rect">
            <a:avLst/>
          </a:prstGeom>
          <a:noFill/>
        </p:spPr>
        <p:txBody>
          <a:bodyPr wrap="square" rtlCol="0">
            <a:spAutoFit/>
          </a:bodyPr>
          <a:lstStyle/>
          <a:p>
            <a:r>
              <a:rPr lang="en-US" sz="1600" b="1" dirty="0">
                <a:solidFill>
                  <a:srgbClr val="C00000"/>
                </a:solidFill>
              </a:rPr>
              <a:t>Commitment to Professional Development: </a:t>
            </a:r>
            <a:r>
              <a:rPr lang="en-US" sz="1600" dirty="0"/>
              <a:t>Recruit and retain qualified teachers and support staff in furthering their education and skills.</a:t>
            </a:r>
          </a:p>
        </p:txBody>
      </p:sp>
      <p:sp>
        <p:nvSpPr>
          <p:cNvPr id="33" name="TextBox 32">
            <a:extLst>
              <a:ext uri="{FF2B5EF4-FFF2-40B4-BE49-F238E27FC236}">
                <a16:creationId xmlns:a16="http://schemas.microsoft.com/office/drawing/2014/main" id="{A3DFC072-30E7-48F7-9F8E-DF4863F3FCD9}"/>
              </a:ext>
            </a:extLst>
          </p:cNvPr>
          <p:cNvSpPr txBox="1"/>
          <p:nvPr/>
        </p:nvSpPr>
        <p:spPr>
          <a:xfrm>
            <a:off x="1389843" y="5862205"/>
            <a:ext cx="3959441" cy="830997"/>
          </a:xfrm>
          <a:prstGeom prst="rect">
            <a:avLst/>
          </a:prstGeom>
          <a:noFill/>
        </p:spPr>
        <p:txBody>
          <a:bodyPr wrap="square" rtlCol="0">
            <a:spAutoFit/>
          </a:bodyPr>
          <a:lstStyle/>
          <a:p>
            <a:r>
              <a:rPr lang="en-US" sz="1600" b="1" dirty="0">
                <a:solidFill>
                  <a:srgbClr val="C00000"/>
                </a:solidFill>
              </a:rPr>
              <a:t>Nurturing Environment</a:t>
            </a:r>
            <a:r>
              <a:rPr lang="en-US" sz="1600" dirty="0"/>
              <a:t>: Low student-teacher ratios and a trauma-aware approach so each child is prepared for success in kindergarten.</a:t>
            </a:r>
          </a:p>
        </p:txBody>
      </p:sp>
    </p:spTree>
    <p:extLst>
      <p:ext uri="{BB962C8B-B14F-4D97-AF65-F5344CB8AC3E}">
        <p14:creationId xmlns:p14="http://schemas.microsoft.com/office/powerpoint/2010/main" val="179802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Background</a:t>
            </a:r>
            <a:br>
              <a:rPr lang="en-US" sz="4000" b="1" dirty="0">
                <a:latin typeface="Sitka Heading Semibold" pitchFamily="2" charset="0"/>
                <a:cs typeface="LilyUPC" panose="020B0604020202020204" pitchFamily="34" charset="-34"/>
              </a:rPr>
            </a:br>
            <a:r>
              <a:rPr lang="en-US" sz="1800" b="1" dirty="0">
                <a:solidFill>
                  <a:schemeClr val="accent2"/>
                </a:solidFill>
                <a:latin typeface="Sitka Heading Semibold" pitchFamily="2" charset="0"/>
                <a:cs typeface="LilyUPC" panose="020B0604020202020204" pitchFamily="34" charset="-34"/>
              </a:rPr>
              <a:t>A 5-Star Level Early Learning Center </a:t>
            </a:r>
            <a:br>
              <a:rPr lang="en-US" sz="1800" b="1" dirty="0">
                <a:solidFill>
                  <a:schemeClr val="accent2"/>
                </a:solidFill>
                <a:latin typeface="Sitka Heading Semibold" pitchFamily="2" charset="0"/>
                <a:cs typeface="LilyUPC" panose="020B0604020202020204" pitchFamily="34" charset="-34"/>
              </a:rPr>
            </a:br>
            <a:r>
              <a:rPr lang="en-US" sz="1800" b="1" dirty="0">
                <a:solidFill>
                  <a:schemeClr val="accent2"/>
                </a:solidFill>
                <a:latin typeface="Sitka Heading Semibold" pitchFamily="2" charset="0"/>
                <a:cs typeface="LilyUPC" panose="020B0604020202020204" pitchFamily="34" charset="-34"/>
              </a:rPr>
              <a:t>for Newborn – Pre-School Ages</a:t>
            </a:r>
            <a:endParaRPr lang="en-US" sz="4000" b="1" dirty="0">
              <a:solidFill>
                <a:schemeClr val="accent2"/>
              </a:solidFill>
              <a:latin typeface="Sitka Heading Semibold" pitchFamily="2" charset="0"/>
              <a:cs typeface="LilyUPC" panose="020B0604020202020204" pitchFamily="34" charset="-34"/>
            </a:endParaRP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diagram&#10;&#10;Description automatically generated">
            <a:extLst>
              <a:ext uri="{FF2B5EF4-FFF2-40B4-BE49-F238E27FC236}">
                <a16:creationId xmlns:a16="http://schemas.microsoft.com/office/drawing/2014/main" id="{5EDDF87D-D802-4B63-BAFA-0D63008288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88649" y="532698"/>
            <a:ext cx="2904017" cy="1151353"/>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5</a:t>
            </a:fld>
            <a:endParaRPr lang="en-US">
              <a:solidFill>
                <a:schemeClr val="tx1">
                  <a:lumMod val="50000"/>
                  <a:lumOff val="50000"/>
                </a:schemeClr>
              </a:solidFill>
            </a:endParaRPr>
          </a:p>
        </p:txBody>
      </p:sp>
      <p:sp>
        <p:nvSpPr>
          <p:cNvPr id="9" name="TextBox 8">
            <a:extLst>
              <a:ext uri="{FF2B5EF4-FFF2-40B4-BE49-F238E27FC236}">
                <a16:creationId xmlns:a16="http://schemas.microsoft.com/office/drawing/2014/main" id="{57A8E240-8063-429B-802C-E03E51EB1B1A}"/>
              </a:ext>
            </a:extLst>
          </p:cNvPr>
          <p:cNvSpPr txBox="1"/>
          <p:nvPr/>
        </p:nvSpPr>
        <p:spPr>
          <a:xfrm>
            <a:off x="473611" y="2090377"/>
            <a:ext cx="5598357" cy="3239413"/>
          </a:xfrm>
          <a:prstGeom prst="rect">
            <a:avLst/>
          </a:prstGeom>
          <a:noFill/>
        </p:spPr>
        <p:txBody>
          <a:bodyPr wrap="square" rtlCol="0">
            <a:spAutoFit/>
          </a:bodyPr>
          <a:lstStyle/>
          <a:p>
            <a:r>
              <a:rPr lang="en-US" sz="1600" b="1" dirty="0">
                <a:solidFill>
                  <a:srgbClr val="C00000"/>
                </a:solidFill>
              </a:rPr>
              <a:t>OUR SCHOOL COMMUNITY</a:t>
            </a:r>
          </a:p>
          <a:p>
            <a:pPr marL="285750"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Families primarily in or near the Eastside, one of Wilmington’s most impoverished areas where over 50% of residents live below the poverty line.</a:t>
            </a:r>
            <a:br>
              <a:rPr lang="en-US" sz="1050" dirty="0">
                <a:effectLst/>
                <a:latin typeface="Calibri" panose="020F0502020204030204" pitchFamily="34" charset="0"/>
                <a:ea typeface="Calibri" panose="020F0502020204030204" pitchFamily="34" charset="0"/>
                <a:cs typeface="Times New Roman" panose="02020603050405020304" pitchFamily="18" charset="0"/>
              </a:rPr>
            </a:b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80% </a:t>
            </a:r>
            <a:r>
              <a:rPr lang="en-US" sz="1400" dirty="0">
                <a:effectLst/>
                <a:latin typeface="Calibri" panose="020F0502020204030204" pitchFamily="34" charset="0"/>
                <a:ea typeface="Calibri" panose="020F0502020204030204" pitchFamily="34" charset="0"/>
                <a:cs typeface="Times New Roman" panose="02020603050405020304" pitchFamily="18" charset="0"/>
              </a:rPr>
              <a:t>of our students are eligible for Purchase of Care, the childcare subsidy from the state for families living in poverty.</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Many children have already experienced traumatic life events such as domestic violence, physical or emotional abuse, substance abuse, gun violence, house fires, neglect or separation from parents.  </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Our 19801 zip code has been identified as 1 of 8 Promise Communities by the United Way due to being a high need, low resource area whose residents face complex social and economic challenges.</a:t>
            </a:r>
            <a:endParaRPr lang="en-US" sz="1100" dirty="0">
              <a:solidFill>
                <a:srgbClr val="C00000"/>
              </a:solidFill>
            </a:endParaRPr>
          </a:p>
        </p:txBody>
      </p:sp>
      <p:pic>
        <p:nvPicPr>
          <p:cNvPr id="19" name="Picture 18" descr="A picture containing person, child, crowd&#10;&#10;Description automatically generated">
            <a:extLst>
              <a:ext uri="{FF2B5EF4-FFF2-40B4-BE49-F238E27FC236}">
                <a16:creationId xmlns:a16="http://schemas.microsoft.com/office/drawing/2014/main" id="{04F4BD49-6B92-4C34-BEAA-46758109F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406" y="2071847"/>
            <a:ext cx="4507994" cy="4507994"/>
          </a:xfrm>
          <a:prstGeom prst="rect">
            <a:avLst/>
          </a:prstGeom>
        </p:spPr>
      </p:pic>
      <p:graphicFrame>
        <p:nvGraphicFramePr>
          <p:cNvPr id="22" name="Table 22">
            <a:extLst>
              <a:ext uri="{FF2B5EF4-FFF2-40B4-BE49-F238E27FC236}">
                <a16:creationId xmlns:a16="http://schemas.microsoft.com/office/drawing/2014/main" id="{CBE30EA9-EF0E-4B5D-80B1-635580CFEF91}"/>
              </a:ext>
            </a:extLst>
          </p:cNvPr>
          <p:cNvGraphicFramePr>
            <a:graphicFrameLocks noGrp="1"/>
          </p:cNvGraphicFramePr>
          <p:nvPr>
            <p:extLst>
              <p:ext uri="{D42A27DB-BD31-4B8C-83A1-F6EECF244321}">
                <p14:modId xmlns:p14="http://schemas.microsoft.com/office/powerpoint/2010/main" val="3064153208"/>
              </p:ext>
            </p:extLst>
          </p:nvPr>
        </p:nvGraphicFramePr>
        <p:xfrm>
          <a:off x="622799" y="5371920"/>
          <a:ext cx="5479485" cy="1259840"/>
        </p:xfrm>
        <a:graphic>
          <a:graphicData uri="http://schemas.openxmlformats.org/drawingml/2006/table">
            <a:tbl>
              <a:tblPr firstRow="1" bandRow="1">
                <a:tableStyleId>{00A15C55-8517-42AA-B614-E9B94910E393}</a:tableStyleId>
              </a:tblPr>
              <a:tblGrid>
                <a:gridCol w="5479485">
                  <a:extLst>
                    <a:ext uri="{9D8B030D-6E8A-4147-A177-3AD203B41FA5}">
                      <a16:colId xmlns:a16="http://schemas.microsoft.com/office/drawing/2014/main" val="2310874324"/>
                    </a:ext>
                  </a:extLst>
                </a:gridCol>
              </a:tblGrid>
              <a:tr h="370840">
                <a:tc>
                  <a:txBody>
                    <a:bodyPr/>
                    <a:lstStyle/>
                    <a:p>
                      <a:pPr algn="ctr"/>
                      <a:r>
                        <a:rPr lang="en-US" sz="1400" b="0" dirty="0"/>
                        <a:t>Average Enrollment = 160 students ages 2 months - 5 years  </a:t>
                      </a:r>
                      <a:br>
                        <a:rPr lang="en-US" sz="1400" b="0" dirty="0"/>
                      </a:br>
                      <a:r>
                        <a:rPr lang="en-US" sz="1400" b="0" dirty="0"/>
                        <a:t>Current Enrollment (due to COVID) = 105  |  Fall Enrollment est. = 130</a:t>
                      </a:r>
                    </a:p>
                  </a:txBody>
                  <a:tcPr/>
                </a:tc>
                <a:extLst>
                  <a:ext uri="{0D108BD9-81ED-4DB2-BD59-A6C34878D82A}">
                    <a16:rowId xmlns:a16="http://schemas.microsoft.com/office/drawing/2014/main" val="3638475105"/>
                  </a:ext>
                </a:extLst>
              </a:tr>
              <a:tr h="370840">
                <a:tc>
                  <a:txBody>
                    <a:bodyPr/>
                    <a:lstStyle/>
                    <a:p>
                      <a:pPr algn="ctr"/>
                      <a:r>
                        <a:rPr lang="en-US" sz="1400" dirty="0"/>
                        <a:t>93% of children are from families of color</a:t>
                      </a:r>
                    </a:p>
                  </a:txBody>
                  <a:tcPr/>
                </a:tc>
                <a:extLst>
                  <a:ext uri="{0D108BD9-81ED-4DB2-BD59-A6C34878D82A}">
                    <a16:rowId xmlns:a16="http://schemas.microsoft.com/office/drawing/2014/main" val="3014669099"/>
                  </a:ext>
                </a:extLst>
              </a:tr>
              <a:tr h="370840">
                <a:tc>
                  <a:txBody>
                    <a:bodyPr/>
                    <a:lstStyle/>
                    <a:p>
                      <a:pPr algn="ctr"/>
                      <a:r>
                        <a:rPr lang="en-US" sz="1400" dirty="0"/>
                        <a:t>Over 50% live in single parent homes</a:t>
                      </a:r>
                    </a:p>
                  </a:txBody>
                  <a:tcPr/>
                </a:tc>
                <a:extLst>
                  <a:ext uri="{0D108BD9-81ED-4DB2-BD59-A6C34878D82A}">
                    <a16:rowId xmlns:a16="http://schemas.microsoft.com/office/drawing/2014/main" val="2871844291"/>
                  </a:ext>
                </a:extLst>
              </a:tr>
            </a:tbl>
          </a:graphicData>
        </a:graphic>
      </p:graphicFrame>
    </p:spTree>
    <p:extLst>
      <p:ext uri="{BB962C8B-B14F-4D97-AF65-F5344CB8AC3E}">
        <p14:creationId xmlns:p14="http://schemas.microsoft.com/office/powerpoint/2010/main" val="257664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The Need</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6</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558793" y="2109003"/>
            <a:ext cx="2774442" cy="2586822"/>
          </a:xfrm>
          <a:prstGeom prst="rect">
            <a:avLst/>
          </a:prstGeom>
          <a:noFill/>
        </p:spPr>
        <p:txBody>
          <a:bodyPr wrap="square" rtlCol="0">
            <a:spAutoFit/>
          </a:bodyPr>
          <a:lstStyle/>
          <a:p>
            <a:endParaRPr lang="en-US"/>
          </a:p>
        </p:txBody>
      </p:sp>
      <p:pic>
        <p:nvPicPr>
          <p:cNvPr id="11" name="Picture 10" descr="A couple of cars parked in front of a brick building&#10;&#10;Description automatically generated with low confidence">
            <a:extLst>
              <a:ext uri="{FF2B5EF4-FFF2-40B4-BE49-F238E27FC236}">
                <a16:creationId xmlns:a16="http://schemas.microsoft.com/office/drawing/2014/main" id="{A16972AE-2663-441C-BF47-A6393E8D06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0392" y="2400603"/>
            <a:ext cx="6189141" cy="4115121"/>
          </a:xfrm>
          <a:prstGeom prst="rect">
            <a:avLst/>
          </a:prstGeom>
        </p:spPr>
      </p:pic>
      <p:pic>
        <p:nvPicPr>
          <p:cNvPr id="16" name="Content Placeholder 15" descr="A picture containing indoor, wall, bathroom, sink&#10;&#10;Description automatically generated">
            <a:extLst>
              <a:ext uri="{FF2B5EF4-FFF2-40B4-BE49-F238E27FC236}">
                <a16:creationId xmlns:a16="http://schemas.microsoft.com/office/drawing/2014/main" id="{48374D87-26B0-4A24-AA16-08D25244167A}"/>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3554601" y="619867"/>
            <a:ext cx="2233988" cy="3359919"/>
          </a:xfrm>
        </p:spPr>
      </p:pic>
      <p:pic>
        <p:nvPicPr>
          <p:cNvPr id="23" name="Content Placeholder 5" descr="A picture containing text, clipart, vector graphics&#10;&#10;Description automatically generated">
            <a:extLst>
              <a:ext uri="{FF2B5EF4-FFF2-40B4-BE49-F238E27FC236}">
                <a16:creationId xmlns:a16="http://schemas.microsoft.com/office/drawing/2014/main" id="{3DAE4532-324E-457A-891B-7C92939B974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6403452" y="636630"/>
            <a:ext cx="5245450" cy="909487"/>
          </a:xfrm>
          <a:prstGeom prst="rect">
            <a:avLst/>
          </a:prstGeom>
        </p:spPr>
      </p:pic>
      <p:pic>
        <p:nvPicPr>
          <p:cNvPr id="21" name="Picture 20" descr="A picture containing brick, fire, fireplace&#10;&#10;Description automatically generated">
            <a:extLst>
              <a:ext uri="{FF2B5EF4-FFF2-40B4-BE49-F238E27FC236}">
                <a16:creationId xmlns:a16="http://schemas.microsoft.com/office/drawing/2014/main" id="{862D7246-A60E-4E08-BD56-750DD53814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79011" y="4363227"/>
            <a:ext cx="2997657" cy="1993123"/>
          </a:xfrm>
          <a:prstGeom prst="rect">
            <a:avLst/>
          </a:prstGeom>
        </p:spPr>
      </p:pic>
      <p:sp>
        <p:nvSpPr>
          <p:cNvPr id="24" name="TextBox 23">
            <a:extLst>
              <a:ext uri="{FF2B5EF4-FFF2-40B4-BE49-F238E27FC236}">
                <a16:creationId xmlns:a16="http://schemas.microsoft.com/office/drawing/2014/main" id="{FEEC29A3-9199-47DB-B68D-20E48A06D56D}"/>
              </a:ext>
            </a:extLst>
          </p:cNvPr>
          <p:cNvSpPr txBox="1"/>
          <p:nvPr/>
        </p:nvSpPr>
        <p:spPr>
          <a:xfrm>
            <a:off x="8455656" y="2470827"/>
            <a:ext cx="3022607" cy="738664"/>
          </a:xfrm>
          <a:prstGeom prst="rect">
            <a:avLst/>
          </a:prstGeom>
          <a:noFill/>
        </p:spPr>
        <p:txBody>
          <a:bodyPr wrap="square" rtlCol="0">
            <a:spAutoFit/>
          </a:bodyPr>
          <a:lstStyle/>
          <a:p>
            <a:r>
              <a:rPr lang="en-US" sz="1400" dirty="0">
                <a:latin typeface="Sitka Heading Semibold" pitchFamily="2" charset="0"/>
              </a:rPr>
              <a:t>Cracked brick on the façade of the former St. Matthew’s Church on Walnut Street</a:t>
            </a:r>
          </a:p>
        </p:txBody>
      </p:sp>
      <p:sp>
        <p:nvSpPr>
          <p:cNvPr id="26" name="TextBox 25">
            <a:extLst>
              <a:ext uri="{FF2B5EF4-FFF2-40B4-BE49-F238E27FC236}">
                <a16:creationId xmlns:a16="http://schemas.microsoft.com/office/drawing/2014/main" id="{33A04FDD-E2AC-453D-B103-523A31C33686}"/>
              </a:ext>
            </a:extLst>
          </p:cNvPr>
          <p:cNvSpPr txBox="1"/>
          <p:nvPr/>
        </p:nvSpPr>
        <p:spPr>
          <a:xfrm>
            <a:off x="325967" y="1978724"/>
            <a:ext cx="3538214" cy="830997"/>
          </a:xfrm>
          <a:prstGeom prst="rect">
            <a:avLst/>
          </a:prstGeom>
          <a:noFill/>
        </p:spPr>
        <p:txBody>
          <a:bodyPr wrap="square" rtlCol="0">
            <a:spAutoFit/>
          </a:bodyPr>
          <a:lstStyle/>
          <a:p>
            <a:r>
              <a:rPr lang="en-US" sz="1600" dirty="0"/>
              <a:t>Many major physical infrastructure needs threaten the safety and well-being of our school community:</a:t>
            </a:r>
          </a:p>
        </p:txBody>
      </p:sp>
      <p:sp>
        <p:nvSpPr>
          <p:cNvPr id="28" name="TextBox 27">
            <a:extLst>
              <a:ext uri="{FF2B5EF4-FFF2-40B4-BE49-F238E27FC236}">
                <a16:creationId xmlns:a16="http://schemas.microsoft.com/office/drawing/2014/main" id="{8E009BCF-26CF-437E-A693-956DEC61D79B}"/>
              </a:ext>
            </a:extLst>
          </p:cNvPr>
          <p:cNvSpPr txBox="1"/>
          <p:nvPr/>
        </p:nvSpPr>
        <p:spPr>
          <a:xfrm>
            <a:off x="5564441" y="1510418"/>
            <a:ext cx="4096025" cy="307777"/>
          </a:xfrm>
          <a:prstGeom prst="rect">
            <a:avLst/>
          </a:prstGeom>
          <a:noFill/>
        </p:spPr>
        <p:txBody>
          <a:bodyPr wrap="square" rtlCol="0">
            <a:spAutoFit/>
          </a:bodyPr>
          <a:lstStyle/>
          <a:p>
            <a:pPr algn="r"/>
            <a:r>
              <a:rPr lang="en-US" sz="1400" dirty="0">
                <a:latin typeface="Sitka Heading Semibold" pitchFamily="2" charset="0"/>
              </a:rPr>
              <a:t>Duct taped pipes and classroom windows</a:t>
            </a:r>
          </a:p>
        </p:txBody>
      </p:sp>
      <p:sp>
        <p:nvSpPr>
          <p:cNvPr id="30" name="Arrow: Left 29">
            <a:extLst>
              <a:ext uri="{FF2B5EF4-FFF2-40B4-BE49-F238E27FC236}">
                <a16:creationId xmlns:a16="http://schemas.microsoft.com/office/drawing/2014/main" id="{79926561-E15A-4B30-838C-4F7EFD41B626}"/>
              </a:ext>
            </a:extLst>
          </p:cNvPr>
          <p:cNvSpPr/>
          <p:nvPr/>
        </p:nvSpPr>
        <p:spPr>
          <a:xfrm>
            <a:off x="4699677" y="1546117"/>
            <a:ext cx="1591056" cy="2310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7F78100-D4CC-42BE-A225-EEC56B755A4F}"/>
              </a:ext>
            </a:extLst>
          </p:cNvPr>
          <p:cNvSpPr txBox="1"/>
          <p:nvPr/>
        </p:nvSpPr>
        <p:spPr>
          <a:xfrm>
            <a:off x="85198" y="2884095"/>
            <a:ext cx="3780012" cy="3877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a:t>Outdated, inefficient electrical and ventilation systems</a:t>
            </a:r>
          </a:p>
          <a:p>
            <a:pPr marL="285750" indent="-285750">
              <a:lnSpc>
                <a:spcPct val="150000"/>
              </a:lnSpc>
              <a:buFont typeface="Arial" panose="020B0604020202020204" pitchFamily="34" charset="0"/>
              <a:buChar char="•"/>
            </a:pPr>
            <a:r>
              <a:rPr lang="en-US" sz="1600" b="1" dirty="0"/>
              <a:t>Exposed, leaking pipes</a:t>
            </a:r>
          </a:p>
          <a:p>
            <a:pPr marL="285750" indent="-285750">
              <a:lnSpc>
                <a:spcPct val="150000"/>
              </a:lnSpc>
              <a:buFont typeface="Arial" panose="020B0604020202020204" pitchFamily="34" charset="0"/>
              <a:buChar char="•"/>
            </a:pPr>
            <a:r>
              <a:rPr lang="en-US" sz="1600" b="1" dirty="0"/>
              <a:t>Crumbling brick and </a:t>
            </a:r>
            <a:br>
              <a:rPr lang="en-US" sz="1600" b="1" dirty="0"/>
            </a:br>
            <a:r>
              <a:rPr lang="en-US" sz="1600" b="1" dirty="0"/>
              <a:t>shingles</a:t>
            </a:r>
          </a:p>
          <a:p>
            <a:pPr marL="285750" indent="-285750">
              <a:lnSpc>
                <a:spcPct val="150000"/>
              </a:lnSpc>
              <a:buFont typeface="Arial" panose="020B0604020202020204" pitchFamily="34" charset="0"/>
              <a:buChar char="•"/>
            </a:pPr>
            <a:r>
              <a:rPr lang="en-US" sz="1600" b="1" dirty="0"/>
              <a:t>Aging doors and windows</a:t>
            </a:r>
          </a:p>
          <a:p>
            <a:pPr marL="285750" indent="-285750">
              <a:lnSpc>
                <a:spcPct val="150000"/>
              </a:lnSpc>
              <a:buFont typeface="Arial" panose="020B0604020202020204" pitchFamily="34" charset="0"/>
              <a:buChar char="•"/>
            </a:pPr>
            <a:endParaRPr lang="en-US" sz="1600" dirty="0">
              <a:solidFill>
                <a:srgbClr val="C00000"/>
              </a:solidFill>
            </a:endParaRP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a:p>
            <a:endParaRPr lang="en-US" dirty="0"/>
          </a:p>
        </p:txBody>
      </p:sp>
      <p:sp>
        <p:nvSpPr>
          <p:cNvPr id="34" name="Arrow: Left 33">
            <a:extLst>
              <a:ext uri="{FF2B5EF4-FFF2-40B4-BE49-F238E27FC236}">
                <a16:creationId xmlns:a16="http://schemas.microsoft.com/office/drawing/2014/main" id="{135FAD64-4AAC-4B9E-996C-A3F2286ABDB3}"/>
              </a:ext>
            </a:extLst>
          </p:cNvPr>
          <p:cNvSpPr/>
          <p:nvPr/>
        </p:nvSpPr>
        <p:spPr>
          <a:xfrm rot="19527644" flipV="1">
            <a:off x="3499246" y="2924012"/>
            <a:ext cx="4348109" cy="2667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3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The Need</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7</a:t>
            </a:fld>
            <a:endParaRPr lang="en-US">
              <a:solidFill>
                <a:schemeClr val="tx1">
                  <a:lumMod val="50000"/>
                  <a:lumOff val="50000"/>
                </a:schemeClr>
              </a:solidFill>
            </a:endParaRPr>
          </a:p>
        </p:txBody>
      </p:sp>
      <p:pic>
        <p:nvPicPr>
          <p:cNvPr id="23" name="Content Placeholder 5" descr="A picture containing text, clipart, vector graphics&#10;&#10;Description automatically generated">
            <a:extLst>
              <a:ext uri="{FF2B5EF4-FFF2-40B4-BE49-F238E27FC236}">
                <a16:creationId xmlns:a16="http://schemas.microsoft.com/office/drawing/2014/main" id="{3DAE4532-324E-457A-891B-7C92939B974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217366" y="636630"/>
            <a:ext cx="5431536" cy="909487"/>
          </a:xfrm>
          <a:prstGeom prst="rect">
            <a:avLst/>
          </a:prstGeom>
        </p:spPr>
      </p:pic>
      <p:pic>
        <p:nvPicPr>
          <p:cNvPr id="7" name="Content Placeholder 6" descr="A picture containing ceiling, yellow&#10;&#10;Description automatically generated">
            <a:extLst>
              <a:ext uri="{FF2B5EF4-FFF2-40B4-BE49-F238E27FC236}">
                <a16:creationId xmlns:a16="http://schemas.microsoft.com/office/drawing/2014/main" id="{311DB1D6-6A69-4F78-8866-3D3DFD3AB658}"/>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8109034" y="2015879"/>
            <a:ext cx="3715851" cy="2470645"/>
          </a:xfrm>
        </p:spPr>
      </p:pic>
      <p:sp>
        <p:nvSpPr>
          <p:cNvPr id="17" name="TextBox 16">
            <a:extLst>
              <a:ext uri="{FF2B5EF4-FFF2-40B4-BE49-F238E27FC236}">
                <a16:creationId xmlns:a16="http://schemas.microsoft.com/office/drawing/2014/main" id="{6EE8DC59-9D25-4245-B6C5-A4B04FD9EC1B}"/>
              </a:ext>
            </a:extLst>
          </p:cNvPr>
          <p:cNvSpPr txBox="1"/>
          <p:nvPr/>
        </p:nvSpPr>
        <p:spPr>
          <a:xfrm>
            <a:off x="401651" y="5014042"/>
            <a:ext cx="4211668" cy="1015663"/>
          </a:xfrm>
          <a:prstGeom prst="rect">
            <a:avLst/>
          </a:prstGeom>
          <a:solidFill>
            <a:schemeClr val="tx1"/>
          </a:solidFill>
        </p:spPr>
        <p:txBody>
          <a:bodyPr wrap="square" rtlCol="0">
            <a:spAutoFit/>
          </a:bodyPr>
          <a:lstStyle/>
          <a:p>
            <a:pPr algn="ctr"/>
            <a:r>
              <a:rPr lang="en-US" sz="2000" b="1" dirty="0">
                <a:solidFill>
                  <a:schemeClr val="bg1"/>
                </a:solidFill>
              </a:rPr>
              <a:t>Last fiscal year, electric, plumbing, water and repair costs totaled over $122,000 due to inefficient systems.</a:t>
            </a:r>
          </a:p>
        </p:txBody>
      </p:sp>
      <p:pic>
        <p:nvPicPr>
          <p:cNvPr id="9" name="Picture 8" descr="A picture containing text, indoor, ceiling&#10;&#10;Description automatically generated">
            <a:extLst>
              <a:ext uri="{FF2B5EF4-FFF2-40B4-BE49-F238E27FC236}">
                <a16:creationId xmlns:a16="http://schemas.microsoft.com/office/drawing/2014/main" id="{F1BDD280-BF67-4031-8AA4-06DA992D1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8792" y="2015880"/>
            <a:ext cx="3843875" cy="2555768"/>
          </a:xfrm>
          <a:prstGeom prst="rect">
            <a:avLst/>
          </a:prstGeom>
        </p:spPr>
      </p:pic>
      <p:pic>
        <p:nvPicPr>
          <p:cNvPr id="12" name="Picture 11" descr="A picture containing indoor, wall, ceiling&#10;&#10;Description automatically generated">
            <a:extLst>
              <a:ext uri="{FF2B5EF4-FFF2-40B4-BE49-F238E27FC236}">
                <a16:creationId xmlns:a16="http://schemas.microsoft.com/office/drawing/2014/main" id="{90F48D13-9F5B-4F30-BB57-54F92441583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54052" y="2015879"/>
            <a:ext cx="3235283" cy="2151119"/>
          </a:xfrm>
          <a:prstGeom prst="rect">
            <a:avLst/>
          </a:prstGeom>
        </p:spPr>
      </p:pic>
      <p:pic>
        <p:nvPicPr>
          <p:cNvPr id="14" name="Picture 13" descr="A picture containing floor, building, paving&#10;&#10;Description automatically generated">
            <a:extLst>
              <a:ext uri="{FF2B5EF4-FFF2-40B4-BE49-F238E27FC236}">
                <a16:creationId xmlns:a16="http://schemas.microsoft.com/office/drawing/2014/main" id="{1A66C349-5F7F-4D6A-98C1-B9225A4D9E6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27872" y="4571648"/>
            <a:ext cx="3095448" cy="2058144"/>
          </a:xfrm>
          <a:prstGeom prst="rect">
            <a:avLst/>
          </a:prstGeom>
        </p:spPr>
      </p:pic>
      <p:sp>
        <p:nvSpPr>
          <p:cNvPr id="19" name="TextBox 18">
            <a:extLst>
              <a:ext uri="{FF2B5EF4-FFF2-40B4-BE49-F238E27FC236}">
                <a16:creationId xmlns:a16="http://schemas.microsoft.com/office/drawing/2014/main" id="{E03FA60C-4A58-44F2-B0E2-6594D4DB2F17}"/>
              </a:ext>
            </a:extLst>
          </p:cNvPr>
          <p:cNvSpPr txBox="1"/>
          <p:nvPr/>
        </p:nvSpPr>
        <p:spPr>
          <a:xfrm>
            <a:off x="4810743" y="4430357"/>
            <a:ext cx="3235283" cy="19007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a:t>Chipped flooring</a:t>
            </a:r>
          </a:p>
          <a:p>
            <a:pPr marL="285750" indent="-285750">
              <a:lnSpc>
                <a:spcPct val="150000"/>
              </a:lnSpc>
              <a:buFont typeface="Arial" panose="020B0604020202020204" pitchFamily="34" charset="0"/>
              <a:buChar char="•"/>
            </a:pPr>
            <a:r>
              <a:rPr lang="en-US" sz="1600" b="1" dirty="0"/>
              <a:t>Leaking ceilings, missing tiles and mold issues</a:t>
            </a:r>
          </a:p>
          <a:p>
            <a:pPr marL="285750" indent="-285750">
              <a:lnSpc>
                <a:spcPct val="150000"/>
              </a:lnSpc>
              <a:buFont typeface="Arial" panose="020B0604020202020204" pitchFamily="34" charset="0"/>
              <a:buChar char="•"/>
            </a:pPr>
            <a:r>
              <a:rPr lang="en-US" sz="1600" b="1" dirty="0"/>
              <a:t>Outdated safety and security equipment </a:t>
            </a:r>
          </a:p>
        </p:txBody>
      </p:sp>
    </p:spTree>
    <p:extLst>
      <p:ext uri="{BB962C8B-B14F-4D97-AF65-F5344CB8AC3E}">
        <p14:creationId xmlns:p14="http://schemas.microsoft.com/office/powerpoint/2010/main" val="350907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The Need</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8</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478973" y="2182753"/>
            <a:ext cx="4531177" cy="2586822"/>
          </a:xfrm>
          <a:prstGeom prst="rect">
            <a:avLst/>
          </a:prstGeom>
          <a:noFill/>
        </p:spPr>
        <p:txBody>
          <a:bodyPr wrap="square" rtlCol="0">
            <a:spAutoFit/>
          </a:bodyPr>
          <a:lstStyle/>
          <a:p>
            <a:endParaRPr lang="en-US"/>
          </a:p>
        </p:txBody>
      </p:sp>
      <p:pic>
        <p:nvPicPr>
          <p:cNvPr id="13" name="Content Placeholder 12" descr="A group of people posing for a photo&#10;&#10;Description automatically generated with medium confidence">
            <a:extLst>
              <a:ext uri="{FF2B5EF4-FFF2-40B4-BE49-F238E27FC236}">
                <a16:creationId xmlns:a16="http://schemas.microsoft.com/office/drawing/2014/main" id="{105BA260-E83A-43D5-883A-48729A0F42FE}"/>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t="-1787"/>
          <a:stretch/>
        </p:blipFill>
        <p:spPr>
          <a:xfrm>
            <a:off x="7326422" y="584738"/>
            <a:ext cx="3996898" cy="2741472"/>
          </a:xfrm>
        </p:spPr>
      </p:pic>
      <p:pic>
        <p:nvPicPr>
          <p:cNvPr id="19" name="Picture 18" descr="A person and person with a child&#10;&#10;Description automatically generated with low confidence">
            <a:extLst>
              <a:ext uri="{FF2B5EF4-FFF2-40B4-BE49-F238E27FC236}">
                <a16:creationId xmlns:a16="http://schemas.microsoft.com/office/drawing/2014/main" id="{C6DC5A5D-B24A-4970-BF7F-1F3FD5B5A8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62063" y="3536950"/>
            <a:ext cx="3961257" cy="2819400"/>
          </a:xfrm>
          <a:prstGeom prst="rect">
            <a:avLst/>
          </a:prstGeom>
        </p:spPr>
      </p:pic>
      <p:sp>
        <p:nvSpPr>
          <p:cNvPr id="21" name="TextBox 20">
            <a:extLst>
              <a:ext uri="{FF2B5EF4-FFF2-40B4-BE49-F238E27FC236}">
                <a16:creationId xmlns:a16="http://schemas.microsoft.com/office/drawing/2014/main" id="{F3746594-FB08-4CE9-8A01-1A886334EDEA}"/>
              </a:ext>
            </a:extLst>
          </p:cNvPr>
          <p:cNvSpPr txBox="1"/>
          <p:nvPr/>
        </p:nvSpPr>
        <p:spPr>
          <a:xfrm>
            <a:off x="551553" y="2038052"/>
            <a:ext cx="2905155" cy="4678204"/>
          </a:xfrm>
          <a:prstGeom prst="rect">
            <a:avLst/>
          </a:prstGeom>
          <a:noFill/>
        </p:spPr>
        <p:txBody>
          <a:bodyPr wrap="square" rtlCol="0">
            <a:spAutoFit/>
          </a:bodyPr>
          <a:lstStyle/>
          <a:p>
            <a:r>
              <a:rPr lang="en-US" b="1" dirty="0">
                <a:solidFill>
                  <a:srgbClr val="C00000"/>
                </a:solidFill>
              </a:rPr>
              <a:t>WORKFORCE CRISIS</a:t>
            </a:r>
          </a:p>
          <a:p>
            <a:pPr marL="285750" indent="-285750">
              <a:buFont typeface="Arial" panose="020B0604020202020204" pitchFamily="34" charset="0"/>
              <a:buChar char="•"/>
            </a:pPr>
            <a:r>
              <a:rPr lang="en-US" sz="1400" dirty="0"/>
              <a:t>Even before the pandemic, the workforce and industry faced a mounting crisis because of low pay scales. Many staff are on public assistance themselves.</a:t>
            </a:r>
            <a:br>
              <a:rPr lang="en-US" sz="1400" dirty="0"/>
            </a:br>
            <a:endParaRPr lang="en-US" sz="1400" dirty="0"/>
          </a:p>
          <a:p>
            <a:pPr marL="285750" indent="-285750">
              <a:buFont typeface="Arial" panose="020B0604020202020204" pitchFamily="34" charset="0"/>
              <a:buChar char="•"/>
            </a:pPr>
            <a:r>
              <a:rPr lang="en-US" sz="1400" dirty="0"/>
              <a:t>COVID has exacerbated the problem, forcing centers to close and losing an already lean workforce to other industries and </a:t>
            </a:r>
            <a:br>
              <a:rPr lang="en-US" sz="1400" dirty="0"/>
            </a:br>
            <a:r>
              <a:rPr lang="en-US" sz="1400" dirty="0"/>
              <a:t>K-12 schools who offer higher salaries. St. Michael’s has rooms closed due to lack of staff.</a:t>
            </a:r>
            <a:br>
              <a:rPr lang="en-US" sz="1400" dirty="0"/>
            </a:br>
            <a:endParaRPr lang="en-US" sz="1400" dirty="0"/>
          </a:p>
          <a:p>
            <a:pPr marL="285750" indent="-285750">
              <a:buFont typeface="Arial" panose="020B0604020202020204" pitchFamily="34" charset="0"/>
              <a:buChar char="•"/>
            </a:pPr>
            <a:r>
              <a:rPr lang="en-US" sz="1400" dirty="0"/>
              <a:t>The State contracts for the T.E.A.C.H. and WAGE$ programs </a:t>
            </a:r>
            <a:br>
              <a:rPr lang="en-US" sz="1400" dirty="0"/>
            </a:br>
            <a:r>
              <a:rPr lang="en-US" sz="1400" dirty="0"/>
              <a:t>that previously supported teachers through incentives and scholarships were not renewed this year.</a:t>
            </a:r>
          </a:p>
        </p:txBody>
      </p:sp>
      <p:sp>
        <p:nvSpPr>
          <p:cNvPr id="4" name="TextBox 3">
            <a:extLst>
              <a:ext uri="{FF2B5EF4-FFF2-40B4-BE49-F238E27FC236}">
                <a16:creationId xmlns:a16="http://schemas.microsoft.com/office/drawing/2014/main" id="{E9C7EE5F-E875-4995-8F00-0D49B461633B}"/>
              </a:ext>
            </a:extLst>
          </p:cNvPr>
          <p:cNvSpPr txBox="1"/>
          <p:nvPr/>
        </p:nvSpPr>
        <p:spPr>
          <a:xfrm>
            <a:off x="3906982" y="2081977"/>
            <a:ext cx="2729345" cy="4185761"/>
          </a:xfrm>
          <a:prstGeom prst="rect">
            <a:avLst/>
          </a:prstGeom>
          <a:solidFill>
            <a:schemeClr val="accent6">
              <a:lumMod val="40000"/>
              <a:lumOff val="60000"/>
            </a:schemeClr>
          </a:solidFill>
        </p:spPr>
        <p:txBody>
          <a:bodyPr wrap="square" rtlCol="0">
            <a:spAutoFit/>
          </a:bodyPr>
          <a:lstStyle/>
          <a:p>
            <a:pPr algn="r"/>
            <a:r>
              <a:rPr lang="en-US" b="1" dirty="0">
                <a:solidFill>
                  <a:srgbClr val="C00000"/>
                </a:solidFill>
              </a:rPr>
              <a:t>LACK OF COMMUNITY RESOURCES</a:t>
            </a:r>
            <a:endParaRPr lang="en-US" sz="2800" b="1" dirty="0">
              <a:solidFill>
                <a:srgbClr val="C00000"/>
              </a:solidFill>
            </a:endParaRPr>
          </a:p>
          <a:p>
            <a:pPr algn="r"/>
            <a:br>
              <a:rPr lang="en-US" sz="1400" i="1" dirty="0">
                <a:solidFill>
                  <a:srgbClr val="C00000"/>
                </a:solidFill>
              </a:rPr>
            </a:br>
            <a:r>
              <a:rPr lang="en-US" sz="1400" b="1" i="1" dirty="0"/>
              <a:t>The Riverside and Eastside neighborhoods have high concentrations of children living </a:t>
            </a:r>
          </a:p>
          <a:p>
            <a:pPr algn="r"/>
            <a:r>
              <a:rPr lang="en-US" sz="1400" b="1" i="1" dirty="0"/>
              <a:t>in poverty, as well as the densest percentages of people living in poverty, but appear to have relatively few community resources, including few </a:t>
            </a:r>
          </a:p>
          <a:p>
            <a:pPr algn="r"/>
            <a:r>
              <a:rPr lang="en-US" sz="1400" b="1" i="1" dirty="0"/>
              <a:t>highly-rated licensed early childhood providers, operating </a:t>
            </a:r>
          </a:p>
          <a:p>
            <a:pPr algn="r"/>
            <a:r>
              <a:rPr lang="en-US" sz="1400" b="1" i="1" dirty="0"/>
              <a:t>in those neighborhoods.</a:t>
            </a:r>
          </a:p>
          <a:p>
            <a:pPr algn="r"/>
            <a:endParaRPr lang="en-US" sz="1400" i="1" dirty="0"/>
          </a:p>
          <a:p>
            <a:pPr algn="r"/>
            <a:r>
              <a:rPr lang="en-US" sz="1200" dirty="0"/>
              <a:t>- Wilmington Community Asset and Resource Mapping; Wilmington Education Improvement Commission, May 2018.</a:t>
            </a:r>
          </a:p>
        </p:txBody>
      </p:sp>
    </p:spTree>
    <p:extLst>
      <p:ext uri="{BB962C8B-B14F-4D97-AF65-F5344CB8AC3E}">
        <p14:creationId xmlns:p14="http://schemas.microsoft.com/office/powerpoint/2010/main" val="367154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56D348-4E35-4C2F-9867-2DC066711E29}"/>
              </a:ext>
            </a:extLst>
          </p:cNvPr>
          <p:cNvSpPr>
            <a:spLocks noGrp="1"/>
          </p:cNvSpPr>
          <p:nvPr>
            <p:ph type="title"/>
          </p:nvPr>
        </p:nvSpPr>
        <p:spPr>
          <a:xfrm>
            <a:off x="868680" y="405575"/>
            <a:ext cx="5108690" cy="1371600"/>
          </a:xfrm>
        </p:spPr>
        <p:txBody>
          <a:bodyPr vert="horz" lIns="91440" tIns="45720" rIns="91440" bIns="45720" rtlCol="0" anchor="ctr">
            <a:normAutofit/>
          </a:bodyPr>
          <a:lstStyle/>
          <a:p>
            <a:r>
              <a:rPr lang="en-US" sz="4000" b="1" dirty="0">
                <a:latin typeface="Sitka Heading Semibold" pitchFamily="2" charset="0"/>
                <a:cs typeface="LilyUPC" panose="020B0604020202020204" pitchFamily="34" charset="-34"/>
              </a:rPr>
              <a:t>Objectives</a:t>
            </a:r>
          </a:p>
        </p:txBody>
      </p:sp>
      <p:sp>
        <p:nvSpPr>
          <p:cNvPr id="3" name="Content Placeholder 2">
            <a:extLst>
              <a:ext uri="{FF2B5EF4-FFF2-40B4-BE49-F238E27FC236}">
                <a16:creationId xmlns:a16="http://schemas.microsoft.com/office/drawing/2014/main" id="{33B4A965-AD1E-4C7F-9481-46A6857BF333}"/>
              </a:ext>
            </a:extLst>
          </p:cNvPr>
          <p:cNvSpPr>
            <a:spLocks noGrp="1"/>
          </p:cNvSpPr>
          <p:nvPr>
            <p:ph sz="half" idx="1"/>
          </p:nvPr>
        </p:nvSpPr>
        <p:spPr>
          <a:xfrm>
            <a:off x="6382512" y="498698"/>
            <a:ext cx="4940808" cy="1185353"/>
          </a:xfrm>
        </p:spPr>
        <p:txBody>
          <a:bodyPr vert="horz" lIns="91440" tIns="45720" rIns="91440" bIns="45720" rtlCol="0" anchor="ctr">
            <a:normAutofit/>
          </a:bodyPr>
          <a:lstStyle/>
          <a:p>
            <a:pPr marL="0" indent="0">
              <a:buNone/>
            </a:pPr>
            <a:r>
              <a:rPr lang="en-US" sz="2400"/>
              <a:t> </a:t>
            </a:r>
          </a:p>
        </p:txBody>
      </p:sp>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clipart, vector graphics&#10;&#10;Description automatically generated">
            <a:extLst>
              <a:ext uri="{FF2B5EF4-FFF2-40B4-BE49-F238E27FC236}">
                <a16:creationId xmlns:a16="http://schemas.microsoft.com/office/drawing/2014/main" id="{E79F0FE5-2F04-4405-A264-61EDD7D7FCCB}"/>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a:stretch/>
        </p:blipFill>
        <p:spPr>
          <a:xfrm>
            <a:off x="6208911" y="636630"/>
            <a:ext cx="5431536" cy="909487"/>
          </a:xfrm>
          <a:prstGeom prst="rect">
            <a:avLst/>
          </a:prstGeom>
        </p:spPr>
      </p:pic>
      <p:sp>
        <p:nvSpPr>
          <p:cNvPr id="20" name="Slide Number Placeholder 19">
            <a:extLst>
              <a:ext uri="{FF2B5EF4-FFF2-40B4-BE49-F238E27FC236}">
                <a16:creationId xmlns:a16="http://schemas.microsoft.com/office/drawing/2014/main" id="{E5687F45-A786-4267-80CA-6E75EA7BCC3E}"/>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defTabSz="914400">
              <a:spcAft>
                <a:spcPts val="600"/>
              </a:spcAft>
            </a:pPr>
            <a:fld id="{4C8B8A27-DF03-4546-BA93-21C967D57E5C}" type="slidenum">
              <a:rPr lang="en-US">
                <a:solidFill>
                  <a:schemeClr val="tx1">
                    <a:lumMod val="50000"/>
                    <a:lumOff val="50000"/>
                  </a:schemeClr>
                </a:solidFill>
              </a:rPr>
              <a:pPr defTabSz="914400">
                <a:spcAft>
                  <a:spcPts val="600"/>
                </a:spcAft>
              </a:pPr>
              <a:t>9</a:t>
            </a:fld>
            <a:endParaRPr lang="en-US">
              <a:solidFill>
                <a:schemeClr val="tx1">
                  <a:lumMod val="50000"/>
                  <a:lumOff val="50000"/>
                </a:schemeClr>
              </a:solidFill>
            </a:endParaRPr>
          </a:p>
        </p:txBody>
      </p:sp>
      <p:sp>
        <p:nvSpPr>
          <p:cNvPr id="22" name="TextBox 21">
            <a:extLst>
              <a:ext uri="{FF2B5EF4-FFF2-40B4-BE49-F238E27FC236}">
                <a16:creationId xmlns:a16="http://schemas.microsoft.com/office/drawing/2014/main" id="{D4735887-B099-4606-8E0A-EE147A43B420}"/>
              </a:ext>
            </a:extLst>
          </p:cNvPr>
          <p:cNvSpPr txBox="1"/>
          <p:nvPr/>
        </p:nvSpPr>
        <p:spPr>
          <a:xfrm>
            <a:off x="551443" y="2106968"/>
            <a:ext cx="5926675" cy="4093428"/>
          </a:xfrm>
          <a:prstGeom prst="rect">
            <a:avLst/>
          </a:prstGeom>
          <a:noFill/>
        </p:spPr>
        <p:txBody>
          <a:bodyPr wrap="square" rtlCol="0">
            <a:spAutoFit/>
          </a:bodyPr>
          <a:lstStyle/>
          <a:p>
            <a:r>
              <a:rPr lang="en-US" b="1" dirty="0">
                <a:solidFill>
                  <a:srgbClr val="C00000"/>
                </a:solidFill>
              </a:rPr>
              <a:t>KEY OBJECTIVES</a:t>
            </a:r>
          </a:p>
          <a:p>
            <a:endParaRPr lang="en-US" b="1" dirty="0">
              <a:solidFill>
                <a:srgbClr val="C00000"/>
              </a:solidFill>
            </a:endParaRPr>
          </a:p>
          <a:p>
            <a:r>
              <a:rPr lang="en-US" sz="1600" dirty="0"/>
              <a:t>    Stabilize the physical infrastructure of the school to </a:t>
            </a:r>
            <a:r>
              <a:rPr lang="en-US" sz="1600" b="1" dirty="0"/>
              <a:t>address immediate safety needs, </a:t>
            </a:r>
            <a:r>
              <a:rPr lang="en-US" sz="1600" dirty="0"/>
              <a:t>maintain a quality learning environment and improve overall energy efficiency</a:t>
            </a:r>
          </a:p>
          <a:p>
            <a:endParaRPr lang="en-US" sz="1600" dirty="0"/>
          </a:p>
          <a:p>
            <a:r>
              <a:rPr lang="en-US" sz="1600" dirty="0"/>
              <a:t>    Strengthen our role in the Eastside community by increasing the number of families who have </a:t>
            </a:r>
            <a:r>
              <a:rPr lang="en-US" sz="1600" b="1" dirty="0"/>
              <a:t>equitable access to social services </a:t>
            </a:r>
            <a:r>
              <a:rPr lang="en-US" sz="1600" dirty="0"/>
              <a:t>and parenting resources in a shared, safe, familiar neighborhood community space </a:t>
            </a:r>
          </a:p>
          <a:p>
            <a:endParaRPr lang="en-US" sz="1600" dirty="0"/>
          </a:p>
          <a:p>
            <a:r>
              <a:rPr lang="en-US" sz="1600" dirty="0"/>
              <a:t>    Help address the early childhood workforce crisis by </a:t>
            </a:r>
            <a:r>
              <a:rPr lang="en-US" sz="1600" b="1" dirty="0"/>
              <a:t>creating a pilot cohort program </a:t>
            </a:r>
            <a:r>
              <a:rPr lang="en-US" sz="1600" dirty="0"/>
              <a:t>for professionals seeking to advance their careers through completion of their CDA certification</a:t>
            </a:r>
          </a:p>
          <a:p>
            <a:r>
              <a:rPr lang="en-US" sz="1600" dirty="0"/>
              <a:t>     </a:t>
            </a:r>
          </a:p>
          <a:p>
            <a:pPr marL="285750" indent="-285750">
              <a:buFont typeface="Arial" panose="020B0604020202020204" pitchFamily="34" charset="0"/>
              <a:buChar char="•"/>
            </a:pPr>
            <a:endParaRPr lang="en-US" sz="1600" dirty="0"/>
          </a:p>
        </p:txBody>
      </p:sp>
      <p:pic>
        <p:nvPicPr>
          <p:cNvPr id="9" name="Picture 8" descr="A picture containing text, person, indoor, child&#10;&#10;Description automatically generated">
            <a:extLst>
              <a:ext uri="{FF2B5EF4-FFF2-40B4-BE49-F238E27FC236}">
                <a16:creationId xmlns:a16="http://schemas.microsoft.com/office/drawing/2014/main" id="{E9628336-FB11-475C-B883-9FEFC37009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2860" y="1007656"/>
            <a:ext cx="3467334" cy="2467853"/>
          </a:xfrm>
          <a:prstGeom prst="rect">
            <a:avLst/>
          </a:prstGeom>
        </p:spPr>
      </p:pic>
      <p:sp>
        <p:nvSpPr>
          <p:cNvPr id="12" name="Oval 11">
            <a:extLst>
              <a:ext uri="{FF2B5EF4-FFF2-40B4-BE49-F238E27FC236}">
                <a16:creationId xmlns:a16="http://schemas.microsoft.com/office/drawing/2014/main" id="{96E83DE8-E4B5-4515-9600-E62DF9AD944B}"/>
              </a:ext>
            </a:extLst>
          </p:cNvPr>
          <p:cNvSpPr/>
          <p:nvPr/>
        </p:nvSpPr>
        <p:spPr>
          <a:xfrm>
            <a:off x="551553" y="2785533"/>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F21DE2-C70B-4528-AD08-A0B3A6D71E44}"/>
              </a:ext>
            </a:extLst>
          </p:cNvPr>
          <p:cNvSpPr/>
          <p:nvPr/>
        </p:nvSpPr>
        <p:spPr>
          <a:xfrm>
            <a:off x="558792" y="3748392"/>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19224C-E5CA-4BF3-8F34-7C90AC4A14CF}"/>
              </a:ext>
            </a:extLst>
          </p:cNvPr>
          <p:cNvSpPr/>
          <p:nvPr/>
        </p:nvSpPr>
        <p:spPr>
          <a:xfrm>
            <a:off x="558792" y="4944920"/>
            <a:ext cx="142714"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descr="A group of children standing outside&#10;&#10;Description automatically generated with low confidence">
            <a:extLst>
              <a:ext uri="{FF2B5EF4-FFF2-40B4-BE49-F238E27FC236}">
                <a16:creationId xmlns:a16="http://schemas.microsoft.com/office/drawing/2014/main" id="{0E00C176-8DE2-497B-9345-797D0B74858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14228" y="3669409"/>
            <a:ext cx="3627407" cy="2883789"/>
          </a:xfrm>
          <a:prstGeom prst="rect">
            <a:avLst/>
          </a:prstGeom>
        </p:spPr>
      </p:pic>
    </p:spTree>
    <p:extLst>
      <p:ext uri="{BB962C8B-B14F-4D97-AF65-F5344CB8AC3E}">
        <p14:creationId xmlns:p14="http://schemas.microsoft.com/office/powerpoint/2010/main" val="563541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6944</TotalTime>
  <Words>1382</Words>
  <Application>Microsoft Office PowerPoint</Application>
  <PresentationFormat>Widescreen</PresentationFormat>
  <Paragraphs>146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Sitka Heading Semibold</vt:lpstr>
      <vt:lpstr>Sitka Subheading Semibold</vt:lpstr>
      <vt:lpstr>Wingdings</vt:lpstr>
      <vt:lpstr>Office Theme</vt:lpstr>
      <vt:lpstr>St. Michael’s School and Nursery</vt:lpstr>
      <vt:lpstr>Overview</vt:lpstr>
      <vt:lpstr>Overview</vt:lpstr>
      <vt:lpstr>Background A 5-Star Level Early Learning Center  for Newborn – Pre-School Ages</vt:lpstr>
      <vt:lpstr>Background A 5-Star Level Early Learning Center  for Newborn – Pre-School Ages</vt:lpstr>
      <vt:lpstr>The Need</vt:lpstr>
      <vt:lpstr>The Need</vt:lpstr>
      <vt:lpstr>The Need</vt:lpstr>
      <vt:lpstr>Objectives</vt:lpstr>
      <vt:lpstr>Impact</vt:lpstr>
      <vt:lpstr>Cost Breakdown</vt:lpstr>
      <vt:lpstr>Project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Michael’s School and Nursery</dc:title>
  <dc:creator>Valerie Noel</dc:creator>
  <cp:lastModifiedBy>Valerie Noel</cp:lastModifiedBy>
  <cp:revision>4</cp:revision>
  <cp:lastPrinted>2021-07-29T20:40:17Z</cp:lastPrinted>
  <dcterms:created xsi:type="dcterms:W3CDTF">2021-07-25T20:07:01Z</dcterms:created>
  <dcterms:modified xsi:type="dcterms:W3CDTF">2021-09-07T16:52:04Z</dcterms:modified>
</cp:coreProperties>
</file>