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8" r:id="rId2"/>
    <p:sldId id="259" r:id="rId3"/>
    <p:sldId id="260" r:id="rId4"/>
    <p:sldId id="273" r:id="rId5"/>
    <p:sldId id="275" r:id="rId6"/>
    <p:sldId id="276" r:id="rId7"/>
    <p:sldId id="277" r:id="rId8"/>
    <p:sldId id="278" r:id="rId9"/>
    <p:sldId id="279" r:id="rId10"/>
    <p:sldId id="280" r:id="rId11"/>
    <p:sldId id="281" r:id="rId12"/>
    <p:sldId id="282" r:id="rId13"/>
    <p:sldId id="283" r:id="rId14"/>
    <p:sldId id="285" r:id="rId15"/>
    <p:sldId id="286" r:id="rId16"/>
    <p:sldId id="269" r:id="rId17"/>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C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114" d="100"/>
          <a:sy n="114" d="100"/>
        </p:scale>
        <p:origin x="1578" y="102"/>
      </p:cViewPr>
      <p:guideLst/>
    </p:cSldViewPr>
  </p:slideViewPr>
  <p:notesTextViewPr>
    <p:cViewPr>
      <p:scale>
        <a:sx n="3" d="2"/>
        <a:sy n="3" d="2"/>
      </p:scale>
      <p:origin x="0" y="0"/>
    </p:cViewPr>
  </p:notesTextViewPr>
  <p:notesViewPr>
    <p:cSldViewPr snapToGrid="0">
      <p:cViewPr varScale="1">
        <p:scale>
          <a:sx n="111" d="100"/>
          <a:sy n="111" d="100"/>
        </p:scale>
        <p:origin x="244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6E5F8A-A9B9-4F54-9FE3-883C24498E40}"/>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6B8234-8DB7-4683-9D96-7EA22A3B0B1A}"/>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C03A86FD-D626-463A-A077-89CFE1BE42C6}" type="datetimeFigureOut">
              <a:rPr lang="en-US" smtClean="0"/>
              <a:t>9/8/2021</a:t>
            </a:fld>
            <a:endParaRPr lang="en-US"/>
          </a:p>
        </p:txBody>
      </p:sp>
      <p:sp>
        <p:nvSpPr>
          <p:cNvPr id="4" name="Footer Placeholder 3">
            <a:extLst>
              <a:ext uri="{FF2B5EF4-FFF2-40B4-BE49-F238E27FC236}">
                <a16:creationId xmlns:a16="http://schemas.microsoft.com/office/drawing/2014/main" id="{BD6C654A-CBD6-4B16-83E5-B8B52417F67E}"/>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5FC705-42AB-4EEE-9A68-19B75EAC5D1D}"/>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EADD81D-9CE5-4062-B001-B19E1C90A4AF}" type="slidenum">
              <a:rPr lang="en-US" smtClean="0"/>
              <a:t>‹#›</a:t>
            </a:fld>
            <a:endParaRPr lang="en-US"/>
          </a:p>
        </p:txBody>
      </p:sp>
    </p:spTree>
    <p:extLst>
      <p:ext uri="{BB962C8B-B14F-4D97-AF65-F5344CB8AC3E}">
        <p14:creationId xmlns:p14="http://schemas.microsoft.com/office/powerpoint/2010/main" val="7653313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yl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372FE-9A82-47E9-BF6C-56A9F75B2CB4}"/>
              </a:ext>
            </a:extLst>
          </p:cNvPr>
          <p:cNvPicPr>
            <a:picLocks noChangeAspect="1"/>
          </p:cNvPicPr>
          <p:nvPr userDrawn="1"/>
        </p:nvPicPr>
        <p:blipFill rotWithShape="1">
          <a:blip r:embed="rId2"/>
          <a:srcRect t="7184" b="7184"/>
          <a:stretch/>
        </p:blipFill>
        <p:spPr>
          <a:xfrm>
            <a:off x="0" y="-1"/>
            <a:ext cx="9144000" cy="6858001"/>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2"/>
            <a:ext cx="9143980" cy="6858001"/>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E98878A-A545-4119-8228-9578AE181892}"/>
              </a:ext>
            </a:extLst>
          </p:cNvPr>
          <p:cNvSpPr>
            <a:spLocks noGrp="1"/>
          </p:cNvSpPr>
          <p:nvPr>
            <p:ph type="body" sz="quarter" idx="10" hasCustomPrompt="1"/>
          </p:nvPr>
        </p:nvSpPr>
        <p:spPr>
          <a:xfrm>
            <a:off x="5050435" y="3122752"/>
            <a:ext cx="1854679" cy="396875"/>
          </a:xfrm>
        </p:spPr>
        <p:txBody>
          <a:bodyPr anchor="ctr">
            <a:normAutofit/>
          </a:bodyPr>
          <a:lstStyle>
            <a:lvl1pPr marL="0" indent="0">
              <a:buNone/>
              <a:defRPr sz="1300" spc="300">
                <a:solidFill>
                  <a:schemeClr val="accent4"/>
                </a:solidFill>
                <a:latin typeface="Lato" panose="020F0502020204030203"/>
              </a:defRPr>
            </a:lvl1pPr>
          </a:lstStyle>
          <a:p>
            <a:pPr lvl="0"/>
            <a:r>
              <a:rPr lang="en-US" dirty="0"/>
              <a:t>MEETING NAME</a:t>
            </a:r>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51230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PRESENTATION TITLE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4041210"/>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ED93F94-DF76-4B33-BA2D-4DE22A4A8F7A}"/>
              </a:ext>
            </a:extLst>
          </p:cNvPr>
          <p:cNvSpPr>
            <a:spLocks noGrp="1"/>
          </p:cNvSpPr>
          <p:nvPr>
            <p:ph type="body" sz="quarter" idx="12" hasCustomPrompt="1"/>
          </p:nvPr>
        </p:nvSpPr>
        <p:spPr>
          <a:xfrm>
            <a:off x="5050435" y="4115831"/>
            <a:ext cx="1854679" cy="396875"/>
          </a:xfrm>
        </p:spPr>
        <p:txBody>
          <a:bodyPr anchor="ctr">
            <a:normAutofit/>
          </a:bodyPr>
          <a:lstStyle>
            <a:lvl1pPr marL="0" indent="0" algn="ctr">
              <a:buNone/>
              <a:defRPr sz="1200" spc="0">
                <a:solidFill>
                  <a:schemeClr val="bg1"/>
                </a:solidFill>
                <a:latin typeface="Montserrat Light"/>
              </a:defRPr>
            </a:lvl1pPr>
          </a:lstStyle>
          <a:p>
            <a:pPr lvl="0"/>
            <a:r>
              <a:rPr lang="en-US" dirty="0"/>
              <a:t>MONTH DD, YYYY</a:t>
            </a:r>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
        <p:nvSpPr>
          <p:cNvPr id="16" name="Title 1">
            <a:extLst>
              <a:ext uri="{FF2B5EF4-FFF2-40B4-BE49-F238E27FC236}">
                <a16:creationId xmlns:a16="http://schemas.microsoft.com/office/drawing/2014/main" id="{E07E2114-6FDB-458F-9EE2-4757A1B75D64}"/>
              </a:ext>
            </a:extLst>
          </p:cNvPr>
          <p:cNvSpPr txBox="1">
            <a:spLocks/>
          </p:cNvSpPr>
          <p:nvPr userDrawn="1"/>
        </p:nvSpPr>
        <p:spPr>
          <a:xfrm>
            <a:off x="2867711" y="2426498"/>
            <a:ext cx="6088979" cy="474662"/>
          </a:xfrm>
          <a:prstGeom prst="rect">
            <a:avLst/>
          </a:prstGeom>
        </p:spPr>
        <p:txBody>
          <a:bodyPr vert="horz" lIns="91440" tIns="45720" rIns="91440" bIns="45720" rtlCol="0">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r>
              <a:rPr lang="en-US" sz="2800" dirty="0">
                <a:solidFill>
                  <a:schemeClr val="bg1"/>
                </a:solidFill>
                <a:latin typeface="Abadi Extra Light" panose="020B0204020104020204" pitchFamily="34" charset="0"/>
              </a:rPr>
              <a:t>Department of Planning and Development</a:t>
            </a:r>
            <a:endParaRPr lang="en-US" sz="2800" dirty="0">
              <a:latin typeface="Abadi Extra Light" panose="020B0204020104020204" pitchFamily="34" charset="0"/>
            </a:endParaRPr>
          </a:p>
        </p:txBody>
      </p:sp>
    </p:spTree>
    <p:extLst>
      <p:ext uri="{BB962C8B-B14F-4D97-AF65-F5344CB8AC3E}">
        <p14:creationId xmlns:p14="http://schemas.microsoft.com/office/powerpoint/2010/main" val="88763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Styl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372FE-9A82-47E9-BF6C-56A9F75B2CB4}"/>
              </a:ext>
            </a:extLst>
          </p:cNvPr>
          <p:cNvPicPr>
            <a:picLocks noChangeAspect="1"/>
          </p:cNvPicPr>
          <p:nvPr userDrawn="1"/>
        </p:nvPicPr>
        <p:blipFill rotWithShape="1">
          <a:blip r:embed="rId2"/>
          <a:srcRect t="7184" b="7184"/>
          <a:stretch/>
        </p:blipFill>
        <p:spPr>
          <a:xfrm>
            <a:off x="0" y="-1"/>
            <a:ext cx="9144000" cy="6858001"/>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2"/>
            <a:ext cx="9143980" cy="6858001"/>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51230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SECTION</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4041210"/>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Tree>
    <p:extLst>
      <p:ext uri="{BB962C8B-B14F-4D97-AF65-F5344CB8AC3E}">
        <p14:creationId xmlns:p14="http://schemas.microsoft.com/office/powerpoint/2010/main" val="9405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 Styl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372FE-9A82-47E9-BF6C-56A9F75B2CB4}"/>
              </a:ext>
            </a:extLst>
          </p:cNvPr>
          <p:cNvPicPr>
            <a:picLocks noChangeAspect="1"/>
          </p:cNvPicPr>
          <p:nvPr userDrawn="1"/>
        </p:nvPicPr>
        <p:blipFill rotWithShape="1">
          <a:blip r:embed="rId2"/>
          <a:srcRect t="7184" b="7184"/>
          <a:stretch/>
        </p:blipFill>
        <p:spPr>
          <a:xfrm>
            <a:off x="0" y="-1"/>
            <a:ext cx="9144000" cy="6858001"/>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2061713"/>
            <a:ext cx="9143980" cy="2700068"/>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51230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SECTION</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4041210"/>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Tree>
    <p:extLst>
      <p:ext uri="{BB962C8B-B14F-4D97-AF65-F5344CB8AC3E}">
        <p14:creationId xmlns:p14="http://schemas.microsoft.com/office/powerpoint/2010/main" val="165701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Sty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BE8A16-CA94-4C10-A3F5-BC4C0671B0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6" r="9916"/>
          <a:stretch/>
        </p:blipFill>
        <p:spPr>
          <a:xfrm>
            <a:off x="0" y="0"/>
            <a:ext cx="9144000" cy="6857999"/>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0"/>
            <a:ext cx="9143980" cy="6857999"/>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51230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SECTION</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4041210"/>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Tree>
    <p:extLst>
      <p:ext uri="{BB962C8B-B14F-4D97-AF65-F5344CB8AC3E}">
        <p14:creationId xmlns:p14="http://schemas.microsoft.com/office/powerpoint/2010/main" val="131636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Styl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214FCD-5804-4927-86CC-0C8EBB2AE6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7" r="9917"/>
          <a:stretch/>
        </p:blipFill>
        <p:spPr>
          <a:xfrm>
            <a:off x="-1" y="0"/>
            <a:ext cx="9144001" cy="6858000"/>
          </a:xfrm>
          <a:prstGeom prst="rect">
            <a:avLst/>
          </a:prstGeom>
        </p:spPr>
      </p:pic>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581461" y="5254842"/>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SECTION</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493042" y="5834203"/>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5184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Styl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31AE2-1AE0-4DED-95CA-C917469478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7" r="9917"/>
          <a:stretch/>
        </p:blipFill>
        <p:spPr>
          <a:xfrm>
            <a:off x="0" y="0"/>
            <a:ext cx="9144000" cy="6858000"/>
          </a:xfrm>
          <a:prstGeom prst="rect">
            <a:avLst/>
          </a:prstGeom>
        </p:spPr>
      </p:pic>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581461" y="526346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SECTION</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493042" y="5834203"/>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4096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AF8149-BD95-4829-BF81-39DD4EE5CAE1}"/>
              </a:ext>
            </a:extLst>
          </p:cNvPr>
          <p:cNvSpPr>
            <a:spLocks noGrp="1"/>
          </p:cNvSpPr>
          <p:nvPr>
            <p:ph type="title" hasCustomPrompt="1"/>
          </p:nvPr>
        </p:nvSpPr>
        <p:spPr>
          <a:xfrm>
            <a:off x="628650" y="365126"/>
            <a:ext cx="7886700" cy="1325563"/>
          </a:xfrm>
          <a:solidFill>
            <a:schemeClr val="accent1">
              <a:lumMod val="50000"/>
            </a:schemeClr>
          </a:solidFill>
        </p:spPr>
        <p:txBody>
          <a:bodyPr/>
          <a:lstStyle>
            <a:lvl1pPr algn="ctr">
              <a:defRPr b="1" spc="300">
                <a:solidFill>
                  <a:schemeClr val="accent4"/>
                </a:solidFill>
                <a:latin typeface="Abadi" panose="020B0604020104020204" pitchFamily="34" charset="0"/>
              </a:defRPr>
            </a:lvl1pPr>
          </a:lstStyle>
          <a:p>
            <a:r>
              <a:rPr lang="en-US" dirty="0"/>
              <a:t>TITLE</a:t>
            </a:r>
          </a:p>
        </p:txBody>
      </p:sp>
      <p:sp>
        <p:nvSpPr>
          <p:cNvPr id="9" name="Content Placeholder 3">
            <a:extLst>
              <a:ext uri="{FF2B5EF4-FFF2-40B4-BE49-F238E27FC236}">
                <a16:creationId xmlns:a16="http://schemas.microsoft.com/office/drawing/2014/main" id="{24B65D08-1486-4DE3-A63B-808D275621B0}"/>
              </a:ext>
            </a:extLst>
          </p:cNvPr>
          <p:cNvSpPr>
            <a:spLocks noGrp="1"/>
          </p:cNvSpPr>
          <p:nvPr>
            <p:ph sz="half" idx="13"/>
          </p:nvPr>
        </p:nvSpPr>
        <p:spPr>
          <a:xfrm>
            <a:off x="629842" y="1825625"/>
            <a:ext cx="3868340" cy="4364038"/>
          </a:xfrm>
        </p:spPr>
        <p:txBody>
          <a:bodyPr/>
          <a:lstStyle>
            <a:lvl1pPr marL="228600" indent="-228600">
              <a:buClr>
                <a:schemeClr val="accent4"/>
              </a:buClr>
              <a:buFontTx/>
              <a:buChar char="»"/>
              <a:defRPr sz="1400" spc="300">
                <a:solidFill>
                  <a:schemeClr val="tx1">
                    <a:lumMod val="50000"/>
                    <a:lumOff val="50000"/>
                  </a:schemeClr>
                </a:solidFill>
                <a:latin typeface="Abadi" panose="020B0604020104020204" pitchFamily="34" charset="0"/>
              </a:defRPr>
            </a:lvl1pPr>
            <a:lvl2pPr marL="685800" indent="-228600">
              <a:buClr>
                <a:schemeClr val="accent4"/>
              </a:buClr>
              <a:buFontTx/>
              <a:buChar char="»"/>
              <a:defRPr sz="1400" spc="300">
                <a:solidFill>
                  <a:schemeClr val="tx1">
                    <a:lumMod val="50000"/>
                    <a:lumOff val="50000"/>
                  </a:schemeClr>
                </a:solidFill>
                <a:latin typeface="Abadi" panose="020B0604020104020204" pitchFamily="34" charset="0"/>
              </a:defRPr>
            </a:lvl2pPr>
            <a:lvl3pPr marL="1143000" indent="-228600">
              <a:buClr>
                <a:schemeClr val="accent4"/>
              </a:buClr>
              <a:buFontTx/>
              <a:buChar char="»"/>
              <a:defRPr sz="1400" spc="300">
                <a:solidFill>
                  <a:schemeClr val="tx1">
                    <a:lumMod val="50000"/>
                    <a:lumOff val="50000"/>
                  </a:schemeClr>
                </a:solidFill>
                <a:latin typeface="Abadi" panose="020B0604020104020204" pitchFamily="34" charset="0"/>
              </a:defRPr>
            </a:lvl3pPr>
            <a:lvl4pPr marL="1600200" indent="-228600">
              <a:buClr>
                <a:schemeClr val="accent4"/>
              </a:buClr>
              <a:buFontTx/>
              <a:buChar char="»"/>
              <a:defRPr sz="1400" spc="300">
                <a:solidFill>
                  <a:schemeClr val="tx1">
                    <a:lumMod val="50000"/>
                    <a:lumOff val="50000"/>
                  </a:schemeClr>
                </a:solidFill>
                <a:latin typeface="Abadi" panose="020B0604020104020204" pitchFamily="34" charset="0"/>
              </a:defRPr>
            </a:lvl4pPr>
            <a:lvl5pPr marL="2057400" indent="-228600">
              <a:buClr>
                <a:schemeClr val="accent4"/>
              </a:buClr>
              <a:buFontTx/>
              <a:buChar char="»"/>
              <a:defRPr sz="1400" spc="300">
                <a:solidFill>
                  <a:schemeClr val="tx1">
                    <a:lumMod val="50000"/>
                    <a:lumOff val="50000"/>
                  </a:schemeClr>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DAB95949-8BF6-42D9-A2E4-2DD5282F78E3}"/>
              </a:ext>
            </a:extLst>
          </p:cNvPr>
          <p:cNvSpPr>
            <a:spLocks noGrp="1"/>
          </p:cNvSpPr>
          <p:nvPr>
            <p:ph sz="half" idx="14"/>
          </p:nvPr>
        </p:nvSpPr>
        <p:spPr>
          <a:xfrm>
            <a:off x="4645818" y="1825625"/>
            <a:ext cx="3868340" cy="4364038"/>
          </a:xfrm>
        </p:spPr>
        <p:txBody>
          <a:bodyPr/>
          <a:lstStyle>
            <a:lvl1pPr marL="228600" indent="-228600">
              <a:buClr>
                <a:schemeClr val="accent4"/>
              </a:buClr>
              <a:buFontTx/>
              <a:buChar char="»"/>
              <a:defRPr sz="1400" spc="300">
                <a:solidFill>
                  <a:schemeClr val="tx1">
                    <a:lumMod val="50000"/>
                    <a:lumOff val="50000"/>
                  </a:schemeClr>
                </a:solidFill>
                <a:latin typeface="Abadi" panose="020B0604020104020204" pitchFamily="34" charset="0"/>
              </a:defRPr>
            </a:lvl1pPr>
            <a:lvl2pPr marL="685800" indent="-228600">
              <a:buClr>
                <a:schemeClr val="accent4"/>
              </a:buClr>
              <a:buFontTx/>
              <a:buChar char="»"/>
              <a:defRPr sz="1400" spc="300">
                <a:solidFill>
                  <a:schemeClr val="tx1">
                    <a:lumMod val="50000"/>
                    <a:lumOff val="50000"/>
                  </a:schemeClr>
                </a:solidFill>
                <a:latin typeface="Abadi" panose="020B0604020104020204" pitchFamily="34" charset="0"/>
              </a:defRPr>
            </a:lvl2pPr>
            <a:lvl3pPr marL="1143000" indent="-228600">
              <a:buClr>
                <a:schemeClr val="accent4"/>
              </a:buClr>
              <a:buFontTx/>
              <a:buChar char="»"/>
              <a:defRPr sz="1400" spc="300">
                <a:solidFill>
                  <a:schemeClr val="tx1">
                    <a:lumMod val="50000"/>
                    <a:lumOff val="50000"/>
                  </a:schemeClr>
                </a:solidFill>
                <a:latin typeface="Abadi" panose="020B0604020104020204" pitchFamily="34" charset="0"/>
              </a:defRPr>
            </a:lvl3pPr>
            <a:lvl4pPr marL="1600200" indent="-228600">
              <a:buClr>
                <a:schemeClr val="accent4"/>
              </a:buClr>
              <a:buFontTx/>
              <a:buChar char="»"/>
              <a:defRPr sz="1400" spc="300">
                <a:solidFill>
                  <a:schemeClr val="tx1">
                    <a:lumMod val="50000"/>
                    <a:lumOff val="50000"/>
                  </a:schemeClr>
                </a:solidFill>
                <a:latin typeface="Abadi" panose="020B0604020104020204" pitchFamily="34" charset="0"/>
              </a:defRPr>
            </a:lvl4pPr>
            <a:lvl5pPr marL="2057400" indent="-228600">
              <a:buClr>
                <a:schemeClr val="accent4"/>
              </a:buClr>
              <a:buFontTx/>
              <a:buChar char="»"/>
              <a:defRPr sz="1400" spc="300">
                <a:solidFill>
                  <a:schemeClr val="tx1">
                    <a:lumMod val="50000"/>
                    <a:lumOff val="50000"/>
                  </a:schemeClr>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5146A19-5DDC-450C-BA5A-C15910815838}"/>
              </a:ext>
            </a:extLst>
          </p:cNvPr>
          <p:cNvSpPr/>
          <p:nvPr userDrawn="1"/>
        </p:nvSpPr>
        <p:spPr>
          <a:xfrm flipV="1">
            <a:off x="628649" y="6308654"/>
            <a:ext cx="7886699"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FD5C2A3-FD6F-427D-9BBE-9F2BB3BFBEA7}"/>
              </a:ext>
            </a:extLst>
          </p:cNvPr>
          <p:cNvSpPr/>
          <p:nvPr userDrawn="1"/>
        </p:nvSpPr>
        <p:spPr>
          <a:xfrm>
            <a:off x="628649" y="6406132"/>
            <a:ext cx="7886699" cy="30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spc="300" dirty="0">
                <a:solidFill>
                  <a:schemeClr val="accent4"/>
                </a:solidFill>
                <a:latin typeface="+mj-lt"/>
              </a:rPr>
              <a:t> WILMINGTON DEPARTMENT OF PLANNING AND DEVELOPMENT                   </a:t>
            </a:r>
            <a:fld id="{2FB436D4-8D72-4682-AF16-412DD8FAE08A}" type="slidenum">
              <a:rPr lang="en-US" sz="1200" spc="300" smtClean="0">
                <a:solidFill>
                  <a:schemeClr val="accent4"/>
                </a:solidFill>
                <a:latin typeface="+mj-lt"/>
              </a:rPr>
              <a:pPr algn="l"/>
              <a:t>‹#›</a:t>
            </a:fld>
            <a:endParaRPr lang="en-US" sz="1200" spc="300" dirty="0">
              <a:solidFill>
                <a:schemeClr val="accent4"/>
              </a:solidFill>
              <a:latin typeface="+mj-lt"/>
            </a:endParaRPr>
          </a:p>
        </p:txBody>
      </p:sp>
    </p:spTree>
    <p:extLst>
      <p:ext uri="{BB962C8B-B14F-4D97-AF65-F5344CB8AC3E}">
        <p14:creationId xmlns:p14="http://schemas.microsoft.com/office/powerpoint/2010/main" val="359965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9842" y="1681163"/>
            <a:ext cx="3868340" cy="823912"/>
          </a:xfrm>
        </p:spPr>
        <p:txBody>
          <a:bodyPr anchor="ctr"/>
          <a:lstStyle>
            <a:lvl1pPr marL="0" indent="0">
              <a:buNone/>
              <a:defRPr sz="2400" b="0">
                <a:solidFill>
                  <a:schemeClr val="accent1">
                    <a:lumMod val="50000"/>
                  </a:schemeClr>
                </a:solidFill>
                <a:latin typeface="Lat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p:nvPr>
        </p:nvSpPr>
        <p:spPr>
          <a:xfrm>
            <a:off x="629842" y="2505075"/>
            <a:ext cx="3868340" cy="3684588"/>
          </a:xfrm>
        </p:spPr>
        <p:txBody>
          <a:bodyPr/>
          <a:lstStyle>
            <a:lvl1pPr marL="228600" indent="-228600">
              <a:buClr>
                <a:schemeClr val="accent4"/>
              </a:buClr>
              <a:buFontTx/>
              <a:buChar char="»"/>
              <a:defRPr sz="1400" spc="300">
                <a:solidFill>
                  <a:schemeClr val="tx1">
                    <a:lumMod val="50000"/>
                    <a:lumOff val="50000"/>
                  </a:schemeClr>
                </a:solidFill>
                <a:latin typeface="Abadi" panose="020B0604020104020204" pitchFamily="34" charset="0"/>
              </a:defRPr>
            </a:lvl1pPr>
            <a:lvl2pPr marL="685800" indent="-228600">
              <a:buClr>
                <a:schemeClr val="accent4"/>
              </a:buClr>
              <a:buFontTx/>
              <a:buChar char="»"/>
              <a:defRPr sz="1400" spc="300">
                <a:solidFill>
                  <a:schemeClr val="tx1">
                    <a:lumMod val="50000"/>
                    <a:lumOff val="50000"/>
                  </a:schemeClr>
                </a:solidFill>
                <a:latin typeface="Abadi" panose="020B0604020104020204" pitchFamily="34" charset="0"/>
              </a:defRPr>
            </a:lvl2pPr>
            <a:lvl3pPr marL="1143000" indent="-228600">
              <a:buClr>
                <a:schemeClr val="accent4"/>
              </a:buClr>
              <a:buFontTx/>
              <a:buChar char="»"/>
              <a:defRPr sz="1400" spc="300">
                <a:solidFill>
                  <a:schemeClr val="tx1">
                    <a:lumMod val="50000"/>
                    <a:lumOff val="50000"/>
                  </a:schemeClr>
                </a:solidFill>
                <a:latin typeface="Abadi" panose="020B0604020104020204" pitchFamily="34" charset="0"/>
              </a:defRPr>
            </a:lvl3pPr>
            <a:lvl4pPr marL="1600200" indent="-228600">
              <a:buClr>
                <a:schemeClr val="accent4"/>
              </a:buClr>
              <a:buFontTx/>
              <a:buChar char="»"/>
              <a:defRPr sz="1400" spc="300">
                <a:solidFill>
                  <a:schemeClr val="tx1">
                    <a:lumMod val="50000"/>
                    <a:lumOff val="50000"/>
                  </a:schemeClr>
                </a:solidFill>
                <a:latin typeface="Abadi" panose="020B0604020104020204" pitchFamily="34" charset="0"/>
              </a:defRPr>
            </a:lvl4pPr>
            <a:lvl5pPr marL="2057400" indent="-228600">
              <a:buClr>
                <a:schemeClr val="accent4"/>
              </a:buClr>
              <a:buFontTx/>
              <a:buChar char="»"/>
              <a:defRPr sz="1400" spc="300">
                <a:solidFill>
                  <a:schemeClr val="tx1">
                    <a:lumMod val="50000"/>
                    <a:lumOff val="50000"/>
                  </a:schemeClr>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81163"/>
            <a:ext cx="3887391" cy="823912"/>
          </a:xfrm>
        </p:spPr>
        <p:txBody>
          <a:bodyPr anchor="ctr"/>
          <a:lstStyle>
            <a:lvl1pPr marL="0" indent="0">
              <a:buNone/>
              <a:defRPr sz="2400" b="0">
                <a:solidFill>
                  <a:schemeClr val="accent1">
                    <a:lumMod val="50000"/>
                  </a:schemeClr>
                </a:solidFill>
                <a:latin typeface="Lato" panose="020F0502020204030203"/>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p:cNvSpPr>
            <a:spLocks noGrp="1"/>
          </p:cNvSpPr>
          <p:nvPr>
            <p:ph sz="quarter" idx="4"/>
          </p:nvPr>
        </p:nvSpPr>
        <p:spPr>
          <a:xfrm>
            <a:off x="4629150" y="2505075"/>
            <a:ext cx="3887391" cy="3684588"/>
          </a:xfrm>
        </p:spPr>
        <p:txBody>
          <a:bodyPr>
            <a:normAutofit/>
          </a:bodyPr>
          <a:lstStyle>
            <a:lvl1pPr marL="228600" indent="-228600">
              <a:buClr>
                <a:schemeClr val="accent4"/>
              </a:buClr>
              <a:buFontTx/>
              <a:buChar char="»"/>
              <a:defRPr sz="1400" spc="300">
                <a:solidFill>
                  <a:schemeClr val="tx1">
                    <a:lumMod val="50000"/>
                    <a:lumOff val="50000"/>
                  </a:schemeClr>
                </a:solidFill>
                <a:latin typeface="Abadi" panose="020B0604020104020204" pitchFamily="34" charset="0"/>
              </a:defRPr>
            </a:lvl1pPr>
            <a:lvl2pPr marL="685800" indent="-228600">
              <a:buClr>
                <a:schemeClr val="accent4"/>
              </a:buClr>
              <a:buFontTx/>
              <a:buChar char="»"/>
              <a:defRPr sz="1400" spc="300">
                <a:solidFill>
                  <a:schemeClr val="tx1">
                    <a:lumMod val="50000"/>
                    <a:lumOff val="50000"/>
                  </a:schemeClr>
                </a:solidFill>
                <a:latin typeface="Abadi" panose="020B0604020104020204" pitchFamily="34" charset="0"/>
              </a:defRPr>
            </a:lvl2pPr>
            <a:lvl3pPr marL="1143000" indent="-228600">
              <a:buClr>
                <a:schemeClr val="accent4"/>
              </a:buClr>
              <a:buFontTx/>
              <a:buChar char="»"/>
              <a:defRPr sz="1400" spc="300">
                <a:solidFill>
                  <a:schemeClr val="tx1">
                    <a:lumMod val="50000"/>
                    <a:lumOff val="50000"/>
                  </a:schemeClr>
                </a:solidFill>
                <a:latin typeface="Abadi" panose="020B0604020104020204" pitchFamily="34" charset="0"/>
              </a:defRPr>
            </a:lvl3pPr>
            <a:lvl4pPr marL="1600200" indent="-228600">
              <a:buClr>
                <a:schemeClr val="accent4"/>
              </a:buClr>
              <a:buFontTx/>
              <a:buChar char="»"/>
              <a:defRPr sz="1400" spc="300">
                <a:solidFill>
                  <a:schemeClr val="tx1">
                    <a:lumMod val="50000"/>
                    <a:lumOff val="50000"/>
                  </a:schemeClr>
                </a:solidFill>
                <a:latin typeface="Abadi" panose="020B0604020104020204" pitchFamily="34" charset="0"/>
              </a:defRPr>
            </a:lvl4pPr>
            <a:lvl5pPr marL="2057400" indent="-228600">
              <a:buClr>
                <a:schemeClr val="accent4"/>
              </a:buClr>
              <a:buFontTx/>
              <a:buChar char="»"/>
              <a:defRPr sz="1400" spc="300">
                <a:solidFill>
                  <a:schemeClr val="tx1">
                    <a:lumMod val="50000"/>
                    <a:lumOff val="50000"/>
                  </a:schemeClr>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A9E53B2-B013-430D-B9F7-36C813D5C9C8}"/>
              </a:ext>
            </a:extLst>
          </p:cNvPr>
          <p:cNvSpPr>
            <a:spLocks noGrp="1"/>
          </p:cNvSpPr>
          <p:nvPr>
            <p:ph type="title" hasCustomPrompt="1"/>
          </p:nvPr>
        </p:nvSpPr>
        <p:spPr>
          <a:xfrm>
            <a:off x="628650" y="365126"/>
            <a:ext cx="7886700" cy="1325563"/>
          </a:xfrm>
          <a:solidFill>
            <a:schemeClr val="accent1">
              <a:lumMod val="50000"/>
            </a:schemeClr>
          </a:solidFill>
        </p:spPr>
        <p:txBody>
          <a:bodyPr/>
          <a:lstStyle>
            <a:lvl1pPr algn="ctr">
              <a:defRPr b="1" spc="300">
                <a:solidFill>
                  <a:schemeClr val="accent4"/>
                </a:solidFill>
                <a:latin typeface="Abadi" panose="020B0604020104020204" pitchFamily="34" charset="0"/>
              </a:defRPr>
            </a:lvl1pPr>
          </a:lstStyle>
          <a:p>
            <a:r>
              <a:rPr lang="en-US" dirty="0"/>
              <a:t>TITLE</a:t>
            </a:r>
          </a:p>
        </p:txBody>
      </p:sp>
      <p:sp>
        <p:nvSpPr>
          <p:cNvPr id="12" name="Rectangle 11">
            <a:extLst>
              <a:ext uri="{FF2B5EF4-FFF2-40B4-BE49-F238E27FC236}">
                <a16:creationId xmlns:a16="http://schemas.microsoft.com/office/drawing/2014/main" id="{7ADDA6FE-3AA4-4AB1-82E0-21F7B84363CA}"/>
              </a:ext>
            </a:extLst>
          </p:cNvPr>
          <p:cNvSpPr/>
          <p:nvPr userDrawn="1"/>
        </p:nvSpPr>
        <p:spPr>
          <a:xfrm flipV="1">
            <a:off x="628649" y="6308654"/>
            <a:ext cx="7886699"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856F2B0-F26D-410B-BFF6-99AF617D5B88}"/>
              </a:ext>
            </a:extLst>
          </p:cNvPr>
          <p:cNvSpPr/>
          <p:nvPr userDrawn="1"/>
        </p:nvSpPr>
        <p:spPr>
          <a:xfrm>
            <a:off x="628649" y="6406132"/>
            <a:ext cx="7886699" cy="30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spc="300" dirty="0">
                <a:solidFill>
                  <a:schemeClr val="accent4"/>
                </a:solidFill>
                <a:latin typeface="+mj-lt"/>
              </a:rPr>
              <a:t> WILMINGTON DEPARTMENT OF PLANNING AND DEVELOPMENT                   </a:t>
            </a:r>
            <a:fld id="{2FB436D4-8D72-4682-AF16-412DD8FAE08A}" type="slidenum">
              <a:rPr lang="en-US" sz="1200" spc="300" smtClean="0">
                <a:solidFill>
                  <a:schemeClr val="accent4"/>
                </a:solidFill>
                <a:latin typeface="+mj-lt"/>
              </a:rPr>
              <a:pPr algn="l"/>
              <a:t>‹#›</a:t>
            </a:fld>
            <a:endParaRPr lang="en-US" sz="1200" spc="300" dirty="0">
              <a:solidFill>
                <a:schemeClr val="accent4"/>
              </a:solidFill>
              <a:latin typeface="+mj-lt"/>
            </a:endParaRPr>
          </a:p>
        </p:txBody>
      </p:sp>
    </p:spTree>
    <p:extLst>
      <p:ext uri="{BB962C8B-B14F-4D97-AF65-F5344CB8AC3E}">
        <p14:creationId xmlns:p14="http://schemas.microsoft.com/office/powerpoint/2010/main" val="8257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199"/>
          </a:xfrm>
          <a:solidFill>
            <a:schemeClr val="accent1">
              <a:lumMod val="50000"/>
            </a:schemeClr>
          </a:solidFill>
        </p:spPr>
        <p:txBody>
          <a:bodyPr anchor="ctr">
            <a:noAutofit/>
          </a:bodyPr>
          <a:lstStyle>
            <a:lvl1pPr algn="ctr">
              <a:defRPr sz="4400" b="1" spc="300">
                <a:solidFill>
                  <a:schemeClr val="accent4"/>
                </a:solidFill>
                <a:latin typeface="Abadi" panose="020B0604020104020204" pitchFamily="34" charset="0"/>
              </a:defRPr>
            </a:lvl1pPr>
          </a:lstStyle>
          <a:p>
            <a:r>
              <a:rPr lang="en-US" dirty="0"/>
              <a:t>TITLE</a:t>
            </a:r>
          </a:p>
        </p:txBody>
      </p:sp>
      <p:sp>
        <p:nvSpPr>
          <p:cNvPr id="4" name="Text Placeholder 3"/>
          <p:cNvSpPr>
            <a:spLocks noGrp="1"/>
          </p:cNvSpPr>
          <p:nvPr>
            <p:ph type="body" sz="half" idx="2"/>
          </p:nvPr>
        </p:nvSpPr>
        <p:spPr>
          <a:xfrm>
            <a:off x="629841" y="2544764"/>
            <a:ext cx="2949178" cy="3324224"/>
          </a:xfrm>
        </p:spPr>
        <p:txBody>
          <a:bodyPr>
            <a:normAutofit/>
          </a:bodyPr>
          <a:lstStyle>
            <a:lvl1pPr marL="0" indent="0">
              <a:buNone/>
              <a:defRPr sz="1400" spc="300">
                <a:solidFill>
                  <a:schemeClr val="tx1">
                    <a:lumMod val="50000"/>
                    <a:lumOff val="50000"/>
                  </a:schemeClr>
                </a:solidFill>
                <a:latin typeface="Abadi" panose="020B06040201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5">
            <a:extLst>
              <a:ext uri="{FF2B5EF4-FFF2-40B4-BE49-F238E27FC236}">
                <a16:creationId xmlns:a16="http://schemas.microsoft.com/office/drawing/2014/main" id="{AF98CB21-3D58-4854-B7F7-D69B1A9FA143}"/>
              </a:ext>
            </a:extLst>
          </p:cNvPr>
          <p:cNvSpPr>
            <a:spLocks noGrp="1"/>
          </p:cNvSpPr>
          <p:nvPr>
            <p:ph sz="quarter" idx="4"/>
          </p:nvPr>
        </p:nvSpPr>
        <p:spPr>
          <a:xfrm>
            <a:off x="3939037" y="457200"/>
            <a:ext cx="4575122" cy="5411788"/>
          </a:xfrm>
        </p:spPr>
        <p:txBody>
          <a:bodyPr>
            <a:normAutofit/>
          </a:bodyPr>
          <a:lstStyle>
            <a:lvl1pPr marL="228600" indent="-228600">
              <a:buClr>
                <a:schemeClr val="accent4"/>
              </a:buClr>
              <a:buFontTx/>
              <a:buChar char="»"/>
              <a:defRPr sz="1400" spc="300">
                <a:solidFill>
                  <a:schemeClr val="tx1">
                    <a:lumMod val="50000"/>
                    <a:lumOff val="50000"/>
                  </a:schemeClr>
                </a:solidFill>
                <a:latin typeface="Abadi" panose="020B0604020104020204" pitchFamily="34" charset="0"/>
              </a:defRPr>
            </a:lvl1pPr>
            <a:lvl2pPr marL="685800" indent="-228600">
              <a:buClr>
                <a:schemeClr val="accent4"/>
              </a:buClr>
              <a:buFontTx/>
              <a:buChar char="»"/>
              <a:defRPr sz="1400" spc="300">
                <a:solidFill>
                  <a:schemeClr val="tx1">
                    <a:lumMod val="50000"/>
                    <a:lumOff val="50000"/>
                  </a:schemeClr>
                </a:solidFill>
                <a:latin typeface="Abadi" panose="020B0604020104020204" pitchFamily="34" charset="0"/>
              </a:defRPr>
            </a:lvl2pPr>
            <a:lvl3pPr marL="1143000" indent="-228600">
              <a:buClr>
                <a:schemeClr val="accent4"/>
              </a:buClr>
              <a:buFontTx/>
              <a:buChar char="»"/>
              <a:defRPr sz="1400" spc="300">
                <a:solidFill>
                  <a:schemeClr val="tx1">
                    <a:lumMod val="50000"/>
                    <a:lumOff val="50000"/>
                  </a:schemeClr>
                </a:solidFill>
                <a:latin typeface="Abadi" panose="020B0604020104020204" pitchFamily="34" charset="0"/>
              </a:defRPr>
            </a:lvl3pPr>
            <a:lvl4pPr marL="1600200" indent="-228600">
              <a:buClr>
                <a:schemeClr val="accent4"/>
              </a:buClr>
              <a:buFontTx/>
              <a:buChar char="»"/>
              <a:defRPr sz="1400" spc="300">
                <a:solidFill>
                  <a:schemeClr val="tx1">
                    <a:lumMod val="50000"/>
                    <a:lumOff val="50000"/>
                  </a:schemeClr>
                </a:solidFill>
                <a:latin typeface="Abadi" panose="020B0604020104020204" pitchFamily="34" charset="0"/>
              </a:defRPr>
            </a:lvl4pPr>
            <a:lvl5pPr marL="2057400" indent="-228600">
              <a:buClr>
                <a:schemeClr val="accent4"/>
              </a:buClr>
              <a:buFontTx/>
              <a:buChar char="»"/>
              <a:defRPr sz="1400" spc="300">
                <a:solidFill>
                  <a:schemeClr val="tx1">
                    <a:lumMod val="50000"/>
                    <a:lumOff val="50000"/>
                  </a:schemeClr>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FF290D13-2E71-4E7F-BD33-44876FDCF814}"/>
              </a:ext>
            </a:extLst>
          </p:cNvPr>
          <p:cNvSpPr>
            <a:spLocks noGrp="1"/>
          </p:cNvSpPr>
          <p:nvPr>
            <p:ph type="body" idx="1" hasCustomPrompt="1"/>
          </p:nvPr>
        </p:nvSpPr>
        <p:spPr>
          <a:xfrm>
            <a:off x="628650" y="2057400"/>
            <a:ext cx="2949178" cy="487363"/>
          </a:xfrm>
        </p:spPr>
        <p:txBody>
          <a:bodyPr anchor="ctr"/>
          <a:lstStyle>
            <a:lvl1pPr marL="0" indent="0">
              <a:buNone/>
              <a:defRPr sz="2400" b="0">
                <a:solidFill>
                  <a:schemeClr val="accent1">
                    <a:lumMod val="50000"/>
                  </a:schemeClr>
                </a:solidFill>
                <a:latin typeface="Lat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Rectangle 11">
            <a:extLst>
              <a:ext uri="{FF2B5EF4-FFF2-40B4-BE49-F238E27FC236}">
                <a16:creationId xmlns:a16="http://schemas.microsoft.com/office/drawing/2014/main" id="{10AB74C0-8926-4BF9-A07F-29BEC16F5140}"/>
              </a:ext>
            </a:extLst>
          </p:cNvPr>
          <p:cNvSpPr/>
          <p:nvPr userDrawn="1"/>
        </p:nvSpPr>
        <p:spPr>
          <a:xfrm flipV="1">
            <a:off x="628649" y="6308654"/>
            <a:ext cx="7886699"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D3653E-FBD9-4825-9B5F-12D6EA89FE6A}"/>
              </a:ext>
            </a:extLst>
          </p:cNvPr>
          <p:cNvSpPr/>
          <p:nvPr userDrawn="1"/>
        </p:nvSpPr>
        <p:spPr>
          <a:xfrm>
            <a:off x="628649" y="6406132"/>
            <a:ext cx="7886699" cy="30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spc="300" dirty="0">
                <a:solidFill>
                  <a:schemeClr val="accent4"/>
                </a:solidFill>
                <a:latin typeface="+mj-lt"/>
              </a:rPr>
              <a:t> WILMINGTON DEPARTMENT OF PLANNING AND DEVELOPMENT                   </a:t>
            </a:r>
            <a:fld id="{2FB436D4-8D72-4682-AF16-412DD8FAE08A}" type="slidenum">
              <a:rPr lang="en-US" sz="1200" spc="300" smtClean="0">
                <a:solidFill>
                  <a:schemeClr val="accent4"/>
                </a:solidFill>
                <a:latin typeface="+mj-lt"/>
              </a:rPr>
              <a:pPr algn="l"/>
              <a:t>‹#›</a:t>
            </a:fld>
            <a:endParaRPr lang="en-US" sz="1200" spc="300" dirty="0">
              <a:solidFill>
                <a:schemeClr val="accent4"/>
              </a:solidFill>
              <a:latin typeface="+mj-lt"/>
            </a:endParaRPr>
          </a:p>
        </p:txBody>
      </p:sp>
    </p:spTree>
    <p:extLst>
      <p:ext uri="{BB962C8B-B14F-4D97-AF65-F5344CB8AC3E}">
        <p14:creationId xmlns:p14="http://schemas.microsoft.com/office/powerpoint/2010/main" val="23108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457200"/>
            <a:ext cx="4629150" cy="5403851"/>
          </a:xfrm>
        </p:spPr>
        <p:txBody>
          <a:bodyPr anchor="t">
            <a:normAutofit/>
          </a:bodyPr>
          <a:lstStyle>
            <a:lvl1pPr marL="0" indent="0">
              <a:buNone/>
              <a:defRPr sz="2800" spc="300">
                <a:solidFill>
                  <a:schemeClr val="bg1">
                    <a:lumMod val="50000"/>
                  </a:schemeClr>
                </a:solidFill>
                <a:latin typeface="Montserrat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a:extLst>
              <a:ext uri="{FF2B5EF4-FFF2-40B4-BE49-F238E27FC236}">
                <a16:creationId xmlns:a16="http://schemas.microsoft.com/office/drawing/2014/main" id="{05DB3512-AF84-45A3-AE99-680471DA98BD}"/>
              </a:ext>
            </a:extLst>
          </p:cNvPr>
          <p:cNvSpPr>
            <a:spLocks noGrp="1"/>
          </p:cNvSpPr>
          <p:nvPr>
            <p:ph type="title" hasCustomPrompt="1"/>
          </p:nvPr>
        </p:nvSpPr>
        <p:spPr>
          <a:xfrm>
            <a:off x="629841" y="457200"/>
            <a:ext cx="2949178" cy="1600199"/>
          </a:xfrm>
          <a:solidFill>
            <a:schemeClr val="accent1">
              <a:lumMod val="50000"/>
            </a:schemeClr>
          </a:solidFill>
        </p:spPr>
        <p:txBody>
          <a:bodyPr anchor="ctr">
            <a:noAutofit/>
          </a:bodyPr>
          <a:lstStyle>
            <a:lvl1pPr algn="ctr">
              <a:defRPr sz="4400" b="1" spc="300">
                <a:solidFill>
                  <a:schemeClr val="accent4"/>
                </a:solidFill>
                <a:latin typeface="Abadi" panose="020B0604020104020204" pitchFamily="34" charset="0"/>
              </a:defRPr>
            </a:lvl1pPr>
          </a:lstStyle>
          <a:p>
            <a:r>
              <a:rPr lang="en-US" dirty="0"/>
              <a:t>TITLE</a:t>
            </a:r>
          </a:p>
        </p:txBody>
      </p:sp>
      <p:sp>
        <p:nvSpPr>
          <p:cNvPr id="9" name="Text Placeholder 3">
            <a:extLst>
              <a:ext uri="{FF2B5EF4-FFF2-40B4-BE49-F238E27FC236}">
                <a16:creationId xmlns:a16="http://schemas.microsoft.com/office/drawing/2014/main" id="{DAF934A0-C960-4D18-A3DA-2E7641676929}"/>
              </a:ext>
            </a:extLst>
          </p:cNvPr>
          <p:cNvSpPr>
            <a:spLocks noGrp="1"/>
          </p:cNvSpPr>
          <p:nvPr>
            <p:ph type="body" sz="half" idx="2"/>
          </p:nvPr>
        </p:nvSpPr>
        <p:spPr>
          <a:xfrm>
            <a:off x="629841" y="2544764"/>
            <a:ext cx="2949178" cy="3324224"/>
          </a:xfrm>
        </p:spPr>
        <p:txBody>
          <a:bodyPr>
            <a:normAutofit/>
          </a:bodyPr>
          <a:lstStyle>
            <a:lvl1pPr marL="0" indent="0">
              <a:buNone/>
              <a:defRPr sz="1400" spc="300">
                <a:solidFill>
                  <a:schemeClr val="tx1">
                    <a:lumMod val="50000"/>
                    <a:lumOff val="50000"/>
                  </a:schemeClr>
                </a:solidFill>
                <a:latin typeface="Abadi" panose="020B06040201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2">
            <a:extLst>
              <a:ext uri="{FF2B5EF4-FFF2-40B4-BE49-F238E27FC236}">
                <a16:creationId xmlns:a16="http://schemas.microsoft.com/office/drawing/2014/main" id="{A0B00EFD-F463-4B59-99A7-4F8F389F24BD}"/>
              </a:ext>
            </a:extLst>
          </p:cNvPr>
          <p:cNvSpPr>
            <a:spLocks noGrp="1"/>
          </p:cNvSpPr>
          <p:nvPr>
            <p:ph type="body" idx="13" hasCustomPrompt="1"/>
          </p:nvPr>
        </p:nvSpPr>
        <p:spPr>
          <a:xfrm>
            <a:off x="628650" y="2057400"/>
            <a:ext cx="2949178" cy="487363"/>
          </a:xfrm>
        </p:spPr>
        <p:txBody>
          <a:bodyPr anchor="ctr"/>
          <a:lstStyle>
            <a:lvl1pPr marL="0" indent="0">
              <a:buNone/>
              <a:defRPr sz="2400" b="0">
                <a:solidFill>
                  <a:schemeClr val="accent1">
                    <a:lumMod val="50000"/>
                  </a:schemeClr>
                </a:solidFill>
                <a:latin typeface="Lat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Rectangle 11">
            <a:extLst>
              <a:ext uri="{FF2B5EF4-FFF2-40B4-BE49-F238E27FC236}">
                <a16:creationId xmlns:a16="http://schemas.microsoft.com/office/drawing/2014/main" id="{EEE3AB7F-419C-4749-8F95-36236E62235A}"/>
              </a:ext>
            </a:extLst>
          </p:cNvPr>
          <p:cNvSpPr/>
          <p:nvPr userDrawn="1"/>
        </p:nvSpPr>
        <p:spPr>
          <a:xfrm flipV="1">
            <a:off x="628649" y="6308654"/>
            <a:ext cx="7886699"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A61FBF5-A8BD-49E4-9781-9C57ED7427E7}"/>
              </a:ext>
            </a:extLst>
          </p:cNvPr>
          <p:cNvSpPr/>
          <p:nvPr userDrawn="1"/>
        </p:nvSpPr>
        <p:spPr>
          <a:xfrm>
            <a:off x="628649" y="6406132"/>
            <a:ext cx="7886699" cy="30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spc="300" dirty="0">
                <a:solidFill>
                  <a:schemeClr val="accent4"/>
                </a:solidFill>
                <a:latin typeface="+mj-lt"/>
              </a:rPr>
              <a:t> WILMINGTON DEPARTMENT OF PLANNING AND DEVELOPMENT                   </a:t>
            </a:r>
            <a:fld id="{2FB436D4-8D72-4682-AF16-412DD8FAE08A}" type="slidenum">
              <a:rPr lang="en-US" sz="1200" spc="300" smtClean="0">
                <a:solidFill>
                  <a:schemeClr val="accent4"/>
                </a:solidFill>
                <a:latin typeface="+mj-lt"/>
              </a:rPr>
              <a:pPr algn="l"/>
              <a:t>‹#›</a:t>
            </a:fld>
            <a:endParaRPr lang="en-US" sz="1200" spc="300" dirty="0">
              <a:solidFill>
                <a:schemeClr val="accent4"/>
              </a:solidFill>
              <a:latin typeface="+mj-lt"/>
            </a:endParaRPr>
          </a:p>
        </p:txBody>
      </p:sp>
    </p:spTree>
    <p:extLst>
      <p:ext uri="{BB962C8B-B14F-4D97-AF65-F5344CB8AC3E}">
        <p14:creationId xmlns:p14="http://schemas.microsoft.com/office/powerpoint/2010/main" val="3474677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372FE-9A82-47E9-BF6C-56A9F75B2CB4}"/>
              </a:ext>
            </a:extLst>
          </p:cNvPr>
          <p:cNvPicPr>
            <a:picLocks noChangeAspect="1"/>
          </p:cNvPicPr>
          <p:nvPr userDrawn="1"/>
        </p:nvPicPr>
        <p:blipFill rotWithShape="1">
          <a:blip r:embed="rId2"/>
          <a:srcRect t="7184" b="7184"/>
          <a:stretch/>
        </p:blipFill>
        <p:spPr>
          <a:xfrm>
            <a:off x="0" y="-1"/>
            <a:ext cx="9144000" cy="6858001"/>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2"/>
            <a:ext cx="9143980" cy="6858001"/>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51230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FULL NAME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4041210"/>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ED93F94-DF76-4B33-BA2D-4DE22A4A8F7A}"/>
              </a:ext>
            </a:extLst>
          </p:cNvPr>
          <p:cNvSpPr>
            <a:spLocks noGrp="1"/>
          </p:cNvSpPr>
          <p:nvPr>
            <p:ph type="body" sz="quarter" idx="12" hasCustomPrompt="1"/>
          </p:nvPr>
        </p:nvSpPr>
        <p:spPr>
          <a:xfrm>
            <a:off x="4916060" y="4159470"/>
            <a:ext cx="2652954" cy="396875"/>
          </a:xfrm>
        </p:spPr>
        <p:txBody>
          <a:bodyPr anchor="ctr">
            <a:normAutofit/>
          </a:bodyPr>
          <a:lstStyle>
            <a:lvl1pPr marL="0" indent="0" algn="l">
              <a:buNone/>
              <a:defRPr sz="1200" spc="0">
                <a:solidFill>
                  <a:schemeClr val="bg1"/>
                </a:solidFill>
                <a:latin typeface="Montserrat Light"/>
              </a:defRPr>
            </a:lvl1pPr>
          </a:lstStyle>
          <a:p>
            <a:pPr lvl="0"/>
            <a:r>
              <a:rPr lang="en-US" dirty="0"/>
              <a:t>XXLASTNAME@WILMINGTONDE.GOV</a:t>
            </a:r>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
        <p:nvSpPr>
          <p:cNvPr id="16" name="Title 1">
            <a:extLst>
              <a:ext uri="{FF2B5EF4-FFF2-40B4-BE49-F238E27FC236}">
                <a16:creationId xmlns:a16="http://schemas.microsoft.com/office/drawing/2014/main" id="{E07E2114-6FDB-458F-9EE2-4757A1B75D64}"/>
              </a:ext>
            </a:extLst>
          </p:cNvPr>
          <p:cNvSpPr txBox="1">
            <a:spLocks/>
          </p:cNvSpPr>
          <p:nvPr userDrawn="1"/>
        </p:nvSpPr>
        <p:spPr>
          <a:xfrm>
            <a:off x="4614560" y="3150546"/>
            <a:ext cx="2782591"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ctr"/>
            <a:r>
              <a:rPr lang="en-US" sz="1300" spc="300" dirty="0">
                <a:solidFill>
                  <a:schemeClr val="accent4"/>
                </a:solidFill>
                <a:latin typeface="Lato" panose="020F0502020204030203"/>
              </a:rPr>
              <a:t>CONTACT INFORMATION</a:t>
            </a:r>
          </a:p>
        </p:txBody>
      </p:sp>
      <p:sp>
        <p:nvSpPr>
          <p:cNvPr id="17" name="Title 1">
            <a:extLst>
              <a:ext uri="{FF2B5EF4-FFF2-40B4-BE49-F238E27FC236}">
                <a16:creationId xmlns:a16="http://schemas.microsoft.com/office/drawing/2014/main" id="{CE047372-8B65-4064-BB68-FDBF7CF0594B}"/>
              </a:ext>
            </a:extLst>
          </p:cNvPr>
          <p:cNvSpPr txBox="1">
            <a:spLocks/>
          </p:cNvSpPr>
          <p:nvPr userDrawn="1"/>
        </p:nvSpPr>
        <p:spPr>
          <a:xfrm>
            <a:off x="4093566" y="4158244"/>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EMAIL:</a:t>
            </a:r>
          </a:p>
        </p:txBody>
      </p:sp>
      <p:sp>
        <p:nvSpPr>
          <p:cNvPr id="18" name="Title 1">
            <a:extLst>
              <a:ext uri="{FF2B5EF4-FFF2-40B4-BE49-F238E27FC236}">
                <a16:creationId xmlns:a16="http://schemas.microsoft.com/office/drawing/2014/main" id="{BDEA1536-0E58-4001-852D-626432031DB8}"/>
              </a:ext>
            </a:extLst>
          </p:cNvPr>
          <p:cNvSpPr txBox="1">
            <a:spLocks/>
          </p:cNvSpPr>
          <p:nvPr userDrawn="1"/>
        </p:nvSpPr>
        <p:spPr>
          <a:xfrm>
            <a:off x="4614560" y="4548536"/>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PHONE:</a:t>
            </a:r>
          </a:p>
        </p:txBody>
      </p:sp>
      <p:sp>
        <p:nvSpPr>
          <p:cNvPr id="19" name="Text Placeholder 5">
            <a:extLst>
              <a:ext uri="{FF2B5EF4-FFF2-40B4-BE49-F238E27FC236}">
                <a16:creationId xmlns:a16="http://schemas.microsoft.com/office/drawing/2014/main" id="{21A00EC8-9D1A-4442-92EB-46C039DF0FC4}"/>
              </a:ext>
            </a:extLst>
          </p:cNvPr>
          <p:cNvSpPr>
            <a:spLocks noGrp="1"/>
          </p:cNvSpPr>
          <p:nvPr>
            <p:ph type="body" sz="quarter" idx="14" hasCustomPrompt="1"/>
          </p:nvPr>
        </p:nvSpPr>
        <p:spPr>
          <a:xfrm>
            <a:off x="5537676" y="4541953"/>
            <a:ext cx="1212345" cy="396875"/>
          </a:xfrm>
        </p:spPr>
        <p:txBody>
          <a:bodyPr anchor="ctr">
            <a:normAutofit/>
          </a:bodyPr>
          <a:lstStyle>
            <a:lvl1pPr marL="0" indent="0" algn="l">
              <a:buNone/>
              <a:defRPr sz="1200" spc="0">
                <a:solidFill>
                  <a:schemeClr val="bg1"/>
                </a:solidFill>
                <a:latin typeface="Montserrat Light"/>
              </a:defRPr>
            </a:lvl1pPr>
          </a:lstStyle>
          <a:p>
            <a:pPr lvl="0"/>
            <a:r>
              <a:rPr lang="en-US" dirty="0"/>
              <a:t>(302)  576-XXXX</a:t>
            </a:r>
          </a:p>
        </p:txBody>
      </p:sp>
      <p:sp>
        <p:nvSpPr>
          <p:cNvPr id="20" name="Text Placeholder 9">
            <a:extLst>
              <a:ext uri="{FF2B5EF4-FFF2-40B4-BE49-F238E27FC236}">
                <a16:creationId xmlns:a16="http://schemas.microsoft.com/office/drawing/2014/main" id="{3D143186-ED9C-4D23-A685-F4945B2770F7}"/>
              </a:ext>
            </a:extLst>
          </p:cNvPr>
          <p:cNvSpPr>
            <a:spLocks noGrp="1"/>
          </p:cNvSpPr>
          <p:nvPr>
            <p:ph type="body" sz="quarter" idx="15" hasCustomPrompt="1"/>
          </p:nvPr>
        </p:nvSpPr>
        <p:spPr>
          <a:xfrm>
            <a:off x="3749007" y="2385451"/>
            <a:ext cx="4572659" cy="474662"/>
          </a:xfrm>
        </p:spPr>
        <p:txBody>
          <a:bodyPr anchor="ctr">
            <a:normAutofit/>
          </a:bodyPr>
          <a:lstStyle>
            <a:lvl1pPr marL="0" indent="0" algn="ctr">
              <a:buNone/>
              <a:defRPr sz="3000" b="1">
                <a:solidFill>
                  <a:schemeClr val="bg1"/>
                </a:solidFill>
                <a:latin typeface="Abadi Extra Light" panose="020B0204020104020204" pitchFamily="34" charset="0"/>
              </a:defRPr>
            </a:lvl1pPr>
          </a:lstStyle>
          <a:p>
            <a:pPr lvl="0"/>
            <a:r>
              <a:rPr lang="en-US" dirty="0"/>
              <a:t>Thank You / Questions?</a:t>
            </a:r>
          </a:p>
        </p:txBody>
      </p:sp>
    </p:spTree>
    <p:extLst>
      <p:ext uri="{BB962C8B-B14F-4D97-AF65-F5344CB8AC3E}">
        <p14:creationId xmlns:p14="http://schemas.microsoft.com/office/powerpoint/2010/main" val="271696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Styl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372FE-9A82-47E9-BF6C-56A9F75B2CB4}"/>
              </a:ext>
            </a:extLst>
          </p:cNvPr>
          <p:cNvPicPr>
            <a:picLocks noChangeAspect="1"/>
          </p:cNvPicPr>
          <p:nvPr userDrawn="1"/>
        </p:nvPicPr>
        <p:blipFill rotWithShape="1">
          <a:blip r:embed="rId2"/>
          <a:srcRect t="7184" b="7184"/>
          <a:stretch/>
        </p:blipFill>
        <p:spPr>
          <a:xfrm>
            <a:off x="0" y="-1"/>
            <a:ext cx="9144000" cy="6858001"/>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2130723"/>
            <a:ext cx="9143980" cy="2717321"/>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E98878A-A545-4119-8228-9578AE181892}"/>
              </a:ext>
            </a:extLst>
          </p:cNvPr>
          <p:cNvSpPr>
            <a:spLocks noGrp="1"/>
          </p:cNvSpPr>
          <p:nvPr>
            <p:ph type="body" sz="quarter" idx="10" hasCustomPrompt="1"/>
          </p:nvPr>
        </p:nvSpPr>
        <p:spPr>
          <a:xfrm>
            <a:off x="5050435" y="3122752"/>
            <a:ext cx="1854679" cy="396875"/>
          </a:xfrm>
        </p:spPr>
        <p:txBody>
          <a:bodyPr anchor="ctr">
            <a:normAutofit/>
          </a:bodyPr>
          <a:lstStyle>
            <a:lvl1pPr marL="0" indent="0">
              <a:buNone/>
              <a:defRPr sz="1300" spc="300">
                <a:solidFill>
                  <a:schemeClr val="accent4"/>
                </a:solidFill>
                <a:latin typeface="Lato" panose="020F0502020204030203"/>
              </a:defRPr>
            </a:lvl1pPr>
          </a:lstStyle>
          <a:p>
            <a:pPr lvl="0"/>
            <a:r>
              <a:rPr lang="en-US" dirty="0"/>
              <a:t>MEETING NAME</a:t>
            </a:r>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51230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PRESENTATION TITLE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4041210"/>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ED93F94-DF76-4B33-BA2D-4DE22A4A8F7A}"/>
              </a:ext>
            </a:extLst>
          </p:cNvPr>
          <p:cNvSpPr>
            <a:spLocks noGrp="1"/>
          </p:cNvSpPr>
          <p:nvPr>
            <p:ph type="body" sz="quarter" idx="12" hasCustomPrompt="1"/>
          </p:nvPr>
        </p:nvSpPr>
        <p:spPr>
          <a:xfrm>
            <a:off x="5050435" y="4115831"/>
            <a:ext cx="1854679" cy="396875"/>
          </a:xfrm>
        </p:spPr>
        <p:txBody>
          <a:bodyPr anchor="ctr">
            <a:normAutofit/>
          </a:bodyPr>
          <a:lstStyle>
            <a:lvl1pPr marL="0" indent="0" algn="ctr">
              <a:buNone/>
              <a:defRPr sz="1200" spc="0">
                <a:solidFill>
                  <a:schemeClr val="bg1"/>
                </a:solidFill>
                <a:latin typeface="Montserrat Light"/>
              </a:defRPr>
            </a:lvl1pPr>
          </a:lstStyle>
          <a:p>
            <a:pPr lvl="0"/>
            <a:r>
              <a:rPr lang="en-US" dirty="0"/>
              <a:t>MONTH DD, YYYY</a:t>
            </a:r>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
        <p:nvSpPr>
          <p:cNvPr id="16" name="Title 1">
            <a:extLst>
              <a:ext uri="{FF2B5EF4-FFF2-40B4-BE49-F238E27FC236}">
                <a16:creationId xmlns:a16="http://schemas.microsoft.com/office/drawing/2014/main" id="{E07E2114-6FDB-458F-9EE2-4757A1B75D64}"/>
              </a:ext>
            </a:extLst>
          </p:cNvPr>
          <p:cNvSpPr txBox="1">
            <a:spLocks/>
          </p:cNvSpPr>
          <p:nvPr userDrawn="1"/>
        </p:nvSpPr>
        <p:spPr>
          <a:xfrm>
            <a:off x="2867711" y="2426498"/>
            <a:ext cx="6088979" cy="474662"/>
          </a:xfrm>
          <a:prstGeom prst="rect">
            <a:avLst/>
          </a:prstGeom>
        </p:spPr>
        <p:txBody>
          <a:bodyPr vert="horz" lIns="91440" tIns="45720" rIns="91440" bIns="45720" rtlCol="0">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r>
              <a:rPr lang="en-US" sz="2800" dirty="0">
                <a:solidFill>
                  <a:schemeClr val="bg1"/>
                </a:solidFill>
                <a:latin typeface="Abadi Extra Light" panose="020B0204020104020204" pitchFamily="34" charset="0"/>
              </a:rPr>
              <a:t>Department of Planning and Development</a:t>
            </a:r>
            <a:endParaRPr lang="en-US" sz="2800" dirty="0">
              <a:latin typeface="Abadi Extra Light" panose="020B0204020104020204" pitchFamily="34" charset="0"/>
            </a:endParaRPr>
          </a:p>
        </p:txBody>
      </p:sp>
    </p:spTree>
    <p:extLst>
      <p:ext uri="{BB962C8B-B14F-4D97-AF65-F5344CB8AC3E}">
        <p14:creationId xmlns:p14="http://schemas.microsoft.com/office/powerpoint/2010/main" val="1346531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ast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372FE-9A82-47E9-BF6C-56A9F75B2CB4}"/>
              </a:ext>
            </a:extLst>
          </p:cNvPr>
          <p:cNvPicPr>
            <a:picLocks noChangeAspect="1"/>
          </p:cNvPicPr>
          <p:nvPr userDrawn="1"/>
        </p:nvPicPr>
        <p:blipFill rotWithShape="1">
          <a:blip r:embed="rId2"/>
          <a:srcRect t="7184" b="7184"/>
          <a:stretch/>
        </p:blipFill>
        <p:spPr>
          <a:xfrm>
            <a:off x="0" y="-1"/>
            <a:ext cx="9144000" cy="6858001"/>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2001329"/>
            <a:ext cx="9143980" cy="29375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417422"/>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FULL NAME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3946324"/>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ED93F94-DF76-4B33-BA2D-4DE22A4A8F7A}"/>
              </a:ext>
            </a:extLst>
          </p:cNvPr>
          <p:cNvSpPr>
            <a:spLocks noGrp="1"/>
          </p:cNvSpPr>
          <p:nvPr>
            <p:ph type="body" sz="quarter" idx="12" hasCustomPrompt="1"/>
          </p:nvPr>
        </p:nvSpPr>
        <p:spPr>
          <a:xfrm>
            <a:off x="4916060" y="4064584"/>
            <a:ext cx="2652954" cy="396875"/>
          </a:xfrm>
        </p:spPr>
        <p:txBody>
          <a:bodyPr anchor="ctr">
            <a:normAutofit/>
          </a:bodyPr>
          <a:lstStyle>
            <a:lvl1pPr marL="0" indent="0" algn="l">
              <a:buNone/>
              <a:defRPr sz="1200" spc="0">
                <a:solidFill>
                  <a:schemeClr val="bg1"/>
                </a:solidFill>
                <a:latin typeface="Montserrat Light"/>
              </a:defRPr>
            </a:lvl1pPr>
          </a:lstStyle>
          <a:p>
            <a:pPr lvl="0"/>
            <a:r>
              <a:rPr lang="en-US" dirty="0"/>
              <a:t>XXLASTNAME@WILMINGTONDE.GOV</a:t>
            </a:r>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
        <p:nvSpPr>
          <p:cNvPr id="16" name="Title 1">
            <a:extLst>
              <a:ext uri="{FF2B5EF4-FFF2-40B4-BE49-F238E27FC236}">
                <a16:creationId xmlns:a16="http://schemas.microsoft.com/office/drawing/2014/main" id="{E07E2114-6FDB-458F-9EE2-4757A1B75D64}"/>
              </a:ext>
            </a:extLst>
          </p:cNvPr>
          <p:cNvSpPr txBox="1">
            <a:spLocks/>
          </p:cNvSpPr>
          <p:nvPr userDrawn="1"/>
        </p:nvSpPr>
        <p:spPr>
          <a:xfrm>
            <a:off x="4614560" y="3055660"/>
            <a:ext cx="2782591"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ctr"/>
            <a:r>
              <a:rPr lang="en-US" sz="1300" spc="300" dirty="0">
                <a:solidFill>
                  <a:schemeClr val="accent4"/>
                </a:solidFill>
                <a:latin typeface="Lato" panose="020F0502020204030203"/>
              </a:rPr>
              <a:t>CONTACT INFORMATION</a:t>
            </a:r>
          </a:p>
        </p:txBody>
      </p:sp>
      <p:sp>
        <p:nvSpPr>
          <p:cNvPr id="17" name="Title 1">
            <a:extLst>
              <a:ext uri="{FF2B5EF4-FFF2-40B4-BE49-F238E27FC236}">
                <a16:creationId xmlns:a16="http://schemas.microsoft.com/office/drawing/2014/main" id="{CE047372-8B65-4064-BB68-FDBF7CF0594B}"/>
              </a:ext>
            </a:extLst>
          </p:cNvPr>
          <p:cNvSpPr txBox="1">
            <a:spLocks/>
          </p:cNvSpPr>
          <p:nvPr userDrawn="1"/>
        </p:nvSpPr>
        <p:spPr>
          <a:xfrm>
            <a:off x="4093566" y="4063358"/>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EMAIL:</a:t>
            </a:r>
          </a:p>
        </p:txBody>
      </p:sp>
      <p:sp>
        <p:nvSpPr>
          <p:cNvPr id="18" name="Title 1">
            <a:extLst>
              <a:ext uri="{FF2B5EF4-FFF2-40B4-BE49-F238E27FC236}">
                <a16:creationId xmlns:a16="http://schemas.microsoft.com/office/drawing/2014/main" id="{BDEA1536-0E58-4001-852D-626432031DB8}"/>
              </a:ext>
            </a:extLst>
          </p:cNvPr>
          <p:cNvSpPr txBox="1">
            <a:spLocks/>
          </p:cNvSpPr>
          <p:nvPr userDrawn="1"/>
        </p:nvSpPr>
        <p:spPr>
          <a:xfrm>
            <a:off x="4614560" y="4453650"/>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PHONE:</a:t>
            </a:r>
          </a:p>
        </p:txBody>
      </p:sp>
      <p:sp>
        <p:nvSpPr>
          <p:cNvPr id="19" name="Text Placeholder 5">
            <a:extLst>
              <a:ext uri="{FF2B5EF4-FFF2-40B4-BE49-F238E27FC236}">
                <a16:creationId xmlns:a16="http://schemas.microsoft.com/office/drawing/2014/main" id="{21A00EC8-9D1A-4442-92EB-46C039DF0FC4}"/>
              </a:ext>
            </a:extLst>
          </p:cNvPr>
          <p:cNvSpPr>
            <a:spLocks noGrp="1"/>
          </p:cNvSpPr>
          <p:nvPr>
            <p:ph type="body" sz="quarter" idx="14" hasCustomPrompt="1"/>
          </p:nvPr>
        </p:nvSpPr>
        <p:spPr>
          <a:xfrm>
            <a:off x="5537676" y="4447067"/>
            <a:ext cx="1212345" cy="396875"/>
          </a:xfrm>
        </p:spPr>
        <p:txBody>
          <a:bodyPr anchor="ctr">
            <a:normAutofit/>
          </a:bodyPr>
          <a:lstStyle>
            <a:lvl1pPr marL="0" indent="0" algn="l">
              <a:buNone/>
              <a:defRPr sz="1200" spc="0">
                <a:solidFill>
                  <a:schemeClr val="bg1"/>
                </a:solidFill>
                <a:latin typeface="Montserrat Light"/>
              </a:defRPr>
            </a:lvl1pPr>
          </a:lstStyle>
          <a:p>
            <a:pPr lvl="0"/>
            <a:r>
              <a:rPr lang="en-US" dirty="0"/>
              <a:t>(302)  576-XXXX</a:t>
            </a:r>
          </a:p>
        </p:txBody>
      </p:sp>
      <p:sp>
        <p:nvSpPr>
          <p:cNvPr id="20" name="Text Placeholder 9">
            <a:extLst>
              <a:ext uri="{FF2B5EF4-FFF2-40B4-BE49-F238E27FC236}">
                <a16:creationId xmlns:a16="http://schemas.microsoft.com/office/drawing/2014/main" id="{3D143186-ED9C-4D23-A685-F4945B2770F7}"/>
              </a:ext>
            </a:extLst>
          </p:cNvPr>
          <p:cNvSpPr>
            <a:spLocks noGrp="1"/>
          </p:cNvSpPr>
          <p:nvPr>
            <p:ph type="body" sz="quarter" idx="15" hasCustomPrompt="1"/>
          </p:nvPr>
        </p:nvSpPr>
        <p:spPr>
          <a:xfrm>
            <a:off x="3749007" y="2290565"/>
            <a:ext cx="4572659" cy="474662"/>
          </a:xfrm>
        </p:spPr>
        <p:txBody>
          <a:bodyPr anchor="ctr">
            <a:normAutofit/>
          </a:bodyPr>
          <a:lstStyle>
            <a:lvl1pPr marL="0" indent="0" algn="ctr">
              <a:buNone/>
              <a:defRPr sz="3000" b="1">
                <a:solidFill>
                  <a:schemeClr val="bg1"/>
                </a:solidFill>
                <a:latin typeface="Abadi Extra Light" panose="020B0204020104020204" pitchFamily="34" charset="0"/>
              </a:defRPr>
            </a:lvl1pPr>
          </a:lstStyle>
          <a:p>
            <a:pPr lvl="0"/>
            <a:r>
              <a:rPr lang="en-US" dirty="0"/>
              <a:t>Thank You / Questions?</a:t>
            </a:r>
          </a:p>
        </p:txBody>
      </p:sp>
    </p:spTree>
    <p:extLst>
      <p:ext uri="{BB962C8B-B14F-4D97-AF65-F5344CB8AC3E}">
        <p14:creationId xmlns:p14="http://schemas.microsoft.com/office/powerpoint/2010/main" val="2599359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st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05D55-7F00-4065-AB83-3B1DFA19AD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0" r="9976"/>
          <a:stretch/>
        </p:blipFill>
        <p:spPr>
          <a:xfrm>
            <a:off x="0" y="0"/>
            <a:ext cx="9143980" cy="6857999"/>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0"/>
            <a:ext cx="9143980" cy="6857999"/>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51230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FULL NAME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4041210"/>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ED93F94-DF76-4B33-BA2D-4DE22A4A8F7A}"/>
              </a:ext>
            </a:extLst>
          </p:cNvPr>
          <p:cNvSpPr>
            <a:spLocks noGrp="1"/>
          </p:cNvSpPr>
          <p:nvPr>
            <p:ph type="body" sz="quarter" idx="12" hasCustomPrompt="1"/>
          </p:nvPr>
        </p:nvSpPr>
        <p:spPr>
          <a:xfrm>
            <a:off x="4916060" y="4159470"/>
            <a:ext cx="2652954" cy="396875"/>
          </a:xfrm>
        </p:spPr>
        <p:txBody>
          <a:bodyPr anchor="ctr">
            <a:normAutofit/>
          </a:bodyPr>
          <a:lstStyle>
            <a:lvl1pPr marL="0" indent="0" algn="l">
              <a:buNone/>
              <a:defRPr sz="1200" spc="0">
                <a:solidFill>
                  <a:schemeClr val="bg1"/>
                </a:solidFill>
                <a:latin typeface="Montserrat Light"/>
              </a:defRPr>
            </a:lvl1pPr>
          </a:lstStyle>
          <a:p>
            <a:pPr lvl="0"/>
            <a:r>
              <a:rPr lang="en-US" dirty="0"/>
              <a:t>XXLASTNAME@WILMINGTONDE.GOV</a:t>
            </a:r>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
        <p:nvSpPr>
          <p:cNvPr id="16" name="Title 1">
            <a:extLst>
              <a:ext uri="{FF2B5EF4-FFF2-40B4-BE49-F238E27FC236}">
                <a16:creationId xmlns:a16="http://schemas.microsoft.com/office/drawing/2014/main" id="{E07E2114-6FDB-458F-9EE2-4757A1B75D64}"/>
              </a:ext>
            </a:extLst>
          </p:cNvPr>
          <p:cNvSpPr txBox="1">
            <a:spLocks/>
          </p:cNvSpPr>
          <p:nvPr userDrawn="1"/>
        </p:nvSpPr>
        <p:spPr>
          <a:xfrm>
            <a:off x="4614560" y="3150546"/>
            <a:ext cx="2782591"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ctr"/>
            <a:r>
              <a:rPr lang="en-US" sz="1300" spc="300" dirty="0">
                <a:solidFill>
                  <a:schemeClr val="accent4"/>
                </a:solidFill>
                <a:latin typeface="Lato" panose="020F0502020204030203"/>
              </a:rPr>
              <a:t>CONTACT INFORMATION</a:t>
            </a:r>
          </a:p>
        </p:txBody>
      </p:sp>
      <p:sp>
        <p:nvSpPr>
          <p:cNvPr id="17" name="Title 1">
            <a:extLst>
              <a:ext uri="{FF2B5EF4-FFF2-40B4-BE49-F238E27FC236}">
                <a16:creationId xmlns:a16="http://schemas.microsoft.com/office/drawing/2014/main" id="{CE047372-8B65-4064-BB68-FDBF7CF0594B}"/>
              </a:ext>
            </a:extLst>
          </p:cNvPr>
          <p:cNvSpPr txBox="1">
            <a:spLocks/>
          </p:cNvSpPr>
          <p:nvPr userDrawn="1"/>
        </p:nvSpPr>
        <p:spPr>
          <a:xfrm>
            <a:off x="4093566" y="4158244"/>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EMAIL:</a:t>
            </a:r>
          </a:p>
        </p:txBody>
      </p:sp>
      <p:sp>
        <p:nvSpPr>
          <p:cNvPr id="18" name="Title 1">
            <a:extLst>
              <a:ext uri="{FF2B5EF4-FFF2-40B4-BE49-F238E27FC236}">
                <a16:creationId xmlns:a16="http://schemas.microsoft.com/office/drawing/2014/main" id="{BDEA1536-0E58-4001-852D-626432031DB8}"/>
              </a:ext>
            </a:extLst>
          </p:cNvPr>
          <p:cNvSpPr txBox="1">
            <a:spLocks/>
          </p:cNvSpPr>
          <p:nvPr userDrawn="1"/>
        </p:nvSpPr>
        <p:spPr>
          <a:xfrm>
            <a:off x="4614560" y="4548536"/>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PHONE:</a:t>
            </a:r>
          </a:p>
        </p:txBody>
      </p:sp>
      <p:sp>
        <p:nvSpPr>
          <p:cNvPr id="19" name="Text Placeholder 5">
            <a:extLst>
              <a:ext uri="{FF2B5EF4-FFF2-40B4-BE49-F238E27FC236}">
                <a16:creationId xmlns:a16="http://schemas.microsoft.com/office/drawing/2014/main" id="{21A00EC8-9D1A-4442-92EB-46C039DF0FC4}"/>
              </a:ext>
            </a:extLst>
          </p:cNvPr>
          <p:cNvSpPr>
            <a:spLocks noGrp="1"/>
          </p:cNvSpPr>
          <p:nvPr>
            <p:ph type="body" sz="quarter" idx="14" hasCustomPrompt="1"/>
          </p:nvPr>
        </p:nvSpPr>
        <p:spPr>
          <a:xfrm>
            <a:off x="5537676" y="4541953"/>
            <a:ext cx="1212345" cy="396875"/>
          </a:xfrm>
        </p:spPr>
        <p:txBody>
          <a:bodyPr anchor="ctr">
            <a:normAutofit/>
          </a:bodyPr>
          <a:lstStyle>
            <a:lvl1pPr marL="0" indent="0" algn="l">
              <a:buNone/>
              <a:defRPr sz="1200" spc="0">
                <a:solidFill>
                  <a:schemeClr val="bg1"/>
                </a:solidFill>
                <a:latin typeface="Montserrat Light"/>
              </a:defRPr>
            </a:lvl1pPr>
          </a:lstStyle>
          <a:p>
            <a:pPr lvl="0"/>
            <a:r>
              <a:rPr lang="en-US" dirty="0"/>
              <a:t>(302)  576-XXXX</a:t>
            </a:r>
          </a:p>
        </p:txBody>
      </p:sp>
      <p:sp>
        <p:nvSpPr>
          <p:cNvPr id="20" name="Text Placeholder 9">
            <a:extLst>
              <a:ext uri="{FF2B5EF4-FFF2-40B4-BE49-F238E27FC236}">
                <a16:creationId xmlns:a16="http://schemas.microsoft.com/office/drawing/2014/main" id="{3D143186-ED9C-4D23-A685-F4945B2770F7}"/>
              </a:ext>
            </a:extLst>
          </p:cNvPr>
          <p:cNvSpPr>
            <a:spLocks noGrp="1"/>
          </p:cNvSpPr>
          <p:nvPr>
            <p:ph type="body" sz="quarter" idx="15" hasCustomPrompt="1"/>
          </p:nvPr>
        </p:nvSpPr>
        <p:spPr>
          <a:xfrm>
            <a:off x="3749007" y="2385451"/>
            <a:ext cx="4572659" cy="474662"/>
          </a:xfrm>
        </p:spPr>
        <p:txBody>
          <a:bodyPr anchor="ctr">
            <a:normAutofit/>
          </a:bodyPr>
          <a:lstStyle>
            <a:lvl1pPr marL="0" indent="0" algn="ctr">
              <a:buNone/>
              <a:defRPr sz="3000" b="1">
                <a:solidFill>
                  <a:schemeClr val="bg1"/>
                </a:solidFill>
                <a:latin typeface="Abadi Extra Light" panose="020B0204020104020204" pitchFamily="34" charset="0"/>
              </a:defRPr>
            </a:lvl1pPr>
          </a:lstStyle>
          <a:p>
            <a:pPr lvl="0"/>
            <a:r>
              <a:rPr lang="en-US" dirty="0"/>
              <a:t>Thank You / Questions?</a:t>
            </a:r>
          </a:p>
        </p:txBody>
      </p:sp>
    </p:spTree>
    <p:extLst>
      <p:ext uri="{BB962C8B-B14F-4D97-AF65-F5344CB8AC3E}">
        <p14:creationId xmlns:p14="http://schemas.microsoft.com/office/powerpoint/2010/main" val="2254120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st Slid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214FCD-5804-4927-86CC-0C8EBB2AE6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7" r="9917"/>
          <a:stretch/>
        </p:blipFill>
        <p:spPr>
          <a:xfrm>
            <a:off x="-1" y="0"/>
            <a:ext cx="9144001" cy="6858000"/>
          </a:xfrm>
          <a:prstGeom prst="rect">
            <a:avLst/>
          </a:prstGeom>
        </p:spPr>
      </p:pic>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581461" y="5303732"/>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FULL NAME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493042" y="5834203"/>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5308" y="4025346"/>
            <a:ext cx="922322" cy="858694"/>
          </a:xfrm>
          <a:prstGeom prst="rect">
            <a:avLst/>
          </a:prstGeom>
          <a:noFill/>
        </p:spPr>
      </p:pic>
      <p:sp>
        <p:nvSpPr>
          <p:cNvPr id="16" name="Title 1">
            <a:extLst>
              <a:ext uri="{FF2B5EF4-FFF2-40B4-BE49-F238E27FC236}">
                <a16:creationId xmlns:a16="http://schemas.microsoft.com/office/drawing/2014/main" id="{2909FFDC-0D93-4196-A765-2D154ED72229}"/>
              </a:ext>
            </a:extLst>
          </p:cNvPr>
          <p:cNvSpPr txBox="1">
            <a:spLocks/>
          </p:cNvSpPr>
          <p:nvPr userDrawn="1"/>
        </p:nvSpPr>
        <p:spPr>
          <a:xfrm>
            <a:off x="4475174" y="4939849"/>
            <a:ext cx="2782591"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ctr"/>
            <a:r>
              <a:rPr lang="en-US" sz="1300" spc="300" dirty="0">
                <a:solidFill>
                  <a:schemeClr val="accent4"/>
                </a:solidFill>
                <a:latin typeface="Lato" panose="020F0502020204030203"/>
              </a:rPr>
              <a:t>CONTACT INFORMATION</a:t>
            </a:r>
          </a:p>
        </p:txBody>
      </p:sp>
      <p:sp>
        <p:nvSpPr>
          <p:cNvPr id="17" name="Text Placeholder 5">
            <a:extLst>
              <a:ext uri="{FF2B5EF4-FFF2-40B4-BE49-F238E27FC236}">
                <a16:creationId xmlns:a16="http://schemas.microsoft.com/office/drawing/2014/main" id="{8B92105B-3A4A-4D28-9151-CDC492255B60}"/>
              </a:ext>
            </a:extLst>
          </p:cNvPr>
          <p:cNvSpPr>
            <a:spLocks noGrp="1"/>
          </p:cNvSpPr>
          <p:nvPr>
            <p:ph type="body" sz="quarter" idx="12" hasCustomPrompt="1"/>
          </p:nvPr>
        </p:nvSpPr>
        <p:spPr>
          <a:xfrm>
            <a:off x="4864302" y="5861322"/>
            <a:ext cx="2652954" cy="396875"/>
          </a:xfrm>
        </p:spPr>
        <p:txBody>
          <a:bodyPr anchor="ctr">
            <a:normAutofit/>
          </a:bodyPr>
          <a:lstStyle>
            <a:lvl1pPr marL="0" indent="0" algn="l">
              <a:buNone/>
              <a:defRPr sz="1200" spc="0">
                <a:solidFill>
                  <a:schemeClr val="bg1"/>
                </a:solidFill>
                <a:latin typeface="Montserrat Light"/>
              </a:defRPr>
            </a:lvl1pPr>
          </a:lstStyle>
          <a:p>
            <a:pPr lvl="0"/>
            <a:r>
              <a:rPr lang="en-US" dirty="0"/>
              <a:t>XXLASTNAME@WILMINGTONDE.GOV</a:t>
            </a:r>
          </a:p>
        </p:txBody>
      </p:sp>
      <p:sp>
        <p:nvSpPr>
          <p:cNvPr id="18" name="Title 1">
            <a:extLst>
              <a:ext uri="{FF2B5EF4-FFF2-40B4-BE49-F238E27FC236}">
                <a16:creationId xmlns:a16="http://schemas.microsoft.com/office/drawing/2014/main" id="{9975358E-D3B1-46A9-9F77-8FF92599AB03}"/>
              </a:ext>
            </a:extLst>
          </p:cNvPr>
          <p:cNvSpPr txBox="1">
            <a:spLocks/>
          </p:cNvSpPr>
          <p:nvPr userDrawn="1"/>
        </p:nvSpPr>
        <p:spPr>
          <a:xfrm>
            <a:off x="4041808" y="5860096"/>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EMAIL:</a:t>
            </a:r>
          </a:p>
        </p:txBody>
      </p:sp>
      <p:sp>
        <p:nvSpPr>
          <p:cNvPr id="19" name="Title 1">
            <a:extLst>
              <a:ext uri="{FF2B5EF4-FFF2-40B4-BE49-F238E27FC236}">
                <a16:creationId xmlns:a16="http://schemas.microsoft.com/office/drawing/2014/main" id="{83521652-CD01-42D2-B45E-1558655C4A72}"/>
              </a:ext>
            </a:extLst>
          </p:cNvPr>
          <p:cNvSpPr txBox="1">
            <a:spLocks/>
          </p:cNvSpPr>
          <p:nvPr userDrawn="1"/>
        </p:nvSpPr>
        <p:spPr>
          <a:xfrm>
            <a:off x="4562802" y="6250388"/>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PHONE:</a:t>
            </a:r>
          </a:p>
        </p:txBody>
      </p:sp>
      <p:sp>
        <p:nvSpPr>
          <p:cNvPr id="20" name="Text Placeholder 5">
            <a:extLst>
              <a:ext uri="{FF2B5EF4-FFF2-40B4-BE49-F238E27FC236}">
                <a16:creationId xmlns:a16="http://schemas.microsoft.com/office/drawing/2014/main" id="{3041D94A-7BB9-4D81-B794-2451DC227236}"/>
              </a:ext>
            </a:extLst>
          </p:cNvPr>
          <p:cNvSpPr>
            <a:spLocks noGrp="1"/>
          </p:cNvSpPr>
          <p:nvPr>
            <p:ph type="body" sz="quarter" idx="14" hasCustomPrompt="1"/>
          </p:nvPr>
        </p:nvSpPr>
        <p:spPr>
          <a:xfrm>
            <a:off x="5485918" y="6243805"/>
            <a:ext cx="1212345" cy="396875"/>
          </a:xfrm>
        </p:spPr>
        <p:txBody>
          <a:bodyPr anchor="ctr">
            <a:normAutofit/>
          </a:bodyPr>
          <a:lstStyle>
            <a:lvl1pPr marL="0" indent="0" algn="l">
              <a:buNone/>
              <a:defRPr sz="1200" spc="0">
                <a:solidFill>
                  <a:schemeClr val="bg1"/>
                </a:solidFill>
                <a:latin typeface="Montserrat Light"/>
              </a:defRPr>
            </a:lvl1pPr>
          </a:lstStyle>
          <a:p>
            <a:pPr lvl="0"/>
            <a:r>
              <a:rPr lang="en-US" dirty="0"/>
              <a:t>(302)  576-XXXX</a:t>
            </a:r>
          </a:p>
        </p:txBody>
      </p:sp>
      <p:sp>
        <p:nvSpPr>
          <p:cNvPr id="21" name="Text Placeholder 9">
            <a:extLst>
              <a:ext uri="{FF2B5EF4-FFF2-40B4-BE49-F238E27FC236}">
                <a16:creationId xmlns:a16="http://schemas.microsoft.com/office/drawing/2014/main" id="{8E9779D7-5BC0-4751-B7EF-AE9474580313}"/>
              </a:ext>
            </a:extLst>
          </p:cNvPr>
          <p:cNvSpPr>
            <a:spLocks noGrp="1"/>
          </p:cNvSpPr>
          <p:nvPr>
            <p:ph type="body" sz="quarter" idx="15" hasCustomPrompt="1"/>
          </p:nvPr>
        </p:nvSpPr>
        <p:spPr>
          <a:xfrm>
            <a:off x="2293465" y="666067"/>
            <a:ext cx="5141674" cy="474662"/>
          </a:xfrm>
        </p:spPr>
        <p:txBody>
          <a:bodyPr anchor="ctr">
            <a:noAutofit/>
          </a:bodyPr>
          <a:lstStyle>
            <a:lvl1pPr marL="0" indent="0" algn="ctr">
              <a:buNone/>
              <a:defRPr sz="4000" b="0">
                <a:solidFill>
                  <a:schemeClr val="bg1"/>
                </a:solidFill>
                <a:latin typeface="Abadi Extra Light" panose="020B0204020104020204" pitchFamily="34" charset="0"/>
              </a:defRPr>
            </a:lvl1pPr>
          </a:lstStyle>
          <a:p>
            <a:pPr lvl="0"/>
            <a:r>
              <a:rPr lang="en-US" dirty="0"/>
              <a:t>Thank You / Questions?</a:t>
            </a:r>
          </a:p>
        </p:txBody>
      </p:sp>
    </p:spTree>
    <p:extLst>
      <p:ext uri="{BB962C8B-B14F-4D97-AF65-F5344CB8AC3E}">
        <p14:creationId xmlns:p14="http://schemas.microsoft.com/office/powerpoint/2010/main" val="118813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st Slide 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53A428-12E2-4533-A960-932465A92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7" r="9917"/>
          <a:stretch/>
        </p:blipFill>
        <p:spPr>
          <a:xfrm>
            <a:off x="0" y="0"/>
            <a:ext cx="9144000" cy="6858000"/>
          </a:xfrm>
          <a:prstGeom prst="rect">
            <a:avLst/>
          </a:prstGeom>
        </p:spPr>
      </p:pic>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581461" y="5303732"/>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FULL NAME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493042" y="5834203"/>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5308" y="4025346"/>
            <a:ext cx="922322" cy="858694"/>
          </a:xfrm>
          <a:prstGeom prst="rect">
            <a:avLst/>
          </a:prstGeom>
          <a:noFill/>
        </p:spPr>
      </p:pic>
      <p:sp>
        <p:nvSpPr>
          <p:cNvPr id="16" name="Title 1">
            <a:extLst>
              <a:ext uri="{FF2B5EF4-FFF2-40B4-BE49-F238E27FC236}">
                <a16:creationId xmlns:a16="http://schemas.microsoft.com/office/drawing/2014/main" id="{2909FFDC-0D93-4196-A765-2D154ED72229}"/>
              </a:ext>
            </a:extLst>
          </p:cNvPr>
          <p:cNvSpPr txBox="1">
            <a:spLocks/>
          </p:cNvSpPr>
          <p:nvPr userDrawn="1"/>
        </p:nvSpPr>
        <p:spPr>
          <a:xfrm>
            <a:off x="4475174" y="4939849"/>
            <a:ext cx="2782591"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ctr"/>
            <a:r>
              <a:rPr lang="en-US" sz="1300" spc="300" dirty="0">
                <a:solidFill>
                  <a:schemeClr val="accent4"/>
                </a:solidFill>
                <a:latin typeface="Lato" panose="020F0502020204030203"/>
              </a:rPr>
              <a:t>CONTACT INFORMATION</a:t>
            </a:r>
          </a:p>
        </p:txBody>
      </p:sp>
      <p:sp>
        <p:nvSpPr>
          <p:cNvPr id="17" name="Text Placeholder 5">
            <a:extLst>
              <a:ext uri="{FF2B5EF4-FFF2-40B4-BE49-F238E27FC236}">
                <a16:creationId xmlns:a16="http://schemas.microsoft.com/office/drawing/2014/main" id="{8B92105B-3A4A-4D28-9151-CDC492255B60}"/>
              </a:ext>
            </a:extLst>
          </p:cNvPr>
          <p:cNvSpPr>
            <a:spLocks noGrp="1"/>
          </p:cNvSpPr>
          <p:nvPr>
            <p:ph type="body" sz="quarter" idx="12" hasCustomPrompt="1"/>
          </p:nvPr>
        </p:nvSpPr>
        <p:spPr>
          <a:xfrm>
            <a:off x="4864302" y="5861322"/>
            <a:ext cx="2652954" cy="396875"/>
          </a:xfrm>
        </p:spPr>
        <p:txBody>
          <a:bodyPr anchor="ctr">
            <a:normAutofit/>
          </a:bodyPr>
          <a:lstStyle>
            <a:lvl1pPr marL="0" indent="0" algn="l">
              <a:buNone/>
              <a:defRPr sz="1200" spc="0">
                <a:solidFill>
                  <a:schemeClr val="bg1"/>
                </a:solidFill>
                <a:latin typeface="Montserrat Light"/>
              </a:defRPr>
            </a:lvl1pPr>
          </a:lstStyle>
          <a:p>
            <a:pPr lvl="0"/>
            <a:r>
              <a:rPr lang="en-US" dirty="0"/>
              <a:t>XXLASTNAME@WILMINGTONDE.GOV</a:t>
            </a:r>
          </a:p>
        </p:txBody>
      </p:sp>
      <p:sp>
        <p:nvSpPr>
          <p:cNvPr id="18" name="Title 1">
            <a:extLst>
              <a:ext uri="{FF2B5EF4-FFF2-40B4-BE49-F238E27FC236}">
                <a16:creationId xmlns:a16="http://schemas.microsoft.com/office/drawing/2014/main" id="{9975358E-D3B1-46A9-9F77-8FF92599AB03}"/>
              </a:ext>
            </a:extLst>
          </p:cNvPr>
          <p:cNvSpPr txBox="1">
            <a:spLocks/>
          </p:cNvSpPr>
          <p:nvPr userDrawn="1"/>
        </p:nvSpPr>
        <p:spPr>
          <a:xfrm>
            <a:off x="4041808" y="5860096"/>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EMAIL:</a:t>
            </a:r>
          </a:p>
        </p:txBody>
      </p:sp>
      <p:sp>
        <p:nvSpPr>
          <p:cNvPr id="19" name="Title 1">
            <a:extLst>
              <a:ext uri="{FF2B5EF4-FFF2-40B4-BE49-F238E27FC236}">
                <a16:creationId xmlns:a16="http://schemas.microsoft.com/office/drawing/2014/main" id="{83521652-CD01-42D2-B45E-1558655C4A72}"/>
              </a:ext>
            </a:extLst>
          </p:cNvPr>
          <p:cNvSpPr txBox="1">
            <a:spLocks/>
          </p:cNvSpPr>
          <p:nvPr userDrawn="1"/>
        </p:nvSpPr>
        <p:spPr>
          <a:xfrm>
            <a:off x="4562802" y="6250388"/>
            <a:ext cx="923116" cy="390292"/>
          </a:xfrm>
          <a:prstGeom prst="rect">
            <a:avLst/>
          </a:prstGeom>
        </p:spPr>
        <p:txBody>
          <a:bodyPr vert="horz" lIns="91440" tIns="45720" rIns="91440" bIns="45720" rtlCol="0" anchor="ctr">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pPr lvl="0" algn="r"/>
            <a:r>
              <a:rPr lang="en-US" sz="1200" spc="0" dirty="0">
                <a:solidFill>
                  <a:schemeClr val="bg1"/>
                </a:solidFill>
                <a:latin typeface="Montserrat Light"/>
              </a:rPr>
              <a:t>PHONE:</a:t>
            </a:r>
          </a:p>
        </p:txBody>
      </p:sp>
      <p:sp>
        <p:nvSpPr>
          <p:cNvPr id="20" name="Text Placeholder 5">
            <a:extLst>
              <a:ext uri="{FF2B5EF4-FFF2-40B4-BE49-F238E27FC236}">
                <a16:creationId xmlns:a16="http://schemas.microsoft.com/office/drawing/2014/main" id="{3041D94A-7BB9-4D81-B794-2451DC227236}"/>
              </a:ext>
            </a:extLst>
          </p:cNvPr>
          <p:cNvSpPr>
            <a:spLocks noGrp="1"/>
          </p:cNvSpPr>
          <p:nvPr>
            <p:ph type="body" sz="quarter" idx="14" hasCustomPrompt="1"/>
          </p:nvPr>
        </p:nvSpPr>
        <p:spPr>
          <a:xfrm>
            <a:off x="5485918" y="6243805"/>
            <a:ext cx="1212345" cy="396875"/>
          </a:xfrm>
        </p:spPr>
        <p:txBody>
          <a:bodyPr anchor="ctr">
            <a:normAutofit/>
          </a:bodyPr>
          <a:lstStyle>
            <a:lvl1pPr marL="0" indent="0" algn="l">
              <a:buNone/>
              <a:defRPr sz="1200" spc="0">
                <a:solidFill>
                  <a:schemeClr val="bg1"/>
                </a:solidFill>
                <a:latin typeface="Montserrat Light"/>
              </a:defRPr>
            </a:lvl1pPr>
          </a:lstStyle>
          <a:p>
            <a:pPr lvl="0"/>
            <a:r>
              <a:rPr lang="en-US" dirty="0"/>
              <a:t>(302)  576-XXXX</a:t>
            </a:r>
          </a:p>
        </p:txBody>
      </p:sp>
      <p:sp>
        <p:nvSpPr>
          <p:cNvPr id="21" name="Text Placeholder 9">
            <a:extLst>
              <a:ext uri="{FF2B5EF4-FFF2-40B4-BE49-F238E27FC236}">
                <a16:creationId xmlns:a16="http://schemas.microsoft.com/office/drawing/2014/main" id="{8E9779D7-5BC0-4751-B7EF-AE9474580313}"/>
              </a:ext>
            </a:extLst>
          </p:cNvPr>
          <p:cNvSpPr>
            <a:spLocks noGrp="1"/>
          </p:cNvSpPr>
          <p:nvPr>
            <p:ph type="body" sz="quarter" idx="15" hasCustomPrompt="1"/>
          </p:nvPr>
        </p:nvSpPr>
        <p:spPr>
          <a:xfrm>
            <a:off x="2293465" y="666067"/>
            <a:ext cx="5141674" cy="474662"/>
          </a:xfrm>
        </p:spPr>
        <p:txBody>
          <a:bodyPr anchor="ctr">
            <a:noAutofit/>
          </a:bodyPr>
          <a:lstStyle>
            <a:lvl1pPr marL="0" indent="0" algn="ctr">
              <a:buNone/>
              <a:defRPr sz="4000" b="0">
                <a:solidFill>
                  <a:schemeClr val="bg1"/>
                </a:solidFill>
                <a:latin typeface="Abadi Extra Light" panose="020B0204020104020204" pitchFamily="34" charset="0"/>
              </a:defRPr>
            </a:lvl1pPr>
          </a:lstStyle>
          <a:p>
            <a:pPr lvl="0"/>
            <a:r>
              <a:rPr lang="en-US" dirty="0"/>
              <a:t>Thank You / Questions?</a:t>
            </a:r>
          </a:p>
        </p:txBody>
      </p:sp>
    </p:spTree>
    <p:extLst>
      <p:ext uri="{BB962C8B-B14F-4D97-AF65-F5344CB8AC3E}">
        <p14:creationId xmlns:p14="http://schemas.microsoft.com/office/powerpoint/2010/main" val="150117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ty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BE8A16-CA94-4C10-A3F5-BC4C0671B0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6" r="9916"/>
          <a:stretch/>
        </p:blipFill>
        <p:spPr>
          <a:xfrm>
            <a:off x="0" y="0"/>
            <a:ext cx="9144000" cy="6857999"/>
          </a:xfrm>
          <a:prstGeom prst="rect">
            <a:avLst/>
          </a:prstGeom>
        </p:spPr>
      </p:pic>
      <p:sp>
        <p:nvSpPr>
          <p:cNvPr id="8" name="Rectangle 7">
            <a:extLst>
              <a:ext uri="{FF2B5EF4-FFF2-40B4-BE49-F238E27FC236}">
                <a16:creationId xmlns:a16="http://schemas.microsoft.com/office/drawing/2014/main" id="{29E8B6D1-A799-4E14-BA6D-CF24F5B19620}"/>
              </a:ext>
            </a:extLst>
          </p:cNvPr>
          <p:cNvSpPr/>
          <p:nvPr userDrawn="1"/>
        </p:nvSpPr>
        <p:spPr>
          <a:xfrm>
            <a:off x="20" y="0"/>
            <a:ext cx="9143980" cy="6857999"/>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E98878A-A545-4119-8228-9578AE181892}"/>
              </a:ext>
            </a:extLst>
          </p:cNvPr>
          <p:cNvSpPr>
            <a:spLocks noGrp="1"/>
          </p:cNvSpPr>
          <p:nvPr>
            <p:ph type="body" sz="quarter" idx="10" hasCustomPrompt="1"/>
          </p:nvPr>
        </p:nvSpPr>
        <p:spPr>
          <a:xfrm>
            <a:off x="5050435" y="3122752"/>
            <a:ext cx="1854679" cy="396875"/>
          </a:xfrm>
        </p:spPr>
        <p:txBody>
          <a:bodyPr anchor="ctr">
            <a:normAutofit/>
          </a:bodyPr>
          <a:lstStyle>
            <a:lvl1pPr marL="0" indent="0">
              <a:buNone/>
              <a:defRPr sz="1300" spc="300">
                <a:solidFill>
                  <a:schemeClr val="accent4"/>
                </a:solidFill>
                <a:latin typeface="Lato" panose="020F0502020204030203"/>
              </a:defRPr>
            </a:lvl1pPr>
          </a:lstStyle>
          <a:p>
            <a:pPr lvl="0"/>
            <a:r>
              <a:rPr lang="en-US" dirty="0"/>
              <a:t>MEETING NAME</a:t>
            </a:r>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691444" y="3512308"/>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PRESENTATION TITLE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603026" y="4041210"/>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ED93F94-DF76-4B33-BA2D-4DE22A4A8F7A}"/>
              </a:ext>
            </a:extLst>
          </p:cNvPr>
          <p:cNvSpPr>
            <a:spLocks noGrp="1"/>
          </p:cNvSpPr>
          <p:nvPr>
            <p:ph type="body" sz="quarter" idx="12" hasCustomPrompt="1"/>
          </p:nvPr>
        </p:nvSpPr>
        <p:spPr>
          <a:xfrm>
            <a:off x="5050435" y="4115831"/>
            <a:ext cx="1854679" cy="396875"/>
          </a:xfrm>
        </p:spPr>
        <p:txBody>
          <a:bodyPr anchor="ctr">
            <a:normAutofit/>
          </a:bodyPr>
          <a:lstStyle>
            <a:lvl1pPr marL="0" indent="0" algn="ctr">
              <a:buNone/>
              <a:defRPr sz="1200" spc="0">
                <a:solidFill>
                  <a:schemeClr val="bg1"/>
                </a:solidFill>
                <a:latin typeface="Montserrat Light"/>
              </a:defRPr>
            </a:lvl1pPr>
          </a:lstStyle>
          <a:p>
            <a:pPr lvl="0"/>
            <a:r>
              <a:rPr lang="en-US" dirty="0"/>
              <a:t>MONTH DD, YYYY</a:t>
            </a:r>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3528" y="2272595"/>
            <a:ext cx="2484183" cy="2312808"/>
          </a:xfrm>
          <a:prstGeom prst="rect">
            <a:avLst/>
          </a:prstGeom>
          <a:noFill/>
        </p:spPr>
      </p:pic>
      <p:sp>
        <p:nvSpPr>
          <p:cNvPr id="16" name="Title 1">
            <a:extLst>
              <a:ext uri="{FF2B5EF4-FFF2-40B4-BE49-F238E27FC236}">
                <a16:creationId xmlns:a16="http://schemas.microsoft.com/office/drawing/2014/main" id="{E07E2114-6FDB-458F-9EE2-4757A1B75D64}"/>
              </a:ext>
            </a:extLst>
          </p:cNvPr>
          <p:cNvSpPr txBox="1">
            <a:spLocks/>
          </p:cNvSpPr>
          <p:nvPr userDrawn="1"/>
        </p:nvSpPr>
        <p:spPr>
          <a:xfrm>
            <a:off x="2867711" y="2426498"/>
            <a:ext cx="6088979" cy="474662"/>
          </a:xfrm>
          <a:prstGeom prst="rect">
            <a:avLst/>
          </a:prstGeom>
        </p:spPr>
        <p:txBody>
          <a:bodyPr vert="horz" lIns="91440" tIns="45720" rIns="91440" bIns="45720" rtlCol="0">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r>
              <a:rPr lang="en-US" sz="2800" dirty="0">
                <a:solidFill>
                  <a:schemeClr val="bg1"/>
                </a:solidFill>
                <a:latin typeface="Abadi Extra Light" panose="020B0204020104020204" pitchFamily="34" charset="0"/>
              </a:rPr>
              <a:t>Department of Planning and Development</a:t>
            </a:r>
            <a:endParaRPr lang="en-US" sz="2800" dirty="0">
              <a:latin typeface="Abadi Extra Light" panose="020B0204020104020204" pitchFamily="34" charset="0"/>
            </a:endParaRPr>
          </a:p>
        </p:txBody>
      </p:sp>
    </p:spTree>
    <p:extLst>
      <p:ext uri="{BB962C8B-B14F-4D97-AF65-F5344CB8AC3E}">
        <p14:creationId xmlns:p14="http://schemas.microsoft.com/office/powerpoint/2010/main" val="24075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tyl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214FCD-5804-4927-86CC-0C8EBB2AE6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7" r="9917"/>
          <a:stretch/>
        </p:blipFill>
        <p:spPr>
          <a:xfrm>
            <a:off x="-1" y="0"/>
            <a:ext cx="9144001" cy="6858000"/>
          </a:xfrm>
          <a:prstGeom prst="rect">
            <a:avLst/>
          </a:prstGeom>
        </p:spPr>
      </p:pic>
      <p:sp>
        <p:nvSpPr>
          <p:cNvPr id="6" name="Text Placeholder 5">
            <a:extLst>
              <a:ext uri="{FF2B5EF4-FFF2-40B4-BE49-F238E27FC236}">
                <a16:creationId xmlns:a16="http://schemas.microsoft.com/office/drawing/2014/main" id="{0E98878A-A545-4119-8228-9578AE181892}"/>
              </a:ext>
            </a:extLst>
          </p:cNvPr>
          <p:cNvSpPr>
            <a:spLocks noGrp="1"/>
          </p:cNvSpPr>
          <p:nvPr>
            <p:ph type="body" sz="quarter" idx="10" hasCustomPrompt="1"/>
          </p:nvPr>
        </p:nvSpPr>
        <p:spPr>
          <a:xfrm>
            <a:off x="4852033" y="4917044"/>
            <a:ext cx="1854679" cy="396875"/>
          </a:xfrm>
        </p:spPr>
        <p:txBody>
          <a:bodyPr anchor="ctr">
            <a:normAutofit/>
          </a:bodyPr>
          <a:lstStyle>
            <a:lvl1pPr marL="0" indent="0">
              <a:buNone/>
              <a:defRPr sz="1300" spc="300">
                <a:solidFill>
                  <a:schemeClr val="accent4"/>
                </a:solidFill>
                <a:latin typeface="Lato" panose="020F0502020204030203"/>
              </a:defRPr>
            </a:lvl1pPr>
          </a:lstStyle>
          <a:p>
            <a:pPr lvl="0"/>
            <a:r>
              <a:rPr lang="en-US" dirty="0"/>
              <a:t>MEETING NAME</a:t>
            </a:r>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581461" y="5328296"/>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PRESENTATION TITLE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493042" y="5834203"/>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ED93F94-DF76-4B33-BA2D-4DE22A4A8F7A}"/>
              </a:ext>
            </a:extLst>
          </p:cNvPr>
          <p:cNvSpPr>
            <a:spLocks noGrp="1"/>
          </p:cNvSpPr>
          <p:nvPr>
            <p:ph type="body" sz="quarter" idx="12" hasCustomPrompt="1"/>
          </p:nvPr>
        </p:nvSpPr>
        <p:spPr>
          <a:xfrm>
            <a:off x="4852033" y="5910123"/>
            <a:ext cx="1854679" cy="396875"/>
          </a:xfrm>
        </p:spPr>
        <p:txBody>
          <a:bodyPr anchor="ctr">
            <a:normAutofit/>
          </a:bodyPr>
          <a:lstStyle>
            <a:lvl1pPr marL="0" indent="0" algn="ctr">
              <a:buNone/>
              <a:defRPr sz="1200" spc="0">
                <a:solidFill>
                  <a:schemeClr val="bg1"/>
                </a:solidFill>
                <a:latin typeface="Montserrat Light"/>
              </a:defRPr>
            </a:lvl1pPr>
          </a:lstStyle>
          <a:p>
            <a:pPr lvl="0"/>
            <a:r>
              <a:rPr lang="en-US" dirty="0"/>
              <a:t>MONTH DD, YYYY</a:t>
            </a:r>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1013" y="247270"/>
            <a:ext cx="1383687" cy="1288231"/>
          </a:xfrm>
          <a:prstGeom prst="rect">
            <a:avLst/>
          </a:prstGeom>
          <a:noFill/>
        </p:spPr>
      </p:pic>
      <p:sp>
        <p:nvSpPr>
          <p:cNvPr id="14" name="Title 1">
            <a:extLst>
              <a:ext uri="{FF2B5EF4-FFF2-40B4-BE49-F238E27FC236}">
                <a16:creationId xmlns:a16="http://schemas.microsoft.com/office/drawing/2014/main" id="{CF4E3356-B897-4B6F-BFD3-5449AC00DD2F}"/>
              </a:ext>
            </a:extLst>
          </p:cNvPr>
          <p:cNvSpPr txBox="1">
            <a:spLocks/>
          </p:cNvSpPr>
          <p:nvPr userDrawn="1"/>
        </p:nvSpPr>
        <p:spPr>
          <a:xfrm>
            <a:off x="2454860" y="654054"/>
            <a:ext cx="6088979" cy="474662"/>
          </a:xfrm>
          <a:prstGeom prst="rect">
            <a:avLst/>
          </a:prstGeom>
        </p:spPr>
        <p:txBody>
          <a:bodyPr vert="horz" lIns="91440" tIns="45720" rIns="91440" bIns="45720" rtlCol="0">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r>
              <a:rPr lang="en-US" sz="2800" dirty="0">
                <a:solidFill>
                  <a:schemeClr val="bg1"/>
                </a:solidFill>
                <a:latin typeface="Abadi Extra Light" panose="020B0204020104020204" pitchFamily="34" charset="0"/>
              </a:rPr>
              <a:t>Department of Planning and Development</a:t>
            </a:r>
            <a:endParaRPr lang="en-US" sz="2800" dirty="0">
              <a:latin typeface="Abadi Extra Light" panose="020B0204020104020204" pitchFamily="34" charset="0"/>
            </a:endParaRPr>
          </a:p>
        </p:txBody>
      </p:sp>
    </p:spTree>
    <p:extLst>
      <p:ext uri="{BB962C8B-B14F-4D97-AF65-F5344CB8AC3E}">
        <p14:creationId xmlns:p14="http://schemas.microsoft.com/office/powerpoint/2010/main" val="14568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tyl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31AE2-1AE0-4DED-95CA-C917469478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17" r="9917"/>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0E98878A-A545-4119-8228-9578AE181892}"/>
              </a:ext>
            </a:extLst>
          </p:cNvPr>
          <p:cNvSpPr>
            <a:spLocks noGrp="1"/>
          </p:cNvSpPr>
          <p:nvPr>
            <p:ph type="body" sz="quarter" idx="10" hasCustomPrompt="1"/>
          </p:nvPr>
        </p:nvSpPr>
        <p:spPr>
          <a:xfrm>
            <a:off x="4852033" y="4917044"/>
            <a:ext cx="1854679" cy="396875"/>
          </a:xfrm>
        </p:spPr>
        <p:txBody>
          <a:bodyPr anchor="ctr">
            <a:normAutofit/>
          </a:bodyPr>
          <a:lstStyle>
            <a:lvl1pPr marL="0" indent="0">
              <a:buNone/>
              <a:defRPr sz="1300" spc="300">
                <a:solidFill>
                  <a:schemeClr val="accent4"/>
                </a:solidFill>
                <a:latin typeface="Lato" panose="020F0502020204030203"/>
              </a:defRPr>
            </a:lvl1pPr>
          </a:lstStyle>
          <a:p>
            <a:pPr lvl="0"/>
            <a:r>
              <a:rPr lang="en-US" dirty="0"/>
              <a:t>MEETING NAME</a:t>
            </a:r>
          </a:p>
        </p:txBody>
      </p:sp>
      <p:sp>
        <p:nvSpPr>
          <p:cNvPr id="10" name="Text Placeholder 9">
            <a:extLst>
              <a:ext uri="{FF2B5EF4-FFF2-40B4-BE49-F238E27FC236}">
                <a16:creationId xmlns:a16="http://schemas.microsoft.com/office/drawing/2014/main" id="{6E540EA8-C5AA-4677-8556-5513507BE1F1}"/>
              </a:ext>
            </a:extLst>
          </p:cNvPr>
          <p:cNvSpPr>
            <a:spLocks noGrp="1"/>
          </p:cNvSpPr>
          <p:nvPr>
            <p:ph type="body" sz="quarter" idx="11" hasCustomPrompt="1"/>
          </p:nvPr>
        </p:nvSpPr>
        <p:spPr>
          <a:xfrm>
            <a:off x="3581461" y="5313919"/>
            <a:ext cx="4572659" cy="474662"/>
          </a:xfrm>
        </p:spPr>
        <p:txBody>
          <a:bodyPr anchor="ctr">
            <a:normAutofit/>
          </a:bodyPr>
          <a:lstStyle>
            <a:lvl1pPr marL="0" indent="0" algn="ctr">
              <a:buNone/>
              <a:defRPr sz="3000" b="1">
                <a:solidFill>
                  <a:schemeClr val="bg1"/>
                </a:solidFill>
                <a:latin typeface="Lato Black" panose="020F0502020204030203"/>
              </a:defRPr>
            </a:lvl1pPr>
          </a:lstStyle>
          <a:p>
            <a:pPr lvl="0"/>
            <a:r>
              <a:rPr lang="en-US" dirty="0"/>
              <a:t>PRESENTATION TITLE</a:t>
            </a:r>
          </a:p>
        </p:txBody>
      </p:sp>
      <p:sp>
        <p:nvSpPr>
          <p:cNvPr id="12" name="Rectangle 11">
            <a:extLst>
              <a:ext uri="{FF2B5EF4-FFF2-40B4-BE49-F238E27FC236}">
                <a16:creationId xmlns:a16="http://schemas.microsoft.com/office/drawing/2014/main" id="{A10BA1C9-0152-4D97-AC1F-7E9A8A0DB7C2}"/>
              </a:ext>
            </a:extLst>
          </p:cNvPr>
          <p:cNvSpPr/>
          <p:nvPr userDrawn="1"/>
        </p:nvSpPr>
        <p:spPr>
          <a:xfrm flipV="1">
            <a:off x="3493042" y="5834203"/>
            <a:ext cx="4749498"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ED93F94-DF76-4B33-BA2D-4DE22A4A8F7A}"/>
              </a:ext>
            </a:extLst>
          </p:cNvPr>
          <p:cNvSpPr>
            <a:spLocks noGrp="1"/>
          </p:cNvSpPr>
          <p:nvPr>
            <p:ph type="body" sz="quarter" idx="12" hasCustomPrompt="1"/>
          </p:nvPr>
        </p:nvSpPr>
        <p:spPr>
          <a:xfrm>
            <a:off x="4852033" y="5910123"/>
            <a:ext cx="1854679" cy="396875"/>
          </a:xfrm>
        </p:spPr>
        <p:txBody>
          <a:bodyPr anchor="ctr">
            <a:normAutofit/>
          </a:bodyPr>
          <a:lstStyle>
            <a:lvl1pPr marL="0" indent="0" algn="ctr">
              <a:buNone/>
              <a:defRPr sz="1200" spc="0">
                <a:solidFill>
                  <a:schemeClr val="bg1"/>
                </a:solidFill>
                <a:latin typeface="Montserrat Light"/>
              </a:defRPr>
            </a:lvl1pPr>
          </a:lstStyle>
          <a:p>
            <a:pPr lvl="0"/>
            <a:r>
              <a:rPr lang="en-US" dirty="0"/>
              <a:t>MONTH DD, YYYY</a:t>
            </a:r>
          </a:p>
        </p:txBody>
      </p:sp>
      <p:pic>
        <p:nvPicPr>
          <p:cNvPr id="15" name="Picture 14">
            <a:extLst>
              <a:ext uri="{FF2B5EF4-FFF2-40B4-BE49-F238E27FC236}">
                <a16:creationId xmlns:a16="http://schemas.microsoft.com/office/drawing/2014/main" id="{0BFB629E-9AB9-4E5F-BB07-6CEEC8D10C4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1013" y="247270"/>
            <a:ext cx="1383687" cy="1288231"/>
          </a:xfrm>
          <a:prstGeom prst="rect">
            <a:avLst/>
          </a:prstGeom>
          <a:noFill/>
        </p:spPr>
      </p:pic>
      <p:sp>
        <p:nvSpPr>
          <p:cNvPr id="14" name="Title 1">
            <a:extLst>
              <a:ext uri="{FF2B5EF4-FFF2-40B4-BE49-F238E27FC236}">
                <a16:creationId xmlns:a16="http://schemas.microsoft.com/office/drawing/2014/main" id="{CF4E3356-B897-4B6F-BFD3-5449AC00DD2F}"/>
              </a:ext>
            </a:extLst>
          </p:cNvPr>
          <p:cNvSpPr txBox="1">
            <a:spLocks/>
          </p:cNvSpPr>
          <p:nvPr userDrawn="1"/>
        </p:nvSpPr>
        <p:spPr>
          <a:xfrm>
            <a:off x="2454860" y="654054"/>
            <a:ext cx="6088979" cy="474662"/>
          </a:xfrm>
          <a:prstGeom prst="rect">
            <a:avLst/>
          </a:prstGeom>
        </p:spPr>
        <p:txBody>
          <a:bodyPr vert="horz" lIns="91440" tIns="45720" rIns="91440" bIns="45720" rtlCol="0">
            <a:noAutofit/>
          </a:bodyPr>
          <a:lst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a:lstStyle>
          <a:p>
            <a:r>
              <a:rPr lang="en-US" sz="2800" dirty="0">
                <a:solidFill>
                  <a:schemeClr val="bg1"/>
                </a:solidFill>
                <a:latin typeface="Abadi Extra Light" panose="020B0204020104020204" pitchFamily="34" charset="0"/>
              </a:rPr>
              <a:t>Department of Planning and Development</a:t>
            </a:r>
            <a:endParaRPr lang="en-US" sz="2800" dirty="0">
              <a:latin typeface="Abadi Extra Light" panose="020B0204020104020204" pitchFamily="34" charset="0"/>
            </a:endParaRPr>
          </a:p>
        </p:txBody>
      </p:sp>
    </p:spTree>
    <p:extLst>
      <p:ext uri="{BB962C8B-B14F-4D97-AF65-F5344CB8AC3E}">
        <p14:creationId xmlns:p14="http://schemas.microsoft.com/office/powerpoint/2010/main" val="309944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0B902F-DFB2-47C7-9251-9DD3318EC0A7}"/>
              </a:ext>
            </a:extLst>
          </p:cNvPr>
          <p:cNvSpPr>
            <a:spLocks noGrp="1"/>
          </p:cNvSpPr>
          <p:nvPr>
            <p:ph type="title" hasCustomPrompt="1"/>
          </p:nvPr>
        </p:nvSpPr>
        <p:spPr>
          <a:xfrm>
            <a:off x="628650" y="365126"/>
            <a:ext cx="7886700" cy="1325563"/>
          </a:xfrm>
          <a:solidFill>
            <a:schemeClr val="accent1">
              <a:lumMod val="50000"/>
            </a:schemeClr>
          </a:solidFill>
        </p:spPr>
        <p:txBody>
          <a:bodyPr/>
          <a:lstStyle>
            <a:lvl1pPr algn="ctr">
              <a:defRPr b="1" spc="300">
                <a:solidFill>
                  <a:schemeClr val="accent4"/>
                </a:solidFill>
                <a:latin typeface="Abadi" panose="020B0604020104020204" pitchFamily="34" charset="0"/>
              </a:defRPr>
            </a:lvl1pPr>
          </a:lstStyle>
          <a:p>
            <a:r>
              <a:rPr lang="en-US" dirty="0"/>
              <a:t>TITLE</a:t>
            </a:r>
          </a:p>
        </p:txBody>
      </p:sp>
      <p:sp>
        <p:nvSpPr>
          <p:cNvPr id="8" name="Rectangle 7">
            <a:extLst>
              <a:ext uri="{FF2B5EF4-FFF2-40B4-BE49-F238E27FC236}">
                <a16:creationId xmlns:a16="http://schemas.microsoft.com/office/drawing/2014/main" id="{31473307-DB1E-4236-A2CB-CB28BE6B0A8E}"/>
              </a:ext>
            </a:extLst>
          </p:cNvPr>
          <p:cNvSpPr/>
          <p:nvPr userDrawn="1"/>
        </p:nvSpPr>
        <p:spPr>
          <a:xfrm flipV="1">
            <a:off x="628649" y="6308654"/>
            <a:ext cx="7886699"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A1BC532-D683-4462-B069-98B713042377}"/>
              </a:ext>
            </a:extLst>
          </p:cNvPr>
          <p:cNvSpPr/>
          <p:nvPr userDrawn="1"/>
        </p:nvSpPr>
        <p:spPr>
          <a:xfrm>
            <a:off x="628649" y="6406132"/>
            <a:ext cx="7886699" cy="30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spc="300" dirty="0">
                <a:solidFill>
                  <a:schemeClr val="accent4"/>
                </a:solidFill>
                <a:latin typeface="+mj-lt"/>
              </a:rPr>
              <a:t> WILMINGTON DEPARTMENT OF PLANNING AND DEVELOPMENT                   </a:t>
            </a:r>
            <a:fld id="{2FB436D4-8D72-4682-AF16-412DD8FAE08A}" type="slidenum">
              <a:rPr lang="en-US" sz="1200" spc="300" smtClean="0">
                <a:solidFill>
                  <a:schemeClr val="accent4"/>
                </a:solidFill>
                <a:latin typeface="+mj-lt"/>
              </a:rPr>
              <a:pPr algn="l"/>
              <a:t>‹#›</a:t>
            </a:fld>
            <a:endParaRPr lang="en-US" sz="1200" spc="300" dirty="0">
              <a:solidFill>
                <a:schemeClr val="accent4"/>
              </a:solidFill>
              <a:latin typeface="+mj-lt"/>
            </a:endParaRPr>
          </a:p>
        </p:txBody>
      </p:sp>
    </p:spTree>
    <p:extLst>
      <p:ext uri="{BB962C8B-B14F-4D97-AF65-F5344CB8AC3E}">
        <p14:creationId xmlns:p14="http://schemas.microsoft.com/office/powerpoint/2010/main" val="413437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solidFill>
            <a:schemeClr val="accent1">
              <a:lumMod val="50000"/>
            </a:schemeClr>
          </a:solidFill>
        </p:spPr>
        <p:txBody>
          <a:bodyPr/>
          <a:lstStyle>
            <a:lvl1pPr algn="ctr">
              <a:defRPr b="1" spc="300">
                <a:solidFill>
                  <a:schemeClr val="accent4"/>
                </a:solidFill>
                <a:latin typeface="Abadi" panose="020B0604020104020204" pitchFamily="34" charset="0"/>
              </a:defRPr>
            </a:lvl1pPr>
          </a:lstStyle>
          <a:p>
            <a:r>
              <a:rPr lang="en-US" dirty="0"/>
              <a:t>TITLE</a:t>
            </a:r>
          </a:p>
        </p:txBody>
      </p:sp>
      <p:sp>
        <p:nvSpPr>
          <p:cNvPr id="3" name="Content Placeholder 2"/>
          <p:cNvSpPr>
            <a:spLocks noGrp="1"/>
          </p:cNvSpPr>
          <p:nvPr>
            <p:ph idx="1" hasCustomPrompt="1"/>
          </p:nvPr>
        </p:nvSpPr>
        <p:spPr>
          <a:xfrm>
            <a:off x="628650" y="1825625"/>
            <a:ext cx="7886700" cy="460375"/>
          </a:xfrm>
        </p:spPr>
        <p:txBody>
          <a:bodyPr/>
          <a:lstStyle>
            <a:lvl1pPr marL="0" indent="0">
              <a:buClr>
                <a:srgbClr val="002060"/>
              </a:buClr>
              <a:buFont typeface="Calibri" panose="020F0502020204030204" pitchFamily="34" charset="0"/>
              <a:buNone/>
              <a:defRPr sz="2400" spc="300">
                <a:solidFill>
                  <a:schemeClr val="accent1">
                    <a:lumMod val="50000"/>
                  </a:schemeClr>
                </a:solidFill>
                <a:latin typeface="Lato"/>
              </a:defRPr>
            </a:lvl1pPr>
            <a:lvl2pPr marL="685800" indent="-228600">
              <a:buClr>
                <a:srgbClr val="002060"/>
              </a:buClr>
              <a:buFont typeface="Calibri" panose="020F0502020204030204" pitchFamily="34" charset="0"/>
              <a:buChar char="»"/>
              <a:defRPr sz="1400" spc="300">
                <a:solidFill>
                  <a:schemeClr val="tx1">
                    <a:lumMod val="50000"/>
                    <a:lumOff val="50000"/>
                  </a:schemeClr>
                </a:solidFill>
                <a:latin typeface="Montserrat Light"/>
              </a:defRPr>
            </a:lvl2pPr>
            <a:lvl3pPr marL="1143000" indent="-228600">
              <a:buClr>
                <a:srgbClr val="002060"/>
              </a:buClr>
              <a:buFont typeface="Calibri" panose="020F0502020204030204" pitchFamily="34" charset="0"/>
              <a:buChar char="»"/>
              <a:defRPr sz="1400" spc="300">
                <a:solidFill>
                  <a:schemeClr val="tx1">
                    <a:lumMod val="50000"/>
                    <a:lumOff val="50000"/>
                  </a:schemeClr>
                </a:solidFill>
                <a:latin typeface="Montserrat Light"/>
              </a:defRPr>
            </a:lvl3pPr>
            <a:lvl4pPr marL="1600200" indent="-228600">
              <a:buClr>
                <a:srgbClr val="002060"/>
              </a:buClr>
              <a:buFont typeface="Calibri" panose="020F0502020204030204" pitchFamily="34" charset="0"/>
              <a:buChar char="»"/>
              <a:defRPr sz="1400" spc="300">
                <a:solidFill>
                  <a:schemeClr val="tx1">
                    <a:lumMod val="50000"/>
                    <a:lumOff val="50000"/>
                  </a:schemeClr>
                </a:solidFill>
                <a:latin typeface="Montserrat Light"/>
              </a:defRPr>
            </a:lvl4pPr>
            <a:lvl5pPr marL="2057400" indent="-228600">
              <a:buClr>
                <a:srgbClr val="002060"/>
              </a:buClr>
              <a:buFont typeface="Calibri" panose="020F0502020204030204" pitchFamily="34" charset="0"/>
              <a:buChar char="»"/>
              <a:defRPr sz="1400" spc="300">
                <a:solidFill>
                  <a:schemeClr val="tx1">
                    <a:lumMod val="50000"/>
                    <a:lumOff val="50000"/>
                  </a:schemeClr>
                </a:solidFill>
                <a:latin typeface="Montserrat Light"/>
              </a:defRPr>
            </a:lvl5pPr>
          </a:lstStyle>
          <a:p>
            <a:pPr lvl="0"/>
            <a:r>
              <a:rPr lang="en-US" dirty="0"/>
              <a:t>SUBTITLE</a:t>
            </a:r>
          </a:p>
        </p:txBody>
      </p:sp>
      <p:sp>
        <p:nvSpPr>
          <p:cNvPr id="7" name="Content Placeholder 2">
            <a:extLst>
              <a:ext uri="{FF2B5EF4-FFF2-40B4-BE49-F238E27FC236}">
                <a16:creationId xmlns:a16="http://schemas.microsoft.com/office/drawing/2014/main" id="{45FFC5DC-396D-4BDB-8D63-6EE956F85288}"/>
              </a:ext>
            </a:extLst>
          </p:cNvPr>
          <p:cNvSpPr>
            <a:spLocks noGrp="1"/>
          </p:cNvSpPr>
          <p:nvPr>
            <p:ph idx="13" hasCustomPrompt="1"/>
          </p:nvPr>
        </p:nvSpPr>
        <p:spPr>
          <a:xfrm>
            <a:off x="628650" y="2467709"/>
            <a:ext cx="7886700" cy="3706932"/>
          </a:xfrm>
        </p:spPr>
        <p:txBody>
          <a:bodyPr>
            <a:normAutofit/>
          </a:bodyPr>
          <a:lstStyle>
            <a:lvl1pPr marL="228600" indent="-228600">
              <a:buClr>
                <a:schemeClr val="accent4"/>
              </a:buClr>
              <a:buFont typeface="Calibri" panose="020F0502020204030204" pitchFamily="34" charset="0"/>
              <a:buChar char="»"/>
              <a:defRPr sz="1400" spc="300">
                <a:solidFill>
                  <a:schemeClr val="tx1">
                    <a:lumMod val="50000"/>
                    <a:lumOff val="50000"/>
                  </a:schemeClr>
                </a:solidFill>
                <a:latin typeface="Abadi" panose="020B0604020104020204" pitchFamily="34" charset="0"/>
              </a:defRPr>
            </a:lvl1pPr>
            <a:lvl2pPr marL="685800" indent="-228600">
              <a:buClr>
                <a:srgbClr val="002060"/>
              </a:buClr>
              <a:buFont typeface="Calibri" panose="020F0502020204030204" pitchFamily="34" charset="0"/>
              <a:buChar char="»"/>
              <a:defRPr sz="1400" spc="300">
                <a:solidFill>
                  <a:schemeClr val="tx1">
                    <a:lumMod val="50000"/>
                    <a:lumOff val="50000"/>
                  </a:schemeClr>
                </a:solidFill>
                <a:latin typeface="Montserrat Light"/>
              </a:defRPr>
            </a:lvl2pPr>
            <a:lvl3pPr marL="1143000" indent="-228600">
              <a:buClr>
                <a:srgbClr val="002060"/>
              </a:buClr>
              <a:buFont typeface="Calibri" panose="020F0502020204030204" pitchFamily="34" charset="0"/>
              <a:buChar char="»"/>
              <a:defRPr sz="1400" spc="300">
                <a:solidFill>
                  <a:schemeClr val="tx1">
                    <a:lumMod val="50000"/>
                    <a:lumOff val="50000"/>
                  </a:schemeClr>
                </a:solidFill>
                <a:latin typeface="Montserrat Light"/>
              </a:defRPr>
            </a:lvl3pPr>
            <a:lvl4pPr marL="1600200" indent="-228600">
              <a:buClr>
                <a:srgbClr val="002060"/>
              </a:buClr>
              <a:buFont typeface="Calibri" panose="020F0502020204030204" pitchFamily="34" charset="0"/>
              <a:buChar char="»"/>
              <a:defRPr sz="1400" spc="300">
                <a:solidFill>
                  <a:schemeClr val="tx1">
                    <a:lumMod val="50000"/>
                    <a:lumOff val="50000"/>
                  </a:schemeClr>
                </a:solidFill>
                <a:latin typeface="Montserrat Light"/>
              </a:defRPr>
            </a:lvl4pPr>
            <a:lvl5pPr marL="2057400" indent="-228600">
              <a:buClr>
                <a:srgbClr val="002060"/>
              </a:buClr>
              <a:buFont typeface="Calibri" panose="020F0502020204030204" pitchFamily="34" charset="0"/>
              <a:buChar char="»"/>
              <a:defRPr sz="1400" spc="300">
                <a:solidFill>
                  <a:schemeClr val="tx1">
                    <a:lumMod val="50000"/>
                    <a:lumOff val="50000"/>
                  </a:schemeClr>
                </a:solidFill>
                <a:latin typeface="Montserrat Light"/>
              </a:defRPr>
            </a:lvl5pPr>
          </a:lstStyle>
          <a:p>
            <a:pPr lvl="0"/>
            <a:r>
              <a:rPr lang="en-US" dirty="0"/>
              <a:t>Content</a:t>
            </a:r>
          </a:p>
        </p:txBody>
      </p:sp>
      <p:sp>
        <p:nvSpPr>
          <p:cNvPr id="9" name="Rectangle 8">
            <a:extLst>
              <a:ext uri="{FF2B5EF4-FFF2-40B4-BE49-F238E27FC236}">
                <a16:creationId xmlns:a16="http://schemas.microsoft.com/office/drawing/2014/main" id="{B7233CF5-0C66-44AC-94A1-4CBB9732660D}"/>
              </a:ext>
            </a:extLst>
          </p:cNvPr>
          <p:cNvSpPr/>
          <p:nvPr userDrawn="1"/>
        </p:nvSpPr>
        <p:spPr>
          <a:xfrm flipV="1">
            <a:off x="628649" y="6308654"/>
            <a:ext cx="7886699"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77DE14F-6038-428F-A54A-389BA2ADAA51}"/>
              </a:ext>
            </a:extLst>
          </p:cNvPr>
          <p:cNvSpPr/>
          <p:nvPr userDrawn="1"/>
        </p:nvSpPr>
        <p:spPr>
          <a:xfrm>
            <a:off x="628649" y="6406132"/>
            <a:ext cx="7886699" cy="30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spc="300" dirty="0">
                <a:solidFill>
                  <a:schemeClr val="accent4"/>
                </a:solidFill>
                <a:latin typeface="+mj-lt"/>
              </a:rPr>
              <a:t> WILMINGTON DEPARTMENT OF PLANNING AND DEVELOPMENT                   </a:t>
            </a:r>
            <a:fld id="{2FB436D4-8D72-4682-AF16-412DD8FAE08A}" type="slidenum">
              <a:rPr lang="en-US" sz="1200" spc="300" smtClean="0">
                <a:solidFill>
                  <a:schemeClr val="accent4"/>
                </a:solidFill>
                <a:latin typeface="+mj-lt"/>
              </a:rPr>
              <a:pPr algn="l"/>
              <a:t>‹#›</a:t>
            </a:fld>
            <a:endParaRPr lang="en-US" sz="1200" spc="300" dirty="0">
              <a:solidFill>
                <a:schemeClr val="accent4"/>
              </a:solidFill>
              <a:latin typeface="+mj-lt"/>
            </a:endParaRPr>
          </a:p>
        </p:txBody>
      </p:sp>
    </p:spTree>
    <p:extLst>
      <p:ext uri="{BB962C8B-B14F-4D97-AF65-F5344CB8AC3E}">
        <p14:creationId xmlns:p14="http://schemas.microsoft.com/office/powerpoint/2010/main" val="202716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solidFill>
            <a:schemeClr val="accent1">
              <a:lumMod val="50000"/>
            </a:schemeClr>
          </a:solidFill>
        </p:spPr>
        <p:txBody>
          <a:bodyPr anchor="b"/>
          <a:lstStyle>
            <a:lvl1pPr>
              <a:defRPr sz="6000" b="1" spc="300">
                <a:solidFill>
                  <a:schemeClr val="accent4"/>
                </a:solidFill>
                <a:latin typeface="Abadi" panose="020B0604020104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lumMod val="50000"/>
                  </a:schemeClr>
                </a:solidFill>
                <a:latin typeface="Lato"/>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281FBE04-0370-4B1A-8176-10B3319F2B0D}"/>
              </a:ext>
            </a:extLst>
          </p:cNvPr>
          <p:cNvSpPr/>
          <p:nvPr userDrawn="1"/>
        </p:nvSpPr>
        <p:spPr>
          <a:xfrm flipV="1">
            <a:off x="628649" y="6308654"/>
            <a:ext cx="7886699"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3E1E895-9B55-4B02-AA0E-A01898C29D2E}"/>
              </a:ext>
            </a:extLst>
          </p:cNvPr>
          <p:cNvSpPr/>
          <p:nvPr userDrawn="1"/>
        </p:nvSpPr>
        <p:spPr>
          <a:xfrm>
            <a:off x="628649" y="6406132"/>
            <a:ext cx="7886699" cy="30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spc="300" dirty="0">
                <a:solidFill>
                  <a:schemeClr val="accent4"/>
                </a:solidFill>
                <a:latin typeface="+mj-lt"/>
              </a:rPr>
              <a:t> WILMINGTON DEPARTMENT OF PLANNING AND DEVELOPMENT                   </a:t>
            </a:r>
            <a:fld id="{2FB436D4-8D72-4682-AF16-412DD8FAE08A}" type="slidenum">
              <a:rPr lang="en-US" sz="1200" spc="300" smtClean="0">
                <a:solidFill>
                  <a:schemeClr val="accent4"/>
                </a:solidFill>
                <a:latin typeface="+mj-lt"/>
              </a:rPr>
              <a:pPr algn="l"/>
              <a:t>‹#›</a:t>
            </a:fld>
            <a:endParaRPr lang="en-US" sz="1200" spc="300" dirty="0">
              <a:solidFill>
                <a:schemeClr val="accent4"/>
              </a:solidFill>
              <a:latin typeface="+mj-lt"/>
            </a:endParaRPr>
          </a:p>
        </p:txBody>
      </p:sp>
    </p:spTree>
    <p:extLst>
      <p:ext uri="{BB962C8B-B14F-4D97-AF65-F5344CB8AC3E}">
        <p14:creationId xmlns:p14="http://schemas.microsoft.com/office/powerpoint/2010/main" val="368633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C9D348-156D-4C26-A6B9-83B08D7062C2}"/>
              </a:ext>
            </a:extLst>
          </p:cNvPr>
          <p:cNvSpPr/>
          <p:nvPr userDrawn="1"/>
        </p:nvSpPr>
        <p:spPr>
          <a:xfrm flipV="1">
            <a:off x="628649" y="6308654"/>
            <a:ext cx="7886699" cy="45719"/>
          </a:xfrm>
          <a:prstGeom prst="rect">
            <a:avLst/>
          </a:prstGeom>
          <a:solidFill>
            <a:srgbClr val="ECB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B31BD80-CE20-432A-89D2-A56F5DB57E85}"/>
              </a:ext>
            </a:extLst>
          </p:cNvPr>
          <p:cNvSpPr/>
          <p:nvPr userDrawn="1"/>
        </p:nvSpPr>
        <p:spPr>
          <a:xfrm>
            <a:off x="628649" y="6406132"/>
            <a:ext cx="7886699" cy="3034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spc="300" dirty="0">
                <a:solidFill>
                  <a:schemeClr val="accent4"/>
                </a:solidFill>
                <a:latin typeface="+mj-lt"/>
              </a:rPr>
              <a:t> WILMINGTON DEPARTMENT OF PLANNING AND DEVELOPMENT                   </a:t>
            </a:r>
            <a:fld id="{2FB436D4-8D72-4682-AF16-412DD8FAE08A}" type="slidenum">
              <a:rPr lang="en-US" sz="1200" spc="300" smtClean="0">
                <a:solidFill>
                  <a:schemeClr val="accent4"/>
                </a:solidFill>
                <a:latin typeface="+mj-lt"/>
              </a:rPr>
              <a:pPr algn="l"/>
              <a:t>‹#›</a:t>
            </a:fld>
            <a:endParaRPr lang="en-US" sz="1200" spc="300" dirty="0">
              <a:solidFill>
                <a:schemeClr val="accent4"/>
              </a:solidFill>
              <a:latin typeface="+mj-lt"/>
            </a:endParaRPr>
          </a:p>
        </p:txBody>
      </p:sp>
    </p:spTree>
    <p:extLst>
      <p:ext uri="{BB962C8B-B14F-4D97-AF65-F5344CB8AC3E}">
        <p14:creationId xmlns:p14="http://schemas.microsoft.com/office/powerpoint/2010/main" val="197305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94F3D-E071-4E5E-862A-3750D78A769E}" type="datetimeFigureOut">
              <a:rPr lang="en-US" smtClean="0"/>
              <a:t>9/8/2021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65B84-A4EC-4A35-BA4C-BBC5FEF515EC}" type="slidenum">
              <a:rPr lang="en-US" smtClean="0"/>
              <a:t>‹#›</a:t>
            </a:fld>
            <a:endParaRPr lang="en-US"/>
          </a:p>
        </p:txBody>
      </p:sp>
    </p:spTree>
    <p:extLst>
      <p:ext uri="{BB962C8B-B14F-4D97-AF65-F5344CB8AC3E}">
        <p14:creationId xmlns:p14="http://schemas.microsoft.com/office/powerpoint/2010/main" val="1903578913"/>
      </p:ext>
    </p:extLst>
  </p:cSld>
  <p:clrMap bg1="lt1" tx1="dk1" bg2="lt2" tx2="dk2" accent1="accent1" accent2="accent2" accent3="accent3" accent4="accent4" accent5="accent5" accent6="accent6" hlink="hlink" folHlink="folHlink"/>
  <p:sldLayoutIdLst>
    <p:sldLayoutId id="2147483667" r:id="rId1"/>
    <p:sldLayoutId id="2147483688" r:id="rId2"/>
    <p:sldLayoutId id="2147483677" r:id="rId3"/>
    <p:sldLayoutId id="2147483676" r:id="rId4"/>
    <p:sldLayoutId id="2147483675" r:id="rId5"/>
    <p:sldLayoutId id="2147483666" r:id="rId6"/>
    <p:sldLayoutId id="2147483662" r:id="rId7"/>
    <p:sldLayoutId id="2147483663" r:id="rId8"/>
    <p:sldLayoutId id="2147483672" r:id="rId9"/>
    <p:sldLayoutId id="2147483684" r:id="rId10"/>
    <p:sldLayoutId id="2147483689" r:id="rId11"/>
    <p:sldLayoutId id="2147483685" r:id="rId12"/>
    <p:sldLayoutId id="2147483686" r:id="rId13"/>
    <p:sldLayoutId id="2147483687" r:id="rId14"/>
    <p:sldLayoutId id="2147483664" r:id="rId15"/>
    <p:sldLayoutId id="2147483665" r:id="rId16"/>
    <p:sldLayoutId id="2147483668" r:id="rId17"/>
    <p:sldLayoutId id="2147483669" r:id="rId18"/>
    <p:sldLayoutId id="2147483678" r:id="rId19"/>
    <p:sldLayoutId id="2147483690" r:id="rId20"/>
    <p:sldLayoutId id="2147483679" r:id="rId21"/>
    <p:sldLayoutId id="2147483680"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4B836-82F8-4A57-8D89-8651300906B1}"/>
              </a:ext>
            </a:extLst>
          </p:cNvPr>
          <p:cNvSpPr>
            <a:spLocks noGrp="1"/>
          </p:cNvSpPr>
          <p:nvPr>
            <p:ph type="body" sz="quarter" idx="10"/>
          </p:nvPr>
        </p:nvSpPr>
        <p:spPr>
          <a:xfrm>
            <a:off x="2843868" y="3122752"/>
            <a:ext cx="6300132" cy="396875"/>
          </a:xfrm>
        </p:spPr>
        <p:txBody>
          <a:bodyPr>
            <a:normAutofit fontScale="92500"/>
          </a:bodyPr>
          <a:lstStyle/>
          <a:p>
            <a:r>
              <a:rPr lang="en-US" b="1" dirty="0"/>
              <a:t>Community Development and Urban Planning Committee</a:t>
            </a:r>
          </a:p>
        </p:txBody>
      </p:sp>
      <p:sp>
        <p:nvSpPr>
          <p:cNvPr id="3" name="Text Placeholder 2">
            <a:extLst>
              <a:ext uri="{FF2B5EF4-FFF2-40B4-BE49-F238E27FC236}">
                <a16:creationId xmlns:a16="http://schemas.microsoft.com/office/drawing/2014/main" id="{1187CABF-73BA-4FF5-B2A6-7D0CA48B0E71}"/>
              </a:ext>
            </a:extLst>
          </p:cNvPr>
          <p:cNvSpPr>
            <a:spLocks noGrp="1"/>
          </p:cNvSpPr>
          <p:nvPr>
            <p:ph type="body" sz="quarter" idx="11"/>
          </p:nvPr>
        </p:nvSpPr>
        <p:spPr/>
        <p:txBody>
          <a:bodyPr>
            <a:normAutofit lnSpcReduction="10000"/>
          </a:bodyPr>
          <a:lstStyle/>
          <a:p>
            <a:r>
              <a:rPr lang="en-US" dirty="0"/>
              <a:t>Ordinance #0086</a:t>
            </a:r>
          </a:p>
        </p:txBody>
      </p:sp>
      <p:sp>
        <p:nvSpPr>
          <p:cNvPr id="4" name="Text Placeholder 3">
            <a:extLst>
              <a:ext uri="{FF2B5EF4-FFF2-40B4-BE49-F238E27FC236}">
                <a16:creationId xmlns:a16="http://schemas.microsoft.com/office/drawing/2014/main" id="{87EDED27-7A80-4641-9C5F-CFAEB4C2EE86}"/>
              </a:ext>
            </a:extLst>
          </p:cNvPr>
          <p:cNvSpPr>
            <a:spLocks noGrp="1"/>
          </p:cNvSpPr>
          <p:nvPr>
            <p:ph type="body" sz="quarter" idx="12"/>
          </p:nvPr>
        </p:nvSpPr>
        <p:spPr/>
        <p:txBody>
          <a:bodyPr/>
          <a:lstStyle/>
          <a:p>
            <a:r>
              <a:rPr lang="en-US" dirty="0"/>
              <a:t>September 9, 2021</a:t>
            </a:r>
          </a:p>
        </p:txBody>
      </p:sp>
    </p:spTree>
    <p:extLst>
      <p:ext uri="{BB962C8B-B14F-4D97-AF65-F5344CB8AC3E}">
        <p14:creationId xmlns:p14="http://schemas.microsoft.com/office/powerpoint/2010/main" val="324264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1948070"/>
            <a:ext cx="7886700" cy="4909931"/>
          </a:xfrm>
        </p:spPr>
        <p:txBody>
          <a:bodyPr>
            <a:normAutofit/>
          </a:bodyPr>
          <a:lstStyle/>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(c)  </a:t>
            </a:r>
            <a:r>
              <a:rPr lang="en-US" sz="1600" i="1" spc="10" dirty="0">
                <a:effectLst/>
                <a:ea typeface="Times New Roman" panose="02020603050405020304" pitchFamily="18" charset="0"/>
                <a:cs typeface="Calibri" panose="020F0502020204030204" pitchFamily="34" charset="0"/>
              </a:rPr>
              <a:t>Uses permitted under zoning board of adjustment approval.</a:t>
            </a:r>
            <a:r>
              <a:rPr lang="en-US" sz="1600" spc="10" dirty="0">
                <a:effectLst/>
                <a:ea typeface="Times New Roman" panose="02020603050405020304" pitchFamily="18" charset="0"/>
                <a:cs typeface="Calibri" panose="020F0502020204030204" pitchFamily="34" charset="0"/>
              </a:rPr>
              <a:t> </a:t>
            </a: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(1)  Light manufacturing, provided that no highly flammable or explosive processes are employed. </a:t>
            </a:r>
            <a:r>
              <a:rPr lang="en-US" sz="1600" u="sng" spc="10" dirty="0">
                <a:effectLst/>
                <a:ea typeface="Times New Roman" panose="02020603050405020304" pitchFamily="18" charset="0"/>
                <a:cs typeface="Calibri" panose="020F0502020204030204" pitchFamily="34" charset="0"/>
              </a:rPr>
              <a:t>(</a:t>
            </a:r>
            <a:r>
              <a:rPr lang="en-US" sz="1600" u="sng" dirty="0">
                <a:effectLst/>
                <a:ea typeface="Calibri" panose="020F0502020204030204" pitchFamily="34" charset="0"/>
                <a:cs typeface="Calibri" panose="020F0502020204030204" pitchFamily="34" charset="0"/>
              </a:rPr>
              <a:t>Limited to 5,000 square feet or less per approved use</a:t>
            </a:r>
            <a:r>
              <a:rPr lang="en-US" sz="1600" u="sng" spc="10" dirty="0">
                <a:effectLst/>
                <a:ea typeface="Times New Roman" panose="02020603050405020304" pitchFamily="18" charset="0"/>
                <a:cs typeface="Calibri" panose="020F0502020204030204" pitchFamily="34" charset="0"/>
              </a:rPr>
              <a:t>).</a:t>
            </a:r>
            <a:endParaRPr lang="en-US" sz="1600" dirty="0">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(11)  Place of business of a builder, carpenter, caterer, cleaner, contractor, decorator, dyer, dressmaker, electrician, furrier, mason, milliner, optician, painter, photographer, plumber, roofer, shoemaker, tinsmith, upholsterer, and similar non-nuisance businesses; provided, that power propelling units of not more than five horsepower are used for processing equipment or machinery. The outdoor/exterior storage of materials and equipment, as well as automobile/truck repair services, are prohibited. </a:t>
            </a:r>
            <a:r>
              <a:rPr lang="en-US" sz="1600" u="sng" spc="10" dirty="0">
                <a:effectLst/>
                <a:ea typeface="Times New Roman" panose="02020603050405020304" pitchFamily="18" charset="0"/>
                <a:cs typeface="Calibri" panose="020F0502020204030204" pitchFamily="34" charset="0"/>
              </a:rPr>
              <a:t>(Limited to 5,000 square feet or less)</a:t>
            </a:r>
            <a:endParaRPr lang="en-US" sz="1600" dirty="0">
              <a:effectLst/>
              <a:ea typeface="Calibri" panose="020F0502020204030204" pitchFamily="34" charset="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C55E974A-751F-4F44-B003-80DC7B1242B2}"/>
              </a:ext>
            </a:extLst>
          </p:cNvPr>
          <p:cNvSpPr>
            <a:spLocks noGrp="1"/>
          </p:cNvSpPr>
          <p:nvPr>
            <p:ph type="title"/>
          </p:nvPr>
        </p:nvSpPr>
        <p:spPr>
          <a:xfrm>
            <a:off x="628650" y="145774"/>
            <a:ext cx="7886700" cy="1597924"/>
          </a:xfrm>
        </p:spPr>
        <p:txBody>
          <a:bodyPr>
            <a:noAutofit/>
          </a:bodyPr>
          <a:lstStyle/>
          <a:p>
            <a:r>
              <a:rPr lang="en-US" sz="2400" b="1" u="sng" dirty="0">
                <a:effectLst/>
                <a:ea typeface="Calibri" panose="020F0502020204030204" pitchFamily="34" charset="0"/>
                <a:cs typeface="Times New Roman" panose="02020603050405020304" pitchFamily="18" charset="0"/>
              </a:rPr>
              <a:t>Proposed Amendment to limit light industrial uses to 5000 Square Feet in the W-4 (Waterfront/Residential) Zoning District (continued)</a:t>
            </a:r>
            <a:endParaRPr lang="en-US" sz="2400" dirty="0"/>
          </a:p>
        </p:txBody>
      </p:sp>
    </p:spTree>
    <p:extLst>
      <p:ext uri="{BB962C8B-B14F-4D97-AF65-F5344CB8AC3E}">
        <p14:creationId xmlns:p14="http://schemas.microsoft.com/office/powerpoint/2010/main" val="323089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451652"/>
            <a:ext cx="7886700" cy="3086884"/>
          </a:xfrm>
        </p:spPr>
        <p:txBody>
          <a:bodyPr>
            <a:normAutofit/>
          </a:bodyPr>
          <a:lstStyle/>
          <a:p>
            <a:pPr marL="0" marR="0" indent="0" algn="just">
              <a:lnSpc>
                <a:spcPct val="115000"/>
              </a:lnSpc>
              <a:spcBef>
                <a:spcPts val="0"/>
              </a:spcBef>
              <a:spcAft>
                <a:spcPts val="0"/>
              </a:spcAft>
              <a:buNone/>
              <a:tabLst>
                <a:tab pos="-914400" algn="l"/>
              </a:tabLst>
            </a:pPr>
            <a:r>
              <a:rPr lang="en-US" b="1" i="1" dirty="0">
                <a:effectLst/>
                <a:ea typeface="Calibri" panose="020F0502020204030204" pitchFamily="34" charset="0"/>
                <a:cs typeface="Times New Roman" panose="02020603050405020304" pitchFamily="18" charset="0"/>
              </a:rPr>
              <a:t>Rationale: </a:t>
            </a:r>
            <a:r>
              <a:rPr lang="en-US" dirty="0">
                <a:effectLst/>
                <a:ea typeface="Calibri" panose="020F0502020204030204" pitchFamily="34" charset="0"/>
                <a:cs typeface="Times New Roman" panose="02020603050405020304" pitchFamily="18" charset="0"/>
              </a:rPr>
              <a:t>This amendment specifically identifies and amends the matter of right uses and uses permitted with Zoning Board of Adjustment approval to limit light industrial uses to 5000 square feet.  This amendment does not prohibit the use of light industrial uses in the W-4 district; however, they should be limited in size as the primary purpose of district is the development of residential, commercial and office uses.  While light industrial uses are permitted in the district the use should be limited in scale to further the primary purpose of the W-4 Residential commercial district. </a:t>
            </a:r>
          </a:p>
          <a:p>
            <a:pPr marL="0" indent="0">
              <a:buNone/>
            </a:pPr>
            <a:endParaRPr lang="en-US" dirty="0"/>
          </a:p>
          <a:p>
            <a:endParaRPr lang="en-US" dirty="0"/>
          </a:p>
        </p:txBody>
      </p:sp>
      <p:sp>
        <p:nvSpPr>
          <p:cNvPr id="6" name="Title 4">
            <a:extLst>
              <a:ext uri="{FF2B5EF4-FFF2-40B4-BE49-F238E27FC236}">
                <a16:creationId xmlns:a16="http://schemas.microsoft.com/office/drawing/2014/main" id="{01E5C3E3-D079-41DE-88D9-D83A68C0CE02}"/>
              </a:ext>
            </a:extLst>
          </p:cNvPr>
          <p:cNvSpPr>
            <a:spLocks noGrp="1"/>
          </p:cNvSpPr>
          <p:nvPr>
            <p:ph type="title"/>
          </p:nvPr>
        </p:nvSpPr>
        <p:spPr>
          <a:xfrm>
            <a:off x="628650" y="397566"/>
            <a:ext cx="7886700" cy="1597924"/>
          </a:xfrm>
        </p:spPr>
        <p:txBody>
          <a:bodyPr>
            <a:noAutofit/>
          </a:bodyPr>
          <a:lstStyle/>
          <a:p>
            <a:r>
              <a:rPr lang="en-US" sz="2400" b="1" u="sng" dirty="0">
                <a:effectLst/>
                <a:ea typeface="Calibri" panose="020F0502020204030204" pitchFamily="34" charset="0"/>
                <a:cs typeface="Times New Roman" panose="02020603050405020304" pitchFamily="18" charset="0"/>
              </a:rPr>
              <a:t>Proposed Amendment to limit light industrial uses to 5000 Square Feet in the W-4 (Waterfront/Residential) Zoning District (continued)</a:t>
            </a:r>
            <a:endParaRPr lang="en-US" sz="2400" dirty="0"/>
          </a:p>
        </p:txBody>
      </p:sp>
    </p:spTree>
    <p:extLst>
      <p:ext uri="{BB962C8B-B14F-4D97-AF65-F5344CB8AC3E}">
        <p14:creationId xmlns:p14="http://schemas.microsoft.com/office/powerpoint/2010/main" val="251241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1855304"/>
            <a:ext cx="7886700" cy="5413515"/>
          </a:xfrm>
        </p:spPr>
        <p:txBody>
          <a:bodyPr>
            <a:normAutofit/>
          </a:bodyPr>
          <a:lstStyle/>
          <a:p>
            <a:pPr marL="0" marR="0" indent="0" algn="just" fontAlgn="ctr">
              <a:lnSpc>
                <a:spcPct val="115000"/>
              </a:lnSpc>
              <a:spcBef>
                <a:spcPts val="0"/>
              </a:spcBef>
              <a:spcAft>
                <a:spcPts val="1000"/>
              </a:spcAft>
              <a:buNone/>
            </a:pPr>
            <a:r>
              <a:rPr lang="en-US" sz="1600" b="1" dirty="0">
                <a:effectLst/>
                <a:ea typeface="Times New Roman" panose="02020603050405020304" pitchFamily="18" charset="0"/>
                <a:cs typeface="Calibri" panose="020F0502020204030204" pitchFamily="34" charset="0"/>
              </a:rPr>
              <a:t>Sec. 48-339. - W-4 district.</a:t>
            </a:r>
            <a:endParaRPr lang="en-US" sz="1600" dirty="0">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(a)  </a:t>
            </a:r>
            <a:r>
              <a:rPr lang="en-US" sz="1600" i="1" spc="10" dirty="0">
                <a:effectLst/>
                <a:ea typeface="Times New Roman" panose="02020603050405020304" pitchFamily="18" charset="0"/>
                <a:cs typeface="Calibri" panose="020F0502020204030204" pitchFamily="34" charset="0"/>
              </a:rPr>
              <a:t>Purpose.</a:t>
            </a:r>
            <a:r>
              <a:rPr lang="en-US" sz="1600" spc="10" dirty="0">
                <a:effectLst/>
                <a:ea typeface="Times New Roman" panose="02020603050405020304" pitchFamily="18" charset="0"/>
                <a:cs typeface="Calibri" panose="020F0502020204030204" pitchFamily="34" charset="0"/>
              </a:rPr>
              <a:t> The W-4 waterfront residential commercial district is designed to provide areas adjacent to the central business district and residential neighborhoods where medium to high density residential, retail and office development can take place. </a:t>
            </a:r>
            <a:endParaRPr lang="en-US" sz="1600" dirty="0">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(c)  </a:t>
            </a:r>
            <a:r>
              <a:rPr lang="en-US" sz="1600" i="1" spc="10" dirty="0">
                <a:effectLst/>
                <a:ea typeface="Times New Roman" panose="02020603050405020304" pitchFamily="18" charset="0"/>
                <a:cs typeface="Calibri" panose="020F0502020204030204" pitchFamily="34" charset="0"/>
              </a:rPr>
              <a:t>Uses permitted under zoning board of adjustment approval.</a:t>
            </a:r>
            <a:r>
              <a:rPr lang="en-US" sz="1600" spc="10" dirty="0">
                <a:effectLst/>
                <a:ea typeface="Times New Roman" panose="02020603050405020304" pitchFamily="18" charset="0"/>
                <a:cs typeface="Calibri" panose="020F0502020204030204" pitchFamily="34" charset="0"/>
              </a:rPr>
              <a:t> The following uses are permitted if approved by the zoning board of adjustment as provided in article II, division 3 of this chapter, subject to the condition that the proposed development will be consistent with the waterfront development review standards and will not preclude the development of those uses permitted as a matter of right: </a:t>
            </a:r>
            <a:endParaRPr lang="en-US" sz="1600" dirty="0">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(5)  Wholesale storage. </a:t>
            </a:r>
            <a:r>
              <a:rPr lang="en-US" sz="1600" u="sng" spc="10" dirty="0">
                <a:effectLst/>
                <a:ea typeface="Times New Roman" panose="02020603050405020304" pitchFamily="18" charset="0"/>
                <a:cs typeface="Calibri" panose="020F0502020204030204" pitchFamily="34" charset="0"/>
              </a:rPr>
              <a:t>(excluding outdoor storage)</a:t>
            </a:r>
            <a:endParaRPr lang="en-US" sz="1600" dirty="0">
              <a:effectLst/>
              <a:ea typeface="Calibri" panose="020F0502020204030204" pitchFamily="34" charset="0"/>
              <a:cs typeface="Times New Roman" panose="02020603050405020304" pitchFamily="18" charset="0"/>
            </a:endParaRPr>
          </a:p>
          <a:p>
            <a:endParaRPr lang="en-US" dirty="0"/>
          </a:p>
        </p:txBody>
      </p:sp>
      <p:sp>
        <p:nvSpPr>
          <p:cNvPr id="7" name="Title 6">
            <a:extLst>
              <a:ext uri="{FF2B5EF4-FFF2-40B4-BE49-F238E27FC236}">
                <a16:creationId xmlns:a16="http://schemas.microsoft.com/office/drawing/2014/main" id="{3FC55BFC-2A2C-452D-BC65-59124A5D53B6}"/>
              </a:ext>
            </a:extLst>
          </p:cNvPr>
          <p:cNvSpPr>
            <a:spLocks noGrp="1"/>
          </p:cNvSpPr>
          <p:nvPr>
            <p:ph type="title"/>
          </p:nvPr>
        </p:nvSpPr>
        <p:spPr/>
        <p:txBody>
          <a:bodyPr>
            <a:normAutofit/>
          </a:bodyPr>
          <a:lstStyle/>
          <a:p>
            <a:r>
              <a:rPr lang="en-US" sz="2400" dirty="0"/>
              <a:t>Proposed Amendment to prohibit outdoor storage in the W-4 (Waterfront/Residential Commercial) zoning district</a:t>
            </a:r>
          </a:p>
        </p:txBody>
      </p:sp>
    </p:spTree>
    <p:extLst>
      <p:ext uri="{BB962C8B-B14F-4D97-AF65-F5344CB8AC3E}">
        <p14:creationId xmlns:p14="http://schemas.microsoft.com/office/powerpoint/2010/main" val="252332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491409"/>
            <a:ext cx="7886700" cy="4777410"/>
          </a:xfrm>
        </p:spPr>
        <p:txBody>
          <a:bodyPr>
            <a:normAutofit/>
          </a:bodyPr>
          <a:lstStyle/>
          <a:p>
            <a:pPr marL="0" marR="0" indent="0" algn="just">
              <a:lnSpc>
                <a:spcPct val="115000"/>
              </a:lnSpc>
              <a:spcBef>
                <a:spcPts val="0"/>
              </a:spcBef>
              <a:spcAft>
                <a:spcPts val="0"/>
              </a:spcAft>
              <a:buNone/>
              <a:tabLst>
                <a:tab pos="-914400" algn="l"/>
              </a:tabLst>
            </a:pPr>
            <a:r>
              <a:rPr lang="en-US" b="1" i="1" dirty="0">
                <a:effectLst/>
                <a:ea typeface="Calibri" panose="020F0502020204030204" pitchFamily="34" charset="0"/>
                <a:cs typeface="Times New Roman" panose="02020603050405020304" pitchFamily="18" charset="0"/>
              </a:rPr>
              <a:t>Rationale: </a:t>
            </a:r>
            <a:r>
              <a:rPr lang="en-US" dirty="0">
                <a:effectLst/>
                <a:ea typeface="Calibri" panose="020F0502020204030204" pitchFamily="34" charset="0"/>
                <a:cs typeface="Times New Roman" panose="02020603050405020304" pitchFamily="18" charset="0"/>
              </a:rPr>
              <a:t>This amends the uses permitted with Zoning Board of Adjustment approval to prohibit outdoor wholesale storage as a use permitted with Zoning Board of Adjustment approval. This amendment does not prohibit the use of indoor wholesale storage in W-4 district; however, outdoor storage will not be permitted.</a:t>
            </a:r>
          </a:p>
          <a:p>
            <a:endParaRPr lang="en-US" dirty="0"/>
          </a:p>
        </p:txBody>
      </p:sp>
      <p:sp>
        <p:nvSpPr>
          <p:cNvPr id="7" name="Title 6">
            <a:extLst>
              <a:ext uri="{FF2B5EF4-FFF2-40B4-BE49-F238E27FC236}">
                <a16:creationId xmlns:a16="http://schemas.microsoft.com/office/drawing/2014/main" id="{3FC55BFC-2A2C-452D-BC65-59124A5D53B6}"/>
              </a:ext>
            </a:extLst>
          </p:cNvPr>
          <p:cNvSpPr>
            <a:spLocks noGrp="1"/>
          </p:cNvSpPr>
          <p:nvPr>
            <p:ph type="title"/>
          </p:nvPr>
        </p:nvSpPr>
        <p:spPr/>
        <p:txBody>
          <a:bodyPr>
            <a:normAutofit/>
          </a:bodyPr>
          <a:lstStyle/>
          <a:p>
            <a:r>
              <a:rPr lang="en-US" sz="2400" dirty="0"/>
              <a:t>Proposed Amendment to prohibit outdoor storage in the W-4 (Waterfront/Residential Commercial) zoning district. (continued)</a:t>
            </a:r>
          </a:p>
        </p:txBody>
      </p:sp>
    </p:spTree>
    <p:extLst>
      <p:ext uri="{BB962C8B-B14F-4D97-AF65-F5344CB8AC3E}">
        <p14:creationId xmlns:p14="http://schemas.microsoft.com/office/powerpoint/2010/main" val="216239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133600"/>
            <a:ext cx="7886700" cy="5135219"/>
          </a:xfrm>
        </p:spPr>
        <p:txBody>
          <a:bodyPr>
            <a:normAutofit/>
          </a:bodyPr>
          <a:lstStyle/>
          <a:p>
            <a:pPr marL="0" marR="0" indent="0" algn="just">
              <a:lnSpc>
                <a:spcPct val="115000"/>
              </a:lnSpc>
              <a:spcBef>
                <a:spcPts val="0"/>
              </a:spcBef>
              <a:spcAft>
                <a:spcPts val="0"/>
              </a:spcAft>
              <a:buNone/>
              <a:tabLst>
                <a:tab pos="-914400" algn="l"/>
              </a:tabLst>
            </a:pPr>
            <a:r>
              <a:rPr lang="en-US" sz="1600" b="1" dirty="0">
                <a:solidFill>
                  <a:schemeClr val="bg1">
                    <a:lumMod val="50000"/>
                  </a:schemeClr>
                </a:solidFill>
                <a:effectLst/>
                <a:ea typeface="Times New Roman" panose="02020603050405020304" pitchFamily="18" charset="0"/>
                <a:cs typeface="Calibri" panose="020F0502020204030204" pitchFamily="34" charset="0"/>
              </a:rPr>
              <a:t>Sec. 48-523. - Applicability.</a:t>
            </a:r>
            <a:endParaRPr lang="en-US" sz="1600" dirty="0">
              <a:solidFill>
                <a:schemeClr val="bg1">
                  <a:lumMod val="50000"/>
                </a:schemeClr>
              </a:solidFill>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solidFill>
                  <a:schemeClr val="bg1">
                    <a:lumMod val="50000"/>
                  </a:schemeClr>
                </a:solidFill>
                <a:effectLst/>
                <a:ea typeface="Times New Roman" panose="02020603050405020304" pitchFamily="18" charset="0"/>
                <a:cs typeface="Calibri" panose="020F0502020204030204" pitchFamily="34" charset="0"/>
              </a:rPr>
              <a:t>The provisions of this subdivision shall be applicable to: </a:t>
            </a:r>
            <a:endParaRPr lang="en-US" sz="1600" dirty="0">
              <a:solidFill>
                <a:schemeClr val="bg1">
                  <a:lumMod val="50000"/>
                </a:schemeClr>
              </a:solidFill>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solidFill>
                  <a:schemeClr val="bg1">
                    <a:lumMod val="50000"/>
                  </a:schemeClr>
                </a:solidFill>
                <a:effectLst/>
                <a:ea typeface="Times New Roman" panose="02020603050405020304" pitchFamily="18" charset="0"/>
                <a:cs typeface="Calibri" panose="020F0502020204030204" pitchFamily="34" charset="0"/>
              </a:rPr>
              <a:t>b.  </a:t>
            </a:r>
            <a:r>
              <a:rPr lang="en-US" sz="1600" i="1" spc="10" dirty="0">
                <a:solidFill>
                  <a:schemeClr val="bg1">
                    <a:lumMod val="50000"/>
                  </a:schemeClr>
                </a:solidFill>
                <a:effectLst/>
                <a:ea typeface="Times New Roman" panose="02020603050405020304" pitchFamily="18" charset="0"/>
                <a:cs typeface="Calibri" panose="020F0502020204030204" pitchFamily="34" charset="0"/>
              </a:rPr>
              <a:t>New construction or expansion of parking lots.</a:t>
            </a:r>
            <a:r>
              <a:rPr lang="en-US" sz="1600" spc="10" dirty="0">
                <a:solidFill>
                  <a:schemeClr val="bg1">
                    <a:lumMod val="50000"/>
                  </a:schemeClr>
                </a:solidFill>
                <a:effectLst/>
                <a:ea typeface="Times New Roman" panose="02020603050405020304" pitchFamily="18" charset="0"/>
                <a:cs typeface="Calibri" panose="020F0502020204030204" pitchFamily="34" charset="0"/>
              </a:rPr>
              <a:t> Any off-street surface parking lot that is first proposed or is newly constructed, and any existing surface parking lot that is proposed to be expanded or enlarged, after such effective date, if located in any zoning district except M-2, general industrial</a:t>
            </a:r>
            <a:r>
              <a:rPr lang="en-US" sz="1600" strike="sngStrike" spc="10" dirty="0">
                <a:solidFill>
                  <a:schemeClr val="bg1">
                    <a:lumMod val="50000"/>
                  </a:schemeClr>
                </a:solidFill>
                <a:effectLst/>
                <a:ea typeface="Times New Roman" panose="02020603050405020304" pitchFamily="18" charset="0"/>
                <a:cs typeface="Calibri" panose="020F0502020204030204" pitchFamily="34" charset="0"/>
              </a:rPr>
              <a:t>, and waterfront districts,</a:t>
            </a:r>
            <a:r>
              <a:rPr lang="en-US" sz="1600" spc="10" dirty="0">
                <a:solidFill>
                  <a:schemeClr val="bg1">
                    <a:lumMod val="50000"/>
                  </a:schemeClr>
                </a:solidFill>
                <a:effectLst/>
                <a:ea typeface="Times New Roman" panose="02020603050405020304" pitchFamily="18" charset="0"/>
                <a:cs typeface="Calibri" panose="020F0502020204030204" pitchFamily="34" charset="0"/>
              </a:rPr>
              <a:t> shall comply with the provisions of this subsection as follows: </a:t>
            </a:r>
            <a:endParaRPr lang="en-US" sz="1600" dirty="0">
              <a:solidFill>
                <a:schemeClr val="bg1">
                  <a:lumMod val="50000"/>
                </a:schemeClr>
              </a:solidFill>
              <a:effectLst/>
              <a:ea typeface="Calibri" panose="020F0502020204030204" pitchFamily="34" charset="0"/>
              <a:cs typeface="Times New Roman" panose="02020603050405020304" pitchFamily="18" charset="0"/>
            </a:endParaRPr>
          </a:p>
          <a:p>
            <a:endParaRPr lang="en-US" dirty="0"/>
          </a:p>
        </p:txBody>
      </p:sp>
      <p:sp>
        <p:nvSpPr>
          <p:cNvPr id="7" name="Title 6">
            <a:extLst>
              <a:ext uri="{FF2B5EF4-FFF2-40B4-BE49-F238E27FC236}">
                <a16:creationId xmlns:a16="http://schemas.microsoft.com/office/drawing/2014/main" id="{3FC55BFC-2A2C-452D-BC65-59124A5D53B6}"/>
              </a:ext>
            </a:extLst>
          </p:cNvPr>
          <p:cNvSpPr>
            <a:spLocks noGrp="1"/>
          </p:cNvSpPr>
          <p:nvPr>
            <p:ph type="title"/>
          </p:nvPr>
        </p:nvSpPr>
        <p:spPr/>
        <p:txBody>
          <a:bodyPr>
            <a:normAutofit/>
          </a:bodyPr>
          <a:lstStyle/>
          <a:p>
            <a:r>
              <a:rPr lang="en-US" sz="2400" dirty="0"/>
              <a:t>Proposed Amendment to remove the exemption of waterfront districts from parking lot landscaping requirements.</a:t>
            </a:r>
          </a:p>
        </p:txBody>
      </p:sp>
    </p:spTree>
    <p:extLst>
      <p:ext uri="{BB962C8B-B14F-4D97-AF65-F5344CB8AC3E}">
        <p14:creationId xmlns:p14="http://schemas.microsoft.com/office/powerpoint/2010/main" val="389474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133600"/>
            <a:ext cx="7886700" cy="5135219"/>
          </a:xfrm>
        </p:spPr>
        <p:txBody>
          <a:bodyPr>
            <a:normAutofit/>
          </a:bodyPr>
          <a:lstStyle/>
          <a:p>
            <a:pPr marL="0" marR="0" indent="0" algn="just">
              <a:lnSpc>
                <a:spcPct val="115000"/>
              </a:lnSpc>
              <a:spcBef>
                <a:spcPts val="0"/>
              </a:spcBef>
              <a:spcAft>
                <a:spcPts val="0"/>
              </a:spcAft>
              <a:buNone/>
              <a:tabLst>
                <a:tab pos="-914400" algn="l"/>
              </a:tabLst>
            </a:pPr>
            <a:r>
              <a:rPr lang="en-US" b="1" i="1" dirty="0">
                <a:effectLst/>
                <a:ea typeface="Calibri" panose="020F0502020204030204" pitchFamily="34" charset="0"/>
                <a:cs typeface="Times New Roman" panose="02020603050405020304" pitchFamily="18" charset="0"/>
              </a:rPr>
              <a:t>Rationale: </a:t>
            </a:r>
            <a:r>
              <a:rPr lang="en-US" dirty="0">
                <a:effectLst/>
                <a:ea typeface="Calibri" panose="020F0502020204030204" pitchFamily="34" charset="0"/>
                <a:cs typeface="Times New Roman" panose="02020603050405020304" pitchFamily="18" charset="0"/>
              </a:rPr>
              <a:t>This amendment will require all new parking lots in the waterfront districts to comply with parking lot landscaping requirements. Given that many waterfront districts border waterways parking lot landscaping will advance the cities resiliency goals such as stormwater capture, increasing tree canopy and reducing heat island effect associated with surface parking lots.  New parking lots developed in any waterfront district will now be required to meet screening, street tree and interior landscaping requirements.</a:t>
            </a:r>
          </a:p>
          <a:p>
            <a:endParaRPr lang="en-US" dirty="0"/>
          </a:p>
        </p:txBody>
      </p:sp>
      <p:sp>
        <p:nvSpPr>
          <p:cNvPr id="7" name="Title 6">
            <a:extLst>
              <a:ext uri="{FF2B5EF4-FFF2-40B4-BE49-F238E27FC236}">
                <a16:creationId xmlns:a16="http://schemas.microsoft.com/office/drawing/2014/main" id="{3FC55BFC-2A2C-452D-BC65-59124A5D53B6}"/>
              </a:ext>
            </a:extLst>
          </p:cNvPr>
          <p:cNvSpPr>
            <a:spLocks noGrp="1"/>
          </p:cNvSpPr>
          <p:nvPr>
            <p:ph type="title"/>
          </p:nvPr>
        </p:nvSpPr>
        <p:spPr/>
        <p:txBody>
          <a:bodyPr>
            <a:normAutofit/>
          </a:bodyPr>
          <a:lstStyle/>
          <a:p>
            <a:r>
              <a:rPr lang="en-US" sz="2400" dirty="0"/>
              <a:t>Proposed Amendment to remove the exemption of waterfront districts from parking lot landscaping requirements. (continued)</a:t>
            </a:r>
          </a:p>
        </p:txBody>
      </p:sp>
    </p:spTree>
    <p:extLst>
      <p:ext uri="{BB962C8B-B14F-4D97-AF65-F5344CB8AC3E}">
        <p14:creationId xmlns:p14="http://schemas.microsoft.com/office/powerpoint/2010/main" val="221660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C55E-74FA-40B8-AA02-27967A8E8AB8}"/>
              </a:ext>
            </a:extLst>
          </p:cNvPr>
          <p:cNvSpPr>
            <a:spLocks noGrp="1"/>
          </p:cNvSpPr>
          <p:nvPr>
            <p:ph type="title"/>
          </p:nvPr>
        </p:nvSpPr>
        <p:spPr/>
        <p:txBody>
          <a:bodyPr/>
          <a:lstStyle/>
          <a:p>
            <a:r>
              <a:rPr lang="en-US" dirty="0"/>
              <a:t>Recommendation</a:t>
            </a:r>
          </a:p>
        </p:txBody>
      </p:sp>
      <p:sp>
        <p:nvSpPr>
          <p:cNvPr id="4" name="Content Placeholder 3">
            <a:extLst>
              <a:ext uri="{FF2B5EF4-FFF2-40B4-BE49-F238E27FC236}">
                <a16:creationId xmlns:a16="http://schemas.microsoft.com/office/drawing/2014/main" id="{00C0F37B-5D6B-458F-ABA4-2AA65998D2DE}"/>
              </a:ext>
            </a:extLst>
          </p:cNvPr>
          <p:cNvSpPr>
            <a:spLocks noGrp="1"/>
          </p:cNvSpPr>
          <p:nvPr>
            <p:ph idx="13"/>
          </p:nvPr>
        </p:nvSpPr>
        <p:spPr>
          <a:xfrm>
            <a:off x="628650" y="2345635"/>
            <a:ext cx="7886700" cy="3260035"/>
          </a:xfrm>
        </p:spPr>
        <p:txBody>
          <a:bodyPr>
            <a:normAutofit/>
          </a:bodyPr>
          <a:lstStyle/>
          <a:p>
            <a:r>
              <a:rPr lang="en-US" b="1" dirty="0">
                <a:ea typeface="Calibri" panose="020F0502020204030204" pitchFamily="34" charset="0"/>
              </a:rPr>
              <a:t>The Department of Planning recommends the approval of Ordinance #0086;</a:t>
            </a:r>
            <a:r>
              <a:rPr lang="en-US" sz="1400" dirty="0">
                <a:solidFill>
                  <a:schemeClr val="bg1">
                    <a:lumMod val="50000"/>
                  </a:schemeClr>
                </a:solidFill>
                <a:effectLst/>
                <a:latin typeface="Abadi" panose="020B0604020104020204" pitchFamily="34" charset="0"/>
                <a:ea typeface="Calibri" panose="020F0502020204030204" pitchFamily="34" charset="0"/>
              </a:rPr>
              <a:t> Proposed amendments to Chapter 48 (Zoning Code) as follows:  amend Section 48-316 (Definitions) to define drive-through facilities;  amend Section 48-339 (W-4 Districts) to prohibit drive-through facilities, limit the size of printing plants, light manufacturing and other places of business, and prohibit exterior and outdoor wholesale storage uses; and Section 48-523 (Applicability of Landscaping Requirements) to address parking lot landscaping requirements in waterfront districts.  Zoning Referral 557-21.</a:t>
            </a:r>
            <a:r>
              <a:rPr lang="en-US" sz="14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00075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806B-3EC4-4828-8530-0540793706D4}"/>
              </a:ext>
            </a:extLst>
          </p:cNvPr>
          <p:cNvSpPr>
            <a:spLocks noGrp="1"/>
          </p:cNvSpPr>
          <p:nvPr>
            <p:ph type="title"/>
          </p:nvPr>
        </p:nvSpPr>
        <p:spPr/>
        <p:txBody>
          <a:bodyPr>
            <a:normAutofit/>
          </a:bodyPr>
          <a:lstStyle/>
          <a:p>
            <a:r>
              <a:rPr lang="en-US" sz="3200" dirty="0"/>
              <a:t>Ordinance #0086</a:t>
            </a:r>
          </a:p>
        </p:txBody>
      </p:sp>
      <p:sp>
        <p:nvSpPr>
          <p:cNvPr id="5" name="TextBox 4">
            <a:extLst>
              <a:ext uri="{FF2B5EF4-FFF2-40B4-BE49-F238E27FC236}">
                <a16:creationId xmlns:a16="http://schemas.microsoft.com/office/drawing/2014/main" id="{1506C21B-3057-450D-BFED-B1E034D1F756}"/>
              </a:ext>
            </a:extLst>
          </p:cNvPr>
          <p:cNvSpPr txBox="1"/>
          <p:nvPr/>
        </p:nvSpPr>
        <p:spPr>
          <a:xfrm>
            <a:off x="628650" y="1996471"/>
            <a:ext cx="7886700" cy="1569660"/>
          </a:xfrm>
          <a:prstGeom prst="rect">
            <a:avLst/>
          </a:prstGeom>
          <a:noFill/>
        </p:spPr>
        <p:txBody>
          <a:bodyPr wrap="square">
            <a:spAutoFit/>
          </a:bodyPr>
          <a:lstStyle/>
          <a:p>
            <a:r>
              <a:rPr lang="en-US" sz="1600" b="1" dirty="0">
                <a:solidFill>
                  <a:schemeClr val="bg1">
                    <a:lumMod val="50000"/>
                  </a:schemeClr>
                </a:solidFill>
                <a:latin typeface="Abadi" panose="020B0604020104020204" pitchFamily="34" charset="0"/>
                <a:ea typeface="Calibri" panose="020F0502020204030204" pitchFamily="34" charset="0"/>
              </a:rPr>
              <a:t>Ordinance #0086</a:t>
            </a:r>
            <a:r>
              <a:rPr lang="en-US" sz="1600" b="1" dirty="0">
                <a:solidFill>
                  <a:schemeClr val="bg1">
                    <a:lumMod val="50000"/>
                  </a:schemeClr>
                </a:solidFill>
                <a:effectLst/>
                <a:latin typeface="Abadi" panose="020B0604020104020204" pitchFamily="34" charset="0"/>
                <a:ea typeface="Calibri" panose="020F0502020204030204" pitchFamily="34" charset="0"/>
              </a:rPr>
              <a:t>: </a:t>
            </a:r>
            <a:r>
              <a:rPr lang="en-US" sz="1600" dirty="0">
                <a:solidFill>
                  <a:schemeClr val="bg1">
                    <a:lumMod val="50000"/>
                  </a:schemeClr>
                </a:solidFill>
                <a:effectLst/>
                <a:latin typeface="Abadi" panose="020B0604020104020204" pitchFamily="34" charset="0"/>
                <a:ea typeface="Calibri" panose="020F0502020204030204" pitchFamily="34" charset="0"/>
              </a:rPr>
              <a:t> Proposed amendments to Chapter 48 (Zoning Code) as follows:  amend Section 48-316 (Definitions) to define drive-through facilities;  amend Section 48-339 (W-4 Districts) to prohibit drive-through facilities, limit the size of printing plants, light manufacturing and other places of business, and prohibit exterior and outdoor wholesale storage uses; and Section 48-523 (Applicability of Landscaping Requirements) to address parking lot landscaping requirements in waterfront districts.  </a:t>
            </a:r>
            <a:endParaRPr lang="en-US" sz="1600" dirty="0">
              <a:solidFill>
                <a:schemeClr val="bg1">
                  <a:lumMod val="50000"/>
                </a:schemeClr>
              </a:solidFill>
              <a:latin typeface="Abadi" panose="020B0604020104020204" pitchFamily="34" charset="0"/>
            </a:endParaRPr>
          </a:p>
        </p:txBody>
      </p:sp>
    </p:spTree>
    <p:extLst>
      <p:ext uri="{BB962C8B-B14F-4D97-AF65-F5344CB8AC3E}">
        <p14:creationId xmlns:p14="http://schemas.microsoft.com/office/powerpoint/2010/main" val="241026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7B79-36D7-4DC8-A63D-A9A9A5218976}"/>
              </a:ext>
            </a:extLst>
          </p:cNvPr>
          <p:cNvSpPr>
            <a:spLocks noGrp="1"/>
          </p:cNvSpPr>
          <p:nvPr>
            <p:ph type="title"/>
          </p:nvPr>
        </p:nvSpPr>
        <p:spPr/>
        <p:txBody>
          <a:bodyPr>
            <a:normAutofit/>
          </a:bodyPr>
          <a:lstStyle/>
          <a:p>
            <a:r>
              <a:rPr lang="en-US" sz="3200" dirty="0"/>
              <a:t>Background</a:t>
            </a:r>
          </a:p>
        </p:txBody>
      </p:sp>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080591"/>
            <a:ext cx="7886700" cy="4094050"/>
          </a:xfrm>
        </p:spPr>
        <p:txBody>
          <a:bodyPr>
            <a:normAutofit/>
          </a:bodyPr>
          <a:lstStyle/>
          <a:p>
            <a:pPr lvl="0"/>
            <a:r>
              <a:rPr lang="en-US" dirty="0">
                <a:solidFill>
                  <a:schemeClr val="bg2">
                    <a:lumMod val="50000"/>
                  </a:schemeClr>
                </a:solidFill>
              </a:rPr>
              <a:t>The Department of Planning is working to incrementally update the City Zoning Code.</a:t>
            </a:r>
          </a:p>
          <a:p>
            <a:r>
              <a:rPr lang="en-US" dirty="0">
                <a:solidFill>
                  <a:schemeClr val="bg2">
                    <a:lumMod val="50000"/>
                  </a:schemeClr>
                </a:solidFill>
              </a:rPr>
              <a:t>Waterfront zoning was developed in the early 1980’s with no substantial updates since that time.  Planning partnered with University of Delaware Institute for Public Administration to review and proposed updates to our Waterfront Zoning Districts</a:t>
            </a:r>
          </a:p>
          <a:p>
            <a:r>
              <a:rPr lang="en-US" dirty="0">
                <a:solidFill>
                  <a:schemeClr val="bg2">
                    <a:lumMod val="50000"/>
                  </a:schemeClr>
                </a:solidFill>
              </a:rPr>
              <a:t>This is the first step in a number of updates that will be reviewed and proposed by the Department of Planning.</a:t>
            </a:r>
          </a:p>
          <a:p>
            <a:r>
              <a:rPr lang="en-US" dirty="0">
                <a:solidFill>
                  <a:schemeClr val="bg2">
                    <a:lumMod val="50000"/>
                  </a:schemeClr>
                </a:solidFill>
              </a:rPr>
              <a:t>The amendments are designed to amend the W-4 (Waterfront/Residential) zoning district to reflect and encourage mixed use development and encourage land use patterns consistent with an urban context.</a:t>
            </a:r>
          </a:p>
          <a:p>
            <a:pPr marL="0" marR="0" indent="0" algn="just">
              <a:lnSpc>
                <a:spcPct val="115000"/>
              </a:lnSpc>
              <a:spcBef>
                <a:spcPts val="0"/>
              </a:spcBef>
              <a:spcAft>
                <a:spcPts val="0"/>
              </a:spcAft>
              <a:buNone/>
              <a:tabLst>
                <a:tab pos="-914400" algn="l"/>
              </a:tabLst>
            </a:pPr>
            <a:endParaRPr lang="en-US" sz="1600" dirty="0">
              <a:effectLst/>
              <a:ea typeface="Calibri" panose="020F0502020204030204" pitchFamily="34" charset="0"/>
              <a:cs typeface="Times New Roman" panose="02020603050405020304" pitchFamily="18" charset="0"/>
            </a:endParaRPr>
          </a:p>
          <a:p>
            <a:endParaRPr lang="en-US" sz="1600" dirty="0"/>
          </a:p>
          <a:p>
            <a:pPr marL="0" indent="0">
              <a:buNone/>
            </a:pPr>
            <a:endParaRPr lang="en-US" dirty="0"/>
          </a:p>
          <a:p>
            <a:endParaRPr lang="en-US" dirty="0"/>
          </a:p>
        </p:txBody>
      </p:sp>
    </p:spTree>
    <p:extLst>
      <p:ext uri="{BB962C8B-B14F-4D97-AF65-F5344CB8AC3E}">
        <p14:creationId xmlns:p14="http://schemas.microsoft.com/office/powerpoint/2010/main" val="339463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7B79-36D7-4DC8-A63D-A9A9A5218976}"/>
              </a:ext>
            </a:extLst>
          </p:cNvPr>
          <p:cNvSpPr>
            <a:spLocks noGrp="1"/>
          </p:cNvSpPr>
          <p:nvPr>
            <p:ph type="title"/>
          </p:nvPr>
        </p:nvSpPr>
        <p:spPr/>
        <p:txBody>
          <a:bodyPr>
            <a:normAutofit/>
          </a:bodyPr>
          <a:lstStyle/>
          <a:p>
            <a:r>
              <a:rPr lang="en-US" sz="3200" dirty="0"/>
              <a:t>Proposed Changes</a:t>
            </a:r>
          </a:p>
        </p:txBody>
      </p:sp>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517913"/>
            <a:ext cx="7886700" cy="3656728"/>
          </a:xfrm>
        </p:spPr>
        <p:txBody>
          <a:bodyPr>
            <a:normAutofit/>
          </a:bodyPr>
          <a:lstStyle/>
          <a:p>
            <a:pPr marL="0" indent="0">
              <a:buNone/>
            </a:pPr>
            <a:endParaRPr lang="en-US" dirty="0"/>
          </a:p>
          <a:p>
            <a:endParaRPr lang="en-US" dirty="0"/>
          </a:p>
        </p:txBody>
      </p:sp>
      <p:sp>
        <p:nvSpPr>
          <p:cNvPr id="5" name="TextBox 4">
            <a:extLst>
              <a:ext uri="{FF2B5EF4-FFF2-40B4-BE49-F238E27FC236}">
                <a16:creationId xmlns:a16="http://schemas.microsoft.com/office/drawing/2014/main" id="{B4F8E29E-B1D6-44B7-9904-31A3C95DC136}"/>
              </a:ext>
            </a:extLst>
          </p:cNvPr>
          <p:cNvSpPr txBox="1"/>
          <p:nvPr/>
        </p:nvSpPr>
        <p:spPr>
          <a:xfrm>
            <a:off x="628650" y="2213822"/>
            <a:ext cx="7886700" cy="2057102"/>
          </a:xfrm>
          <a:prstGeom prst="rect">
            <a:avLst/>
          </a:prstGeom>
          <a:noFill/>
        </p:spPr>
        <p:txBody>
          <a:bodyPr wrap="square">
            <a:spAutoFit/>
          </a:bodyPr>
          <a:lstStyle/>
          <a:p>
            <a:pPr marL="342900" marR="0" lvl="0" indent="-342900" algn="just">
              <a:lnSpc>
                <a:spcPct val="115000"/>
              </a:lnSpc>
              <a:spcBef>
                <a:spcPts val="0"/>
              </a:spcBef>
              <a:spcAft>
                <a:spcPts val="0"/>
              </a:spcAft>
              <a:buSzPts val="1100"/>
              <a:buFont typeface="Times New Roman" panose="02020603050405020304" pitchFamily="18" charset="0"/>
              <a:buAutoNum type="arabicPeriod"/>
            </a:pPr>
            <a:r>
              <a:rPr lang="en-US" sz="16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Amend Section 48-316 to define </a:t>
            </a:r>
            <a:r>
              <a:rPr lang="en-US" sz="1600" b="1"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drive-through facility </a:t>
            </a:r>
          </a:p>
          <a:p>
            <a:pPr marL="342900" marR="0" lvl="0" indent="-342900" algn="just">
              <a:lnSpc>
                <a:spcPct val="115000"/>
              </a:lnSpc>
              <a:spcBef>
                <a:spcPts val="0"/>
              </a:spcBef>
              <a:spcAft>
                <a:spcPts val="0"/>
              </a:spcAft>
              <a:buSzPts val="1100"/>
              <a:buFont typeface="Times New Roman" panose="02020603050405020304" pitchFamily="18" charset="0"/>
              <a:buAutoNum type="arabicPeriod"/>
            </a:pPr>
            <a:r>
              <a:rPr lang="en-US" sz="16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Amend Section 48-339 to </a:t>
            </a:r>
            <a:r>
              <a:rPr lang="en-US" sz="1600" b="1"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prohibit drive through facilities</a:t>
            </a:r>
            <a:r>
              <a:rPr lang="en-US" sz="16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 in the W-4 Waterfront district</a:t>
            </a:r>
          </a:p>
          <a:p>
            <a:pPr marL="342900" marR="0" lvl="0" indent="-342900" algn="just">
              <a:lnSpc>
                <a:spcPct val="115000"/>
              </a:lnSpc>
              <a:spcBef>
                <a:spcPts val="0"/>
              </a:spcBef>
              <a:spcAft>
                <a:spcPts val="0"/>
              </a:spcAft>
              <a:buSzPts val="1100"/>
              <a:buFont typeface="Times New Roman" panose="02020603050405020304" pitchFamily="18" charset="0"/>
              <a:buAutoNum type="arabicPeriod"/>
            </a:pPr>
            <a:r>
              <a:rPr lang="en-US" sz="16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Amend Section 48-339 to </a:t>
            </a:r>
            <a:r>
              <a:rPr lang="en-US" sz="1600" b="1"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limit the size of light industrial uses</a:t>
            </a:r>
            <a:r>
              <a:rPr lang="en-US" sz="16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 to 5000 square feet</a:t>
            </a:r>
          </a:p>
          <a:p>
            <a:pPr marL="342900" marR="0" lvl="0" indent="-342900" algn="just">
              <a:lnSpc>
                <a:spcPct val="115000"/>
              </a:lnSpc>
              <a:spcBef>
                <a:spcPts val="0"/>
              </a:spcBef>
              <a:spcAft>
                <a:spcPts val="0"/>
              </a:spcAft>
              <a:buSzPts val="1100"/>
              <a:buFont typeface="Times New Roman" panose="02020603050405020304" pitchFamily="18" charset="0"/>
              <a:buAutoNum type="arabicPeriod"/>
            </a:pPr>
            <a:r>
              <a:rPr lang="en-US" sz="16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Amend Section 48-339 to </a:t>
            </a:r>
            <a:r>
              <a:rPr lang="en-US" sz="1600" b="1"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prohibit outdoor wholesale storage</a:t>
            </a:r>
          </a:p>
          <a:p>
            <a:pPr marL="342900" marR="0" lvl="0" indent="-342900" algn="just">
              <a:lnSpc>
                <a:spcPct val="115000"/>
              </a:lnSpc>
              <a:spcBef>
                <a:spcPts val="0"/>
              </a:spcBef>
              <a:spcAft>
                <a:spcPts val="1000"/>
              </a:spcAft>
              <a:buSzPts val="1100"/>
              <a:buFont typeface="Times New Roman" panose="02020603050405020304" pitchFamily="18" charset="0"/>
              <a:buAutoNum type="arabicPeriod"/>
            </a:pPr>
            <a:r>
              <a:rPr lang="en-US" sz="16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Amend Section 48-523 to remove the exception of </a:t>
            </a:r>
            <a:r>
              <a:rPr lang="en-US" sz="1600" b="1"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parking lot landscaping </a:t>
            </a:r>
            <a:r>
              <a:rPr lang="en-US" sz="1600"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in the Waterfront district</a:t>
            </a:r>
          </a:p>
        </p:txBody>
      </p:sp>
    </p:spTree>
    <p:extLst>
      <p:ext uri="{BB962C8B-B14F-4D97-AF65-F5344CB8AC3E}">
        <p14:creationId xmlns:p14="http://schemas.microsoft.com/office/powerpoint/2010/main" val="279600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7B79-36D7-4DC8-A63D-A9A9A5218976}"/>
              </a:ext>
            </a:extLst>
          </p:cNvPr>
          <p:cNvSpPr>
            <a:spLocks noGrp="1"/>
          </p:cNvSpPr>
          <p:nvPr>
            <p:ph type="title"/>
          </p:nvPr>
        </p:nvSpPr>
        <p:spPr/>
        <p:txBody>
          <a:bodyPr>
            <a:normAutofit/>
          </a:bodyPr>
          <a:lstStyle/>
          <a:p>
            <a:r>
              <a:rPr lang="en-US" sz="2400" b="1" u="sng" dirty="0">
                <a:effectLst/>
                <a:ea typeface="Calibri" panose="020F0502020204030204" pitchFamily="34" charset="0"/>
                <a:cs typeface="Times New Roman" panose="02020603050405020304" pitchFamily="18" charset="0"/>
              </a:rPr>
              <a:t>Proposed Amendment to Define Through Facility</a:t>
            </a:r>
            <a:endParaRPr lang="en-US" sz="2400" dirty="0"/>
          </a:p>
        </p:txBody>
      </p:sp>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1881809"/>
            <a:ext cx="7886700" cy="3656728"/>
          </a:xfrm>
        </p:spPr>
        <p:txBody>
          <a:bodyPr>
            <a:normAutofit/>
          </a:bodyPr>
          <a:lstStyle/>
          <a:p>
            <a:pPr marL="0" indent="0" algn="just">
              <a:lnSpc>
                <a:spcPct val="115000"/>
              </a:lnSpc>
              <a:spcBef>
                <a:spcPts val="0"/>
              </a:spcBef>
              <a:spcAft>
                <a:spcPts val="975"/>
              </a:spcAft>
              <a:buNone/>
            </a:pPr>
            <a:r>
              <a:rPr lang="en-US" sz="1800" b="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Sec. 48-316. - Definitions</a:t>
            </a:r>
            <a:endParaRPr lang="en-US" i="1" u="sng" spc="10" dirty="0">
              <a:solidFill>
                <a:schemeClr val="bg1">
                  <a:lumMod val="50000"/>
                </a:schemeClr>
              </a:solidFill>
              <a:effectLst/>
              <a:ea typeface="Times New Roman" panose="02020603050405020304" pitchFamily="18" charset="0"/>
              <a:cs typeface="Calibri" panose="020F0502020204030204" pitchFamily="34" charset="0"/>
            </a:endParaRPr>
          </a:p>
          <a:p>
            <a:pPr marL="0" marR="0" algn="just">
              <a:lnSpc>
                <a:spcPct val="115000"/>
              </a:lnSpc>
              <a:spcBef>
                <a:spcPts val="0"/>
              </a:spcBef>
              <a:spcAft>
                <a:spcPts val="975"/>
              </a:spcAft>
            </a:pPr>
            <a:endParaRPr lang="en-US" i="1" u="sng" spc="10" dirty="0">
              <a:ea typeface="Times New Roman" panose="02020603050405020304" pitchFamily="18" charset="0"/>
              <a:cs typeface="Calibri" panose="020F0502020204030204" pitchFamily="34" charset="0"/>
            </a:endParaRPr>
          </a:p>
          <a:p>
            <a:pPr marL="0" marR="0" indent="0" algn="just">
              <a:lnSpc>
                <a:spcPct val="115000"/>
              </a:lnSpc>
              <a:spcBef>
                <a:spcPts val="0"/>
              </a:spcBef>
              <a:spcAft>
                <a:spcPts val="975"/>
              </a:spcAft>
              <a:buNone/>
            </a:pPr>
            <a:r>
              <a:rPr lang="en-US" i="1" u="sng" spc="10" dirty="0">
                <a:effectLst/>
                <a:ea typeface="Times New Roman" panose="02020603050405020304" pitchFamily="18" charset="0"/>
                <a:cs typeface="Calibri" panose="020F0502020204030204" pitchFamily="34" charset="0"/>
              </a:rPr>
              <a:t>Drive through facility</a:t>
            </a:r>
            <a:r>
              <a:rPr lang="en-US" u="sng" spc="10" dirty="0">
                <a:effectLst/>
                <a:ea typeface="Times New Roman" panose="02020603050405020304" pitchFamily="18" charset="0"/>
                <a:cs typeface="Calibri" panose="020F0502020204030204" pitchFamily="34" charset="0"/>
              </a:rPr>
              <a:t> means</a:t>
            </a:r>
            <a:r>
              <a:rPr lang="en-US" u="sng" dirty="0">
                <a:effectLst/>
                <a:ea typeface="Calibri" panose="020F0502020204030204" pitchFamily="34" charset="0"/>
                <a:cs typeface="Calibri" panose="020F0502020204030204" pitchFamily="34" charset="0"/>
              </a:rPr>
              <a:t> a facility which accommodates automobiles and from which the occupants of the automobiles may make purchases or transact business, including the stacking spaces in which automobiles wait. Examples include but are not limited to drive-up windows, menu boards, order boards or boxes, drive-in restaurants, drive-up banks and automated teller machines and drive-up pharmacies. Drive-through facilities shall not include the parking spaces used for customer pick-up or loading of goods or products purchased on-site or prior to the customer’s arrival, or parking and loading spaces used for the donation of secondhand goods.</a:t>
            </a:r>
            <a:r>
              <a:rPr lang="en-US" u="sng" spc="10" dirty="0">
                <a:effectLst/>
                <a:ea typeface="Times New Roman" panose="02020603050405020304" pitchFamily="18" charset="0"/>
                <a:cs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232848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7B79-36D7-4DC8-A63D-A9A9A5218976}"/>
              </a:ext>
            </a:extLst>
          </p:cNvPr>
          <p:cNvSpPr>
            <a:spLocks noGrp="1"/>
          </p:cNvSpPr>
          <p:nvPr>
            <p:ph type="title"/>
          </p:nvPr>
        </p:nvSpPr>
        <p:spPr/>
        <p:txBody>
          <a:bodyPr>
            <a:normAutofit/>
          </a:bodyPr>
          <a:lstStyle/>
          <a:p>
            <a:r>
              <a:rPr lang="en-US" sz="2400" b="1" u="sng" dirty="0">
                <a:effectLst/>
                <a:ea typeface="Calibri" panose="020F0502020204030204" pitchFamily="34" charset="0"/>
                <a:cs typeface="Times New Roman" panose="02020603050405020304" pitchFamily="18" charset="0"/>
              </a:rPr>
              <a:t>Proposed Amendment to Define Through Facility (Continued)</a:t>
            </a:r>
            <a:endParaRPr lang="en-US" sz="2400" dirty="0"/>
          </a:p>
        </p:txBody>
      </p:sp>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1881809"/>
            <a:ext cx="7886700" cy="3656728"/>
          </a:xfrm>
        </p:spPr>
        <p:txBody>
          <a:bodyPr>
            <a:normAutofit/>
          </a:bodyPr>
          <a:lstStyle/>
          <a:p>
            <a:pPr marL="0" marR="0" indent="0" algn="just">
              <a:lnSpc>
                <a:spcPct val="115000"/>
              </a:lnSpc>
              <a:spcBef>
                <a:spcPts val="0"/>
              </a:spcBef>
              <a:spcAft>
                <a:spcPts val="0"/>
              </a:spcAft>
              <a:buNone/>
              <a:tabLst>
                <a:tab pos="-914400" algn="l"/>
              </a:tabLst>
            </a:pPr>
            <a:r>
              <a:rPr lang="en-US" b="1" i="1" dirty="0">
                <a:effectLst/>
                <a:ea typeface="Calibri" panose="020F0502020204030204" pitchFamily="34" charset="0"/>
                <a:cs typeface="Times New Roman" panose="02020603050405020304" pitchFamily="18" charset="0"/>
              </a:rPr>
              <a:t>Rationale: </a:t>
            </a:r>
            <a:r>
              <a:rPr lang="en-US" dirty="0">
                <a:effectLst/>
                <a:ea typeface="Calibri" panose="020F0502020204030204" pitchFamily="34" charset="0"/>
                <a:cs typeface="Times New Roman" panose="02020603050405020304" pitchFamily="18" charset="0"/>
              </a:rPr>
              <a:t>This amendment adds a formal definition of “drive through facility” to the list of</a:t>
            </a:r>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definitions used in the waterfront section of the zoning code.  This definition shall be used later</a:t>
            </a:r>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in other sections to define a prohibited use in the W-4 (Waterfront Residential) zoning district. </a:t>
            </a:r>
          </a:p>
          <a:p>
            <a:pPr marL="0" indent="0">
              <a:buNone/>
            </a:pPr>
            <a:endParaRPr lang="en-US" dirty="0"/>
          </a:p>
          <a:p>
            <a:endParaRPr lang="en-US" dirty="0"/>
          </a:p>
        </p:txBody>
      </p:sp>
    </p:spTree>
    <p:extLst>
      <p:ext uri="{BB962C8B-B14F-4D97-AF65-F5344CB8AC3E}">
        <p14:creationId xmlns:p14="http://schemas.microsoft.com/office/powerpoint/2010/main" val="191509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7B79-36D7-4DC8-A63D-A9A9A5218976}"/>
              </a:ext>
            </a:extLst>
          </p:cNvPr>
          <p:cNvSpPr>
            <a:spLocks noGrp="1"/>
          </p:cNvSpPr>
          <p:nvPr>
            <p:ph type="title"/>
          </p:nvPr>
        </p:nvSpPr>
        <p:spPr>
          <a:xfrm>
            <a:off x="628650" y="185530"/>
            <a:ext cx="7886700" cy="1669775"/>
          </a:xfrm>
        </p:spPr>
        <p:txBody>
          <a:bodyPr>
            <a:normAutofit fontScale="90000"/>
          </a:bodyPr>
          <a:lstStyle/>
          <a:p>
            <a:pPr marL="0" marR="0">
              <a:lnSpc>
                <a:spcPct val="115000"/>
              </a:lnSpc>
              <a:spcBef>
                <a:spcPts val="0"/>
              </a:spcBef>
              <a:spcAft>
                <a:spcPts val="0"/>
              </a:spcAft>
              <a:tabLst>
                <a:tab pos="-914400" algn="l"/>
              </a:tabLst>
            </a:pPr>
            <a:r>
              <a:rPr lang="en-US" sz="2700" b="1" u="sng" dirty="0">
                <a:effectLst/>
                <a:ea typeface="Calibri" panose="020F0502020204030204" pitchFamily="34" charset="0"/>
                <a:cs typeface="Times New Roman" panose="02020603050405020304" pitchFamily="18" charset="0"/>
              </a:rPr>
              <a:t>Proposed Amendment to prohibit “drive through facility” in the W-4 (Waterfront </a:t>
            </a:r>
            <a:br>
              <a:rPr lang="en-US" sz="2700" dirty="0">
                <a:effectLst/>
                <a:ea typeface="Calibri" panose="020F0502020204030204" pitchFamily="34" charset="0"/>
                <a:cs typeface="Times New Roman" panose="02020603050405020304" pitchFamily="18" charset="0"/>
              </a:rPr>
            </a:br>
            <a:r>
              <a:rPr lang="en-US" sz="2700" b="1" u="sng" dirty="0">
                <a:effectLst/>
                <a:ea typeface="Calibri" panose="020F0502020204030204" pitchFamily="34" charset="0"/>
                <a:cs typeface="Times New Roman" panose="02020603050405020304" pitchFamily="18" charset="0"/>
              </a:rPr>
              <a:t>Residential) zoning district.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160103"/>
            <a:ext cx="7886700" cy="3378433"/>
          </a:xfrm>
        </p:spPr>
        <p:txBody>
          <a:bodyPr>
            <a:normAutofit lnSpcReduction="10000"/>
          </a:bodyPr>
          <a:lstStyle/>
          <a:p>
            <a:pPr marL="0" indent="0">
              <a:buNone/>
            </a:pPr>
            <a:r>
              <a:rPr lang="en-US" sz="1700" b="1" dirty="0">
                <a:effectLst/>
                <a:ea typeface="Times New Roman" panose="02020603050405020304" pitchFamily="18" charset="0"/>
                <a:cs typeface="Calibri" panose="020F0502020204030204" pitchFamily="34" charset="0"/>
              </a:rPr>
              <a:t>Sec. 48-339. - W-4 district</a:t>
            </a:r>
          </a:p>
          <a:p>
            <a:pPr marL="0" indent="0">
              <a:buNone/>
            </a:pPr>
            <a:endParaRPr lang="en-US" sz="1700" dirty="0">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(a)  </a:t>
            </a:r>
            <a:r>
              <a:rPr lang="en-US" sz="1600" i="1" spc="10" dirty="0">
                <a:effectLst/>
                <a:ea typeface="Times New Roman" panose="02020603050405020304" pitchFamily="18" charset="0"/>
                <a:cs typeface="Calibri" panose="020F0502020204030204" pitchFamily="34" charset="0"/>
              </a:rPr>
              <a:t>Purpose.</a:t>
            </a:r>
            <a:r>
              <a:rPr lang="en-US" sz="1600" spc="10" dirty="0">
                <a:effectLst/>
                <a:ea typeface="Times New Roman" panose="02020603050405020304" pitchFamily="18" charset="0"/>
                <a:cs typeface="Calibri" panose="020F0502020204030204" pitchFamily="34" charset="0"/>
              </a:rPr>
              <a:t> The W-4 waterfront residential commercial district is designed to      provide areas adjacent to the central business district and residential neighborhoods </a:t>
            </a:r>
            <a:r>
              <a:rPr lang="en-US" sz="1600" spc="10" dirty="0">
                <a:solidFill>
                  <a:schemeClr val="bg1">
                    <a:lumMod val="50000"/>
                  </a:schemeClr>
                </a:solidFill>
                <a:effectLst/>
                <a:ea typeface="Times New Roman" panose="02020603050405020304" pitchFamily="18" charset="0"/>
                <a:cs typeface="Calibri" panose="020F0502020204030204" pitchFamily="34" charset="0"/>
              </a:rPr>
              <a:t>where medium to high density residential, retail and office development can take place. </a:t>
            </a:r>
            <a:endParaRPr lang="en-US" sz="1600" dirty="0">
              <a:solidFill>
                <a:schemeClr val="bg1">
                  <a:lumMod val="50000"/>
                </a:schemeClr>
              </a:solidFill>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solidFill>
                  <a:schemeClr val="bg1">
                    <a:lumMod val="50000"/>
                  </a:schemeClr>
                </a:solidFill>
                <a:ea typeface="Times New Roman" panose="02020603050405020304" pitchFamily="18" charset="0"/>
                <a:cs typeface="Calibri" panose="020F0502020204030204" pitchFamily="34" charset="0"/>
              </a:rPr>
              <a:t>(b)  </a:t>
            </a:r>
            <a:r>
              <a:rPr lang="en-US" sz="1600" i="1" spc="10" dirty="0">
                <a:solidFill>
                  <a:schemeClr val="bg1">
                    <a:lumMod val="50000"/>
                  </a:schemeClr>
                </a:solidFill>
                <a:effectLst/>
                <a:ea typeface="Times New Roman" panose="02020603050405020304" pitchFamily="18" charset="0"/>
                <a:cs typeface="Calibri" panose="020F0502020204030204" pitchFamily="34" charset="0"/>
              </a:rPr>
              <a:t>Uses permitted as a matter of right.</a:t>
            </a:r>
            <a:r>
              <a:rPr lang="en-US" sz="1600" spc="10" dirty="0">
                <a:solidFill>
                  <a:schemeClr val="bg1">
                    <a:lumMod val="50000"/>
                  </a:schemeClr>
                </a:solidFill>
                <a:effectLst/>
                <a:ea typeface="Times New Roman" panose="02020603050405020304" pitchFamily="18" charset="0"/>
                <a:cs typeface="Calibri" panose="020F0502020204030204" pitchFamily="34" charset="0"/>
              </a:rPr>
              <a:t> The following uses are permitted as a matter of right: </a:t>
            </a:r>
            <a:endParaRPr lang="en-US" sz="1600" dirty="0">
              <a:solidFill>
                <a:schemeClr val="bg1">
                  <a:lumMod val="50000"/>
                </a:schemeClr>
              </a:solidFill>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solidFill>
                  <a:schemeClr val="bg1">
                    <a:lumMod val="50000"/>
                  </a:schemeClr>
                </a:solidFill>
                <a:effectLst/>
                <a:ea typeface="Times New Roman" panose="02020603050405020304" pitchFamily="18" charset="0"/>
                <a:cs typeface="Calibri" panose="020F0502020204030204" pitchFamily="34" charset="0"/>
              </a:rPr>
              <a:t>(5)  Office, bank or other financial institution. </a:t>
            </a:r>
            <a:r>
              <a:rPr lang="en-US" sz="1600" u="sng" spc="10" dirty="0">
                <a:solidFill>
                  <a:schemeClr val="bg1">
                    <a:lumMod val="50000"/>
                  </a:schemeClr>
                </a:solidFill>
                <a:effectLst/>
                <a:ea typeface="Times New Roman" panose="02020603050405020304" pitchFamily="18" charset="0"/>
                <a:cs typeface="Calibri" panose="020F0502020204030204" pitchFamily="34" charset="0"/>
              </a:rPr>
              <a:t>(excluding drive through facility)</a:t>
            </a:r>
          </a:p>
          <a:p>
            <a:pPr marL="0" marR="0" indent="0" algn="just">
              <a:lnSpc>
                <a:spcPct val="115000"/>
              </a:lnSpc>
              <a:spcBef>
                <a:spcPts val="0"/>
              </a:spcBef>
              <a:spcAft>
                <a:spcPts val="975"/>
              </a:spcAft>
              <a:buNone/>
            </a:pPr>
            <a:r>
              <a:rPr lang="en-US" sz="1600" spc="0" dirty="0">
                <a:solidFill>
                  <a:schemeClr val="bg1">
                    <a:lumMod val="50000"/>
                  </a:schemeClr>
                </a:solidFill>
                <a:effectLst/>
                <a:ea typeface="Calibri" panose="020F0502020204030204" pitchFamily="34" charset="0"/>
                <a:cs typeface="Times New Roman" panose="02020603050405020304" pitchFamily="18" charset="0"/>
              </a:rPr>
              <a:t>(6)  Retail stor</a:t>
            </a:r>
            <a:r>
              <a:rPr lang="en-US" sz="1600" spc="0" dirty="0">
                <a:solidFill>
                  <a:schemeClr val="bg1">
                    <a:lumMod val="50000"/>
                  </a:schemeClr>
                </a:solidFill>
                <a:ea typeface="Calibri" panose="020F0502020204030204" pitchFamily="34" charset="0"/>
                <a:cs typeface="Times New Roman" panose="02020603050405020304" pitchFamily="18" charset="0"/>
              </a:rPr>
              <a:t>e and service (</a:t>
            </a:r>
            <a:r>
              <a:rPr lang="en-US" sz="1600" u="sng" spc="0" dirty="0">
                <a:solidFill>
                  <a:schemeClr val="bg1">
                    <a:lumMod val="50000"/>
                  </a:schemeClr>
                </a:solidFill>
                <a:ea typeface="Calibri" panose="020F0502020204030204" pitchFamily="34" charset="0"/>
                <a:cs typeface="Times New Roman" panose="02020603050405020304" pitchFamily="18" charset="0"/>
              </a:rPr>
              <a:t>excluding drive through facility</a:t>
            </a:r>
            <a:r>
              <a:rPr lang="en-US" sz="1600" spc="0" dirty="0">
                <a:solidFill>
                  <a:schemeClr val="bg1">
                    <a:lumMod val="50000"/>
                  </a:schemeClr>
                </a:solidFill>
                <a:ea typeface="Calibri" panose="020F0502020204030204" pitchFamily="34" charset="0"/>
                <a:cs typeface="Times New Roman" panose="02020603050405020304" pitchFamily="18" charset="0"/>
              </a:rPr>
              <a:t>)</a:t>
            </a:r>
            <a:endParaRPr lang="en-US" sz="1600" spc="0" dirty="0">
              <a:solidFill>
                <a:schemeClr val="bg1">
                  <a:lumMod val="50000"/>
                </a:schemeClr>
              </a:solidFill>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solidFill>
                  <a:schemeClr val="bg1">
                    <a:lumMod val="50000"/>
                  </a:schemeClr>
                </a:solidFill>
                <a:effectLst/>
                <a:ea typeface="Times New Roman" panose="02020603050405020304" pitchFamily="18" charset="0"/>
                <a:cs typeface="Calibri" panose="020F0502020204030204" pitchFamily="34" charset="0"/>
              </a:rPr>
              <a:t>(16)  Restaurants/lunchrooms. </a:t>
            </a:r>
            <a:r>
              <a:rPr lang="en-US" sz="1600" u="sng" spc="10" dirty="0">
                <a:solidFill>
                  <a:schemeClr val="bg1">
                    <a:lumMod val="50000"/>
                  </a:schemeClr>
                </a:solidFill>
                <a:effectLst/>
                <a:ea typeface="Times New Roman" panose="02020603050405020304" pitchFamily="18" charset="0"/>
                <a:cs typeface="Calibri" panose="020F0502020204030204" pitchFamily="34" charset="0"/>
              </a:rPr>
              <a:t>(excluding drive through facility)</a:t>
            </a:r>
            <a:endParaRPr lang="en-US" sz="1600" dirty="0">
              <a:solidFill>
                <a:schemeClr val="bg1">
                  <a:lumMod val="50000"/>
                </a:schemeClr>
              </a:solidFill>
              <a:effectLst/>
              <a:ea typeface="Calibri" panose="020F0502020204030204" pitchFamily="34" charset="0"/>
              <a:cs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42918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7B79-36D7-4DC8-A63D-A9A9A5218976}"/>
              </a:ext>
            </a:extLst>
          </p:cNvPr>
          <p:cNvSpPr>
            <a:spLocks noGrp="1"/>
          </p:cNvSpPr>
          <p:nvPr>
            <p:ph type="title"/>
          </p:nvPr>
        </p:nvSpPr>
        <p:spPr>
          <a:xfrm>
            <a:off x="628650" y="185530"/>
            <a:ext cx="7886700" cy="1669775"/>
          </a:xfrm>
        </p:spPr>
        <p:txBody>
          <a:bodyPr>
            <a:normAutofit fontScale="90000"/>
          </a:bodyPr>
          <a:lstStyle/>
          <a:p>
            <a:pPr marL="0" marR="0">
              <a:lnSpc>
                <a:spcPct val="115000"/>
              </a:lnSpc>
              <a:spcBef>
                <a:spcPts val="0"/>
              </a:spcBef>
              <a:spcAft>
                <a:spcPts val="0"/>
              </a:spcAft>
              <a:tabLst>
                <a:tab pos="-914400" algn="l"/>
              </a:tabLst>
            </a:pPr>
            <a:r>
              <a:rPr lang="en-US" sz="2700" b="1" u="sng" dirty="0">
                <a:effectLst/>
                <a:ea typeface="Calibri" panose="020F0502020204030204" pitchFamily="34" charset="0"/>
                <a:cs typeface="Times New Roman" panose="02020603050405020304" pitchFamily="18" charset="0"/>
              </a:rPr>
              <a:t>Proposed Amendment to prohibit “drive through facility” in the W-4 (Waterfront </a:t>
            </a:r>
            <a:br>
              <a:rPr lang="en-US" sz="2700" dirty="0">
                <a:effectLst/>
                <a:ea typeface="Calibri" panose="020F0502020204030204" pitchFamily="34" charset="0"/>
                <a:cs typeface="Times New Roman" panose="02020603050405020304" pitchFamily="18" charset="0"/>
              </a:rPr>
            </a:br>
            <a:r>
              <a:rPr lang="en-US" sz="2700" b="1" u="sng" dirty="0">
                <a:effectLst/>
                <a:ea typeface="Calibri" panose="020F0502020204030204" pitchFamily="34" charset="0"/>
                <a:cs typeface="Times New Roman" panose="02020603050405020304" pitchFamily="18" charset="0"/>
              </a:rPr>
              <a:t>Residential) zoning district. (continued)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160103"/>
            <a:ext cx="7886700" cy="3378433"/>
          </a:xfrm>
        </p:spPr>
        <p:txBody>
          <a:bodyPr>
            <a:normAutofit/>
          </a:bodyPr>
          <a:lstStyle/>
          <a:p>
            <a:pPr marL="0" marR="0" indent="0" algn="just">
              <a:lnSpc>
                <a:spcPct val="115000"/>
              </a:lnSpc>
              <a:spcBef>
                <a:spcPts val="0"/>
              </a:spcBef>
              <a:spcAft>
                <a:spcPts val="0"/>
              </a:spcAft>
              <a:buNone/>
              <a:tabLst>
                <a:tab pos="-914400" algn="l"/>
              </a:tabLst>
            </a:pPr>
            <a:r>
              <a:rPr lang="en-US" b="1" i="1" dirty="0">
                <a:effectLst/>
                <a:ea typeface="Calibri" panose="020F0502020204030204" pitchFamily="34" charset="0"/>
                <a:cs typeface="Times New Roman" panose="02020603050405020304" pitchFamily="18" charset="0"/>
              </a:rPr>
              <a:t>Rationale: </a:t>
            </a:r>
            <a:r>
              <a:rPr lang="en-US" dirty="0">
                <a:effectLst/>
                <a:ea typeface="Calibri" panose="020F0502020204030204" pitchFamily="34" charset="0"/>
                <a:cs typeface="Times New Roman" panose="02020603050405020304" pitchFamily="18" charset="0"/>
              </a:rPr>
              <a:t>This amendment specifically identifies and amends the matter of right uses in the</a:t>
            </a:r>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W-4 Waterfront Residential district in which drive through facilities are prohibited.  This</a:t>
            </a:r>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amendment does not prohibit the use of restaurants/lunchrooms or office, banks or financial institutions in the W-4 District, it just prohibits the drive through element of those uses.</a:t>
            </a:r>
          </a:p>
          <a:p>
            <a:pPr marL="0" indent="0">
              <a:buNone/>
            </a:pPr>
            <a:endParaRPr lang="en-US" dirty="0"/>
          </a:p>
          <a:p>
            <a:endParaRPr lang="en-US" dirty="0"/>
          </a:p>
        </p:txBody>
      </p:sp>
    </p:spTree>
    <p:extLst>
      <p:ext uri="{BB962C8B-B14F-4D97-AF65-F5344CB8AC3E}">
        <p14:creationId xmlns:p14="http://schemas.microsoft.com/office/powerpoint/2010/main" val="342041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5ACD65-503E-449D-834F-EA4D8A1BDADB}"/>
              </a:ext>
            </a:extLst>
          </p:cNvPr>
          <p:cNvSpPr>
            <a:spLocks noGrp="1"/>
          </p:cNvSpPr>
          <p:nvPr>
            <p:ph idx="13"/>
          </p:nvPr>
        </p:nvSpPr>
        <p:spPr>
          <a:xfrm>
            <a:off x="628650" y="2120349"/>
            <a:ext cx="7886700" cy="4737652"/>
          </a:xfrm>
        </p:spPr>
        <p:txBody>
          <a:bodyPr>
            <a:normAutofit/>
          </a:bodyPr>
          <a:lstStyle/>
          <a:p>
            <a:pPr marL="0" indent="0" algn="just" fontAlgn="ctr">
              <a:lnSpc>
                <a:spcPct val="115000"/>
              </a:lnSpc>
              <a:spcBef>
                <a:spcPts val="0"/>
              </a:spcBef>
              <a:spcAft>
                <a:spcPts val="1000"/>
              </a:spcAft>
              <a:buSzPts val="1000"/>
              <a:buNone/>
              <a:tabLst>
                <a:tab pos="914400" algn="l"/>
              </a:tabLst>
            </a:pPr>
            <a:r>
              <a:rPr lang="en-US" sz="1700" b="1" dirty="0">
                <a:effectLst/>
                <a:latin typeface="Abadi" panose="020B0604020104020204" pitchFamily="34" charset="0"/>
                <a:ea typeface="Times New Roman" panose="02020603050405020304" pitchFamily="18" charset="0"/>
                <a:cs typeface="Calibri" panose="020F0502020204030204" pitchFamily="34" charset="0"/>
              </a:rPr>
              <a:t>Sec. 48-339. - W-4 district</a:t>
            </a: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(a)  </a:t>
            </a:r>
            <a:r>
              <a:rPr lang="en-US" sz="1600" i="1" spc="10" dirty="0">
                <a:effectLst/>
                <a:ea typeface="Times New Roman" panose="02020603050405020304" pitchFamily="18" charset="0"/>
                <a:cs typeface="Calibri" panose="020F0502020204030204" pitchFamily="34" charset="0"/>
              </a:rPr>
              <a:t>Purpose.</a:t>
            </a:r>
            <a:r>
              <a:rPr lang="en-US" sz="1600" spc="10" dirty="0">
                <a:effectLst/>
                <a:ea typeface="Times New Roman" panose="02020603050405020304" pitchFamily="18" charset="0"/>
                <a:cs typeface="Calibri" panose="020F0502020204030204" pitchFamily="34" charset="0"/>
              </a:rPr>
              <a:t> The W-4 waterfront residential commercial district is designed to provide areas adjacent to the central business district and residential neighborhoods where medium to high density residential, retail and office development can take place. </a:t>
            </a:r>
            <a:endParaRPr lang="en-US" sz="1600" dirty="0">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(b)  </a:t>
            </a:r>
            <a:r>
              <a:rPr lang="en-US" sz="1600" i="1" spc="10" dirty="0">
                <a:effectLst/>
                <a:ea typeface="Times New Roman" panose="02020603050405020304" pitchFamily="18" charset="0"/>
                <a:cs typeface="Calibri" panose="020F0502020204030204" pitchFamily="34" charset="0"/>
              </a:rPr>
              <a:t>Uses permitted as a matter of right.</a:t>
            </a:r>
            <a:r>
              <a:rPr lang="en-US" sz="1600" spc="10" dirty="0">
                <a:effectLst/>
                <a:ea typeface="Times New Roman" panose="02020603050405020304" pitchFamily="18" charset="0"/>
                <a:cs typeface="Calibri" panose="020F0502020204030204" pitchFamily="34" charset="0"/>
              </a:rPr>
              <a:t> The following uses are permitted as a matter of right: </a:t>
            </a:r>
            <a:endParaRPr lang="en-US" sz="1600" dirty="0">
              <a:effectLst/>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975"/>
              </a:spcAft>
              <a:buNone/>
            </a:pPr>
            <a:r>
              <a:rPr lang="en-US" sz="1600" spc="10" dirty="0">
                <a:effectLst/>
                <a:ea typeface="Times New Roman" panose="02020603050405020304" pitchFamily="18" charset="0"/>
                <a:cs typeface="Calibri" panose="020F0502020204030204" pitchFamily="34" charset="0"/>
              </a:rPr>
              <a:t>(11)  Printing plant, provided that only sheet-fed presses are used. (</a:t>
            </a:r>
            <a:r>
              <a:rPr lang="en-US" sz="1600" u="sng" spc="10" dirty="0">
                <a:ea typeface="Times New Roman" panose="02020603050405020304" pitchFamily="18" charset="0"/>
                <a:cs typeface="Calibri" panose="020F0502020204030204" pitchFamily="34" charset="0"/>
              </a:rPr>
              <a:t>Limited to 5000 square feet or less per approved use)</a:t>
            </a:r>
            <a:endParaRPr lang="en-US" dirty="0"/>
          </a:p>
          <a:p>
            <a:endParaRPr lang="en-US" dirty="0"/>
          </a:p>
        </p:txBody>
      </p:sp>
      <p:sp>
        <p:nvSpPr>
          <p:cNvPr id="6" name="Title 1">
            <a:extLst>
              <a:ext uri="{FF2B5EF4-FFF2-40B4-BE49-F238E27FC236}">
                <a16:creationId xmlns:a16="http://schemas.microsoft.com/office/drawing/2014/main" id="{3AD106AE-1FE9-499A-8D43-7050679C6616}"/>
              </a:ext>
            </a:extLst>
          </p:cNvPr>
          <p:cNvSpPr>
            <a:spLocks noGrp="1"/>
          </p:cNvSpPr>
          <p:nvPr>
            <p:ph type="title"/>
          </p:nvPr>
        </p:nvSpPr>
        <p:spPr>
          <a:xfrm>
            <a:off x="628650" y="251792"/>
            <a:ext cx="8051524" cy="1683027"/>
          </a:xfrm>
        </p:spPr>
        <p:txBody>
          <a:bodyPr>
            <a:normAutofit fontScale="90000"/>
          </a:bodyPr>
          <a:lstStyle/>
          <a:p>
            <a:pPr marL="0" marR="0">
              <a:lnSpc>
                <a:spcPct val="115000"/>
              </a:lnSpc>
              <a:spcBef>
                <a:spcPts val="0"/>
              </a:spcBef>
              <a:spcAft>
                <a:spcPts val="0"/>
              </a:spcAft>
              <a:tabLst>
                <a:tab pos="-914400" algn="l"/>
              </a:tabLst>
            </a:pPr>
            <a:br>
              <a:rPr lang="en-US" sz="2700" b="1" u="sng" dirty="0">
                <a:effectLst/>
                <a:ea typeface="Calibri" panose="020F0502020204030204" pitchFamily="34" charset="0"/>
                <a:cs typeface="Times New Roman" panose="02020603050405020304" pitchFamily="18" charset="0"/>
              </a:rPr>
            </a:br>
            <a:r>
              <a:rPr lang="en-US" sz="2700" b="1" u="sng" dirty="0">
                <a:effectLst/>
                <a:ea typeface="Calibri" panose="020F0502020204030204" pitchFamily="34" charset="0"/>
                <a:cs typeface="Times New Roman" panose="02020603050405020304" pitchFamily="18" charset="0"/>
              </a:rPr>
              <a:t>Proposed Amendment to limit light industrial uses to 5000 Square Feet in the W-4 (Waterfront/Residential) Zoning District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530861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2116</TotalTime>
  <Words>1588</Words>
  <Application>Microsoft Office PowerPoint</Application>
  <PresentationFormat>Letter Paper (8.5x11 in)</PresentationFormat>
  <Paragraphs>60</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vt:lpstr>
      <vt:lpstr>Abadi Extra Light</vt:lpstr>
      <vt:lpstr>Arial</vt:lpstr>
      <vt:lpstr>Calibri</vt:lpstr>
      <vt:lpstr>Calibri Light</vt:lpstr>
      <vt:lpstr>Lato</vt:lpstr>
      <vt:lpstr>Lato Black</vt:lpstr>
      <vt:lpstr>Montserrat Light</vt:lpstr>
      <vt:lpstr>Times New Roman</vt:lpstr>
      <vt:lpstr>Office Theme</vt:lpstr>
      <vt:lpstr>PowerPoint Presentation</vt:lpstr>
      <vt:lpstr>Ordinance #0086</vt:lpstr>
      <vt:lpstr>Background</vt:lpstr>
      <vt:lpstr>Proposed Changes</vt:lpstr>
      <vt:lpstr>Proposed Amendment to Define Through Facility</vt:lpstr>
      <vt:lpstr>Proposed Amendment to Define Through Facility (Continued)</vt:lpstr>
      <vt:lpstr>Proposed Amendment to prohibit “drive through facility” in the W-4 (Waterfront  Residential) zoning district. </vt:lpstr>
      <vt:lpstr>Proposed Amendment to prohibit “drive through facility” in the W-4 (Waterfront  Residential) zoning district. (continued) </vt:lpstr>
      <vt:lpstr> Proposed Amendment to limit light industrial uses to 5000 Square Feet in the W-4 (Waterfront/Residential) Zoning District </vt:lpstr>
      <vt:lpstr>Proposed Amendment to limit light industrial uses to 5000 Square Feet in the W-4 (Waterfront/Residential) Zoning District (continued)</vt:lpstr>
      <vt:lpstr>Proposed Amendment to limit light industrial uses to 5000 Square Feet in the W-4 (Waterfront/Residential) Zoning District (continued)</vt:lpstr>
      <vt:lpstr>Proposed Amendment to prohibit outdoor storage in the W-4 (Waterfront/Residential Commercial) zoning district</vt:lpstr>
      <vt:lpstr>Proposed Amendment to prohibit outdoor storage in the W-4 (Waterfront/Residential Commercial) zoning district. (continued)</vt:lpstr>
      <vt:lpstr>Proposed Amendment to remove the exemption of waterfront districts from parking lot landscaping requirements.</vt:lpstr>
      <vt:lpstr>Proposed Amendment to remove the exemption of waterfront districts from parking lot landscaping requirements. (continued)</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Molina</dc:creator>
  <cp:lastModifiedBy>Matthew Harris</cp:lastModifiedBy>
  <cp:revision>104</cp:revision>
  <dcterms:created xsi:type="dcterms:W3CDTF">2019-07-22T19:40:59Z</dcterms:created>
  <dcterms:modified xsi:type="dcterms:W3CDTF">2021-09-08T15:00:23Z</dcterms:modified>
</cp:coreProperties>
</file>