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84" r:id="rId3"/>
    <p:sldId id="295" r:id="rId4"/>
    <p:sldId id="296" r:id="rId5"/>
    <p:sldId id="297" r:id="rId6"/>
    <p:sldId id="298" r:id="rId7"/>
    <p:sldId id="268" r:id="rId8"/>
    <p:sldId id="273" r:id="rId9"/>
    <p:sldId id="264" r:id="rId10"/>
    <p:sldId id="262" r:id="rId11"/>
    <p:sldId id="275" r:id="rId12"/>
    <p:sldId id="29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AEC9"/>
    <a:srgbClr val="FF6496"/>
    <a:srgbClr val="FFF200"/>
    <a:srgbClr val="FEF478"/>
    <a:srgbClr val="ED1C24"/>
    <a:srgbClr val="B5E61D"/>
    <a:srgbClr val="99D9EA"/>
    <a:srgbClr val="FFC90E"/>
    <a:srgbClr val="FFFF80"/>
    <a:srgbClr val="FF7F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0CBEEA-EAE2-4FE8-A80B-0E41601E9B6E}" type="datetimeFigureOut">
              <a:rPr lang="en-US" smtClean="0"/>
              <a:pPr/>
              <a:t>6/7/2021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D941D5-0843-4E7C-BD79-F6A72947F8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744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8B600-27B1-475F-9168-13391E3AE7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A6F2E4-FA04-4E8E-B3B1-DABD29056A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969385-0301-40D9-9F86-9BF86156B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0A0AC-CC9E-4060-81F5-0A158AFAD4B6}" type="datetimeFigureOut">
              <a:rPr lang="en-US" smtClean="0"/>
              <a:pPr/>
              <a:t>6/7/2021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2208E9-D827-426E-9B6B-81DC47878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F99BA8-0BB9-4C70-B526-D83F32E05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2E1BD-2E22-4431-90EE-832241B04C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974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883C0-8E39-472D-B923-238830921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98DB8B-1321-4121-AA4F-BA0C7FEA22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BEE5EC-8891-46B6-B7C8-6BAC745DB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0A0AC-CC9E-4060-81F5-0A158AFAD4B6}" type="datetimeFigureOut">
              <a:rPr lang="en-US" smtClean="0"/>
              <a:pPr/>
              <a:t>6/7/2021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3D26D2-F665-4046-9BFE-DD5CB3DDA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DCF43B-C771-4A8A-BE52-BF05E2938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2E1BD-2E22-4431-90EE-832241B04C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611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A77BDA-2B01-4322-A680-1CCCFB7F18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71BFC8-B6CF-4F63-85BF-55186D91C4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EBF2BE-DD65-4F5A-BA80-73CBC449A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0A0AC-CC9E-4060-81F5-0A158AFAD4B6}" type="datetimeFigureOut">
              <a:rPr lang="en-US" smtClean="0"/>
              <a:pPr/>
              <a:t>6/7/2021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4F5671-4154-4847-9BBD-7F0EABBDA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62A3F-8FE9-41ED-B846-9136F2783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2E1BD-2E22-4431-90EE-832241B04C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198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040B5-4441-413E-8EF9-5A74E411C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D09CA8-3A5B-48F4-9497-4F36026C19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2007CC-3B18-4A9A-9AFE-EB06180C2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0A0AC-CC9E-4060-81F5-0A158AFAD4B6}" type="datetimeFigureOut">
              <a:rPr lang="en-US" smtClean="0"/>
              <a:pPr/>
              <a:t>6/7/2021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B484D-307B-4ECC-802B-E2B8F4B83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6EFE53-2691-4409-8B3A-B66254237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2E1BD-2E22-4431-90EE-832241B04C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892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C3A6A-A4CD-4E11-82AF-F2B08B77C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65D60B-669D-4896-88DE-92362322AC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31922-2D50-4D85-B1DA-5BC86EEE4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0A0AC-CC9E-4060-81F5-0A158AFAD4B6}" type="datetimeFigureOut">
              <a:rPr lang="en-US" smtClean="0"/>
              <a:pPr/>
              <a:t>6/7/2021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EDF9BC-3BCF-4914-ABE1-F08337AE9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0530FC-87CF-46C1-B1B7-A6B596782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2E1BD-2E22-4431-90EE-832241B04C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618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691E1-ECB7-4408-9356-EA5429DDE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49D39D-840E-46A9-BDCE-56B62A22E2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51736C-0C35-4722-837D-EC57D1B23C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DE7EF5-84B7-4C0D-AF3A-57076D933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0A0AC-CC9E-4060-81F5-0A158AFAD4B6}" type="datetimeFigureOut">
              <a:rPr lang="en-US" smtClean="0"/>
              <a:pPr/>
              <a:t>6/7/2021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A0C0F9-C97F-4D62-A945-5502F5F21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4ABC6C-7414-4468-A895-E911CF1C4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2E1BD-2E22-4431-90EE-832241B04C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304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E18B0-639A-4161-806B-AD157931E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0A8A15-CDB2-4A87-95CC-E965FB98EB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E5F7C2-B21E-489C-B6B8-4E5FBB1363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B91B3E-C0AF-42EF-9AB7-2C36FD7CD8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BB3267-CBAE-4931-8E4B-A8AE2D7E9B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5AAE97-226A-4A86-AC9C-3A4A3D4B0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0A0AC-CC9E-4060-81F5-0A158AFAD4B6}" type="datetimeFigureOut">
              <a:rPr lang="en-US" smtClean="0"/>
              <a:pPr/>
              <a:t>6/7/2021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523964-313B-4AC6-B483-641067866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251E76-3866-4CC2-A95F-9FFEB27FA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2E1BD-2E22-4431-90EE-832241B04C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008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9A8C3-D172-45F6-ADA4-74C6CF15C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2A1CDC-737E-45E5-B158-35461FA45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0A0AC-CC9E-4060-81F5-0A158AFAD4B6}" type="datetimeFigureOut">
              <a:rPr lang="en-US" smtClean="0"/>
              <a:pPr/>
              <a:t>6/7/2021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06CDAF-6B57-4F25-8B05-25EC2B156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3F90AD-2BCA-4A4F-8590-0CBC65EC1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2E1BD-2E22-4431-90EE-832241B04C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355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41E13F-EE2C-4B90-A65E-8D05BA492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0A0AC-CC9E-4060-81F5-0A158AFAD4B6}" type="datetimeFigureOut">
              <a:rPr lang="en-US" smtClean="0"/>
              <a:pPr/>
              <a:t>6/7/2021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A0BA6A-1712-4EDA-9282-0EA7D6422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FB90CA-1F96-4328-A6BD-57E75D263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2E1BD-2E22-4431-90EE-832241B04C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913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DFED0-7F4F-4669-B88A-421A98478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492DD6-EE8F-4609-8704-177480E82F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C67F6F-DA83-4E7B-B2E3-5416831879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777F2F-6D58-40ED-8886-0AF09C48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0A0AC-CC9E-4060-81F5-0A158AFAD4B6}" type="datetimeFigureOut">
              <a:rPr lang="en-US" smtClean="0"/>
              <a:pPr/>
              <a:t>6/7/2021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477853-5F32-4067-8B49-C2AB40160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DFE2DC-6879-43F3-8D0E-02C3396E1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2E1BD-2E22-4431-90EE-832241B04C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086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5AB33-6BD6-4B7A-A822-7D6A81A1D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F04888-82C8-4DCD-8C03-67F347906B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0B64AE-84F4-4405-BCDE-73B6C5BC9A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9AE7D9-4CC8-4632-BABB-7F0D6590A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0A0AC-CC9E-4060-81F5-0A158AFAD4B6}" type="datetimeFigureOut">
              <a:rPr lang="en-US" smtClean="0"/>
              <a:pPr/>
              <a:t>6/7/2021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85437C-018D-42C4-81E8-02004FA00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ABB809-4F82-493F-AA58-8F14809F4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2E1BD-2E22-4431-90EE-832241B04C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010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9E6299-53B8-43A1-A205-42575896C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9F0E09-A1AD-4EA9-BD50-3861293EE8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3F2738-9FF3-44A2-931F-89CBBF47FC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F0A0AC-CC9E-4060-81F5-0A158AFAD4B6}" type="datetimeFigureOut">
              <a:rPr lang="en-US" smtClean="0"/>
              <a:pPr/>
              <a:t>6/7/2021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104DF7-9877-4F1C-BBED-4D5C5C812C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989184-EAF8-4D88-BCC8-5E63963627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72E1BD-2E22-4431-90EE-832241B04C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681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8136" y="222562"/>
            <a:ext cx="4817572" cy="643253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/>
              <a:t>Community Development and Urban Planning Committee</a:t>
            </a:r>
          </a:p>
          <a:p>
            <a:pPr algn="ctr"/>
            <a:endParaRPr lang="en-US" sz="3400" b="1" dirty="0"/>
          </a:p>
          <a:p>
            <a:pPr algn="ctr"/>
            <a:r>
              <a:rPr lang="en-US" sz="3200" b="1" dirty="0"/>
              <a:t>June 10, 2021</a:t>
            </a:r>
          </a:p>
          <a:p>
            <a:pPr algn="ctr"/>
            <a:endParaRPr lang="en-US" sz="3200" b="1" dirty="0"/>
          </a:p>
          <a:p>
            <a:pPr algn="ctr"/>
            <a:r>
              <a:rPr lang="en-US" sz="3200" b="1" dirty="0"/>
              <a:t>Ord. 21-031: </a:t>
            </a:r>
          </a:p>
          <a:p>
            <a:pPr algn="ctr"/>
            <a:r>
              <a:rPr lang="en-US" sz="3200" b="1" dirty="0"/>
              <a:t>Proposed Rezoning of </a:t>
            </a:r>
          </a:p>
          <a:p>
            <a:pPr algn="ctr"/>
            <a:r>
              <a:rPr lang="en-US" sz="3200" b="1" dirty="0"/>
              <a:t>3001 Bowers Street </a:t>
            </a:r>
          </a:p>
          <a:p>
            <a:pPr algn="ctr"/>
            <a:endParaRPr lang="en-US" sz="4400" b="1" dirty="0"/>
          </a:p>
          <a:p>
            <a:pPr algn="ctr"/>
            <a:endParaRPr lang="en-US" sz="2400" b="1" dirty="0"/>
          </a:p>
          <a:p>
            <a:pPr algn="ctr"/>
            <a:endParaRPr lang="en-US" sz="2400" dirty="0"/>
          </a:p>
          <a:p>
            <a:pPr algn="ctr"/>
            <a:endParaRPr lang="en-US" sz="2400" dirty="0"/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B14CA633-5B17-4B5A-9678-A5BADB9125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571" y="4937205"/>
            <a:ext cx="1514014" cy="1514014"/>
          </a:xfrm>
          <a:prstGeom prst="rect">
            <a:avLst/>
          </a:prstGeom>
        </p:spPr>
      </p:pic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5328C1A9-600B-4EC0-B88B-9E235DCCCA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6" t="2862" r="10396" b="-2862"/>
          <a:stretch/>
        </p:blipFill>
        <p:spPr>
          <a:xfrm>
            <a:off x="6256967" y="191740"/>
            <a:ext cx="4802393" cy="3113972"/>
          </a:xfrm>
          <a:prstGeom prst="rect">
            <a:avLst/>
          </a:prstGeom>
        </p:spPr>
      </p:pic>
      <p:pic>
        <p:nvPicPr>
          <p:cNvPr id="10" name="Picture 9" descr="A picture containing sky, road, outdoor, scene&#10;&#10;Description automatically generated">
            <a:extLst>
              <a:ext uri="{FF2B5EF4-FFF2-40B4-BE49-F238E27FC236}">
                <a16:creationId xmlns:a16="http://schemas.microsoft.com/office/drawing/2014/main" id="{0CC1DEDF-B971-40D6-9CAA-9CABBFA3D9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499" y="3335239"/>
            <a:ext cx="6556365" cy="3332690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  <a:softEdge rad="76200"/>
          </a:effectLst>
        </p:spPr>
      </p:pic>
    </p:spTree>
    <p:extLst>
      <p:ext uri="{BB962C8B-B14F-4D97-AF65-F5344CB8AC3E}">
        <p14:creationId xmlns:p14="http://schemas.microsoft.com/office/powerpoint/2010/main" val="19807350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6032" y="1211359"/>
            <a:ext cx="11681714" cy="520142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pPr lvl="1">
              <a:buFont typeface="Wingdings" pitchFamily="2" charset="2"/>
              <a:buChar char="ü"/>
            </a:pPr>
            <a:r>
              <a:rPr lang="en-US" sz="2800" b="1" dirty="0"/>
              <a:t>May 18, 2021 	City Planning Commission adopted Resolution 3-21 				recommending approval of the rezoning action</a:t>
            </a:r>
            <a:endParaRPr lang="en-US" sz="2800" dirty="0"/>
          </a:p>
          <a:p>
            <a:pPr lvl="1">
              <a:buFont typeface="Wingdings" pitchFamily="2" charset="2"/>
              <a:buChar char="ü"/>
            </a:pPr>
            <a:endParaRPr lang="en-US" sz="2800" b="1" dirty="0"/>
          </a:p>
          <a:p>
            <a:pPr lvl="1">
              <a:buFont typeface="Wingdings" pitchFamily="2" charset="2"/>
              <a:buChar char="ü"/>
            </a:pPr>
            <a:r>
              <a:rPr lang="en-US" sz="2800" b="1" dirty="0"/>
              <a:t>Legislation Sponsored by Council Member Zanthia L. Oliver, 3</a:t>
            </a:r>
            <a:r>
              <a:rPr lang="en-US" sz="2800" b="1" baseline="30000" dirty="0"/>
              <a:t>rd</a:t>
            </a:r>
            <a:r>
              <a:rPr lang="en-US" sz="2800" b="1" dirty="0"/>
              <a:t> District</a:t>
            </a:r>
          </a:p>
          <a:p>
            <a:pPr lvl="1">
              <a:buFont typeface="Wingdings" pitchFamily="2" charset="2"/>
              <a:buChar char="ü"/>
            </a:pPr>
            <a:endParaRPr lang="en-US" sz="2800" dirty="0"/>
          </a:p>
          <a:p>
            <a:pPr lvl="1"/>
            <a:r>
              <a:rPr lang="en-US" sz="2800" dirty="0"/>
              <a:t>	     </a:t>
            </a:r>
            <a:r>
              <a:rPr lang="en-US" sz="2800" b="1" dirty="0"/>
              <a:t>June 3	Ordinance 21-021 Introduced </a:t>
            </a:r>
          </a:p>
          <a:p>
            <a:pPr lvl="1"/>
            <a:r>
              <a:rPr lang="en-US" sz="2800" b="1" dirty="0"/>
              <a:t>	     July 1	Scheduled Council Public Hearings:</a:t>
            </a:r>
          </a:p>
          <a:p>
            <a:pPr lvl="5"/>
            <a:r>
              <a:rPr lang="en-US" sz="2800" b="1" dirty="0"/>
              <a:t>		- Comprehensive Plan Amendment (by Resolution)</a:t>
            </a:r>
          </a:p>
          <a:p>
            <a:pPr lvl="8"/>
            <a:r>
              <a:rPr lang="en-US" sz="2800" b="1" dirty="0"/>
              <a:t>- Rezoning Action (by Ordinance)</a:t>
            </a:r>
          </a:p>
          <a:p>
            <a:pPr lvl="1"/>
            <a:r>
              <a:rPr lang="en-US" sz="2800" b="1" dirty="0"/>
              <a:t>			Final Council Action</a:t>
            </a:r>
            <a:endParaRPr lang="en-US" sz="1600" b="1" dirty="0"/>
          </a:p>
          <a:p>
            <a:pPr lvl="1"/>
            <a:endParaRPr lang="en-US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0" y="387074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CPC Action / Related Legislation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946765" y="53738"/>
            <a:ext cx="7907939" cy="987700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+mn-lt"/>
              </a:rPr>
              <a:t>Planning Commission Recommendations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28270" y="629090"/>
            <a:ext cx="4632152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	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US" sz="2600" dirty="0"/>
              <a:t>Approved proposed rezoning of 3001 Bowers Street from M-1 Light Manufacturing to R-3 One Family Row Houses (Ordinance 21-031)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endParaRPr lang="en-US" sz="2600" dirty="0"/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US" sz="2600" dirty="0"/>
              <a:t>Approved proposed amendment to the Price’s Run/Riverside/11</a:t>
            </a:r>
            <a:r>
              <a:rPr lang="en-US" sz="2600" baseline="30000" dirty="0"/>
              <a:t>th</a:t>
            </a:r>
            <a:r>
              <a:rPr lang="en-US" sz="2600" dirty="0"/>
              <a:t> Street Bridge Future Land Use Map to designate “Institutions” land use which supports R-3 zoning </a:t>
            </a:r>
          </a:p>
        </p:txBody>
      </p:sp>
      <p:pic>
        <p:nvPicPr>
          <p:cNvPr id="3" name="Picture 2" descr="Diagram, engineering drawing&#10;&#10;Description automatically generated">
            <a:extLst>
              <a:ext uri="{FF2B5EF4-FFF2-40B4-BE49-F238E27FC236}">
                <a16:creationId xmlns:a16="http://schemas.microsoft.com/office/drawing/2014/main" id="{757FCCFE-4E31-41DD-8F89-7948B48E68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45" y="320124"/>
            <a:ext cx="3692347" cy="4778331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softEdge rad="12700"/>
          </a:effectLst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4ED5162E-8F56-45CE-B453-35B45A8528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6828" y="1654139"/>
            <a:ext cx="3692345" cy="494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9762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8E09C2B9-1BCA-4A19-8194-C55B8F23A0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083" y="2068084"/>
            <a:ext cx="2721832" cy="27218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D9E7ACC-414D-446C-AD16-CA64CB0EC71D}"/>
              </a:ext>
            </a:extLst>
          </p:cNvPr>
          <p:cNvSpPr txBox="1"/>
          <p:nvPr/>
        </p:nvSpPr>
        <p:spPr>
          <a:xfrm>
            <a:off x="5147759" y="1202076"/>
            <a:ext cx="18964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5589091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042EF4B-2D9E-41C8-9CAB-3DAA355868CA}"/>
              </a:ext>
            </a:extLst>
          </p:cNvPr>
          <p:cNvSpPr txBox="1"/>
          <p:nvPr/>
        </p:nvSpPr>
        <p:spPr>
          <a:xfrm>
            <a:off x="7443220" y="1166842"/>
            <a:ext cx="4654193" cy="353943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sz="3200" b="1" u="sng" dirty="0"/>
          </a:p>
          <a:p>
            <a:pPr algn="ctr"/>
            <a:r>
              <a:rPr lang="en-US" sz="3200" b="1" u="sng" dirty="0"/>
              <a:t>Ordinance 21-031</a:t>
            </a:r>
            <a:r>
              <a:rPr lang="en-US" sz="3200" b="1" dirty="0"/>
              <a:t>:</a:t>
            </a:r>
          </a:p>
          <a:p>
            <a:pPr algn="ctr"/>
            <a:r>
              <a:rPr lang="en-US" sz="3200" b="1" dirty="0"/>
              <a:t>A proposal to rezone </a:t>
            </a:r>
          </a:p>
          <a:p>
            <a:pPr algn="ctr"/>
            <a:r>
              <a:rPr lang="en-US" sz="3200" b="1" dirty="0"/>
              <a:t>the parcel of land located at 3001 Bowers Street </a:t>
            </a:r>
          </a:p>
          <a:p>
            <a:pPr algn="ctr"/>
            <a:r>
              <a:rPr lang="en-US" sz="3200" b="1" dirty="0"/>
              <a:t>from M-1 to R-3 </a:t>
            </a:r>
          </a:p>
          <a:p>
            <a:pPr algn="ctr"/>
            <a:endParaRPr lang="en-US" sz="3200" b="1" dirty="0"/>
          </a:p>
        </p:txBody>
      </p:sp>
      <p:pic>
        <p:nvPicPr>
          <p:cNvPr id="5" name="Picture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9908BE17-1B94-4A6E-B1C2-0C0CF103D8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87" b="15823"/>
          <a:stretch/>
        </p:blipFill>
        <p:spPr>
          <a:xfrm>
            <a:off x="125290" y="123344"/>
            <a:ext cx="7156124" cy="661131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  <a:softEdge rad="25400"/>
          </a:effec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E2B2F043-D349-433C-B3C7-E9902C06779A}"/>
              </a:ext>
            </a:extLst>
          </p:cNvPr>
          <p:cNvSpPr/>
          <p:nvPr/>
        </p:nvSpPr>
        <p:spPr>
          <a:xfrm>
            <a:off x="2894547" y="2856214"/>
            <a:ext cx="1492518" cy="14897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557712-46FC-4B96-B739-4EE97B878D6E}"/>
              </a:ext>
            </a:extLst>
          </p:cNvPr>
          <p:cNvSpPr txBox="1"/>
          <p:nvPr/>
        </p:nvSpPr>
        <p:spPr>
          <a:xfrm rot="16853392">
            <a:off x="1202076" y="3873851"/>
            <a:ext cx="13938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CLAYMONT 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47E478-D03B-4A82-ADE3-DD9FA0966BFA}"/>
              </a:ext>
            </a:extLst>
          </p:cNvPr>
          <p:cNvSpPr txBox="1"/>
          <p:nvPr/>
        </p:nvSpPr>
        <p:spPr>
          <a:xfrm rot="1751232">
            <a:off x="4972692" y="5435027"/>
            <a:ext cx="13172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TODD’S LANE</a:t>
            </a:r>
          </a:p>
        </p:txBody>
      </p:sp>
    </p:spTree>
    <p:extLst>
      <p:ext uri="{BB962C8B-B14F-4D97-AF65-F5344CB8AC3E}">
        <p14:creationId xmlns:p14="http://schemas.microsoft.com/office/powerpoint/2010/main" val="38301587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7C51969C-8C77-415C-B7B7-6BBD6E1626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195" y="258838"/>
            <a:ext cx="5633876" cy="33901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3ECD08-A9FE-43AF-9652-9666C4F35E1C}"/>
              </a:ext>
            </a:extLst>
          </p:cNvPr>
          <p:cNvSpPr txBox="1"/>
          <p:nvPr/>
        </p:nvSpPr>
        <p:spPr>
          <a:xfrm>
            <a:off x="6704991" y="3877872"/>
            <a:ext cx="5063606" cy="267765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2800" b="1" dirty="0"/>
              <a:t>  3001 Bowers Street (Storage)</a:t>
            </a:r>
          </a:p>
          <a:p>
            <a:pPr>
              <a:buFont typeface="Wingdings" pitchFamily="2" charset="2"/>
              <a:buChar char="ü"/>
            </a:pPr>
            <a:r>
              <a:rPr lang="en-US" sz="2800" b="1" dirty="0"/>
              <a:t>  East Side Charter School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b="1" dirty="0"/>
              <a:t>School buildings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b="1" dirty="0"/>
              <a:t>Athletic fields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b="1" dirty="0"/>
              <a:t>Parking lot</a:t>
            </a:r>
          </a:p>
          <a:p>
            <a:pPr>
              <a:buFont typeface="Wingdings" pitchFamily="2" charset="2"/>
              <a:buChar char="ü"/>
            </a:pPr>
            <a:r>
              <a:rPr lang="en-US" sz="2800" b="1" dirty="0"/>
              <a:t>  Mendenhall Court 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9B40AE-0394-4C77-842E-3F95FECB27F5}"/>
              </a:ext>
            </a:extLst>
          </p:cNvPr>
          <p:cNvSpPr txBox="1"/>
          <p:nvPr/>
        </p:nvSpPr>
        <p:spPr>
          <a:xfrm>
            <a:off x="270532" y="287293"/>
            <a:ext cx="59065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Existing Land Uses – Subject Block  </a:t>
            </a:r>
          </a:p>
        </p:txBody>
      </p:sp>
      <p:pic>
        <p:nvPicPr>
          <p:cNvPr id="6" name="Picture 5" descr="A picture containing sky, road, outdoor, scene&#10;&#10;Description automatically generated">
            <a:extLst>
              <a:ext uri="{FF2B5EF4-FFF2-40B4-BE49-F238E27FC236}">
                <a16:creationId xmlns:a16="http://schemas.microsoft.com/office/drawing/2014/main" id="{1AD70B15-61CE-4FD9-BB68-A539B77F21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48" b="22057"/>
          <a:stretch/>
        </p:blipFill>
        <p:spPr>
          <a:xfrm>
            <a:off x="280806" y="1078167"/>
            <a:ext cx="5906530" cy="2523875"/>
          </a:xfrm>
          <a:prstGeom prst="rect">
            <a:avLst/>
          </a:prstGeom>
        </p:spPr>
      </p:pic>
      <p:sp>
        <p:nvSpPr>
          <p:cNvPr id="2" name="Star: 5 Points 1">
            <a:extLst>
              <a:ext uri="{FF2B5EF4-FFF2-40B4-BE49-F238E27FC236}">
                <a16:creationId xmlns:a16="http://schemas.microsoft.com/office/drawing/2014/main" id="{D3801CD2-9780-462E-ABBD-2216275A1BF4}"/>
              </a:ext>
            </a:extLst>
          </p:cNvPr>
          <p:cNvSpPr/>
          <p:nvPr/>
        </p:nvSpPr>
        <p:spPr>
          <a:xfrm>
            <a:off x="9164549" y="976048"/>
            <a:ext cx="873304" cy="901557"/>
          </a:xfrm>
          <a:prstGeom prst="star5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text, road, outdoor, tree&#10;&#10;Description automatically generated">
            <a:extLst>
              <a:ext uri="{FF2B5EF4-FFF2-40B4-BE49-F238E27FC236}">
                <a16:creationId xmlns:a16="http://schemas.microsoft.com/office/drawing/2014/main" id="{3B6E6888-1239-4687-A4B1-6178B8AF0D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63" y="3806566"/>
            <a:ext cx="5846125" cy="2826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9795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1972866B-4556-49A7-8582-49198E6B70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67" y="1430258"/>
            <a:ext cx="7531132" cy="4531745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572FCA-D738-4A57-AEA1-97D50900F8C9}"/>
              </a:ext>
            </a:extLst>
          </p:cNvPr>
          <p:cNvSpPr txBox="1"/>
          <p:nvPr/>
        </p:nvSpPr>
        <p:spPr>
          <a:xfrm>
            <a:off x="8011386" y="4194375"/>
            <a:ext cx="4003841" cy="193899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2400" b="1" dirty="0"/>
              <a:t> Riverside Redevelopment </a:t>
            </a:r>
          </a:p>
          <a:p>
            <a:r>
              <a:rPr lang="en-US" sz="2400" b="1" dirty="0"/>
              <a:t>     Project: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1" dirty="0"/>
              <a:t>Mixed Income Housing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1" dirty="0"/>
              <a:t>Support Services and Amenities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8ABCDD-037D-4837-B1BA-10DE1AE941E3}"/>
              </a:ext>
            </a:extLst>
          </p:cNvPr>
          <p:cNvSpPr txBox="1"/>
          <p:nvPr/>
        </p:nvSpPr>
        <p:spPr>
          <a:xfrm>
            <a:off x="258967" y="436654"/>
            <a:ext cx="75311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Existing Land Uses – Surrounding Blocks </a:t>
            </a:r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9CA8F10E-CD50-4798-8F5A-EBBD17D7A067}"/>
              </a:ext>
            </a:extLst>
          </p:cNvPr>
          <p:cNvSpPr/>
          <p:nvPr/>
        </p:nvSpPr>
        <p:spPr>
          <a:xfrm>
            <a:off x="1119881" y="4194375"/>
            <a:ext cx="883579" cy="825393"/>
          </a:xfrm>
          <a:prstGeom prst="star5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DFD0809-FAB6-472E-BD76-BFA9A6EC87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" t="4794" r="17394" b="2322"/>
          <a:stretch/>
        </p:blipFill>
        <p:spPr>
          <a:xfrm>
            <a:off x="8049200" y="404680"/>
            <a:ext cx="3904382" cy="347895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462366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1C013FAD-6A57-49E8-995A-300F4F7DA7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855" y="1175349"/>
            <a:ext cx="7148314" cy="4301391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A3557A-7A39-4577-BFEF-1EB58ABB458F}"/>
              </a:ext>
            </a:extLst>
          </p:cNvPr>
          <p:cNvSpPr txBox="1"/>
          <p:nvPr/>
        </p:nvSpPr>
        <p:spPr>
          <a:xfrm>
            <a:off x="5835204" y="5584462"/>
            <a:ext cx="5135613" cy="113877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2000" b="1" dirty="0"/>
          </a:p>
          <a:p>
            <a:pPr>
              <a:buFont typeface="Wingdings" pitchFamily="2" charset="2"/>
              <a:buChar char="ü"/>
            </a:pPr>
            <a:r>
              <a:rPr lang="en-US" sz="2800" b="1" dirty="0"/>
              <a:t>Commercial Retail &amp; Services</a:t>
            </a:r>
          </a:p>
          <a:p>
            <a:endParaRPr lang="en-US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460DF6-41AE-45AE-934E-8104728E15E0}"/>
              </a:ext>
            </a:extLst>
          </p:cNvPr>
          <p:cNvSpPr txBox="1"/>
          <p:nvPr/>
        </p:nvSpPr>
        <p:spPr>
          <a:xfrm>
            <a:off x="4264708" y="342834"/>
            <a:ext cx="82766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Existing Land Uses – Surrounding Blocks</a:t>
            </a:r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776630DB-3022-4FC7-8C3C-36C8677393B1}"/>
              </a:ext>
            </a:extLst>
          </p:cNvPr>
          <p:cNvSpPr/>
          <p:nvPr/>
        </p:nvSpPr>
        <p:spPr>
          <a:xfrm>
            <a:off x="7346027" y="1417833"/>
            <a:ext cx="900088" cy="790568"/>
          </a:xfrm>
          <a:prstGeom prst="star5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group of emergency vehicles parked on the side of a road&#10;&#10;Description automatically generated with low confidence">
            <a:extLst>
              <a:ext uri="{FF2B5EF4-FFF2-40B4-BE49-F238E27FC236}">
                <a16:creationId xmlns:a16="http://schemas.microsoft.com/office/drawing/2014/main" id="{EF01A940-0990-445B-B477-A7C23C8AA2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" t="13034" r="22250"/>
          <a:stretch/>
        </p:blipFill>
        <p:spPr>
          <a:xfrm>
            <a:off x="236306" y="207510"/>
            <a:ext cx="4338930" cy="2324254"/>
          </a:xfrm>
          <a:prstGeom prst="rect">
            <a:avLst/>
          </a:prstGeom>
        </p:spPr>
      </p:pic>
      <p:pic>
        <p:nvPicPr>
          <p:cNvPr id="8" name="Picture 7" descr="A picture containing text, road, sky, outdoor&#10;&#10;Description automatically generated">
            <a:extLst>
              <a:ext uri="{FF2B5EF4-FFF2-40B4-BE49-F238E27FC236}">
                <a16:creationId xmlns:a16="http://schemas.microsoft.com/office/drawing/2014/main" id="{F5ECF56E-80F6-40BC-824F-A209186B71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213" y="4752444"/>
            <a:ext cx="3524961" cy="1970791"/>
          </a:xfrm>
          <a:prstGeom prst="rect">
            <a:avLst/>
          </a:prstGeom>
        </p:spPr>
      </p:pic>
      <p:pic>
        <p:nvPicPr>
          <p:cNvPr id="10" name="Picture 9" descr="A bus and cars parked in front of a building&#10;&#10;Description automatically generated with low confidence">
            <a:extLst>
              <a:ext uri="{FF2B5EF4-FFF2-40B4-BE49-F238E27FC236}">
                <a16:creationId xmlns:a16="http://schemas.microsoft.com/office/drawing/2014/main" id="{335254BB-24C3-4D51-91F8-6D6F7D0A248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0"/>
          <a:stretch/>
        </p:blipFill>
        <p:spPr>
          <a:xfrm>
            <a:off x="1005934" y="2656708"/>
            <a:ext cx="3524961" cy="197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3760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a city&#10;&#10;Description automatically generated with low confidence">
            <a:extLst>
              <a:ext uri="{FF2B5EF4-FFF2-40B4-BE49-F238E27FC236}">
                <a16:creationId xmlns:a16="http://schemas.microsoft.com/office/drawing/2014/main" id="{3DCA6723-2314-43B4-9C6E-AE686D8BD0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411" y="236305"/>
            <a:ext cx="5771086" cy="3472665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526595-BB38-46F6-8268-3D7611477966}"/>
              </a:ext>
            </a:extLst>
          </p:cNvPr>
          <p:cNvSpPr txBox="1"/>
          <p:nvPr/>
        </p:nvSpPr>
        <p:spPr>
          <a:xfrm>
            <a:off x="7731802" y="4234511"/>
            <a:ext cx="4300088" cy="224676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2800" b="1" dirty="0"/>
              <a:t>Residential</a:t>
            </a:r>
          </a:p>
          <a:p>
            <a:pPr>
              <a:buFont typeface="Wingdings" pitchFamily="2" charset="2"/>
              <a:buChar char="ü"/>
            </a:pPr>
            <a:r>
              <a:rPr lang="en-US" sz="2800" b="1" dirty="0"/>
              <a:t>Social Services</a:t>
            </a:r>
          </a:p>
          <a:p>
            <a:pPr>
              <a:buFont typeface="Wingdings" pitchFamily="2" charset="2"/>
              <a:buChar char="ü"/>
            </a:pPr>
            <a:r>
              <a:rPr lang="en-US" sz="2800" b="1" dirty="0"/>
              <a:t>Light Manufacturing</a:t>
            </a:r>
          </a:p>
          <a:p>
            <a:pPr>
              <a:buFont typeface="Wingdings" pitchFamily="2" charset="2"/>
              <a:buChar char="ü"/>
            </a:pPr>
            <a:r>
              <a:rPr lang="en-US" sz="2800" b="1" dirty="0"/>
              <a:t>Commercial/Institutional </a:t>
            </a:r>
          </a:p>
          <a:p>
            <a:pPr>
              <a:buFont typeface="Wingdings" pitchFamily="2" charset="2"/>
              <a:buChar char="ü"/>
            </a:pPr>
            <a:r>
              <a:rPr lang="en-US" sz="2800" b="1" dirty="0"/>
              <a:t>Indoor Farming</a:t>
            </a:r>
            <a:endParaRPr lang="en-US"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C21F35-4A55-4BB6-9F7C-9BB09D114457}"/>
              </a:ext>
            </a:extLst>
          </p:cNvPr>
          <p:cNvSpPr txBox="1"/>
          <p:nvPr/>
        </p:nvSpPr>
        <p:spPr>
          <a:xfrm>
            <a:off x="-41094" y="159616"/>
            <a:ext cx="64605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Existing Land Uses – </a:t>
            </a:r>
          </a:p>
          <a:p>
            <a:pPr algn="ctr"/>
            <a:r>
              <a:rPr lang="en-US" sz="3200" b="1" dirty="0"/>
              <a:t>Surrounding Blocks</a:t>
            </a:r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52731B6E-8D59-4816-A8FD-5326F207286D}"/>
              </a:ext>
            </a:extLst>
          </p:cNvPr>
          <p:cNvSpPr/>
          <p:nvPr/>
        </p:nvSpPr>
        <p:spPr>
          <a:xfrm>
            <a:off x="9863191" y="2537717"/>
            <a:ext cx="1099337" cy="1086489"/>
          </a:xfrm>
          <a:prstGeom prst="star5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text, sky, outdoor, road&#10;&#10;Description automatically generated">
            <a:extLst>
              <a:ext uri="{FF2B5EF4-FFF2-40B4-BE49-F238E27FC236}">
                <a16:creationId xmlns:a16="http://schemas.microsoft.com/office/drawing/2014/main" id="{51714BD9-BBFF-4890-871F-EC45AE01EE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80" b="11703"/>
          <a:stretch/>
        </p:blipFill>
        <p:spPr>
          <a:xfrm>
            <a:off x="269098" y="1433313"/>
            <a:ext cx="5792657" cy="2260551"/>
          </a:xfrm>
          <a:prstGeom prst="rect">
            <a:avLst/>
          </a:prstGeom>
        </p:spPr>
      </p:pic>
      <p:pic>
        <p:nvPicPr>
          <p:cNvPr id="9" name="Picture 8" descr="A picture containing outdoor, grass, tree, sky&#10;&#10;Description automatically generated">
            <a:extLst>
              <a:ext uri="{FF2B5EF4-FFF2-40B4-BE49-F238E27FC236}">
                <a16:creationId xmlns:a16="http://schemas.microsoft.com/office/drawing/2014/main" id="{E1EFC771-FF0E-4D1B-9229-086967C8085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5" t="8103" r="7019" b="7716"/>
          <a:stretch/>
        </p:blipFill>
        <p:spPr>
          <a:xfrm>
            <a:off x="4173199" y="4046639"/>
            <a:ext cx="3398849" cy="2549135"/>
          </a:xfrm>
          <a:prstGeom prst="rect">
            <a:avLst/>
          </a:prstGeom>
        </p:spPr>
      </p:pic>
      <p:pic>
        <p:nvPicPr>
          <p:cNvPr id="8" name="Picture 7" descr="A picture containing sky, outdoor, street&#10;&#10;Description automatically generated">
            <a:extLst>
              <a:ext uri="{FF2B5EF4-FFF2-40B4-BE49-F238E27FC236}">
                <a16:creationId xmlns:a16="http://schemas.microsoft.com/office/drawing/2014/main" id="{877775F6-6918-4050-BA81-49C68EF154B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1" r="6522" b="4334"/>
          <a:stretch/>
        </p:blipFill>
        <p:spPr>
          <a:xfrm>
            <a:off x="276273" y="4023744"/>
            <a:ext cx="3629453" cy="257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1225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1CA33-8BCE-4451-8B30-BD184F16AE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797" y="1748847"/>
            <a:ext cx="11007448" cy="4425921"/>
          </a:xfrm>
          <a:ln w="38100">
            <a:solidFill>
              <a:schemeClr val="tx1"/>
            </a:solidFill>
          </a:ln>
        </p:spPr>
        <p:txBody>
          <a:bodyPr>
            <a:normAutofit fontScale="32500" lnSpcReduction="20000"/>
          </a:bodyPr>
          <a:lstStyle/>
          <a:p>
            <a:pPr marL="0" indent="0" algn="ctr">
              <a:buNone/>
            </a:pPr>
            <a:endParaRPr lang="en-US" dirty="0"/>
          </a:p>
          <a:p>
            <a:endParaRPr lang="en-US" sz="9600" b="1" dirty="0"/>
          </a:p>
          <a:p>
            <a:pPr>
              <a:buFont typeface="Wingdings" pitchFamily="2" charset="2"/>
              <a:buChar char="ü"/>
            </a:pPr>
            <a:r>
              <a:rPr lang="en-US" sz="9800" b="1" dirty="0"/>
              <a:t>No Negative Land Use Impacts Result from Rezoning Action</a:t>
            </a:r>
          </a:p>
          <a:p>
            <a:endParaRPr lang="en-US" sz="9600" b="1" dirty="0"/>
          </a:p>
          <a:p>
            <a:pPr lvl="2"/>
            <a:r>
              <a:rPr lang="en-US" sz="8600" dirty="0"/>
              <a:t>Storage Use (3001 Bowers Street) ceases operation with sale of property</a:t>
            </a:r>
          </a:p>
          <a:p>
            <a:pPr lvl="2"/>
            <a:endParaRPr lang="en-US" sz="8600" dirty="0"/>
          </a:p>
          <a:p>
            <a:pPr lvl="2"/>
            <a:r>
              <a:rPr lang="en-US" sz="8600" dirty="0"/>
              <a:t>School expansion is consistent with proposed R-3 zoning</a:t>
            </a:r>
          </a:p>
          <a:p>
            <a:pPr marL="457200" lvl="1" indent="0">
              <a:buNone/>
            </a:pPr>
            <a:endParaRPr lang="en-US" sz="9200" dirty="0"/>
          </a:p>
          <a:p>
            <a:pPr>
              <a:buFont typeface="Wingdings" pitchFamily="2" charset="2"/>
              <a:buChar char="ü"/>
            </a:pPr>
            <a:r>
              <a:rPr lang="en-US" sz="9800" b="1" dirty="0"/>
              <a:t>All Future Development must conform to R-3 Regulations</a:t>
            </a:r>
          </a:p>
          <a:p>
            <a:pPr>
              <a:buFont typeface="Wingdings" pitchFamily="2" charset="2"/>
              <a:buChar char="ü"/>
            </a:pPr>
            <a:endParaRPr lang="en-US" sz="9800" b="1" dirty="0"/>
          </a:p>
          <a:p>
            <a:pPr marL="0" indent="0">
              <a:buNone/>
            </a:pPr>
            <a:endParaRPr lang="en-US" sz="11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4430" y="520990"/>
            <a:ext cx="121175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Rezoning Impact Summary</a:t>
            </a:r>
          </a:p>
        </p:txBody>
      </p:sp>
    </p:spTree>
    <p:extLst>
      <p:ext uri="{BB962C8B-B14F-4D97-AF65-F5344CB8AC3E}">
        <p14:creationId xmlns:p14="http://schemas.microsoft.com/office/powerpoint/2010/main" val="5882355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98F6C-42CD-4C1E-9CD2-1DE7F0371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7099" y="380143"/>
            <a:ext cx="5436669" cy="1345914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+mn-lt"/>
              </a:rPr>
              <a:t>Wilmington 2028: </a:t>
            </a:r>
            <a:br>
              <a:rPr lang="en-US" sz="3200" b="1" dirty="0">
                <a:latin typeface="+mn-lt"/>
              </a:rPr>
            </a:br>
            <a:r>
              <a:rPr lang="en-US" sz="3200" b="1" dirty="0">
                <a:latin typeface="+mn-lt"/>
              </a:rPr>
              <a:t>A Comprehensive Plan for Our </a:t>
            </a:r>
            <a:br>
              <a:rPr lang="en-US" sz="3200" b="1" dirty="0">
                <a:latin typeface="+mn-lt"/>
              </a:rPr>
            </a:br>
            <a:r>
              <a:rPr lang="en-US" sz="3200" b="1" dirty="0">
                <a:latin typeface="+mn-lt"/>
              </a:rPr>
              <a:t>City and Communities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60E1E53-5029-4F60-92CE-CB6CC8EA35AB}"/>
              </a:ext>
            </a:extLst>
          </p:cNvPr>
          <p:cNvSpPr/>
          <p:nvPr/>
        </p:nvSpPr>
        <p:spPr>
          <a:xfrm>
            <a:off x="5947099" y="2023992"/>
            <a:ext cx="6094213" cy="4226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prstClr val="black"/>
                </a:solidFill>
              </a:rPr>
              <a:t>Proposed rezoning site located in </a:t>
            </a:r>
            <a:r>
              <a:rPr lang="en-US" sz="2800" b="1" dirty="0">
                <a:solidFill>
                  <a:prstClr val="black"/>
                </a:solidFill>
              </a:rPr>
              <a:t>Price’s Run/Riverside/11</a:t>
            </a:r>
            <a:r>
              <a:rPr lang="en-US" sz="2800" b="1" baseline="30000" dirty="0">
                <a:solidFill>
                  <a:prstClr val="black"/>
                </a:solidFill>
              </a:rPr>
              <a:t>th</a:t>
            </a:r>
            <a:r>
              <a:rPr lang="en-US" sz="2800" b="1" dirty="0">
                <a:solidFill>
                  <a:prstClr val="black"/>
                </a:solidFill>
              </a:rPr>
              <a:t> Street Bridge Neighborhood</a:t>
            </a:r>
          </a:p>
          <a:p>
            <a:pPr marL="457200" lvl="0" indent="-4572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prstClr val="black"/>
                </a:solidFill>
              </a:rPr>
              <a:t>Future Land Use Plan currently recommends </a:t>
            </a:r>
            <a:r>
              <a:rPr lang="en-US" sz="2800" b="1" dirty="0">
                <a:solidFill>
                  <a:prstClr val="black"/>
                </a:solidFill>
              </a:rPr>
              <a:t>“Mixed Commercial/ Light Manufacturing” </a:t>
            </a:r>
            <a:r>
              <a:rPr lang="en-US" sz="2800" dirty="0">
                <a:solidFill>
                  <a:prstClr val="black"/>
                </a:solidFill>
              </a:rPr>
              <a:t>land use, consistent with existing M-1 zoning but not proposed R-3 zoning</a:t>
            </a:r>
          </a:p>
          <a:p>
            <a:pPr marL="457200" lvl="0" indent="-4572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393939"/>
                </a:solidFill>
              </a:rPr>
              <a:t>Proposed </a:t>
            </a:r>
            <a:r>
              <a:rPr lang="en-US" sz="2800" b="1" dirty="0">
                <a:solidFill>
                  <a:srgbClr val="393939"/>
                </a:solidFill>
              </a:rPr>
              <a:t>“Institutions” </a:t>
            </a:r>
            <a:r>
              <a:rPr lang="en-US" sz="2800" dirty="0">
                <a:solidFill>
                  <a:srgbClr val="393939"/>
                </a:solidFill>
              </a:rPr>
              <a:t>land use is consistent with proposed R-3 zoning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5404C5-F175-438D-80B0-CFDB9D5D55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25" y="82194"/>
            <a:ext cx="5194492" cy="672228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8922552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258FB4-E0A6-473A-8765-685579207F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0318" y="1741449"/>
            <a:ext cx="5250094" cy="4669623"/>
          </a:xfrm>
          <a:ln w="28575"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/>
              <a:t>“Mixed Commercial/Light Manufacturing” Supports: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/>
              <a:t>Light Manufacturing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/>
              <a:t>Warehousing / Wholesale, Assembly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/>
              <a:t>Tech Services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/>
              <a:t>Business Parks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/>
              <a:t>Prohibited: Outdoor Storage, Automobile-Related Uses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b="1" dirty="0"/>
              <a:t>Does NOT support R-3 Zoning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b="1" dirty="0"/>
              <a:t>Consistent with Existing M-1 Zoning 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640438-4E2E-4C02-BC3B-250FCD511E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46820" y="1731459"/>
            <a:ext cx="5128736" cy="4689887"/>
          </a:xfrm>
          <a:ln w="28575"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/>
              <a:t>“Institutions” Supports: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/>
              <a:t>Schools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/>
              <a:t>Libraries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/>
              <a:t>Hospitals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/>
              <a:t>Government Buildings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/>
              <a:t>Cemeteries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/>
              <a:t>Community Centers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/>
              <a:t>Major Religious Meeting Spaces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b="1" dirty="0"/>
              <a:t>Consistent with Proposed R-3 Zoning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9DBA99-9A32-49B2-A62B-79E2F813A89C}"/>
              </a:ext>
            </a:extLst>
          </p:cNvPr>
          <p:cNvSpPr txBox="1"/>
          <p:nvPr/>
        </p:nvSpPr>
        <p:spPr>
          <a:xfrm>
            <a:off x="321276" y="6743699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9E2449-40C2-40D8-8733-A759388F8175}"/>
              </a:ext>
            </a:extLst>
          </p:cNvPr>
          <p:cNvSpPr txBox="1"/>
          <p:nvPr/>
        </p:nvSpPr>
        <p:spPr>
          <a:xfrm>
            <a:off x="0" y="249131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  Proposed Amendment to Future Land Use Map</a:t>
            </a:r>
          </a:p>
          <a:p>
            <a:pPr algn="ctr"/>
            <a:r>
              <a:rPr lang="en-US" sz="3200" b="1" dirty="0"/>
              <a:t>  from “Mixed Commercial/Light Manufacturing” to “Institutions”</a:t>
            </a:r>
          </a:p>
        </p:txBody>
      </p:sp>
    </p:spTree>
    <p:extLst>
      <p:ext uri="{BB962C8B-B14F-4D97-AF65-F5344CB8AC3E}">
        <p14:creationId xmlns:p14="http://schemas.microsoft.com/office/powerpoint/2010/main" val="27990462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883</TotalTime>
  <Words>437</Words>
  <Application>Microsoft Office PowerPoint</Application>
  <PresentationFormat>Widescreen</PresentationFormat>
  <Paragraphs>89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Wilmington 2028:  A Comprehensive Plan for Our  City and Communities</vt:lpstr>
      <vt:lpstr>PowerPoint Presentation</vt:lpstr>
      <vt:lpstr>PowerPoint Presentation</vt:lpstr>
      <vt:lpstr>Planning Commission Recommendations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Gwinneth Kaminsky</dc:creator>
  <cp:lastModifiedBy>Gwinneth Kaminsky</cp:lastModifiedBy>
  <cp:revision>243</cp:revision>
  <dcterms:created xsi:type="dcterms:W3CDTF">2020-09-22T17:33:48Z</dcterms:created>
  <dcterms:modified xsi:type="dcterms:W3CDTF">2021-06-07T14:16:47Z</dcterms:modified>
</cp:coreProperties>
</file>