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1"/>
  </p:sldMasterIdLst>
  <p:notesMasterIdLst>
    <p:notesMasterId r:id="rId22"/>
  </p:notesMasterIdLst>
  <p:sldIdLst>
    <p:sldId id="598" r:id="rId2"/>
    <p:sldId id="320" r:id="rId3"/>
    <p:sldId id="613" r:id="rId4"/>
    <p:sldId id="618" r:id="rId5"/>
    <p:sldId id="288" r:id="rId6"/>
    <p:sldId id="299" r:id="rId7"/>
    <p:sldId id="382" r:id="rId8"/>
    <p:sldId id="267" r:id="rId9"/>
    <p:sldId id="602" r:id="rId10"/>
    <p:sldId id="604" r:id="rId11"/>
    <p:sldId id="603" r:id="rId12"/>
    <p:sldId id="605" r:id="rId13"/>
    <p:sldId id="617" r:id="rId14"/>
    <p:sldId id="601" r:id="rId15"/>
    <p:sldId id="263" r:id="rId16"/>
    <p:sldId id="264" r:id="rId17"/>
    <p:sldId id="606" r:id="rId18"/>
    <p:sldId id="383" r:id="rId19"/>
    <p:sldId id="260" r:id="rId20"/>
    <p:sldId id="619"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206" autoAdjust="0"/>
    <p:restoredTop sz="85425" autoAdjust="0"/>
  </p:normalViewPr>
  <p:slideViewPr>
    <p:cSldViewPr snapToGrid="0">
      <p:cViewPr varScale="1">
        <p:scale>
          <a:sx n="52" d="100"/>
          <a:sy n="52" d="100"/>
        </p:scale>
        <p:origin x="84" y="156"/>
      </p:cViewPr>
      <p:guideLst/>
    </p:cSldViewPr>
  </p:slideViewPr>
  <p:notesTextViewPr>
    <p:cViewPr>
      <p:scale>
        <a:sx n="1" d="1"/>
        <a:sy n="1" d="1"/>
      </p:scale>
      <p:origin x="0" y="0"/>
    </p:cViewPr>
  </p:notesTextViewPr>
  <p:sorterViewPr>
    <p:cViewPr>
      <p:scale>
        <a:sx n="75" d="100"/>
        <a:sy n="75" d="100"/>
      </p:scale>
      <p:origin x="0" y="-21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Cumulative Wage Tax Revenue Collected from Strategic Fund Businesses</c:v>
                </c:pt>
              </c:strCache>
            </c:strRef>
          </c:tx>
          <c:spPr>
            <a:solidFill>
              <a:schemeClr val="accent1"/>
            </a:solidFill>
            <a:ln>
              <a:noFill/>
            </a:ln>
            <a:effectLst/>
          </c:spPr>
          <c:invertIfNegative val="0"/>
          <c:cat>
            <c:numRef>
              <c:f>Sheet1!$A$2:$A$20</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Sheet1!$B$2:$B$20</c:f>
              <c:numCache>
                <c:formatCode>"$"#,##0</c:formatCode>
                <c:ptCount val="19"/>
                <c:pt idx="0">
                  <c:v>558190</c:v>
                </c:pt>
                <c:pt idx="1">
                  <c:v>1390294</c:v>
                </c:pt>
                <c:pt idx="2">
                  <c:v>2597277.88</c:v>
                </c:pt>
                <c:pt idx="3">
                  <c:v>4534685.09</c:v>
                </c:pt>
                <c:pt idx="4">
                  <c:v>6942089.8300000001</c:v>
                </c:pt>
                <c:pt idx="5">
                  <c:v>10485048.470000001</c:v>
                </c:pt>
                <c:pt idx="6">
                  <c:v>15057420.439999999</c:v>
                </c:pt>
                <c:pt idx="7">
                  <c:v>19412282.43</c:v>
                </c:pt>
                <c:pt idx="8">
                  <c:v>24409872.990000002</c:v>
                </c:pt>
                <c:pt idx="9">
                  <c:v>29152029.020000003</c:v>
                </c:pt>
                <c:pt idx="10">
                  <c:v>35194829.260000005</c:v>
                </c:pt>
                <c:pt idx="11">
                  <c:v>42886372.520000003</c:v>
                </c:pt>
                <c:pt idx="12">
                  <c:v>51830870.230000004</c:v>
                </c:pt>
                <c:pt idx="13">
                  <c:v>62574606.070000008</c:v>
                </c:pt>
                <c:pt idx="14">
                  <c:v>73432307.450000018</c:v>
                </c:pt>
                <c:pt idx="15">
                  <c:v>85193521.570000023</c:v>
                </c:pt>
                <c:pt idx="16">
                  <c:v>96252376.630000025</c:v>
                </c:pt>
                <c:pt idx="17">
                  <c:v>107459922.53000003</c:v>
                </c:pt>
                <c:pt idx="18">
                  <c:v>117648446.35000002</c:v>
                </c:pt>
              </c:numCache>
            </c:numRef>
          </c:val>
          <c:extLst>
            <c:ext xmlns:c16="http://schemas.microsoft.com/office/drawing/2014/chart" uri="{C3380CC4-5D6E-409C-BE32-E72D297353CC}">
              <c16:uniqueId val="{00000000-235F-4EE0-B7B8-5D14ABE111B5}"/>
            </c:ext>
          </c:extLst>
        </c:ser>
        <c:dLbls>
          <c:showLegendKey val="0"/>
          <c:showVal val="0"/>
          <c:showCatName val="0"/>
          <c:showSerName val="0"/>
          <c:showPercent val="0"/>
          <c:showBubbleSize val="0"/>
        </c:dLbls>
        <c:gapWidth val="150"/>
        <c:axId val="1042742016"/>
        <c:axId val="1042742344"/>
      </c:barChart>
      <c:catAx>
        <c:axId val="1042742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2742344"/>
        <c:crosses val="autoZero"/>
        <c:auto val="1"/>
        <c:lblAlgn val="ctr"/>
        <c:lblOffset val="100"/>
        <c:noMultiLvlLbl val="0"/>
      </c:catAx>
      <c:valAx>
        <c:axId val="1042742344"/>
        <c:scaling>
          <c:orientation val="minMax"/>
          <c:max val="120000000"/>
          <c:min val="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274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image" Target="../media/image21.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A94347-66C9-4B14-BC84-C64426D2EA8D}"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US"/>
        </a:p>
      </dgm:t>
    </dgm:pt>
    <dgm:pt modelId="{BA095715-8816-412D-82D0-3F03E4477E62}">
      <dgm:prSet phldrT="[Text]"/>
      <dgm:spPr/>
      <dgm:t>
        <a:bodyPr/>
        <a:lstStyle/>
        <a:p>
          <a:r>
            <a:rPr lang="en-US" dirty="0"/>
            <a:t>2002</a:t>
          </a:r>
        </a:p>
      </dgm:t>
    </dgm:pt>
    <dgm:pt modelId="{8721ECF6-EF0B-413A-9C05-8092CFC86199}" type="parTrans" cxnId="{211869E7-6A19-46BA-A773-A4DB60E79B98}">
      <dgm:prSet/>
      <dgm:spPr/>
      <dgm:t>
        <a:bodyPr/>
        <a:lstStyle/>
        <a:p>
          <a:endParaRPr lang="en-US"/>
        </a:p>
      </dgm:t>
    </dgm:pt>
    <dgm:pt modelId="{6AD13671-367B-413B-BB23-391D0887D329}" type="sibTrans" cxnId="{211869E7-6A19-46BA-A773-A4DB60E79B98}">
      <dgm:prSet/>
      <dgm:spPr/>
      <dgm:t>
        <a:bodyPr/>
        <a:lstStyle/>
        <a:p>
          <a:endParaRPr lang="en-US"/>
        </a:p>
      </dgm:t>
    </dgm:pt>
    <dgm:pt modelId="{BA7A5F1B-A394-4694-AAED-AD5908DB1977}">
      <dgm:prSet phldrT="[Text]"/>
      <dgm:spPr/>
      <dgm:t>
        <a:bodyPr/>
        <a:lstStyle/>
        <a:p>
          <a:r>
            <a:rPr lang="en-US" dirty="0"/>
            <a:t>Initial Funding: $1.25M</a:t>
          </a:r>
        </a:p>
      </dgm:t>
    </dgm:pt>
    <dgm:pt modelId="{39B4158C-BE63-4D9E-8C66-0EA29847AEF2}" type="parTrans" cxnId="{BCCC765E-4F7C-48B1-AAAD-7CD31170D8B3}">
      <dgm:prSet/>
      <dgm:spPr/>
      <dgm:t>
        <a:bodyPr/>
        <a:lstStyle/>
        <a:p>
          <a:endParaRPr lang="en-US"/>
        </a:p>
      </dgm:t>
    </dgm:pt>
    <dgm:pt modelId="{FD3548E9-DC9C-4C30-9230-E6CD657F6C05}" type="sibTrans" cxnId="{BCCC765E-4F7C-48B1-AAAD-7CD31170D8B3}">
      <dgm:prSet/>
      <dgm:spPr/>
      <dgm:t>
        <a:bodyPr/>
        <a:lstStyle/>
        <a:p>
          <a:endParaRPr lang="en-US"/>
        </a:p>
      </dgm:t>
    </dgm:pt>
    <dgm:pt modelId="{BEF04DD0-687B-45CE-B642-632C22336E06}">
      <dgm:prSet phldrT="[Text]"/>
      <dgm:spPr/>
      <dgm:t>
        <a:bodyPr/>
        <a:lstStyle/>
        <a:p>
          <a:r>
            <a:rPr lang="en-US" dirty="0"/>
            <a:t>2004</a:t>
          </a:r>
        </a:p>
      </dgm:t>
    </dgm:pt>
    <dgm:pt modelId="{0DBD7A01-2E0E-49FD-90C7-4C669ADC441A}" type="parTrans" cxnId="{ED1CB77A-FCD1-49C7-8DDA-BEC07DB1DEA7}">
      <dgm:prSet/>
      <dgm:spPr/>
      <dgm:t>
        <a:bodyPr/>
        <a:lstStyle/>
        <a:p>
          <a:endParaRPr lang="en-US"/>
        </a:p>
      </dgm:t>
    </dgm:pt>
    <dgm:pt modelId="{2648A986-C36D-431F-9E01-6ABCB5A01DA6}" type="sibTrans" cxnId="{ED1CB77A-FCD1-49C7-8DDA-BEC07DB1DEA7}">
      <dgm:prSet/>
      <dgm:spPr/>
      <dgm:t>
        <a:bodyPr/>
        <a:lstStyle/>
        <a:p>
          <a:endParaRPr lang="en-US"/>
        </a:p>
      </dgm:t>
    </dgm:pt>
    <dgm:pt modelId="{0F28C283-E0DD-447A-8804-7721FE0B7CDB}">
      <dgm:prSet phldrT="[Text]"/>
      <dgm:spPr/>
      <dgm:t>
        <a:bodyPr/>
        <a:lstStyle/>
        <a:p>
          <a:r>
            <a:rPr lang="en-US" dirty="0"/>
            <a:t>2007</a:t>
          </a:r>
        </a:p>
      </dgm:t>
    </dgm:pt>
    <dgm:pt modelId="{744C8451-84D9-4039-B18F-93EB9EFE2520}" type="parTrans" cxnId="{D93B923C-E708-4997-9ABF-FF9D25CFD041}">
      <dgm:prSet/>
      <dgm:spPr/>
      <dgm:t>
        <a:bodyPr/>
        <a:lstStyle/>
        <a:p>
          <a:endParaRPr lang="en-US"/>
        </a:p>
      </dgm:t>
    </dgm:pt>
    <dgm:pt modelId="{C2E41E9A-BAA6-4F38-850A-E151DB4D524D}" type="sibTrans" cxnId="{D93B923C-E708-4997-9ABF-FF9D25CFD041}">
      <dgm:prSet/>
      <dgm:spPr/>
      <dgm:t>
        <a:bodyPr/>
        <a:lstStyle/>
        <a:p>
          <a:endParaRPr lang="en-US"/>
        </a:p>
      </dgm:t>
    </dgm:pt>
    <dgm:pt modelId="{5C7726A8-82A8-4055-8EDB-1914095A2931}">
      <dgm:prSet phldrT="[Text]"/>
      <dgm:spPr/>
      <dgm:t>
        <a:bodyPr/>
        <a:lstStyle/>
        <a:p>
          <a:r>
            <a:rPr lang="en-US" dirty="0"/>
            <a:t>Second Round: $1.53M</a:t>
          </a:r>
        </a:p>
      </dgm:t>
    </dgm:pt>
    <dgm:pt modelId="{422177C0-7DFD-4A96-85F5-1AFAD7AB8F0D}" type="parTrans" cxnId="{55FC3DEC-83DD-4CE4-ACD7-13FC4205460D}">
      <dgm:prSet/>
      <dgm:spPr/>
      <dgm:t>
        <a:bodyPr/>
        <a:lstStyle/>
        <a:p>
          <a:endParaRPr lang="en-US"/>
        </a:p>
      </dgm:t>
    </dgm:pt>
    <dgm:pt modelId="{18C591CD-A2F9-47AB-BBAA-3BD04622FBC9}" type="sibTrans" cxnId="{55FC3DEC-83DD-4CE4-ACD7-13FC4205460D}">
      <dgm:prSet/>
      <dgm:spPr/>
      <dgm:t>
        <a:bodyPr/>
        <a:lstStyle/>
        <a:p>
          <a:endParaRPr lang="en-US"/>
        </a:p>
      </dgm:t>
    </dgm:pt>
    <dgm:pt modelId="{D009D308-9E2F-4739-A7B0-C9E350D0EB0E}">
      <dgm:prSet phldrT="[Text]"/>
      <dgm:spPr/>
      <dgm:t>
        <a:bodyPr/>
        <a:lstStyle/>
        <a:p>
          <a:r>
            <a:rPr lang="en-US" dirty="0"/>
            <a:t>Third Round: $3.5M</a:t>
          </a:r>
        </a:p>
      </dgm:t>
    </dgm:pt>
    <dgm:pt modelId="{B85F1DC6-69D5-495E-ADAE-9C2731369F3A}" type="parTrans" cxnId="{0F869F73-34F5-49E4-92CB-5D100CFBDBB0}">
      <dgm:prSet/>
      <dgm:spPr/>
      <dgm:t>
        <a:bodyPr/>
        <a:lstStyle/>
        <a:p>
          <a:endParaRPr lang="en-US"/>
        </a:p>
      </dgm:t>
    </dgm:pt>
    <dgm:pt modelId="{2225144D-DBAF-4FC5-8B1C-565A7B35EF9D}" type="sibTrans" cxnId="{0F869F73-34F5-49E4-92CB-5D100CFBDBB0}">
      <dgm:prSet/>
      <dgm:spPr/>
      <dgm:t>
        <a:bodyPr/>
        <a:lstStyle/>
        <a:p>
          <a:endParaRPr lang="en-US"/>
        </a:p>
      </dgm:t>
    </dgm:pt>
    <dgm:pt modelId="{AB850FAE-ADA0-4964-B7B9-97C0F9DBB981}">
      <dgm:prSet phldrT="[Text]"/>
      <dgm:spPr/>
      <dgm:t>
        <a:bodyPr/>
        <a:lstStyle/>
        <a:p>
          <a:r>
            <a:rPr lang="en-US" dirty="0"/>
            <a:t>2008</a:t>
          </a:r>
        </a:p>
      </dgm:t>
    </dgm:pt>
    <dgm:pt modelId="{C43E0EB0-0220-4289-A5F8-5E6E8CAACFAB}" type="parTrans" cxnId="{A957065C-9FE4-42C3-B5BE-880E44D8AA43}">
      <dgm:prSet/>
      <dgm:spPr/>
      <dgm:t>
        <a:bodyPr/>
        <a:lstStyle/>
        <a:p>
          <a:endParaRPr lang="en-US"/>
        </a:p>
      </dgm:t>
    </dgm:pt>
    <dgm:pt modelId="{126662E7-C455-48C6-A572-C3C81A49685B}" type="sibTrans" cxnId="{A957065C-9FE4-42C3-B5BE-880E44D8AA43}">
      <dgm:prSet/>
      <dgm:spPr/>
      <dgm:t>
        <a:bodyPr/>
        <a:lstStyle/>
        <a:p>
          <a:endParaRPr lang="en-US"/>
        </a:p>
      </dgm:t>
    </dgm:pt>
    <dgm:pt modelId="{C0DC3842-45C0-4F54-BDE2-008281E4922A}">
      <dgm:prSet phldrT="[Text]"/>
      <dgm:spPr/>
      <dgm:t>
        <a:bodyPr/>
        <a:lstStyle/>
        <a:p>
          <a:r>
            <a:rPr lang="en-US" dirty="0"/>
            <a:t>Fourth Round: $8.575M</a:t>
          </a:r>
        </a:p>
      </dgm:t>
    </dgm:pt>
    <dgm:pt modelId="{CC3A1E97-5C0C-4F77-BE18-C8A99E2F700A}" type="parTrans" cxnId="{A2D8C4DC-2029-455D-BCFB-6D0AE9D597E6}">
      <dgm:prSet/>
      <dgm:spPr/>
      <dgm:t>
        <a:bodyPr/>
        <a:lstStyle/>
        <a:p>
          <a:endParaRPr lang="en-US"/>
        </a:p>
      </dgm:t>
    </dgm:pt>
    <dgm:pt modelId="{0D09ADD9-6BD0-4AFF-94E3-D4FB232838EF}" type="sibTrans" cxnId="{A2D8C4DC-2029-455D-BCFB-6D0AE9D597E6}">
      <dgm:prSet/>
      <dgm:spPr/>
      <dgm:t>
        <a:bodyPr/>
        <a:lstStyle/>
        <a:p>
          <a:endParaRPr lang="en-US"/>
        </a:p>
      </dgm:t>
    </dgm:pt>
    <dgm:pt modelId="{D65985D4-C951-42BE-B4F1-A6B7E50FAFEB}">
      <dgm:prSet phldrT="[Text]"/>
      <dgm:spPr/>
      <dgm:t>
        <a:bodyPr/>
        <a:lstStyle/>
        <a:p>
          <a:r>
            <a:rPr lang="en-US" dirty="0"/>
            <a:t>2013</a:t>
          </a:r>
        </a:p>
      </dgm:t>
    </dgm:pt>
    <dgm:pt modelId="{D0801AAC-805B-4F15-B570-A31A7EA57C11}" type="parTrans" cxnId="{9B7B5299-2A45-4A76-8D67-74449957AC7A}">
      <dgm:prSet/>
      <dgm:spPr/>
      <dgm:t>
        <a:bodyPr/>
        <a:lstStyle/>
        <a:p>
          <a:endParaRPr lang="en-US"/>
        </a:p>
      </dgm:t>
    </dgm:pt>
    <dgm:pt modelId="{2EA77E89-4D6A-4C0F-A209-1A2E88287CBC}" type="sibTrans" cxnId="{9B7B5299-2A45-4A76-8D67-74449957AC7A}">
      <dgm:prSet/>
      <dgm:spPr/>
      <dgm:t>
        <a:bodyPr/>
        <a:lstStyle/>
        <a:p>
          <a:endParaRPr lang="en-US"/>
        </a:p>
      </dgm:t>
    </dgm:pt>
    <dgm:pt modelId="{25A1385F-7CCC-4B6D-AB1B-27A13F6FAE92}">
      <dgm:prSet phldrT="[Text]"/>
      <dgm:spPr/>
      <dgm:t>
        <a:bodyPr/>
        <a:lstStyle/>
        <a:p>
          <a:r>
            <a:rPr lang="en-US" dirty="0"/>
            <a:t>Fifth Round: $225K for Minority Business Set Aside</a:t>
          </a:r>
        </a:p>
      </dgm:t>
    </dgm:pt>
    <dgm:pt modelId="{10255927-A2B7-4B06-83E1-0281DCBA97F2}" type="parTrans" cxnId="{7C6E7EF8-8374-4E2E-ADBF-10CAE16365AF}">
      <dgm:prSet/>
      <dgm:spPr/>
      <dgm:t>
        <a:bodyPr/>
        <a:lstStyle/>
        <a:p>
          <a:endParaRPr lang="en-US"/>
        </a:p>
      </dgm:t>
    </dgm:pt>
    <dgm:pt modelId="{42F1E2EE-6234-47DD-B260-C92EB23542BA}" type="sibTrans" cxnId="{7C6E7EF8-8374-4E2E-ADBF-10CAE16365AF}">
      <dgm:prSet/>
      <dgm:spPr/>
      <dgm:t>
        <a:bodyPr/>
        <a:lstStyle/>
        <a:p>
          <a:endParaRPr lang="en-US"/>
        </a:p>
      </dgm:t>
    </dgm:pt>
    <dgm:pt modelId="{54E688F1-9588-4F31-803F-39C068644831}">
      <dgm:prSet phldrT="[Text]"/>
      <dgm:spPr/>
      <dgm:t>
        <a:bodyPr/>
        <a:lstStyle/>
        <a:p>
          <a:r>
            <a:rPr lang="en-US" dirty="0"/>
            <a:t>2020</a:t>
          </a:r>
        </a:p>
      </dgm:t>
    </dgm:pt>
    <dgm:pt modelId="{6E890516-D639-4989-9A24-691FED5505EC}" type="parTrans" cxnId="{E4C631D7-56CD-4751-B21D-A948A42B2A37}">
      <dgm:prSet/>
      <dgm:spPr/>
      <dgm:t>
        <a:bodyPr/>
        <a:lstStyle/>
        <a:p>
          <a:endParaRPr lang="en-US"/>
        </a:p>
      </dgm:t>
    </dgm:pt>
    <dgm:pt modelId="{5A068448-E881-42A4-A3CC-35278789E8C3}" type="sibTrans" cxnId="{E4C631D7-56CD-4751-B21D-A948A42B2A37}">
      <dgm:prSet/>
      <dgm:spPr/>
      <dgm:t>
        <a:bodyPr/>
        <a:lstStyle/>
        <a:p>
          <a:endParaRPr lang="en-US"/>
        </a:p>
      </dgm:t>
    </dgm:pt>
    <dgm:pt modelId="{18F71890-DCFD-4CBE-B922-88A6EEC657C8}">
      <dgm:prSet phldrT="[Text]"/>
      <dgm:spPr/>
      <dgm:t>
        <a:bodyPr/>
        <a:lstStyle/>
        <a:p>
          <a:r>
            <a:rPr lang="en-US" dirty="0"/>
            <a:t>Sixth Round: $1.25M ($250K Minority Business Set Aside)</a:t>
          </a:r>
        </a:p>
      </dgm:t>
    </dgm:pt>
    <dgm:pt modelId="{CB69CDDA-E865-4E6B-B0D2-1080553CF025}" type="parTrans" cxnId="{BF267523-A784-4123-9584-AFE8C996ED28}">
      <dgm:prSet/>
      <dgm:spPr/>
      <dgm:t>
        <a:bodyPr/>
        <a:lstStyle/>
        <a:p>
          <a:endParaRPr lang="en-US"/>
        </a:p>
      </dgm:t>
    </dgm:pt>
    <dgm:pt modelId="{62C8B063-73DE-41F8-AA39-FD8FE7607F67}" type="sibTrans" cxnId="{BF267523-A784-4123-9584-AFE8C996ED28}">
      <dgm:prSet/>
      <dgm:spPr/>
      <dgm:t>
        <a:bodyPr/>
        <a:lstStyle/>
        <a:p>
          <a:endParaRPr lang="en-US"/>
        </a:p>
      </dgm:t>
    </dgm:pt>
    <dgm:pt modelId="{C76725F1-2619-4411-AE55-6A94A65D28E3}">
      <dgm:prSet phldrT="[Text]"/>
      <dgm:spPr/>
      <dgm:t>
        <a:bodyPr/>
        <a:lstStyle/>
        <a:p>
          <a:r>
            <a:rPr lang="en-US" dirty="0"/>
            <a:t>2021</a:t>
          </a:r>
        </a:p>
      </dgm:t>
    </dgm:pt>
    <dgm:pt modelId="{F989749F-E2DA-4665-829E-03ED1BF05E22}" type="parTrans" cxnId="{AD292DD9-5B9C-4C05-87E3-E7E5EBAC0888}">
      <dgm:prSet/>
      <dgm:spPr/>
      <dgm:t>
        <a:bodyPr/>
        <a:lstStyle/>
        <a:p>
          <a:endParaRPr lang="en-US"/>
        </a:p>
      </dgm:t>
    </dgm:pt>
    <dgm:pt modelId="{5C0BD7A8-E444-4C92-8BFA-496E6186ED9B}" type="sibTrans" cxnId="{AD292DD9-5B9C-4C05-87E3-E7E5EBAC0888}">
      <dgm:prSet/>
      <dgm:spPr/>
      <dgm:t>
        <a:bodyPr/>
        <a:lstStyle/>
        <a:p>
          <a:endParaRPr lang="en-US"/>
        </a:p>
      </dgm:t>
    </dgm:pt>
    <dgm:pt modelId="{CCFF6FDA-7C26-4B3B-B8D0-6D3D809D77FC}">
      <dgm:prSet phldrT="[Text]"/>
      <dgm:spPr/>
      <dgm:t>
        <a:bodyPr/>
        <a:lstStyle/>
        <a:p>
          <a:r>
            <a:rPr lang="en-US" u="sng" dirty="0"/>
            <a:t>PROPOSED</a:t>
          </a:r>
          <a:r>
            <a:rPr lang="en-US" dirty="0"/>
            <a:t> Seventh Round: $1.2M ($250K Minority Business Set Aside)</a:t>
          </a:r>
        </a:p>
      </dgm:t>
    </dgm:pt>
    <dgm:pt modelId="{FFEA34D9-820C-46D5-A5C7-CF53AB76C672}" type="parTrans" cxnId="{08104630-A3A2-4ADC-8045-6098E1DCAED4}">
      <dgm:prSet/>
      <dgm:spPr/>
      <dgm:t>
        <a:bodyPr/>
        <a:lstStyle/>
        <a:p>
          <a:endParaRPr lang="en-US"/>
        </a:p>
      </dgm:t>
    </dgm:pt>
    <dgm:pt modelId="{7D21B78F-709C-49A0-BFBE-0AD5A3BE2301}" type="sibTrans" cxnId="{08104630-A3A2-4ADC-8045-6098E1DCAED4}">
      <dgm:prSet/>
      <dgm:spPr/>
      <dgm:t>
        <a:bodyPr/>
        <a:lstStyle/>
        <a:p>
          <a:endParaRPr lang="en-US"/>
        </a:p>
      </dgm:t>
    </dgm:pt>
    <dgm:pt modelId="{72BAB98E-1010-4B6C-875B-AC6268B27076}" type="pres">
      <dgm:prSet presAssocID="{A9A94347-66C9-4B14-BC84-C64426D2EA8D}" presName="Name0" presStyleCnt="0">
        <dgm:presLayoutVars>
          <dgm:dir/>
          <dgm:animOne val="branch"/>
          <dgm:animLvl val="lvl"/>
        </dgm:presLayoutVars>
      </dgm:prSet>
      <dgm:spPr/>
    </dgm:pt>
    <dgm:pt modelId="{D52EA7A2-C64B-4C6E-ACEF-1A62C915034F}" type="pres">
      <dgm:prSet presAssocID="{BA095715-8816-412D-82D0-3F03E4477E62}" presName="chaos" presStyleCnt="0"/>
      <dgm:spPr/>
    </dgm:pt>
    <dgm:pt modelId="{160A60D8-7FC5-4623-9D27-90AE29AB3295}" type="pres">
      <dgm:prSet presAssocID="{BA095715-8816-412D-82D0-3F03E4477E62}" presName="parTx1" presStyleLbl="revTx" presStyleIdx="0" presStyleCnt="13"/>
      <dgm:spPr/>
    </dgm:pt>
    <dgm:pt modelId="{F6466EBD-31B1-480D-91A6-50474A3C96FB}" type="pres">
      <dgm:prSet presAssocID="{BA095715-8816-412D-82D0-3F03E4477E62}" presName="desTx1" presStyleLbl="revTx" presStyleIdx="1" presStyleCnt="13">
        <dgm:presLayoutVars>
          <dgm:bulletEnabled val="1"/>
        </dgm:presLayoutVars>
      </dgm:prSet>
      <dgm:spPr/>
    </dgm:pt>
    <dgm:pt modelId="{E01CBB62-C529-4CB7-9A95-847E67AD72E9}" type="pres">
      <dgm:prSet presAssocID="{BA095715-8816-412D-82D0-3F03E4477E62}" presName="c1" presStyleLbl="node1" presStyleIdx="0" presStyleCnt="19"/>
      <dgm:spPr/>
    </dgm:pt>
    <dgm:pt modelId="{360CCEB9-67FE-4EC4-9E61-FE01C56269F8}" type="pres">
      <dgm:prSet presAssocID="{BA095715-8816-412D-82D0-3F03E4477E62}" presName="c2" presStyleLbl="node1" presStyleIdx="1" presStyleCnt="19"/>
      <dgm:spPr/>
    </dgm:pt>
    <dgm:pt modelId="{B1490D9D-B830-4D03-8175-7532B72C8BFE}" type="pres">
      <dgm:prSet presAssocID="{BA095715-8816-412D-82D0-3F03E4477E62}" presName="c3" presStyleLbl="node1" presStyleIdx="2" presStyleCnt="19"/>
      <dgm:spPr/>
    </dgm:pt>
    <dgm:pt modelId="{E9D4472D-C7AE-4CA3-A566-031AB3B2E1D9}" type="pres">
      <dgm:prSet presAssocID="{BA095715-8816-412D-82D0-3F03E4477E62}" presName="c4" presStyleLbl="node1" presStyleIdx="3" presStyleCnt="19"/>
      <dgm:spPr/>
    </dgm:pt>
    <dgm:pt modelId="{F82D6BC1-A357-4915-A028-7029A850552B}" type="pres">
      <dgm:prSet presAssocID="{BA095715-8816-412D-82D0-3F03E4477E62}" presName="c5" presStyleLbl="node1" presStyleIdx="4" presStyleCnt="19"/>
      <dgm:spPr/>
    </dgm:pt>
    <dgm:pt modelId="{0F76B67B-4097-4D88-AA8E-1412A05033CB}" type="pres">
      <dgm:prSet presAssocID="{BA095715-8816-412D-82D0-3F03E4477E62}" presName="c6" presStyleLbl="node1" presStyleIdx="5" presStyleCnt="19"/>
      <dgm:spPr/>
    </dgm:pt>
    <dgm:pt modelId="{F70641B9-4A83-44BE-9BD7-9BFDF596D7E3}" type="pres">
      <dgm:prSet presAssocID="{BA095715-8816-412D-82D0-3F03E4477E62}" presName="c7" presStyleLbl="node1" presStyleIdx="6" presStyleCnt="19"/>
      <dgm:spPr/>
    </dgm:pt>
    <dgm:pt modelId="{0E201D60-CE71-4BB4-A193-97F7F36EF27C}" type="pres">
      <dgm:prSet presAssocID="{BA095715-8816-412D-82D0-3F03E4477E62}" presName="c8" presStyleLbl="node1" presStyleIdx="7" presStyleCnt="19"/>
      <dgm:spPr/>
    </dgm:pt>
    <dgm:pt modelId="{47CDBA05-1A06-46F4-B5ED-37ACF5D6AEA4}" type="pres">
      <dgm:prSet presAssocID="{BA095715-8816-412D-82D0-3F03E4477E62}" presName="c9" presStyleLbl="node1" presStyleIdx="8" presStyleCnt="19"/>
      <dgm:spPr/>
    </dgm:pt>
    <dgm:pt modelId="{60909122-2D50-497F-9057-930F05587EF1}" type="pres">
      <dgm:prSet presAssocID="{BA095715-8816-412D-82D0-3F03E4477E62}" presName="c10" presStyleLbl="node1" presStyleIdx="9" presStyleCnt="19"/>
      <dgm:spPr/>
    </dgm:pt>
    <dgm:pt modelId="{B7DD09AC-C814-41A7-AA34-A945E0DD4468}" type="pres">
      <dgm:prSet presAssocID="{BA095715-8816-412D-82D0-3F03E4477E62}" presName="c11" presStyleLbl="node1" presStyleIdx="10" presStyleCnt="19"/>
      <dgm:spPr/>
    </dgm:pt>
    <dgm:pt modelId="{38F9D0A0-F42F-4A14-99F8-C50041EC155A}" type="pres">
      <dgm:prSet presAssocID="{BA095715-8816-412D-82D0-3F03E4477E62}" presName="c12" presStyleLbl="node1" presStyleIdx="11" presStyleCnt="19"/>
      <dgm:spPr/>
    </dgm:pt>
    <dgm:pt modelId="{037705BC-1AFE-47A8-8A68-1E77367F1EE3}" type="pres">
      <dgm:prSet presAssocID="{BA095715-8816-412D-82D0-3F03E4477E62}" presName="c13" presStyleLbl="node1" presStyleIdx="12" presStyleCnt="19"/>
      <dgm:spPr/>
    </dgm:pt>
    <dgm:pt modelId="{C2D741F8-D534-478E-A01F-CD91C730A8A8}" type="pres">
      <dgm:prSet presAssocID="{BA095715-8816-412D-82D0-3F03E4477E62}" presName="c14" presStyleLbl="node1" presStyleIdx="13" presStyleCnt="19"/>
      <dgm:spPr/>
    </dgm:pt>
    <dgm:pt modelId="{13076374-F706-4B02-9B59-8A444D74BA9A}" type="pres">
      <dgm:prSet presAssocID="{BA095715-8816-412D-82D0-3F03E4477E62}" presName="c15" presStyleLbl="node1" presStyleIdx="14" presStyleCnt="19"/>
      <dgm:spPr/>
    </dgm:pt>
    <dgm:pt modelId="{D400DB66-B55A-435C-AEAD-8B18E604D56D}" type="pres">
      <dgm:prSet presAssocID="{BA095715-8816-412D-82D0-3F03E4477E62}" presName="c16" presStyleLbl="node1" presStyleIdx="15" presStyleCnt="19"/>
      <dgm:spPr/>
    </dgm:pt>
    <dgm:pt modelId="{B43CAF85-0D89-4140-B9F8-6BDE33C06B43}" type="pres">
      <dgm:prSet presAssocID="{BA095715-8816-412D-82D0-3F03E4477E62}" presName="c17" presStyleLbl="node1" presStyleIdx="16" presStyleCnt="19"/>
      <dgm:spPr/>
    </dgm:pt>
    <dgm:pt modelId="{B41344B0-BCE3-4082-975D-DF4DF55D9A23}" type="pres">
      <dgm:prSet presAssocID="{BA095715-8816-412D-82D0-3F03E4477E62}" presName="c18" presStyleLbl="node1" presStyleIdx="17" presStyleCnt="19"/>
      <dgm:spPr/>
    </dgm:pt>
    <dgm:pt modelId="{4A1B6F96-D561-42B2-B93A-48C3F6177B16}" type="pres">
      <dgm:prSet presAssocID="{6AD13671-367B-413B-BB23-391D0887D329}" presName="chevronComposite1" presStyleCnt="0"/>
      <dgm:spPr/>
    </dgm:pt>
    <dgm:pt modelId="{0950D9E5-CCB7-4D8E-9C9E-1868377589D8}" type="pres">
      <dgm:prSet presAssocID="{6AD13671-367B-413B-BB23-391D0887D329}" presName="chevron1" presStyleLbl="sibTrans2D1" presStyleIdx="0" presStyleCnt="6"/>
      <dgm:spPr/>
    </dgm:pt>
    <dgm:pt modelId="{C83295B9-B2F4-4111-882B-73EB40724B1E}" type="pres">
      <dgm:prSet presAssocID="{6AD13671-367B-413B-BB23-391D0887D329}" presName="spChevron1" presStyleCnt="0"/>
      <dgm:spPr/>
    </dgm:pt>
    <dgm:pt modelId="{82FAA421-E625-4304-8D36-57C8CCBC61DB}" type="pres">
      <dgm:prSet presAssocID="{BEF04DD0-687B-45CE-B642-632C22336E06}" presName="middle" presStyleCnt="0"/>
      <dgm:spPr/>
    </dgm:pt>
    <dgm:pt modelId="{68BD8C12-5D1D-4F80-B0CF-8A162E48E001}" type="pres">
      <dgm:prSet presAssocID="{BEF04DD0-687B-45CE-B642-632C22336E06}" presName="parTxMid" presStyleLbl="revTx" presStyleIdx="2" presStyleCnt="13"/>
      <dgm:spPr/>
    </dgm:pt>
    <dgm:pt modelId="{2D2DA6F6-E912-4A5C-9ED9-5F730DE388F6}" type="pres">
      <dgm:prSet presAssocID="{BEF04DD0-687B-45CE-B642-632C22336E06}" presName="desTxMid" presStyleLbl="revTx" presStyleIdx="3" presStyleCnt="13">
        <dgm:presLayoutVars>
          <dgm:bulletEnabled val="1"/>
        </dgm:presLayoutVars>
      </dgm:prSet>
      <dgm:spPr/>
    </dgm:pt>
    <dgm:pt modelId="{313B3A63-C3E2-481C-B95F-05F895192131}" type="pres">
      <dgm:prSet presAssocID="{BEF04DD0-687B-45CE-B642-632C22336E06}" presName="spMid" presStyleCnt="0"/>
      <dgm:spPr/>
    </dgm:pt>
    <dgm:pt modelId="{C2EB40B0-BAFA-4706-90DF-7E34697E5196}" type="pres">
      <dgm:prSet presAssocID="{2648A986-C36D-431F-9E01-6ABCB5A01DA6}" presName="chevronComposite1" presStyleCnt="0"/>
      <dgm:spPr/>
    </dgm:pt>
    <dgm:pt modelId="{B7946769-305D-4F4F-AE27-BA7960C12E2D}" type="pres">
      <dgm:prSet presAssocID="{2648A986-C36D-431F-9E01-6ABCB5A01DA6}" presName="chevron1" presStyleLbl="sibTrans2D1" presStyleIdx="1" presStyleCnt="6"/>
      <dgm:spPr/>
    </dgm:pt>
    <dgm:pt modelId="{D6CB865D-5281-4E05-9480-8ABB479FE80E}" type="pres">
      <dgm:prSet presAssocID="{2648A986-C36D-431F-9E01-6ABCB5A01DA6}" presName="spChevron1" presStyleCnt="0"/>
      <dgm:spPr/>
    </dgm:pt>
    <dgm:pt modelId="{F64CEB11-C5F0-4567-99B7-F7B0B03EA2E8}" type="pres">
      <dgm:prSet presAssocID="{0F28C283-E0DD-447A-8804-7721FE0B7CDB}" presName="middle" presStyleCnt="0"/>
      <dgm:spPr/>
    </dgm:pt>
    <dgm:pt modelId="{BD63754C-A71A-41ED-B7B0-AB2B6981382E}" type="pres">
      <dgm:prSet presAssocID="{0F28C283-E0DD-447A-8804-7721FE0B7CDB}" presName="parTxMid" presStyleLbl="revTx" presStyleIdx="4" presStyleCnt="13"/>
      <dgm:spPr/>
    </dgm:pt>
    <dgm:pt modelId="{30D5B4C3-E6CD-4761-8510-AA87AF2D8DD0}" type="pres">
      <dgm:prSet presAssocID="{0F28C283-E0DD-447A-8804-7721FE0B7CDB}" presName="desTxMid" presStyleLbl="revTx" presStyleIdx="5" presStyleCnt="13">
        <dgm:presLayoutVars>
          <dgm:bulletEnabled val="1"/>
        </dgm:presLayoutVars>
      </dgm:prSet>
      <dgm:spPr/>
    </dgm:pt>
    <dgm:pt modelId="{D1598664-FABD-42DD-BB3C-D34E0425D6EA}" type="pres">
      <dgm:prSet presAssocID="{0F28C283-E0DD-447A-8804-7721FE0B7CDB}" presName="spMid" presStyleCnt="0"/>
      <dgm:spPr/>
    </dgm:pt>
    <dgm:pt modelId="{C04EE50B-428A-4FA0-B582-53148167F98F}" type="pres">
      <dgm:prSet presAssocID="{C2E41E9A-BAA6-4F38-850A-E151DB4D524D}" presName="chevronComposite1" presStyleCnt="0"/>
      <dgm:spPr/>
    </dgm:pt>
    <dgm:pt modelId="{E219BA1C-0075-47D8-B22C-B9B94320A0AC}" type="pres">
      <dgm:prSet presAssocID="{C2E41E9A-BAA6-4F38-850A-E151DB4D524D}" presName="chevron1" presStyleLbl="sibTrans2D1" presStyleIdx="2" presStyleCnt="6"/>
      <dgm:spPr/>
    </dgm:pt>
    <dgm:pt modelId="{16D59224-7171-43D2-94A3-90533C2C1D38}" type="pres">
      <dgm:prSet presAssocID="{C2E41E9A-BAA6-4F38-850A-E151DB4D524D}" presName="spChevron1" presStyleCnt="0"/>
      <dgm:spPr/>
    </dgm:pt>
    <dgm:pt modelId="{EC9DEA1D-6BE2-4DFE-8841-CB92EF129EDD}" type="pres">
      <dgm:prSet presAssocID="{AB850FAE-ADA0-4964-B7B9-97C0F9DBB981}" presName="middle" presStyleCnt="0"/>
      <dgm:spPr/>
    </dgm:pt>
    <dgm:pt modelId="{B8D40EC5-46ED-466C-80B0-C7F2EA2F2DAC}" type="pres">
      <dgm:prSet presAssocID="{AB850FAE-ADA0-4964-B7B9-97C0F9DBB981}" presName="parTxMid" presStyleLbl="revTx" presStyleIdx="6" presStyleCnt="13"/>
      <dgm:spPr/>
    </dgm:pt>
    <dgm:pt modelId="{0E86946E-4CC5-460D-985D-EA294CDF4404}" type="pres">
      <dgm:prSet presAssocID="{AB850FAE-ADA0-4964-B7B9-97C0F9DBB981}" presName="desTxMid" presStyleLbl="revTx" presStyleIdx="7" presStyleCnt="13">
        <dgm:presLayoutVars>
          <dgm:bulletEnabled val="1"/>
        </dgm:presLayoutVars>
      </dgm:prSet>
      <dgm:spPr/>
    </dgm:pt>
    <dgm:pt modelId="{6D7C590C-D0D5-4B7A-9470-C52FA9ED6C28}" type="pres">
      <dgm:prSet presAssocID="{AB850FAE-ADA0-4964-B7B9-97C0F9DBB981}" presName="spMid" presStyleCnt="0"/>
      <dgm:spPr/>
    </dgm:pt>
    <dgm:pt modelId="{57B307B4-E6D1-43B6-93D1-DEE81D6C7EBB}" type="pres">
      <dgm:prSet presAssocID="{126662E7-C455-48C6-A572-C3C81A49685B}" presName="chevronComposite1" presStyleCnt="0"/>
      <dgm:spPr/>
    </dgm:pt>
    <dgm:pt modelId="{EB83BA00-0AB9-44EA-982F-577CE77518B3}" type="pres">
      <dgm:prSet presAssocID="{126662E7-C455-48C6-A572-C3C81A49685B}" presName="chevron1" presStyleLbl="sibTrans2D1" presStyleIdx="3" presStyleCnt="6"/>
      <dgm:spPr/>
    </dgm:pt>
    <dgm:pt modelId="{E906417C-A86A-4BBE-8572-A28CE5A2007A}" type="pres">
      <dgm:prSet presAssocID="{126662E7-C455-48C6-A572-C3C81A49685B}" presName="spChevron1" presStyleCnt="0"/>
      <dgm:spPr/>
    </dgm:pt>
    <dgm:pt modelId="{59968E5F-CBED-47F8-BC07-E9956FEE06A9}" type="pres">
      <dgm:prSet presAssocID="{D65985D4-C951-42BE-B4F1-A6B7E50FAFEB}" presName="middle" presStyleCnt="0"/>
      <dgm:spPr/>
    </dgm:pt>
    <dgm:pt modelId="{660F226A-A48C-446D-8A66-685C47D06DEA}" type="pres">
      <dgm:prSet presAssocID="{D65985D4-C951-42BE-B4F1-A6B7E50FAFEB}" presName="parTxMid" presStyleLbl="revTx" presStyleIdx="8" presStyleCnt="13"/>
      <dgm:spPr/>
    </dgm:pt>
    <dgm:pt modelId="{CB3B5796-555F-467C-91E2-45D2BE62763C}" type="pres">
      <dgm:prSet presAssocID="{D65985D4-C951-42BE-B4F1-A6B7E50FAFEB}" presName="desTxMid" presStyleLbl="revTx" presStyleIdx="9" presStyleCnt="13">
        <dgm:presLayoutVars>
          <dgm:bulletEnabled val="1"/>
        </dgm:presLayoutVars>
      </dgm:prSet>
      <dgm:spPr/>
    </dgm:pt>
    <dgm:pt modelId="{EBFE57CA-05A9-47DC-99EE-D89FD2B801E1}" type="pres">
      <dgm:prSet presAssocID="{D65985D4-C951-42BE-B4F1-A6B7E50FAFEB}" presName="spMid" presStyleCnt="0"/>
      <dgm:spPr/>
    </dgm:pt>
    <dgm:pt modelId="{959570BC-00E2-4338-83B5-18AFDCC84245}" type="pres">
      <dgm:prSet presAssocID="{2EA77E89-4D6A-4C0F-A209-1A2E88287CBC}" presName="chevronComposite1" presStyleCnt="0"/>
      <dgm:spPr/>
    </dgm:pt>
    <dgm:pt modelId="{1839A066-95B3-4512-AB4A-37B615B950EA}" type="pres">
      <dgm:prSet presAssocID="{2EA77E89-4D6A-4C0F-A209-1A2E88287CBC}" presName="chevron1" presStyleLbl="sibTrans2D1" presStyleIdx="4" presStyleCnt="6"/>
      <dgm:spPr/>
    </dgm:pt>
    <dgm:pt modelId="{7846154D-8CD3-4250-B4C4-AF097B5B3224}" type="pres">
      <dgm:prSet presAssocID="{2EA77E89-4D6A-4C0F-A209-1A2E88287CBC}" presName="spChevron1" presStyleCnt="0"/>
      <dgm:spPr/>
    </dgm:pt>
    <dgm:pt modelId="{3BD54D78-7273-4623-9D2F-B04E87AAFC15}" type="pres">
      <dgm:prSet presAssocID="{54E688F1-9588-4F31-803F-39C068644831}" presName="middle" presStyleCnt="0"/>
      <dgm:spPr/>
    </dgm:pt>
    <dgm:pt modelId="{33DF1B28-3A57-42B2-AA99-E55B01A9F15C}" type="pres">
      <dgm:prSet presAssocID="{54E688F1-9588-4F31-803F-39C068644831}" presName="parTxMid" presStyleLbl="revTx" presStyleIdx="10" presStyleCnt="13"/>
      <dgm:spPr/>
    </dgm:pt>
    <dgm:pt modelId="{00D77A6F-9057-42A5-B15B-46F8674836A4}" type="pres">
      <dgm:prSet presAssocID="{54E688F1-9588-4F31-803F-39C068644831}" presName="desTxMid" presStyleLbl="revTx" presStyleIdx="11" presStyleCnt="13">
        <dgm:presLayoutVars>
          <dgm:bulletEnabled val="1"/>
        </dgm:presLayoutVars>
      </dgm:prSet>
      <dgm:spPr/>
    </dgm:pt>
    <dgm:pt modelId="{24774F30-B4F8-4B16-820A-3FC4117433D7}" type="pres">
      <dgm:prSet presAssocID="{54E688F1-9588-4F31-803F-39C068644831}" presName="spMid" presStyleCnt="0"/>
      <dgm:spPr/>
    </dgm:pt>
    <dgm:pt modelId="{D24A76A5-367D-4362-880A-541C73D00855}" type="pres">
      <dgm:prSet presAssocID="{5A068448-E881-42A4-A3CC-35278789E8C3}" presName="chevronComposite1" presStyleCnt="0"/>
      <dgm:spPr/>
    </dgm:pt>
    <dgm:pt modelId="{F335904D-DC88-4873-B770-FA3FFB03DE0D}" type="pres">
      <dgm:prSet presAssocID="{5A068448-E881-42A4-A3CC-35278789E8C3}" presName="chevron1" presStyleLbl="sibTrans2D1" presStyleIdx="5" presStyleCnt="6"/>
      <dgm:spPr/>
    </dgm:pt>
    <dgm:pt modelId="{06ECF1D4-43EE-4FCF-AF56-92CF20D76BAE}" type="pres">
      <dgm:prSet presAssocID="{5A068448-E881-42A4-A3CC-35278789E8C3}" presName="spChevron1" presStyleCnt="0"/>
      <dgm:spPr/>
    </dgm:pt>
    <dgm:pt modelId="{EFBA8C97-DD29-4D75-8060-8E0B96B38CCA}" type="pres">
      <dgm:prSet presAssocID="{C76725F1-2619-4411-AE55-6A94A65D28E3}" presName="last" presStyleCnt="0"/>
      <dgm:spPr/>
    </dgm:pt>
    <dgm:pt modelId="{5A8166DE-FB79-4232-A402-FF2EC2232594}" type="pres">
      <dgm:prSet presAssocID="{C76725F1-2619-4411-AE55-6A94A65D28E3}" presName="circleTx" presStyleLbl="node1" presStyleIdx="18" presStyleCnt="19"/>
      <dgm:spPr/>
    </dgm:pt>
    <dgm:pt modelId="{738DCF60-9A08-4595-92D5-7986F7EE8542}" type="pres">
      <dgm:prSet presAssocID="{C76725F1-2619-4411-AE55-6A94A65D28E3}" presName="desTxN" presStyleLbl="revTx" presStyleIdx="12" presStyleCnt="13" custScaleY="216297">
        <dgm:presLayoutVars>
          <dgm:bulletEnabled val="1"/>
        </dgm:presLayoutVars>
      </dgm:prSet>
      <dgm:spPr/>
    </dgm:pt>
    <dgm:pt modelId="{29DE2B58-8EB9-4E04-83FF-76404F96336D}" type="pres">
      <dgm:prSet presAssocID="{C76725F1-2619-4411-AE55-6A94A65D28E3}" presName="spN" presStyleCnt="0"/>
      <dgm:spPr/>
    </dgm:pt>
  </dgm:ptLst>
  <dgm:cxnLst>
    <dgm:cxn modelId="{8DD99009-5BCC-445B-9699-C2EBA36E5E62}" type="presOf" srcId="{BA7A5F1B-A394-4694-AAED-AD5908DB1977}" destId="{F6466EBD-31B1-480D-91A6-50474A3C96FB}" srcOrd="0" destOrd="0" presId="urn:microsoft.com/office/officeart/2009/3/layout/RandomtoResultProcess"/>
    <dgm:cxn modelId="{8AD25A13-5192-44A2-91F6-AECB0E7F5310}" type="presOf" srcId="{CCFF6FDA-7C26-4B3B-B8D0-6D3D809D77FC}" destId="{738DCF60-9A08-4595-92D5-7986F7EE8542}" srcOrd="0" destOrd="0" presId="urn:microsoft.com/office/officeart/2009/3/layout/RandomtoResultProcess"/>
    <dgm:cxn modelId="{5E72B014-6811-4D48-A267-A0B97AED6593}" type="presOf" srcId="{C0DC3842-45C0-4F54-BDE2-008281E4922A}" destId="{0E86946E-4CC5-460D-985D-EA294CDF4404}" srcOrd="0" destOrd="0" presId="urn:microsoft.com/office/officeart/2009/3/layout/RandomtoResultProcess"/>
    <dgm:cxn modelId="{35B39420-4A32-427A-B141-E9A48B86554F}" type="presOf" srcId="{25A1385F-7CCC-4B6D-AB1B-27A13F6FAE92}" destId="{CB3B5796-555F-467C-91E2-45D2BE62763C}" srcOrd="0" destOrd="0" presId="urn:microsoft.com/office/officeart/2009/3/layout/RandomtoResultProcess"/>
    <dgm:cxn modelId="{BF267523-A784-4123-9584-AFE8C996ED28}" srcId="{54E688F1-9588-4F31-803F-39C068644831}" destId="{18F71890-DCFD-4CBE-B922-88A6EEC657C8}" srcOrd="0" destOrd="0" parTransId="{CB69CDDA-E865-4E6B-B0D2-1080553CF025}" sibTransId="{62C8B063-73DE-41F8-AA39-FD8FE7607F67}"/>
    <dgm:cxn modelId="{08104630-A3A2-4ADC-8045-6098E1DCAED4}" srcId="{C76725F1-2619-4411-AE55-6A94A65D28E3}" destId="{CCFF6FDA-7C26-4B3B-B8D0-6D3D809D77FC}" srcOrd="0" destOrd="0" parTransId="{FFEA34D9-820C-46D5-A5C7-CF53AB76C672}" sibTransId="{7D21B78F-709C-49A0-BFBE-0AD5A3BE2301}"/>
    <dgm:cxn modelId="{3D8D1E3B-8B61-42B2-BFB1-904B120659F9}" type="presOf" srcId="{A9A94347-66C9-4B14-BC84-C64426D2EA8D}" destId="{72BAB98E-1010-4B6C-875B-AC6268B27076}" srcOrd="0" destOrd="0" presId="urn:microsoft.com/office/officeart/2009/3/layout/RandomtoResultProcess"/>
    <dgm:cxn modelId="{D93B923C-E708-4997-9ABF-FF9D25CFD041}" srcId="{A9A94347-66C9-4B14-BC84-C64426D2EA8D}" destId="{0F28C283-E0DD-447A-8804-7721FE0B7CDB}" srcOrd="2" destOrd="0" parTransId="{744C8451-84D9-4039-B18F-93EB9EFE2520}" sibTransId="{C2E41E9A-BAA6-4F38-850A-E151DB4D524D}"/>
    <dgm:cxn modelId="{A957065C-9FE4-42C3-B5BE-880E44D8AA43}" srcId="{A9A94347-66C9-4B14-BC84-C64426D2EA8D}" destId="{AB850FAE-ADA0-4964-B7B9-97C0F9DBB981}" srcOrd="3" destOrd="0" parTransId="{C43E0EB0-0220-4289-A5F8-5E6E8CAACFAB}" sibTransId="{126662E7-C455-48C6-A572-C3C81A49685B}"/>
    <dgm:cxn modelId="{BCCC765E-4F7C-48B1-AAAD-7CD31170D8B3}" srcId="{BA095715-8816-412D-82D0-3F03E4477E62}" destId="{BA7A5F1B-A394-4694-AAED-AD5908DB1977}" srcOrd="0" destOrd="0" parTransId="{39B4158C-BE63-4D9E-8C66-0EA29847AEF2}" sibTransId="{FD3548E9-DC9C-4C30-9230-E6CD657F6C05}"/>
    <dgm:cxn modelId="{536F2C41-1A0B-4B1F-829F-18C32EA872C2}" type="presOf" srcId="{D65985D4-C951-42BE-B4F1-A6B7E50FAFEB}" destId="{660F226A-A48C-446D-8A66-685C47D06DEA}" srcOrd="0" destOrd="0" presId="urn:microsoft.com/office/officeart/2009/3/layout/RandomtoResultProcess"/>
    <dgm:cxn modelId="{0F869F73-34F5-49E4-92CB-5D100CFBDBB0}" srcId="{0F28C283-E0DD-447A-8804-7721FE0B7CDB}" destId="{D009D308-9E2F-4739-A7B0-C9E350D0EB0E}" srcOrd="0" destOrd="0" parTransId="{B85F1DC6-69D5-495E-ADAE-9C2731369F3A}" sibTransId="{2225144D-DBAF-4FC5-8B1C-565A7B35EF9D}"/>
    <dgm:cxn modelId="{ED1CB77A-FCD1-49C7-8DDA-BEC07DB1DEA7}" srcId="{A9A94347-66C9-4B14-BC84-C64426D2EA8D}" destId="{BEF04DD0-687B-45CE-B642-632C22336E06}" srcOrd="1" destOrd="0" parTransId="{0DBD7A01-2E0E-49FD-90C7-4C669ADC441A}" sibTransId="{2648A986-C36D-431F-9E01-6ABCB5A01DA6}"/>
    <dgm:cxn modelId="{A113D87A-CF94-4335-94C1-0625DF2B9893}" type="presOf" srcId="{18F71890-DCFD-4CBE-B922-88A6EEC657C8}" destId="{00D77A6F-9057-42A5-B15B-46F8674836A4}" srcOrd="0" destOrd="0" presId="urn:microsoft.com/office/officeart/2009/3/layout/RandomtoResultProcess"/>
    <dgm:cxn modelId="{9C8A7C8B-DF52-4224-98E3-F82E828E2D4D}" type="presOf" srcId="{0F28C283-E0DD-447A-8804-7721FE0B7CDB}" destId="{BD63754C-A71A-41ED-B7B0-AB2B6981382E}" srcOrd="0" destOrd="0" presId="urn:microsoft.com/office/officeart/2009/3/layout/RandomtoResultProcess"/>
    <dgm:cxn modelId="{9B7B5299-2A45-4A76-8D67-74449957AC7A}" srcId="{A9A94347-66C9-4B14-BC84-C64426D2EA8D}" destId="{D65985D4-C951-42BE-B4F1-A6B7E50FAFEB}" srcOrd="4" destOrd="0" parTransId="{D0801AAC-805B-4F15-B570-A31A7EA57C11}" sibTransId="{2EA77E89-4D6A-4C0F-A209-1A2E88287CBC}"/>
    <dgm:cxn modelId="{6610A09B-DCAD-4D14-B715-052690A47FF2}" type="presOf" srcId="{BA095715-8816-412D-82D0-3F03E4477E62}" destId="{160A60D8-7FC5-4623-9D27-90AE29AB3295}" srcOrd="0" destOrd="0" presId="urn:microsoft.com/office/officeart/2009/3/layout/RandomtoResultProcess"/>
    <dgm:cxn modelId="{0378C8B3-EF7F-40D3-B77E-0A28A7B9EE67}" type="presOf" srcId="{AB850FAE-ADA0-4964-B7B9-97C0F9DBB981}" destId="{B8D40EC5-46ED-466C-80B0-C7F2EA2F2DAC}" srcOrd="0" destOrd="0" presId="urn:microsoft.com/office/officeart/2009/3/layout/RandomtoResultProcess"/>
    <dgm:cxn modelId="{D3BBA2D1-1107-4924-9B2B-2629C7413617}" type="presOf" srcId="{BEF04DD0-687B-45CE-B642-632C22336E06}" destId="{68BD8C12-5D1D-4F80-B0CF-8A162E48E001}" srcOrd="0" destOrd="0" presId="urn:microsoft.com/office/officeart/2009/3/layout/RandomtoResultProcess"/>
    <dgm:cxn modelId="{A7F878D4-0EC8-4E2F-8EFF-44C0F43F7043}" type="presOf" srcId="{5C7726A8-82A8-4055-8EDB-1914095A2931}" destId="{2D2DA6F6-E912-4A5C-9ED9-5F730DE388F6}" srcOrd="0" destOrd="0" presId="urn:microsoft.com/office/officeart/2009/3/layout/RandomtoResultProcess"/>
    <dgm:cxn modelId="{E4C631D7-56CD-4751-B21D-A948A42B2A37}" srcId="{A9A94347-66C9-4B14-BC84-C64426D2EA8D}" destId="{54E688F1-9588-4F31-803F-39C068644831}" srcOrd="5" destOrd="0" parTransId="{6E890516-D639-4989-9A24-691FED5505EC}" sibTransId="{5A068448-E881-42A4-A3CC-35278789E8C3}"/>
    <dgm:cxn modelId="{AD292DD9-5B9C-4C05-87E3-E7E5EBAC0888}" srcId="{A9A94347-66C9-4B14-BC84-C64426D2EA8D}" destId="{C76725F1-2619-4411-AE55-6A94A65D28E3}" srcOrd="6" destOrd="0" parTransId="{F989749F-E2DA-4665-829E-03ED1BF05E22}" sibTransId="{5C0BD7A8-E444-4C92-8BFA-496E6186ED9B}"/>
    <dgm:cxn modelId="{A2D8C4DC-2029-455D-BCFB-6D0AE9D597E6}" srcId="{AB850FAE-ADA0-4964-B7B9-97C0F9DBB981}" destId="{C0DC3842-45C0-4F54-BDE2-008281E4922A}" srcOrd="0" destOrd="0" parTransId="{CC3A1E97-5C0C-4F77-BE18-C8A99E2F700A}" sibTransId="{0D09ADD9-6BD0-4AFF-94E3-D4FB232838EF}"/>
    <dgm:cxn modelId="{8DC93EE2-0041-4D25-ABB4-83DBF59F04BB}" type="presOf" srcId="{C76725F1-2619-4411-AE55-6A94A65D28E3}" destId="{5A8166DE-FB79-4232-A402-FF2EC2232594}" srcOrd="0" destOrd="0" presId="urn:microsoft.com/office/officeart/2009/3/layout/RandomtoResultProcess"/>
    <dgm:cxn modelId="{211869E7-6A19-46BA-A773-A4DB60E79B98}" srcId="{A9A94347-66C9-4B14-BC84-C64426D2EA8D}" destId="{BA095715-8816-412D-82D0-3F03E4477E62}" srcOrd="0" destOrd="0" parTransId="{8721ECF6-EF0B-413A-9C05-8092CFC86199}" sibTransId="{6AD13671-367B-413B-BB23-391D0887D329}"/>
    <dgm:cxn modelId="{55FC3DEC-83DD-4CE4-ACD7-13FC4205460D}" srcId="{BEF04DD0-687B-45CE-B642-632C22336E06}" destId="{5C7726A8-82A8-4055-8EDB-1914095A2931}" srcOrd="0" destOrd="0" parTransId="{422177C0-7DFD-4A96-85F5-1AFAD7AB8F0D}" sibTransId="{18C591CD-A2F9-47AB-BBAA-3BD04622FBC9}"/>
    <dgm:cxn modelId="{1CD193EE-B157-4939-816D-4C51B803B32E}" type="presOf" srcId="{54E688F1-9588-4F31-803F-39C068644831}" destId="{33DF1B28-3A57-42B2-AA99-E55B01A9F15C}" srcOrd="0" destOrd="0" presId="urn:microsoft.com/office/officeart/2009/3/layout/RandomtoResultProcess"/>
    <dgm:cxn modelId="{4FF45FF0-C7DB-466F-A679-2C98221455FF}" type="presOf" srcId="{D009D308-9E2F-4739-A7B0-C9E350D0EB0E}" destId="{30D5B4C3-E6CD-4761-8510-AA87AF2D8DD0}" srcOrd="0" destOrd="0" presId="urn:microsoft.com/office/officeart/2009/3/layout/RandomtoResultProcess"/>
    <dgm:cxn modelId="{7C6E7EF8-8374-4E2E-ADBF-10CAE16365AF}" srcId="{D65985D4-C951-42BE-B4F1-A6B7E50FAFEB}" destId="{25A1385F-7CCC-4B6D-AB1B-27A13F6FAE92}" srcOrd="0" destOrd="0" parTransId="{10255927-A2B7-4B06-83E1-0281DCBA97F2}" sibTransId="{42F1E2EE-6234-47DD-B260-C92EB23542BA}"/>
    <dgm:cxn modelId="{7CD02F91-250C-4304-B7C1-F31189023C7E}" type="presParOf" srcId="{72BAB98E-1010-4B6C-875B-AC6268B27076}" destId="{D52EA7A2-C64B-4C6E-ACEF-1A62C915034F}" srcOrd="0" destOrd="0" presId="urn:microsoft.com/office/officeart/2009/3/layout/RandomtoResultProcess"/>
    <dgm:cxn modelId="{2DC29E95-2C7D-411A-BD40-E5FB33D9BE08}" type="presParOf" srcId="{D52EA7A2-C64B-4C6E-ACEF-1A62C915034F}" destId="{160A60D8-7FC5-4623-9D27-90AE29AB3295}" srcOrd="0" destOrd="0" presId="urn:microsoft.com/office/officeart/2009/3/layout/RandomtoResultProcess"/>
    <dgm:cxn modelId="{B6852D10-90BE-46B1-897D-495DCD187C26}" type="presParOf" srcId="{D52EA7A2-C64B-4C6E-ACEF-1A62C915034F}" destId="{F6466EBD-31B1-480D-91A6-50474A3C96FB}" srcOrd="1" destOrd="0" presId="urn:microsoft.com/office/officeart/2009/3/layout/RandomtoResultProcess"/>
    <dgm:cxn modelId="{27481E39-C462-4B13-BDD2-5F0BEAB56001}" type="presParOf" srcId="{D52EA7A2-C64B-4C6E-ACEF-1A62C915034F}" destId="{E01CBB62-C529-4CB7-9A95-847E67AD72E9}" srcOrd="2" destOrd="0" presId="urn:microsoft.com/office/officeart/2009/3/layout/RandomtoResultProcess"/>
    <dgm:cxn modelId="{A9C05CFF-C24D-48C6-9F71-D7CABBB6E13E}" type="presParOf" srcId="{D52EA7A2-C64B-4C6E-ACEF-1A62C915034F}" destId="{360CCEB9-67FE-4EC4-9E61-FE01C56269F8}" srcOrd="3" destOrd="0" presId="urn:microsoft.com/office/officeart/2009/3/layout/RandomtoResultProcess"/>
    <dgm:cxn modelId="{41C5F67E-CC2C-4A1F-9FDD-533362034A1E}" type="presParOf" srcId="{D52EA7A2-C64B-4C6E-ACEF-1A62C915034F}" destId="{B1490D9D-B830-4D03-8175-7532B72C8BFE}" srcOrd="4" destOrd="0" presId="urn:microsoft.com/office/officeart/2009/3/layout/RandomtoResultProcess"/>
    <dgm:cxn modelId="{74D2FBF9-2892-4F9B-8DCC-CC7D2A329EFD}" type="presParOf" srcId="{D52EA7A2-C64B-4C6E-ACEF-1A62C915034F}" destId="{E9D4472D-C7AE-4CA3-A566-031AB3B2E1D9}" srcOrd="5" destOrd="0" presId="urn:microsoft.com/office/officeart/2009/3/layout/RandomtoResultProcess"/>
    <dgm:cxn modelId="{F8773B7A-6183-4F3F-B9F2-5A587BAE000A}" type="presParOf" srcId="{D52EA7A2-C64B-4C6E-ACEF-1A62C915034F}" destId="{F82D6BC1-A357-4915-A028-7029A850552B}" srcOrd="6" destOrd="0" presId="urn:microsoft.com/office/officeart/2009/3/layout/RandomtoResultProcess"/>
    <dgm:cxn modelId="{3C819867-75C2-4D1C-873B-3965B6C8B47A}" type="presParOf" srcId="{D52EA7A2-C64B-4C6E-ACEF-1A62C915034F}" destId="{0F76B67B-4097-4D88-AA8E-1412A05033CB}" srcOrd="7" destOrd="0" presId="urn:microsoft.com/office/officeart/2009/3/layout/RandomtoResultProcess"/>
    <dgm:cxn modelId="{FCFF71E9-A10B-4E79-800B-75E1962D1F72}" type="presParOf" srcId="{D52EA7A2-C64B-4C6E-ACEF-1A62C915034F}" destId="{F70641B9-4A83-44BE-9BD7-9BFDF596D7E3}" srcOrd="8" destOrd="0" presId="urn:microsoft.com/office/officeart/2009/3/layout/RandomtoResultProcess"/>
    <dgm:cxn modelId="{2563B0D9-293D-4B84-9CC0-753EC91060CE}" type="presParOf" srcId="{D52EA7A2-C64B-4C6E-ACEF-1A62C915034F}" destId="{0E201D60-CE71-4BB4-A193-97F7F36EF27C}" srcOrd="9" destOrd="0" presId="urn:microsoft.com/office/officeart/2009/3/layout/RandomtoResultProcess"/>
    <dgm:cxn modelId="{80CFC4AC-1888-4087-A2EC-90F24BE5FC6C}" type="presParOf" srcId="{D52EA7A2-C64B-4C6E-ACEF-1A62C915034F}" destId="{47CDBA05-1A06-46F4-B5ED-37ACF5D6AEA4}" srcOrd="10" destOrd="0" presId="urn:microsoft.com/office/officeart/2009/3/layout/RandomtoResultProcess"/>
    <dgm:cxn modelId="{D350BFFF-2506-40C2-85E3-0AD153AA58FD}" type="presParOf" srcId="{D52EA7A2-C64B-4C6E-ACEF-1A62C915034F}" destId="{60909122-2D50-497F-9057-930F05587EF1}" srcOrd="11" destOrd="0" presId="urn:microsoft.com/office/officeart/2009/3/layout/RandomtoResultProcess"/>
    <dgm:cxn modelId="{8625AA60-13BA-4FCE-8816-88451C76F636}" type="presParOf" srcId="{D52EA7A2-C64B-4C6E-ACEF-1A62C915034F}" destId="{B7DD09AC-C814-41A7-AA34-A945E0DD4468}" srcOrd="12" destOrd="0" presId="urn:microsoft.com/office/officeart/2009/3/layout/RandomtoResultProcess"/>
    <dgm:cxn modelId="{97BAC578-A76E-4EAE-B601-50566B4604CC}" type="presParOf" srcId="{D52EA7A2-C64B-4C6E-ACEF-1A62C915034F}" destId="{38F9D0A0-F42F-4A14-99F8-C50041EC155A}" srcOrd="13" destOrd="0" presId="urn:microsoft.com/office/officeart/2009/3/layout/RandomtoResultProcess"/>
    <dgm:cxn modelId="{459376BB-2EE3-4B4C-A139-4D60E52F0EB9}" type="presParOf" srcId="{D52EA7A2-C64B-4C6E-ACEF-1A62C915034F}" destId="{037705BC-1AFE-47A8-8A68-1E77367F1EE3}" srcOrd="14" destOrd="0" presId="urn:microsoft.com/office/officeart/2009/3/layout/RandomtoResultProcess"/>
    <dgm:cxn modelId="{7158BBFD-9326-4D38-9E80-97462871F07C}" type="presParOf" srcId="{D52EA7A2-C64B-4C6E-ACEF-1A62C915034F}" destId="{C2D741F8-D534-478E-A01F-CD91C730A8A8}" srcOrd="15" destOrd="0" presId="urn:microsoft.com/office/officeart/2009/3/layout/RandomtoResultProcess"/>
    <dgm:cxn modelId="{D7909741-78C8-4679-A1CD-FFA442C176C7}" type="presParOf" srcId="{D52EA7A2-C64B-4C6E-ACEF-1A62C915034F}" destId="{13076374-F706-4B02-9B59-8A444D74BA9A}" srcOrd="16" destOrd="0" presId="urn:microsoft.com/office/officeart/2009/3/layout/RandomtoResultProcess"/>
    <dgm:cxn modelId="{A1E7F61C-9630-41EC-8126-CF61E905A607}" type="presParOf" srcId="{D52EA7A2-C64B-4C6E-ACEF-1A62C915034F}" destId="{D400DB66-B55A-435C-AEAD-8B18E604D56D}" srcOrd="17" destOrd="0" presId="urn:microsoft.com/office/officeart/2009/3/layout/RandomtoResultProcess"/>
    <dgm:cxn modelId="{8B4DD9C0-9A8D-4026-8F65-88214A83D836}" type="presParOf" srcId="{D52EA7A2-C64B-4C6E-ACEF-1A62C915034F}" destId="{B43CAF85-0D89-4140-B9F8-6BDE33C06B43}" srcOrd="18" destOrd="0" presId="urn:microsoft.com/office/officeart/2009/3/layout/RandomtoResultProcess"/>
    <dgm:cxn modelId="{AED27439-991C-4881-AC6B-6C0A851DD3D9}" type="presParOf" srcId="{D52EA7A2-C64B-4C6E-ACEF-1A62C915034F}" destId="{B41344B0-BCE3-4082-975D-DF4DF55D9A23}" srcOrd="19" destOrd="0" presId="urn:microsoft.com/office/officeart/2009/3/layout/RandomtoResultProcess"/>
    <dgm:cxn modelId="{C32AA2E6-00A6-4100-BF63-6AEBC4E0CE97}" type="presParOf" srcId="{72BAB98E-1010-4B6C-875B-AC6268B27076}" destId="{4A1B6F96-D561-42B2-B93A-48C3F6177B16}" srcOrd="1" destOrd="0" presId="urn:microsoft.com/office/officeart/2009/3/layout/RandomtoResultProcess"/>
    <dgm:cxn modelId="{687F54DD-743A-46B6-B7AF-8A6E6BBCF587}" type="presParOf" srcId="{4A1B6F96-D561-42B2-B93A-48C3F6177B16}" destId="{0950D9E5-CCB7-4D8E-9C9E-1868377589D8}" srcOrd="0" destOrd="0" presId="urn:microsoft.com/office/officeart/2009/3/layout/RandomtoResultProcess"/>
    <dgm:cxn modelId="{C4BCBDDA-7C01-4996-9D94-59E11E03AB91}" type="presParOf" srcId="{4A1B6F96-D561-42B2-B93A-48C3F6177B16}" destId="{C83295B9-B2F4-4111-882B-73EB40724B1E}" srcOrd="1" destOrd="0" presId="urn:microsoft.com/office/officeart/2009/3/layout/RandomtoResultProcess"/>
    <dgm:cxn modelId="{BCD95D57-BBC7-467A-9F45-E4F28D060FF6}" type="presParOf" srcId="{72BAB98E-1010-4B6C-875B-AC6268B27076}" destId="{82FAA421-E625-4304-8D36-57C8CCBC61DB}" srcOrd="2" destOrd="0" presId="urn:microsoft.com/office/officeart/2009/3/layout/RandomtoResultProcess"/>
    <dgm:cxn modelId="{D16D56CD-6C59-4564-AF2A-AA9D9228B8A6}" type="presParOf" srcId="{82FAA421-E625-4304-8D36-57C8CCBC61DB}" destId="{68BD8C12-5D1D-4F80-B0CF-8A162E48E001}" srcOrd="0" destOrd="0" presId="urn:microsoft.com/office/officeart/2009/3/layout/RandomtoResultProcess"/>
    <dgm:cxn modelId="{EC562347-654B-49B3-9B81-77C38BD90B8C}" type="presParOf" srcId="{82FAA421-E625-4304-8D36-57C8CCBC61DB}" destId="{2D2DA6F6-E912-4A5C-9ED9-5F730DE388F6}" srcOrd="1" destOrd="0" presId="urn:microsoft.com/office/officeart/2009/3/layout/RandomtoResultProcess"/>
    <dgm:cxn modelId="{2A2CF4F1-0A1F-41E0-93EF-6942108E6976}" type="presParOf" srcId="{82FAA421-E625-4304-8D36-57C8CCBC61DB}" destId="{313B3A63-C3E2-481C-B95F-05F895192131}" srcOrd="2" destOrd="0" presId="urn:microsoft.com/office/officeart/2009/3/layout/RandomtoResultProcess"/>
    <dgm:cxn modelId="{6144688A-55EE-4A26-9054-B49480E5247B}" type="presParOf" srcId="{72BAB98E-1010-4B6C-875B-AC6268B27076}" destId="{C2EB40B0-BAFA-4706-90DF-7E34697E5196}" srcOrd="3" destOrd="0" presId="urn:microsoft.com/office/officeart/2009/3/layout/RandomtoResultProcess"/>
    <dgm:cxn modelId="{2AF36E9F-DCB3-4A54-9E8A-27070E25281D}" type="presParOf" srcId="{C2EB40B0-BAFA-4706-90DF-7E34697E5196}" destId="{B7946769-305D-4F4F-AE27-BA7960C12E2D}" srcOrd="0" destOrd="0" presId="urn:microsoft.com/office/officeart/2009/3/layout/RandomtoResultProcess"/>
    <dgm:cxn modelId="{5B1B3490-F1B6-4527-9B93-DCD0BD56E558}" type="presParOf" srcId="{C2EB40B0-BAFA-4706-90DF-7E34697E5196}" destId="{D6CB865D-5281-4E05-9480-8ABB479FE80E}" srcOrd="1" destOrd="0" presId="urn:microsoft.com/office/officeart/2009/3/layout/RandomtoResultProcess"/>
    <dgm:cxn modelId="{CA659D32-FDBA-4374-B308-E77B43853640}" type="presParOf" srcId="{72BAB98E-1010-4B6C-875B-AC6268B27076}" destId="{F64CEB11-C5F0-4567-99B7-F7B0B03EA2E8}" srcOrd="4" destOrd="0" presId="urn:microsoft.com/office/officeart/2009/3/layout/RandomtoResultProcess"/>
    <dgm:cxn modelId="{073B33E1-BF32-4F5B-8001-B7CC4996A45E}" type="presParOf" srcId="{F64CEB11-C5F0-4567-99B7-F7B0B03EA2E8}" destId="{BD63754C-A71A-41ED-B7B0-AB2B6981382E}" srcOrd="0" destOrd="0" presId="urn:microsoft.com/office/officeart/2009/3/layout/RandomtoResultProcess"/>
    <dgm:cxn modelId="{8613E284-6B38-4A3E-B308-F57FF588B489}" type="presParOf" srcId="{F64CEB11-C5F0-4567-99B7-F7B0B03EA2E8}" destId="{30D5B4C3-E6CD-4761-8510-AA87AF2D8DD0}" srcOrd="1" destOrd="0" presId="urn:microsoft.com/office/officeart/2009/3/layout/RandomtoResultProcess"/>
    <dgm:cxn modelId="{D04B6210-6B38-4B3D-B82A-84DCD4DBF25A}" type="presParOf" srcId="{F64CEB11-C5F0-4567-99B7-F7B0B03EA2E8}" destId="{D1598664-FABD-42DD-BB3C-D34E0425D6EA}" srcOrd="2" destOrd="0" presId="urn:microsoft.com/office/officeart/2009/3/layout/RandomtoResultProcess"/>
    <dgm:cxn modelId="{2B9B3FEE-F9FA-47C2-B99F-0CD0353D25AB}" type="presParOf" srcId="{72BAB98E-1010-4B6C-875B-AC6268B27076}" destId="{C04EE50B-428A-4FA0-B582-53148167F98F}" srcOrd="5" destOrd="0" presId="urn:microsoft.com/office/officeart/2009/3/layout/RandomtoResultProcess"/>
    <dgm:cxn modelId="{AB634CD6-3886-40CC-B459-077C5367C2E5}" type="presParOf" srcId="{C04EE50B-428A-4FA0-B582-53148167F98F}" destId="{E219BA1C-0075-47D8-B22C-B9B94320A0AC}" srcOrd="0" destOrd="0" presId="urn:microsoft.com/office/officeart/2009/3/layout/RandomtoResultProcess"/>
    <dgm:cxn modelId="{2E630C3A-1599-4665-8FCE-6934AAEBB6A9}" type="presParOf" srcId="{C04EE50B-428A-4FA0-B582-53148167F98F}" destId="{16D59224-7171-43D2-94A3-90533C2C1D38}" srcOrd="1" destOrd="0" presId="urn:microsoft.com/office/officeart/2009/3/layout/RandomtoResultProcess"/>
    <dgm:cxn modelId="{C344D9A8-C400-452B-A983-6340B4F6BBCA}" type="presParOf" srcId="{72BAB98E-1010-4B6C-875B-AC6268B27076}" destId="{EC9DEA1D-6BE2-4DFE-8841-CB92EF129EDD}" srcOrd="6" destOrd="0" presId="urn:microsoft.com/office/officeart/2009/3/layout/RandomtoResultProcess"/>
    <dgm:cxn modelId="{C512382D-0872-4AC7-81E1-CFE955A24A59}" type="presParOf" srcId="{EC9DEA1D-6BE2-4DFE-8841-CB92EF129EDD}" destId="{B8D40EC5-46ED-466C-80B0-C7F2EA2F2DAC}" srcOrd="0" destOrd="0" presId="urn:microsoft.com/office/officeart/2009/3/layout/RandomtoResultProcess"/>
    <dgm:cxn modelId="{8E3ECD59-24E7-44E1-A8FB-46FD4206875F}" type="presParOf" srcId="{EC9DEA1D-6BE2-4DFE-8841-CB92EF129EDD}" destId="{0E86946E-4CC5-460D-985D-EA294CDF4404}" srcOrd="1" destOrd="0" presId="urn:microsoft.com/office/officeart/2009/3/layout/RandomtoResultProcess"/>
    <dgm:cxn modelId="{BFCD98C3-23F8-4621-A6E0-CFCE7C4D921D}" type="presParOf" srcId="{EC9DEA1D-6BE2-4DFE-8841-CB92EF129EDD}" destId="{6D7C590C-D0D5-4B7A-9470-C52FA9ED6C28}" srcOrd="2" destOrd="0" presId="urn:microsoft.com/office/officeart/2009/3/layout/RandomtoResultProcess"/>
    <dgm:cxn modelId="{214D33D7-A094-4688-8927-6822B3E3E12A}" type="presParOf" srcId="{72BAB98E-1010-4B6C-875B-AC6268B27076}" destId="{57B307B4-E6D1-43B6-93D1-DEE81D6C7EBB}" srcOrd="7" destOrd="0" presId="urn:microsoft.com/office/officeart/2009/3/layout/RandomtoResultProcess"/>
    <dgm:cxn modelId="{77695C56-0ECF-470A-9CBA-F8CD39B4AF8D}" type="presParOf" srcId="{57B307B4-E6D1-43B6-93D1-DEE81D6C7EBB}" destId="{EB83BA00-0AB9-44EA-982F-577CE77518B3}" srcOrd="0" destOrd="0" presId="urn:microsoft.com/office/officeart/2009/3/layout/RandomtoResultProcess"/>
    <dgm:cxn modelId="{61224BF3-8FBD-497A-8F22-5A9C1B50AF5F}" type="presParOf" srcId="{57B307B4-E6D1-43B6-93D1-DEE81D6C7EBB}" destId="{E906417C-A86A-4BBE-8572-A28CE5A2007A}" srcOrd="1" destOrd="0" presId="urn:microsoft.com/office/officeart/2009/3/layout/RandomtoResultProcess"/>
    <dgm:cxn modelId="{2098E6D4-D9F7-4555-9C05-139291BE16BA}" type="presParOf" srcId="{72BAB98E-1010-4B6C-875B-AC6268B27076}" destId="{59968E5F-CBED-47F8-BC07-E9956FEE06A9}" srcOrd="8" destOrd="0" presId="urn:microsoft.com/office/officeart/2009/3/layout/RandomtoResultProcess"/>
    <dgm:cxn modelId="{1F57B9C3-B71D-41A5-98A9-4A19399B8FF6}" type="presParOf" srcId="{59968E5F-CBED-47F8-BC07-E9956FEE06A9}" destId="{660F226A-A48C-446D-8A66-685C47D06DEA}" srcOrd="0" destOrd="0" presId="urn:microsoft.com/office/officeart/2009/3/layout/RandomtoResultProcess"/>
    <dgm:cxn modelId="{F4638F1A-B4B7-4019-8F6A-524DD8BEABD8}" type="presParOf" srcId="{59968E5F-CBED-47F8-BC07-E9956FEE06A9}" destId="{CB3B5796-555F-467C-91E2-45D2BE62763C}" srcOrd="1" destOrd="0" presId="urn:microsoft.com/office/officeart/2009/3/layout/RandomtoResultProcess"/>
    <dgm:cxn modelId="{AFD0E1A3-7AE1-4FA2-A592-A2FD066FC4A6}" type="presParOf" srcId="{59968E5F-CBED-47F8-BC07-E9956FEE06A9}" destId="{EBFE57CA-05A9-47DC-99EE-D89FD2B801E1}" srcOrd="2" destOrd="0" presId="urn:microsoft.com/office/officeart/2009/3/layout/RandomtoResultProcess"/>
    <dgm:cxn modelId="{6F49B738-D5B1-4F05-B191-7A50247D2209}" type="presParOf" srcId="{72BAB98E-1010-4B6C-875B-AC6268B27076}" destId="{959570BC-00E2-4338-83B5-18AFDCC84245}" srcOrd="9" destOrd="0" presId="urn:microsoft.com/office/officeart/2009/3/layout/RandomtoResultProcess"/>
    <dgm:cxn modelId="{C3F28D25-06BB-48C0-A9EF-388D1AF1AB98}" type="presParOf" srcId="{959570BC-00E2-4338-83B5-18AFDCC84245}" destId="{1839A066-95B3-4512-AB4A-37B615B950EA}" srcOrd="0" destOrd="0" presId="urn:microsoft.com/office/officeart/2009/3/layout/RandomtoResultProcess"/>
    <dgm:cxn modelId="{50220434-9CE4-40E8-A158-967834CE4BF4}" type="presParOf" srcId="{959570BC-00E2-4338-83B5-18AFDCC84245}" destId="{7846154D-8CD3-4250-B4C4-AF097B5B3224}" srcOrd="1" destOrd="0" presId="urn:microsoft.com/office/officeart/2009/3/layout/RandomtoResultProcess"/>
    <dgm:cxn modelId="{144A9149-A71C-4B8F-880E-96448463F3A1}" type="presParOf" srcId="{72BAB98E-1010-4B6C-875B-AC6268B27076}" destId="{3BD54D78-7273-4623-9D2F-B04E87AAFC15}" srcOrd="10" destOrd="0" presId="urn:microsoft.com/office/officeart/2009/3/layout/RandomtoResultProcess"/>
    <dgm:cxn modelId="{511F6B5D-0F80-48C3-87DE-F90EE9329B7C}" type="presParOf" srcId="{3BD54D78-7273-4623-9D2F-B04E87AAFC15}" destId="{33DF1B28-3A57-42B2-AA99-E55B01A9F15C}" srcOrd="0" destOrd="0" presId="urn:microsoft.com/office/officeart/2009/3/layout/RandomtoResultProcess"/>
    <dgm:cxn modelId="{07374E01-7E94-44F2-B4A0-523653C22728}" type="presParOf" srcId="{3BD54D78-7273-4623-9D2F-B04E87AAFC15}" destId="{00D77A6F-9057-42A5-B15B-46F8674836A4}" srcOrd="1" destOrd="0" presId="urn:microsoft.com/office/officeart/2009/3/layout/RandomtoResultProcess"/>
    <dgm:cxn modelId="{53150860-3FCD-420F-85A8-76935A1D1461}" type="presParOf" srcId="{3BD54D78-7273-4623-9D2F-B04E87AAFC15}" destId="{24774F30-B4F8-4B16-820A-3FC4117433D7}" srcOrd="2" destOrd="0" presId="urn:microsoft.com/office/officeart/2009/3/layout/RandomtoResultProcess"/>
    <dgm:cxn modelId="{BF9913FF-B798-4249-BC26-99A2EC0CE7A0}" type="presParOf" srcId="{72BAB98E-1010-4B6C-875B-AC6268B27076}" destId="{D24A76A5-367D-4362-880A-541C73D00855}" srcOrd="11" destOrd="0" presId="urn:microsoft.com/office/officeart/2009/3/layout/RandomtoResultProcess"/>
    <dgm:cxn modelId="{A4A92219-450F-4074-8922-EC5DF2999763}" type="presParOf" srcId="{D24A76A5-367D-4362-880A-541C73D00855}" destId="{F335904D-DC88-4873-B770-FA3FFB03DE0D}" srcOrd="0" destOrd="0" presId="urn:microsoft.com/office/officeart/2009/3/layout/RandomtoResultProcess"/>
    <dgm:cxn modelId="{D8D6F33E-7D25-4960-883C-FBE4ED73F298}" type="presParOf" srcId="{D24A76A5-367D-4362-880A-541C73D00855}" destId="{06ECF1D4-43EE-4FCF-AF56-92CF20D76BAE}" srcOrd="1" destOrd="0" presId="urn:microsoft.com/office/officeart/2009/3/layout/RandomtoResultProcess"/>
    <dgm:cxn modelId="{F0321AFB-0910-4EA5-82CA-B9BA0049F2EC}" type="presParOf" srcId="{72BAB98E-1010-4B6C-875B-AC6268B27076}" destId="{EFBA8C97-DD29-4D75-8060-8E0B96B38CCA}" srcOrd="12" destOrd="0" presId="urn:microsoft.com/office/officeart/2009/3/layout/RandomtoResultProcess"/>
    <dgm:cxn modelId="{33134572-EAD8-402E-96F3-A18E2756213B}" type="presParOf" srcId="{EFBA8C97-DD29-4D75-8060-8E0B96B38CCA}" destId="{5A8166DE-FB79-4232-A402-FF2EC2232594}" srcOrd="0" destOrd="0" presId="urn:microsoft.com/office/officeart/2009/3/layout/RandomtoResultProcess"/>
    <dgm:cxn modelId="{A854655A-D02F-4FFC-AE05-B17F58B6AE54}" type="presParOf" srcId="{EFBA8C97-DD29-4D75-8060-8E0B96B38CCA}" destId="{738DCF60-9A08-4595-92D5-7986F7EE8542}" srcOrd="1" destOrd="0" presId="urn:microsoft.com/office/officeart/2009/3/layout/RandomtoResultProcess"/>
    <dgm:cxn modelId="{16F9F94B-66D2-4ECC-9932-00132124E405}" type="presParOf" srcId="{EFBA8C97-DD29-4D75-8060-8E0B96B38CCA}" destId="{29DE2B58-8EB9-4E04-83FF-76404F96336D}" srcOrd="2" destOrd="0" presId="urn:microsoft.com/office/officeart/2009/3/layout/RandomtoResul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33CB0C-5AC5-4D2D-AFFD-4068BA656AF6}" type="doc">
      <dgm:prSet loTypeId="urn:microsoft.com/office/officeart/2005/8/layout/vList4" loCatId="list" qsTypeId="urn:microsoft.com/office/officeart/2005/8/quickstyle/simple1" qsCatId="simple" csTypeId="urn:microsoft.com/office/officeart/2005/8/colors/accent5_1" csCatId="accent5" phldr="1"/>
      <dgm:spPr/>
      <dgm:t>
        <a:bodyPr/>
        <a:lstStyle/>
        <a:p>
          <a:endParaRPr lang="en-US"/>
        </a:p>
      </dgm:t>
    </dgm:pt>
    <dgm:pt modelId="{C7373DCD-C607-4AF4-921E-01C6FF9BECBB}">
      <dgm:prSet phldrT="[Text]"/>
      <dgm:spPr/>
      <dgm:t>
        <a:bodyPr/>
        <a:lstStyle/>
        <a:p>
          <a:r>
            <a:rPr lang="en-US" dirty="0"/>
            <a:t>WEDCO provides loans to established small businesses, located in the City of Wilmington, who are growing and unable to secure financing on comparable terms from conventional financial institutions.</a:t>
          </a:r>
        </a:p>
      </dgm:t>
    </dgm:pt>
    <dgm:pt modelId="{186B54BD-15E2-47D8-96A3-4065D14E9969}" type="parTrans" cxnId="{6221B244-F068-42CD-9561-7E05966406FA}">
      <dgm:prSet/>
      <dgm:spPr/>
      <dgm:t>
        <a:bodyPr/>
        <a:lstStyle/>
        <a:p>
          <a:endParaRPr lang="en-US"/>
        </a:p>
      </dgm:t>
    </dgm:pt>
    <dgm:pt modelId="{2A3331C0-A4A6-437F-94B4-8161F2DB7C35}" type="sibTrans" cxnId="{6221B244-F068-42CD-9561-7E05966406FA}">
      <dgm:prSet/>
      <dgm:spPr/>
      <dgm:t>
        <a:bodyPr/>
        <a:lstStyle/>
        <a:p>
          <a:endParaRPr lang="en-US"/>
        </a:p>
      </dgm:t>
    </dgm:pt>
    <dgm:pt modelId="{A3D77269-26A9-4501-B912-CDA169377A69}">
      <dgm:prSet phldrT="[Text]"/>
      <dgm:spPr/>
      <dgm:t>
        <a:bodyPr/>
        <a:lstStyle/>
        <a:p>
          <a:r>
            <a:rPr lang="en-US" dirty="0"/>
            <a:t>True Access Capital is a Community Development Financial Institution (CDFI) that specializes in loan capital and technical assistance to small businesses and community organizations throughout Delaware and southeastern Pennsylvania.</a:t>
          </a:r>
        </a:p>
      </dgm:t>
    </dgm:pt>
    <dgm:pt modelId="{45ED9B5E-FFC7-41EE-BC49-33ED759C753B}" type="parTrans" cxnId="{63E3D3EA-A8A3-40BC-B2EE-C8FD6658BFDE}">
      <dgm:prSet/>
      <dgm:spPr/>
      <dgm:t>
        <a:bodyPr/>
        <a:lstStyle/>
        <a:p>
          <a:endParaRPr lang="en-US"/>
        </a:p>
      </dgm:t>
    </dgm:pt>
    <dgm:pt modelId="{F7C19EE3-BAC8-4378-A461-D1714CF458C9}" type="sibTrans" cxnId="{63E3D3EA-A8A3-40BC-B2EE-C8FD6658BFDE}">
      <dgm:prSet/>
      <dgm:spPr/>
      <dgm:t>
        <a:bodyPr/>
        <a:lstStyle/>
        <a:p>
          <a:endParaRPr lang="en-US"/>
        </a:p>
      </dgm:t>
    </dgm:pt>
    <dgm:pt modelId="{B188E2CF-2AEA-473C-B636-C146D7CF1C9A}">
      <dgm:prSet phldrT="[Text]"/>
      <dgm:spPr/>
      <dgm:t>
        <a:bodyPr/>
        <a:lstStyle/>
        <a:p>
          <a:r>
            <a:rPr lang="en-US" dirty="0"/>
            <a:t>The Delaware SBDC delivers training programs and professional consulting services to help startup and existing businesses formulate and execute strategies to grow and succeed. </a:t>
          </a:r>
        </a:p>
      </dgm:t>
    </dgm:pt>
    <dgm:pt modelId="{0E16BC09-B0CA-4B6D-A78B-DF7A1619F37B}" type="parTrans" cxnId="{CEDCF2FB-78EC-4D19-ABA0-45BAA593E173}">
      <dgm:prSet/>
      <dgm:spPr/>
      <dgm:t>
        <a:bodyPr/>
        <a:lstStyle/>
        <a:p>
          <a:endParaRPr lang="en-US"/>
        </a:p>
      </dgm:t>
    </dgm:pt>
    <dgm:pt modelId="{5539D549-C45D-4230-B0B7-6AD0FADF748B}" type="sibTrans" cxnId="{CEDCF2FB-78EC-4D19-ABA0-45BAA593E173}">
      <dgm:prSet/>
      <dgm:spPr/>
      <dgm:t>
        <a:bodyPr/>
        <a:lstStyle/>
        <a:p>
          <a:endParaRPr lang="en-US"/>
        </a:p>
      </dgm:t>
    </dgm:pt>
    <dgm:pt modelId="{7D5EF050-43BF-4CAD-A6EA-8B61C30FC6F3}">
      <dgm:prSet phldrT="[Text]"/>
      <dgm:spPr/>
      <dgm:t>
        <a:bodyPr/>
        <a:lstStyle/>
        <a:p>
          <a:r>
            <a:rPr lang="en-US" dirty="0"/>
            <a:t>The SBA is a federal agency dedicated to small business and provides counseling, contracting, and capital such as the 7(a) Loan program for small businesses that have proven a need for financial assistance and demonstrated growth and expansion. </a:t>
          </a:r>
        </a:p>
      </dgm:t>
    </dgm:pt>
    <dgm:pt modelId="{31DEFDF6-BE12-4FF8-99A0-9EDEF1194ABF}" type="parTrans" cxnId="{EB5AD546-C4E3-4AAD-9403-C4316CE30C54}">
      <dgm:prSet/>
      <dgm:spPr/>
      <dgm:t>
        <a:bodyPr/>
        <a:lstStyle/>
        <a:p>
          <a:endParaRPr lang="en-US"/>
        </a:p>
      </dgm:t>
    </dgm:pt>
    <dgm:pt modelId="{E258EBDC-E5BE-42F3-AE73-E53673508BC1}" type="sibTrans" cxnId="{EB5AD546-C4E3-4AAD-9403-C4316CE30C54}">
      <dgm:prSet/>
      <dgm:spPr/>
      <dgm:t>
        <a:bodyPr/>
        <a:lstStyle/>
        <a:p>
          <a:endParaRPr lang="en-US"/>
        </a:p>
      </dgm:t>
    </dgm:pt>
    <dgm:pt modelId="{EB533703-EF6D-4162-B0DF-DBC5850CCBF6}">
      <dgm:prSet phldrT="[Text]"/>
      <dgm:spPr/>
      <dgm:t>
        <a:bodyPr/>
        <a:lstStyle/>
        <a:p>
          <a:r>
            <a:rPr lang="en-US" dirty="0"/>
            <a:t>NDC directs capital to support the development and preservation of affordable housing, creates jobs through small business lending, advances livable communities with social infrastructure investment.</a:t>
          </a:r>
        </a:p>
      </dgm:t>
    </dgm:pt>
    <dgm:pt modelId="{DA3DFBAB-11E2-4017-9FB7-41EDFA926D85}" type="parTrans" cxnId="{4634C667-BDF5-41B7-984B-268D4B690C93}">
      <dgm:prSet/>
      <dgm:spPr/>
      <dgm:t>
        <a:bodyPr/>
        <a:lstStyle/>
        <a:p>
          <a:endParaRPr lang="en-US"/>
        </a:p>
      </dgm:t>
    </dgm:pt>
    <dgm:pt modelId="{D177CA64-3466-4830-9F7E-477E0EE12817}" type="sibTrans" cxnId="{4634C667-BDF5-41B7-984B-268D4B690C93}">
      <dgm:prSet/>
      <dgm:spPr/>
      <dgm:t>
        <a:bodyPr/>
        <a:lstStyle/>
        <a:p>
          <a:endParaRPr lang="en-US"/>
        </a:p>
      </dgm:t>
    </dgm:pt>
    <dgm:pt modelId="{48DCCF41-7D9F-4A31-BC7E-20DC808F8353}">
      <dgm:prSet phldrT="[Text]"/>
      <dgm:spPr/>
      <dgm:t>
        <a:bodyPr/>
        <a:lstStyle/>
        <a:p>
          <a:r>
            <a:rPr lang="en-US" dirty="0"/>
            <a:t>The Delaware Division of Small Business, part of the Delaware Department of State, is a service-focused agency helping small businesses navigate government processes, connect with resource organizations, and access capital.</a:t>
          </a:r>
        </a:p>
      </dgm:t>
    </dgm:pt>
    <dgm:pt modelId="{6E357AAB-5C2C-45CE-ACDA-C71343E51331}" type="parTrans" cxnId="{593C3E80-C942-44CC-93BB-6A2688362B11}">
      <dgm:prSet/>
      <dgm:spPr/>
      <dgm:t>
        <a:bodyPr/>
        <a:lstStyle/>
        <a:p>
          <a:endParaRPr lang="en-US"/>
        </a:p>
      </dgm:t>
    </dgm:pt>
    <dgm:pt modelId="{757FA85E-98CF-493E-BC1F-C90865C8E24C}" type="sibTrans" cxnId="{593C3E80-C942-44CC-93BB-6A2688362B11}">
      <dgm:prSet/>
      <dgm:spPr/>
      <dgm:t>
        <a:bodyPr/>
        <a:lstStyle/>
        <a:p>
          <a:endParaRPr lang="en-US"/>
        </a:p>
      </dgm:t>
    </dgm:pt>
    <dgm:pt modelId="{A27062AB-A670-4BA8-900D-83CA38CDF8E5}">
      <dgm:prSet phldrT="[Text]"/>
      <dgm:spPr/>
      <dgm:t>
        <a:bodyPr/>
        <a:lstStyle/>
        <a:p>
          <a:r>
            <a:rPr lang="en-US" dirty="0"/>
            <a:t>DPP is the state economic development agency that leads Delaware’s economic development efforts. Services include working with prospects to review potential sites, cost-of-living details and funding opportunities, including available tax credits and incentives.</a:t>
          </a:r>
        </a:p>
      </dgm:t>
    </dgm:pt>
    <dgm:pt modelId="{24984076-0F73-4B7D-9249-6DB5B7B8C108}" type="parTrans" cxnId="{4D5EB0F0-D6CF-432F-A0AC-47FFA4A5B3C8}">
      <dgm:prSet/>
      <dgm:spPr/>
      <dgm:t>
        <a:bodyPr/>
        <a:lstStyle/>
        <a:p>
          <a:endParaRPr lang="en-US"/>
        </a:p>
      </dgm:t>
    </dgm:pt>
    <dgm:pt modelId="{ED1A2BAC-567C-4B19-99EE-3768AF66987B}" type="sibTrans" cxnId="{4D5EB0F0-D6CF-432F-A0AC-47FFA4A5B3C8}">
      <dgm:prSet/>
      <dgm:spPr/>
      <dgm:t>
        <a:bodyPr/>
        <a:lstStyle/>
        <a:p>
          <a:endParaRPr lang="en-US"/>
        </a:p>
      </dgm:t>
    </dgm:pt>
    <dgm:pt modelId="{4EEEDCC3-D038-4B50-9566-95649488B17C}" type="pres">
      <dgm:prSet presAssocID="{AB33CB0C-5AC5-4D2D-AFFD-4068BA656AF6}" presName="linear" presStyleCnt="0">
        <dgm:presLayoutVars>
          <dgm:dir/>
          <dgm:resizeHandles val="exact"/>
        </dgm:presLayoutVars>
      </dgm:prSet>
      <dgm:spPr/>
    </dgm:pt>
    <dgm:pt modelId="{41B5AD14-2CE0-426D-B49E-ABC4B35BDDF2}" type="pres">
      <dgm:prSet presAssocID="{C7373DCD-C607-4AF4-921E-01C6FF9BECBB}" presName="comp" presStyleCnt="0"/>
      <dgm:spPr/>
    </dgm:pt>
    <dgm:pt modelId="{F8D2B616-0990-4C8D-A6F7-DF74CE46A0AC}" type="pres">
      <dgm:prSet presAssocID="{C7373DCD-C607-4AF4-921E-01C6FF9BECBB}" presName="box" presStyleLbl="node1" presStyleIdx="0" presStyleCnt="7"/>
      <dgm:spPr/>
    </dgm:pt>
    <dgm:pt modelId="{1308EAC6-1482-47E6-8A24-7B54A2396E99}" type="pres">
      <dgm:prSet presAssocID="{C7373DCD-C607-4AF4-921E-01C6FF9BECBB}" presName="img" presStyleLbl="fgImgPlace1" presStyleIdx="0" presStyleCnt="7"/>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95000" b="-95000"/>
          </a:stretch>
        </a:blipFill>
      </dgm:spPr>
    </dgm:pt>
    <dgm:pt modelId="{5D31FF64-281A-447C-A326-2DDDC0A700A4}" type="pres">
      <dgm:prSet presAssocID="{C7373DCD-C607-4AF4-921E-01C6FF9BECBB}" presName="text" presStyleLbl="node1" presStyleIdx="0" presStyleCnt="7">
        <dgm:presLayoutVars>
          <dgm:bulletEnabled val="1"/>
        </dgm:presLayoutVars>
      </dgm:prSet>
      <dgm:spPr/>
    </dgm:pt>
    <dgm:pt modelId="{B126A034-5C26-4EA1-AC17-1D7E70E9BE93}" type="pres">
      <dgm:prSet presAssocID="{2A3331C0-A4A6-437F-94B4-8161F2DB7C35}" presName="spacer" presStyleCnt="0"/>
      <dgm:spPr/>
    </dgm:pt>
    <dgm:pt modelId="{AF85074F-EEB5-4423-B878-68A5B544113E}" type="pres">
      <dgm:prSet presAssocID="{A3D77269-26A9-4501-B912-CDA169377A69}" presName="comp" presStyleCnt="0"/>
      <dgm:spPr/>
    </dgm:pt>
    <dgm:pt modelId="{8B6DBF2A-2178-4952-A507-5E991860FFEC}" type="pres">
      <dgm:prSet presAssocID="{A3D77269-26A9-4501-B912-CDA169377A69}" presName="box" presStyleLbl="node1" presStyleIdx="1" presStyleCnt="7"/>
      <dgm:spPr/>
    </dgm:pt>
    <dgm:pt modelId="{6C84A5C2-CCBC-435C-9A54-A80E7433E987}" type="pres">
      <dgm:prSet presAssocID="{A3D77269-26A9-4501-B912-CDA169377A69}" presName="img" presStyleLbl="fgImgPlace1" presStyleIdx="1" presStyleCnt="7"/>
      <dgm:spPr>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5947" t="-65894" r="5947" b="-65894"/>
          </a:stretch>
        </a:blipFill>
      </dgm:spPr>
    </dgm:pt>
    <dgm:pt modelId="{B83F771E-609E-4163-BBBA-513ED441BE68}" type="pres">
      <dgm:prSet presAssocID="{A3D77269-26A9-4501-B912-CDA169377A69}" presName="text" presStyleLbl="node1" presStyleIdx="1" presStyleCnt="7">
        <dgm:presLayoutVars>
          <dgm:bulletEnabled val="1"/>
        </dgm:presLayoutVars>
      </dgm:prSet>
      <dgm:spPr/>
    </dgm:pt>
    <dgm:pt modelId="{F07DDB3A-B741-495D-ACB5-62451822B026}" type="pres">
      <dgm:prSet presAssocID="{F7C19EE3-BAC8-4378-A461-D1714CF458C9}" presName="spacer" presStyleCnt="0"/>
      <dgm:spPr/>
    </dgm:pt>
    <dgm:pt modelId="{FEC5B8CA-D61A-4818-8C67-53801482B72B}" type="pres">
      <dgm:prSet presAssocID="{B188E2CF-2AEA-473C-B636-C146D7CF1C9A}" presName="comp" presStyleCnt="0"/>
      <dgm:spPr/>
    </dgm:pt>
    <dgm:pt modelId="{E646C47A-998F-4225-8E7C-4860B928B2E3}" type="pres">
      <dgm:prSet presAssocID="{B188E2CF-2AEA-473C-B636-C146D7CF1C9A}" presName="box" presStyleLbl="node1" presStyleIdx="2" presStyleCnt="7"/>
      <dgm:spPr/>
    </dgm:pt>
    <dgm:pt modelId="{4A87D086-09C5-4817-B99D-F8962714E216}" type="pres">
      <dgm:prSet presAssocID="{B188E2CF-2AEA-473C-B636-C146D7CF1C9A}" presName="img" presStyleLbl="fgImgPlace1" presStyleIdx="2" presStyleCnt="7"/>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3609" t="5425" r="13609" b="5425"/>
          </a:stretch>
        </a:blipFill>
      </dgm:spPr>
    </dgm:pt>
    <dgm:pt modelId="{874B1A69-AEED-4677-93E2-F8FA2D180633}" type="pres">
      <dgm:prSet presAssocID="{B188E2CF-2AEA-473C-B636-C146D7CF1C9A}" presName="text" presStyleLbl="node1" presStyleIdx="2" presStyleCnt="7">
        <dgm:presLayoutVars>
          <dgm:bulletEnabled val="1"/>
        </dgm:presLayoutVars>
      </dgm:prSet>
      <dgm:spPr/>
    </dgm:pt>
    <dgm:pt modelId="{B9C0B45E-6FF0-4CE3-B1A3-CAECFC08AE08}" type="pres">
      <dgm:prSet presAssocID="{5539D549-C45D-4230-B0B7-6AD0FADF748B}" presName="spacer" presStyleCnt="0"/>
      <dgm:spPr/>
    </dgm:pt>
    <dgm:pt modelId="{F5B7987F-337E-4646-B4C8-1A35EB27F2C4}" type="pres">
      <dgm:prSet presAssocID="{7D5EF050-43BF-4CAD-A6EA-8B61C30FC6F3}" presName="comp" presStyleCnt="0"/>
      <dgm:spPr/>
    </dgm:pt>
    <dgm:pt modelId="{2FC3F592-C8DE-47A7-A88B-D5675535B8FD}" type="pres">
      <dgm:prSet presAssocID="{7D5EF050-43BF-4CAD-A6EA-8B61C30FC6F3}" presName="box" presStyleLbl="node1" presStyleIdx="3" presStyleCnt="7" custLinFactNeighborX="3" custLinFactNeighborY="-5582"/>
      <dgm:spPr/>
    </dgm:pt>
    <dgm:pt modelId="{5BA28826-749A-4DF6-BCFC-F1F227988C1C}" type="pres">
      <dgm:prSet presAssocID="{7D5EF050-43BF-4CAD-A6EA-8B61C30FC6F3}" presName="img" presStyleLbl="fgImgPlace1" presStyleIdx="3" presStyleCnt="7"/>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7863" t="14340" r="7863" b="14340"/>
          </a:stretch>
        </a:blipFill>
      </dgm:spPr>
    </dgm:pt>
    <dgm:pt modelId="{F4AAE5E8-31CB-453B-8E3E-A994252546DA}" type="pres">
      <dgm:prSet presAssocID="{7D5EF050-43BF-4CAD-A6EA-8B61C30FC6F3}" presName="text" presStyleLbl="node1" presStyleIdx="3" presStyleCnt="7">
        <dgm:presLayoutVars>
          <dgm:bulletEnabled val="1"/>
        </dgm:presLayoutVars>
      </dgm:prSet>
      <dgm:spPr/>
    </dgm:pt>
    <dgm:pt modelId="{57ACCFB5-2360-4BB3-9AC0-33840876F57A}" type="pres">
      <dgm:prSet presAssocID="{E258EBDC-E5BE-42F3-AE73-E53673508BC1}" presName="spacer" presStyleCnt="0"/>
      <dgm:spPr/>
    </dgm:pt>
    <dgm:pt modelId="{2300274D-91C4-4FC6-BE43-F6370D412245}" type="pres">
      <dgm:prSet presAssocID="{EB533703-EF6D-4162-B0DF-DBC5850CCBF6}" presName="comp" presStyleCnt="0"/>
      <dgm:spPr/>
    </dgm:pt>
    <dgm:pt modelId="{BDC21928-0D8B-44DA-9FBA-295F19C0ADD8}" type="pres">
      <dgm:prSet presAssocID="{EB533703-EF6D-4162-B0DF-DBC5850CCBF6}" presName="box" presStyleLbl="node1" presStyleIdx="4" presStyleCnt="7"/>
      <dgm:spPr/>
    </dgm:pt>
    <dgm:pt modelId="{164F0628-5328-43C3-B86F-8B2F37EB5B58}" type="pres">
      <dgm:prSet presAssocID="{EB533703-EF6D-4162-B0DF-DBC5850CCBF6}" presName="img" presStyleLbl="fgImgPlace1" presStyleIdx="4" presStyleCnt="7"/>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5947" t="-56979" r="5947" b="-56979"/>
          </a:stretch>
        </a:blipFill>
      </dgm:spPr>
    </dgm:pt>
    <dgm:pt modelId="{4A735CF1-E92C-413D-AE43-94D6FAE709B8}" type="pres">
      <dgm:prSet presAssocID="{EB533703-EF6D-4162-B0DF-DBC5850CCBF6}" presName="text" presStyleLbl="node1" presStyleIdx="4" presStyleCnt="7">
        <dgm:presLayoutVars>
          <dgm:bulletEnabled val="1"/>
        </dgm:presLayoutVars>
      </dgm:prSet>
      <dgm:spPr/>
    </dgm:pt>
    <dgm:pt modelId="{7325B9EC-5CEA-4CF3-A8CF-BB7D93F14C9E}" type="pres">
      <dgm:prSet presAssocID="{D177CA64-3466-4830-9F7E-477E0EE12817}" presName="spacer" presStyleCnt="0"/>
      <dgm:spPr/>
    </dgm:pt>
    <dgm:pt modelId="{9A4C425B-5FB9-444A-BE7E-D85A029CAC48}" type="pres">
      <dgm:prSet presAssocID="{A27062AB-A670-4BA8-900D-83CA38CDF8E5}" presName="comp" presStyleCnt="0"/>
      <dgm:spPr/>
    </dgm:pt>
    <dgm:pt modelId="{38D87FF8-320E-49F1-A1E8-86CA12DDF7E1}" type="pres">
      <dgm:prSet presAssocID="{A27062AB-A670-4BA8-900D-83CA38CDF8E5}" presName="box" presStyleLbl="node1" presStyleIdx="5" presStyleCnt="7"/>
      <dgm:spPr/>
    </dgm:pt>
    <dgm:pt modelId="{86FA627F-0146-4A7D-B28D-496A1180429E}" type="pres">
      <dgm:prSet presAssocID="{A27062AB-A670-4BA8-900D-83CA38CDF8E5}" presName="img" presStyleLbl="fgImgPlace1" presStyleIdx="5" presStyleCnt="7"/>
      <dgm:spPr>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4033" t="-56979" r="4033" b="-56979"/>
          </a:stretch>
        </a:blipFill>
      </dgm:spPr>
    </dgm:pt>
    <dgm:pt modelId="{A81BB963-7455-4FCF-B3C7-692A6A8B5D57}" type="pres">
      <dgm:prSet presAssocID="{A27062AB-A670-4BA8-900D-83CA38CDF8E5}" presName="text" presStyleLbl="node1" presStyleIdx="5" presStyleCnt="7">
        <dgm:presLayoutVars>
          <dgm:bulletEnabled val="1"/>
        </dgm:presLayoutVars>
      </dgm:prSet>
      <dgm:spPr/>
    </dgm:pt>
    <dgm:pt modelId="{E039E101-3388-4E3D-AAC1-EB48BC249C5C}" type="pres">
      <dgm:prSet presAssocID="{ED1A2BAC-567C-4B19-99EE-3768AF66987B}" presName="spacer" presStyleCnt="0"/>
      <dgm:spPr/>
    </dgm:pt>
    <dgm:pt modelId="{E7BE1AD8-EFC9-4C38-B05E-9D976ED12C5F}" type="pres">
      <dgm:prSet presAssocID="{48DCCF41-7D9F-4A31-BC7E-20DC808F8353}" presName="comp" presStyleCnt="0"/>
      <dgm:spPr/>
    </dgm:pt>
    <dgm:pt modelId="{CADB0FDF-5C20-49DA-B86C-72D81D625A7B}" type="pres">
      <dgm:prSet presAssocID="{48DCCF41-7D9F-4A31-BC7E-20DC808F8353}" presName="box" presStyleLbl="node1" presStyleIdx="6" presStyleCnt="7"/>
      <dgm:spPr/>
    </dgm:pt>
    <dgm:pt modelId="{38F51C15-0BF8-482D-9A92-9F1DB25CE72F}" type="pres">
      <dgm:prSet presAssocID="{48DCCF41-7D9F-4A31-BC7E-20DC808F8353}" presName="img" presStyleLbl="fgImgPlace1" presStyleIdx="6" presStyleCnt="7"/>
      <dgm:spPr>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l="4033" t="-74810" r="4033" b="-74810"/>
          </a:stretch>
        </a:blipFill>
      </dgm:spPr>
    </dgm:pt>
    <dgm:pt modelId="{7EFB34E3-B730-45B1-969F-7DA39A70AC61}" type="pres">
      <dgm:prSet presAssocID="{48DCCF41-7D9F-4A31-BC7E-20DC808F8353}" presName="text" presStyleLbl="node1" presStyleIdx="6" presStyleCnt="7">
        <dgm:presLayoutVars>
          <dgm:bulletEnabled val="1"/>
        </dgm:presLayoutVars>
      </dgm:prSet>
      <dgm:spPr/>
    </dgm:pt>
  </dgm:ptLst>
  <dgm:cxnLst>
    <dgm:cxn modelId="{E22BF108-014D-49BA-A8D0-18FDA716D9B5}" type="presOf" srcId="{B188E2CF-2AEA-473C-B636-C146D7CF1C9A}" destId="{E646C47A-998F-4225-8E7C-4860B928B2E3}" srcOrd="0" destOrd="0" presId="urn:microsoft.com/office/officeart/2005/8/layout/vList4"/>
    <dgm:cxn modelId="{6F483512-1D68-4E02-9964-E28AFFDC6BDC}" type="presOf" srcId="{7D5EF050-43BF-4CAD-A6EA-8B61C30FC6F3}" destId="{2FC3F592-C8DE-47A7-A88B-D5675535B8FD}" srcOrd="0" destOrd="0" presId="urn:microsoft.com/office/officeart/2005/8/layout/vList4"/>
    <dgm:cxn modelId="{D94D581E-7587-4D26-8028-6DCCC5153259}" type="presOf" srcId="{A27062AB-A670-4BA8-900D-83CA38CDF8E5}" destId="{38D87FF8-320E-49F1-A1E8-86CA12DDF7E1}" srcOrd="0" destOrd="0" presId="urn:microsoft.com/office/officeart/2005/8/layout/vList4"/>
    <dgm:cxn modelId="{88ACEE21-14F2-4B81-8E8F-041A303CA76E}" type="presOf" srcId="{EB533703-EF6D-4162-B0DF-DBC5850CCBF6}" destId="{BDC21928-0D8B-44DA-9FBA-295F19C0ADD8}" srcOrd="0" destOrd="0" presId="urn:microsoft.com/office/officeart/2005/8/layout/vList4"/>
    <dgm:cxn modelId="{310E3C2E-6D29-4475-9EC0-67903649AA4B}" type="presOf" srcId="{A3D77269-26A9-4501-B912-CDA169377A69}" destId="{8B6DBF2A-2178-4952-A507-5E991860FFEC}" srcOrd="0" destOrd="0" presId="urn:microsoft.com/office/officeart/2005/8/layout/vList4"/>
    <dgm:cxn modelId="{D0CA7930-85D2-45D3-A9CC-E86C929559DB}" type="presOf" srcId="{A27062AB-A670-4BA8-900D-83CA38CDF8E5}" destId="{A81BB963-7455-4FCF-B3C7-692A6A8B5D57}" srcOrd="1" destOrd="0" presId="urn:microsoft.com/office/officeart/2005/8/layout/vList4"/>
    <dgm:cxn modelId="{B2543A3A-33BD-4FE8-A852-3179BBC862F5}" type="presOf" srcId="{48DCCF41-7D9F-4A31-BC7E-20DC808F8353}" destId="{7EFB34E3-B730-45B1-969F-7DA39A70AC61}" srcOrd="1" destOrd="0" presId="urn:microsoft.com/office/officeart/2005/8/layout/vList4"/>
    <dgm:cxn modelId="{EE14375F-9D4B-4746-90C6-F32C126CD796}" type="presOf" srcId="{48DCCF41-7D9F-4A31-BC7E-20DC808F8353}" destId="{CADB0FDF-5C20-49DA-B86C-72D81D625A7B}" srcOrd="0" destOrd="0" presId="urn:microsoft.com/office/officeart/2005/8/layout/vList4"/>
    <dgm:cxn modelId="{6221B244-F068-42CD-9561-7E05966406FA}" srcId="{AB33CB0C-5AC5-4D2D-AFFD-4068BA656AF6}" destId="{C7373DCD-C607-4AF4-921E-01C6FF9BECBB}" srcOrd="0" destOrd="0" parTransId="{186B54BD-15E2-47D8-96A3-4065D14E9969}" sibTransId="{2A3331C0-A4A6-437F-94B4-8161F2DB7C35}"/>
    <dgm:cxn modelId="{EB5AD546-C4E3-4AAD-9403-C4316CE30C54}" srcId="{AB33CB0C-5AC5-4D2D-AFFD-4068BA656AF6}" destId="{7D5EF050-43BF-4CAD-A6EA-8B61C30FC6F3}" srcOrd="3" destOrd="0" parTransId="{31DEFDF6-BE12-4FF8-99A0-9EDEF1194ABF}" sibTransId="{E258EBDC-E5BE-42F3-AE73-E53673508BC1}"/>
    <dgm:cxn modelId="{4634C667-BDF5-41B7-984B-268D4B690C93}" srcId="{AB33CB0C-5AC5-4D2D-AFFD-4068BA656AF6}" destId="{EB533703-EF6D-4162-B0DF-DBC5850CCBF6}" srcOrd="4" destOrd="0" parTransId="{DA3DFBAB-11E2-4017-9FB7-41EDFA926D85}" sibTransId="{D177CA64-3466-4830-9F7E-477E0EE12817}"/>
    <dgm:cxn modelId="{593C3E80-C942-44CC-93BB-6A2688362B11}" srcId="{AB33CB0C-5AC5-4D2D-AFFD-4068BA656AF6}" destId="{48DCCF41-7D9F-4A31-BC7E-20DC808F8353}" srcOrd="6" destOrd="0" parTransId="{6E357AAB-5C2C-45CE-ACDA-C71343E51331}" sibTransId="{757FA85E-98CF-493E-BC1F-C90865C8E24C}"/>
    <dgm:cxn modelId="{DEBDF3AE-D145-4C3C-B9D8-284E65726C7D}" type="presOf" srcId="{C7373DCD-C607-4AF4-921E-01C6FF9BECBB}" destId="{5D31FF64-281A-447C-A326-2DDDC0A700A4}" srcOrd="1" destOrd="0" presId="urn:microsoft.com/office/officeart/2005/8/layout/vList4"/>
    <dgm:cxn modelId="{8F809FD3-831A-44A1-B17B-37808F876373}" type="presOf" srcId="{7D5EF050-43BF-4CAD-A6EA-8B61C30FC6F3}" destId="{F4AAE5E8-31CB-453B-8E3E-A994252546DA}" srcOrd="1" destOrd="0" presId="urn:microsoft.com/office/officeart/2005/8/layout/vList4"/>
    <dgm:cxn modelId="{AD63FBE8-0A1C-47F2-99CD-1E7D66DE48CE}" type="presOf" srcId="{EB533703-EF6D-4162-B0DF-DBC5850CCBF6}" destId="{4A735CF1-E92C-413D-AE43-94D6FAE709B8}" srcOrd="1" destOrd="0" presId="urn:microsoft.com/office/officeart/2005/8/layout/vList4"/>
    <dgm:cxn modelId="{63E3D3EA-A8A3-40BC-B2EE-C8FD6658BFDE}" srcId="{AB33CB0C-5AC5-4D2D-AFFD-4068BA656AF6}" destId="{A3D77269-26A9-4501-B912-CDA169377A69}" srcOrd="1" destOrd="0" parTransId="{45ED9B5E-FFC7-41EE-BC49-33ED759C753B}" sibTransId="{F7C19EE3-BAC8-4378-A461-D1714CF458C9}"/>
    <dgm:cxn modelId="{1C5F54EE-7F3A-4A93-B502-9D602D731855}" type="presOf" srcId="{A3D77269-26A9-4501-B912-CDA169377A69}" destId="{B83F771E-609E-4163-BBBA-513ED441BE68}" srcOrd="1" destOrd="0" presId="urn:microsoft.com/office/officeart/2005/8/layout/vList4"/>
    <dgm:cxn modelId="{A20D1BEF-CE49-4678-B6E6-BBF450D38ACD}" type="presOf" srcId="{C7373DCD-C607-4AF4-921E-01C6FF9BECBB}" destId="{F8D2B616-0990-4C8D-A6F7-DF74CE46A0AC}" srcOrd="0" destOrd="0" presId="urn:microsoft.com/office/officeart/2005/8/layout/vList4"/>
    <dgm:cxn modelId="{61A4F5EF-C2F1-42C4-9C0E-F31185B6FA01}" type="presOf" srcId="{AB33CB0C-5AC5-4D2D-AFFD-4068BA656AF6}" destId="{4EEEDCC3-D038-4B50-9566-95649488B17C}" srcOrd="0" destOrd="0" presId="urn:microsoft.com/office/officeart/2005/8/layout/vList4"/>
    <dgm:cxn modelId="{4D5EB0F0-D6CF-432F-A0AC-47FFA4A5B3C8}" srcId="{AB33CB0C-5AC5-4D2D-AFFD-4068BA656AF6}" destId="{A27062AB-A670-4BA8-900D-83CA38CDF8E5}" srcOrd="5" destOrd="0" parTransId="{24984076-0F73-4B7D-9249-6DB5B7B8C108}" sibTransId="{ED1A2BAC-567C-4B19-99EE-3768AF66987B}"/>
    <dgm:cxn modelId="{AABE1DF1-BA6C-4C7E-9AFA-2D9412FB697A}" type="presOf" srcId="{B188E2CF-2AEA-473C-B636-C146D7CF1C9A}" destId="{874B1A69-AEED-4677-93E2-F8FA2D180633}" srcOrd="1" destOrd="0" presId="urn:microsoft.com/office/officeart/2005/8/layout/vList4"/>
    <dgm:cxn modelId="{CEDCF2FB-78EC-4D19-ABA0-45BAA593E173}" srcId="{AB33CB0C-5AC5-4D2D-AFFD-4068BA656AF6}" destId="{B188E2CF-2AEA-473C-B636-C146D7CF1C9A}" srcOrd="2" destOrd="0" parTransId="{0E16BC09-B0CA-4B6D-A78B-DF7A1619F37B}" sibTransId="{5539D549-C45D-4230-B0B7-6AD0FADF748B}"/>
    <dgm:cxn modelId="{DC1759D8-217B-462D-B484-5DFB9F6C91A6}" type="presParOf" srcId="{4EEEDCC3-D038-4B50-9566-95649488B17C}" destId="{41B5AD14-2CE0-426D-B49E-ABC4B35BDDF2}" srcOrd="0" destOrd="0" presId="urn:microsoft.com/office/officeart/2005/8/layout/vList4"/>
    <dgm:cxn modelId="{A96600FD-40BA-48D8-93BD-39126090DD4A}" type="presParOf" srcId="{41B5AD14-2CE0-426D-B49E-ABC4B35BDDF2}" destId="{F8D2B616-0990-4C8D-A6F7-DF74CE46A0AC}" srcOrd="0" destOrd="0" presId="urn:microsoft.com/office/officeart/2005/8/layout/vList4"/>
    <dgm:cxn modelId="{B7239B54-5A6C-4E1B-BD72-AA5B9AFC7C8F}" type="presParOf" srcId="{41B5AD14-2CE0-426D-B49E-ABC4B35BDDF2}" destId="{1308EAC6-1482-47E6-8A24-7B54A2396E99}" srcOrd="1" destOrd="0" presId="urn:microsoft.com/office/officeart/2005/8/layout/vList4"/>
    <dgm:cxn modelId="{78ED02B8-5A31-4107-9A3C-5EFF6A9EF666}" type="presParOf" srcId="{41B5AD14-2CE0-426D-B49E-ABC4B35BDDF2}" destId="{5D31FF64-281A-447C-A326-2DDDC0A700A4}" srcOrd="2" destOrd="0" presId="urn:microsoft.com/office/officeart/2005/8/layout/vList4"/>
    <dgm:cxn modelId="{D19F5903-3F28-489A-B52A-670E394FCAC7}" type="presParOf" srcId="{4EEEDCC3-D038-4B50-9566-95649488B17C}" destId="{B126A034-5C26-4EA1-AC17-1D7E70E9BE93}" srcOrd="1" destOrd="0" presId="urn:microsoft.com/office/officeart/2005/8/layout/vList4"/>
    <dgm:cxn modelId="{E237AA01-ED84-442A-B2C0-65CB7C4FDFF8}" type="presParOf" srcId="{4EEEDCC3-D038-4B50-9566-95649488B17C}" destId="{AF85074F-EEB5-4423-B878-68A5B544113E}" srcOrd="2" destOrd="0" presId="urn:microsoft.com/office/officeart/2005/8/layout/vList4"/>
    <dgm:cxn modelId="{47154236-7ABA-468C-8898-54FD8A9DC591}" type="presParOf" srcId="{AF85074F-EEB5-4423-B878-68A5B544113E}" destId="{8B6DBF2A-2178-4952-A507-5E991860FFEC}" srcOrd="0" destOrd="0" presId="urn:microsoft.com/office/officeart/2005/8/layout/vList4"/>
    <dgm:cxn modelId="{03C348D1-CDB4-4161-A72B-7FD1408B2608}" type="presParOf" srcId="{AF85074F-EEB5-4423-B878-68A5B544113E}" destId="{6C84A5C2-CCBC-435C-9A54-A80E7433E987}" srcOrd="1" destOrd="0" presId="urn:microsoft.com/office/officeart/2005/8/layout/vList4"/>
    <dgm:cxn modelId="{3DC34AB8-6350-4DA6-A91F-98193AAD5BD2}" type="presParOf" srcId="{AF85074F-EEB5-4423-B878-68A5B544113E}" destId="{B83F771E-609E-4163-BBBA-513ED441BE68}" srcOrd="2" destOrd="0" presId="urn:microsoft.com/office/officeart/2005/8/layout/vList4"/>
    <dgm:cxn modelId="{B6EAF3A8-61D4-4FF1-ADA7-FE3BA21BE668}" type="presParOf" srcId="{4EEEDCC3-D038-4B50-9566-95649488B17C}" destId="{F07DDB3A-B741-495D-ACB5-62451822B026}" srcOrd="3" destOrd="0" presId="urn:microsoft.com/office/officeart/2005/8/layout/vList4"/>
    <dgm:cxn modelId="{8ABD54C0-8DE4-4D8E-AD6A-4447251FAF5A}" type="presParOf" srcId="{4EEEDCC3-D038-4B50-9566-95649488B17C}" destId="{FEC5B8CA-D61A-4818-8C67-53801482B72B}" srcOrd="4" destOrd="0" presId="urn:microsoft.com/office/officeart/2005/8/layout/vList4"/>
    <dgm:cxn modelId="{F3C5B249-42C3-44F9-9DEA-C0EC6C635E35}" type="presParOf" srcId="{FEC5B8CA-D61A-4818-8C67-53801482B72B}" destId="{E646C47A-998F-4225-8E7C-4860B928B2E3}" srcOrd="0" destOrd="0" presId="urn:microsoft.com/office/officeart/2005/8/layout/vList4"/>
    <dgm:cxn modelId="{D7A73E98-F923-4973-999D-90C6C7E1C5FD}" type="presParOf" srcId="{FEC5B8CA-D61A-4818-8C67-53801482B72B}" destId="{4A87D086-09C5-4817-B99D-F8962714E216}" srcOrd="1" destOrd="0" presId="urn:microsoft.com/office/officeart/2005/8/layout/vList4"/>
    <dgm:cxn modelId="{E63B2C02-947E-4A3E-886A-9571A9154DB7}" type="presParOf" srcId="{FEC5B8CA-D61A-4818-8C67-53801482B72B}" destId="{874B1A69-AEED-4677-93E2-F8FA2D180633}" srcOrd="2" destOrd="0" presId="urn:microsoft.com/office/officeart/2005/8/layout/vList4"/>
    <dgm:cxn modelId="{D978C872-CC5F-43F9-95DB-F2FC6013EFA3}" type="presParOf" srcId="{4EEEDCC3-D038-4B50-9566-95649488B17C}" destId="{B9C0B45E-6FF0-4CE3-B1A3-CAECFC08AE08}" srcOrd="5" destOrd="0" presId="urn:microsoft.com/office/officeart/2005/8/layout/vList4"/>
    <dgm:cxn modelId="{9CC37AFF-6AF1-4654-ACBF-E63E9F5A8A8E}" type="presParOf" srcId="{4EEEDCC3-D038-4B50-9566-95649488B17C}" destId="{F5B7987F-337E-4646-B4C8-1A35EB27F2C4}" srcOrd="6" destOrd="0" presId="urn:microsoft.com/office/officeart/2005/8/layout/vList4"/>
    <dgm:cxn modelId="{C0D2B1D4-EA4F-4C36-9C7D-B888D85E03C8}" type="presParOf" srcId="{F5B7987F-337E-4646-B4C8-1A35EB27F2C4}" destId="{2FC3F592-C8DE-47A7-A88B-D5675535B8FD}" srcOrd="0" destOrd="0" presId="urn:microsoft.com/office/officeart/2005/8/layout/vList4"/>
    <dgm:cxn modelId="{89241F9E-D3DA-4048-8A86-194747CC80C9}" type="presParOf" srcId="{F5B7987F-337E-4646-B4C8-1A35EB27F2C4}" destId="{5BA28826-749A-4DF6-BCFC-F1F227988C1C}" srcOrd="1" destOrd="0" presId="urn:microsoft.com/office/officeart/2005/8/layout/vList4"/>
    <dgm:cxn modelId="{C5EEFDDE-64C2-404E-B98B-BD217FE924F2}" type="presParOf" srcId="{F5B7987F-337E-4646-B4C8-1A35EB27F2C4}" destId="{F4AAE5E8-31CB-453B-8E3E-A994252546DA}" srcOrd="2" destOrd="0" presId="urn:microsoft.com/office/officeart/2005/8/layout/vList4"/>
    <dgm:cxn modelId="{55BE166B-FC83-492F-93FC-FC46725EE0F8}" type="presParOf" srcId="{4EEEDCC3-D038-4B50-9566-95649488B17C}" destId="{57ACCFB5-2360-4BB3-9AC0-33840876F57A}" srcOrd="7" destOrd="0" presId="urn:microsoft.com/office/officeart/2005/8/layout/vList4"/>
    <dgm:cxn modelId="{E48F984F-391D-4048-9B0B-0DF34671A95E}" type="presParOf" srcId="{4EEEDCC3-D038-4B50-9566-95649488B17C}" destId="{2300274D-91C4-4FC6-BE43-F6370D412245}" srcOrd="8" destOrd="0" presId="urn:microsoft.com/office/officeart/2005/8/layout/vList4"/>
    <dgm:cxn modelId="{E147E3E4-8074-42C8-8FC9-3C5345C7C6D8}" type="presParOf" srcId="{2300274D-91C4-4FC6-BE43-F6370D412245}" destId="{BDC21928-0D8B-44DA-9FBA-295F19C0ADD8}" srcOrd="0" destOrd="0" presId="urn:microsoft.com/office/officeart/2005/8/layout/vList4"/>
    <dgm:cxn modelId="{75842B9B-FCA3-45CB-A8B2-2AF256D2DDB6}" type="presParOf" srcId="{2300274D-91C4-4FC6-BE43-F6370D412245}" destId="{164F0628-5328-43C3-B86F-8B2F37EB5B58}" srcOrd="1" destOrd="0" presId="urn:microsoft.com/office/officeart/2005/8/layout/vList4"/>
    <dgm:cxn modelId="{5DED0ECF-5E12-49A8-A77E-646973596DE1}" type="presParOf" srcId="{2300274D-91C4-4FC6-BE43-F6370D412245}" destId="{4A735CF1-E92C-413D-AE43-94D6FAE709B8}" srcOrd="2" destOrd="0" presId="urn:microsoft.com/office/officeart/2005/8/layout/vList4"/>
    <dgm:cxn modelId="{F2C9B4C0-A689-4FD7-836D-0E4943753FD2}" type="presParOf" srcId="{4EEEDCC3-D038-4B50-9566-95649488B17C}" destId="{7325B9EC-5CEA-4CF3-A8CF-BB7D93F14C9E}" srcOrd="9" destOrd="0" presId="urn:microsoft.com/office/officeart/2005/8/layout/vList4"/>
    <dgm:cxn modelId="{B76F4AE4-B8F3-493A-B867-4709A41C6A91}" type="presParOf" srcId="{4EEEDCC3-D038-4B50-9566-95649488B17C}" destId="{9A4C425B-5FB9-444A-BE7E-D85A029CAC48}" srcOrd="10" destOrd="0" presId="urn:microsoft.com/office/officeart/2005/8/layout/vList4"/>
    <dgm:cxn modelId="{C1BBEA37-5A85-4819-B87D-B67994EB86F7}" type="presParOf" srcId="{9A4C425B-5FB9-444A-BE7E-D85A029CAC48}" destId="{38D87FF8-320E-49F1-A1E8-86CA12DDF7E1}" srcOrd="0" destOrd="0" presId="urn:microsoft.com/office/officeart/2005/8/layout/vList4"/>
    <dgm:cxn modelId="{64371445-53FB-4BEA-9E1B-517D839599D2}" type="presParOf" srcId="{9A4C425B-5FB9-444A-BE7E-D85A029CAC48}" destId="{86FA627F-0146-4A7D-B28D-496A1180429E}" srcOrd="1" destOrd="0" presId="urn:microsoft.com/office/officeart/2005/8/layout/vList4"/>
    <dgm:cxn modelId="{2E02A921-7B94-4683-8835-A57468506DBC}" type="presParOf" srcId="{9A4C425B-5FB9-444A-BE7E-D85A029CAC48}" destId="{A81BB963-7455-4FCF-B3C7-692A6A8B5D57}" srcOrd="2" destOrd="0" presId="urn:microsoft.com/office/officeart/2005/8/layout/vList4"/>
    <dgm:cxn modelId="{185A80A4-D191-493B-B3AC-83150AEA9DD5}" type="presParOf" srcId="{4EEEDCC3-D038-4B50-9566-95649488B17C}" destId="{E039E101-3388-4E3D-AAC1-EB48BC249C5C}" srcOrd="11" destOrd="0" presId="urn:microsoft.com/office/officeart/2005/8/layout/vList4"/>
    <dgm:cxn modelId="{3317E1E3-5230-49B9-B424-F969C3A38CED}" type="presParOf" srcId="{4EEEDCC3-D038-4B50-9566-95649488B17C}" destId="{E7BE1AD8-EFC9-4C38-B05E-9D976ED12C5F}" srcOrd="12" destOrd="0" presId="urn:microsoft.com/office/officeart/2005/8/layout/vList4"/>
    <dgm:cxn modelId="{8C6DAC2F-733A-4B19-BA6C-54B0499F1474}" type="presParOf" srcId="{E7BE1AD8-EFC9-4C38-B05E-9D976ED12C5F}" destId="{CADB0FDF-5C20-49DA-B86C-72D81D625A7B}" srcOrd="0" destOrd="0" presId="urn:microsoft.com/office/officeart/2005/8/layout/vList4"/>
    <dgm:cxn modelId="{D175B9E7-1FD5-4BD5-B59B-B8714051D1B2}" type="presParOf" srcId="{E7BE1AD8-EFC9-4C38-B05E-9D976ED12C5F}" destId="{38F51C15-0BF8-482D-9A92-9F1DB25CE72F}" srcOrd="1" destOrd="0" presId="urn:microsoft.com/office/officeart/2005/8/layout/vList4"/>
    <dgm:cxn modelId="{C83ADEF7-B690-4186-9726-0907F51322BB}" type="presParOf" srcId="{E7BE1AD8-EFC9-4C38-B05E-9D976ED12C5F}" destId="{7EFB34E3-B730-45B1-969F-7DA39A70AC61}"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A60D8-7FC5-4623-9D27-90AE29AB3295}">
      <dsp:nvSpPr>
        <dsp:cNvPr id="0" name=""/>
        <dsp:cNvSpPr/>
      </dsp:nvSpPr>
      <dsp:spPr>
        <a:xfrm>
          <a:off x="86292" y="1424578"/>
          <a:ext cx="1281809" cy="4224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2002</a:t>
          </a:r>
        </a:p>
      </dsp:txBody>
      <dsp:txXfrm>
        <a:off x="86292" y="1424578"/>
        <a:ext cx="1281809" cy="422414"/>
      </dsp:txXfrm>
    </dsp:sp>
    <dsp:sp modelId="{F6466EBD-31B1-480D-91A6-50474A3C96FB}">
      <dsp:nvSpPr>
        <dsp:cNvPr id="0" name=""/>
        <dsp:cNvSpPr/>
      </dsp:nvSpPr>
      <dsp:spPr>
        <a:xfrm>
          <a:off x="86292" y="2315304"/>
          <a:ext cx="1281809" cy="791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Initial Funding: $1.25M</a:t>
          </a:r>
        </a:p>
      </dsp:txBody>
      <dsp:txXfrm>
        <a:off x="86292" y="2315304"/>
        <a:ext cx="1281809" cy="791398"/>
      </dsp:txXfrm>
    </dsp:sp>
    <dsp:sp modelId="{E01CBB62-C529-4CB7-9A95-847E67AD72E9}">
      <dsp:nvSpPr>
        <dsp:cNvPr id="0" name=""/>
        <dsp:cNvSpPr/>
      </dsp:nvSpPr>
      <dsp:spPr>
        <a:xfrm>
          <a:off x="84836" y="1296105"/>
          <a:ext cx="101962" cy="10196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0CCEB9-67FE-4EC4-9E61-FE01C56269F8}">
      <dsp:nvSpPr>
        <dsp:cNvPr id="0" name=""/>
        <dsp:cNvSpPr/>
      </dsp:nvSpPr>
      <dsp:spPr>
        <a:xfrm>
          <a:off x="156209" y="1153359"/>
          <a:ext cx="101962" cy="10196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490D9D-B830-4D03-8175-7532B72C8BFE}">
      <dsp:nvSpPr>
        <dsp:cNvPr id="0" name=""/>
        <dsp:cNvSpPr/>
      </dsp:nvSpPr>
      <dsp:spPr>
        <a:xfrm>
          <a:off x="327505" y="1181908"/>
          <a:ext cx="160226" cy="16022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4472D-C7AE-4CA3-A566-031AB3B2E1D9}">
      <dsp:nvSpPr>
        <dsp:cNvPr id="0" name=""/>
        <dsp:cNvSpPr/>
      </dsp:nvSpPr>
      <dsp:spPr>
        <a:xfrm>
          <a:off x="470252" y="1024886"/>
          <a:ext cx="101962" cy="10196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2D6BC1-A357-4915-A028-7029A850552B}">
      <dsp:nvSpPr>
        <dsp:cNvPr id="0" name=""/>
        <dsp:cNvSpPr/>
      </dsp:nvSpPr>
      <dsp:spPr>
        <a:xfrm>
          <a:off x="655823" y="967788"/>
          <a:ext cx="101962" cy="10196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76B67B-4097-4D88-AA8E-1412A05033CB}">
      <dsp:nvSpPr>
        <dsp:cNvPr id="0" name=""/>
        <dsp:cNvSpPr/>
      </dsp:nvSpPr>
      <dsp:spPr>
        <a:xfrm>
          <a:off x="884218" y="1067710"/>
          <a:ext cx="101962" cy="10196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70641B9-4A83-44BE-9BD7-9BFDF596D7E3}">
      <dsp:nvSpPr>
        <dsp:cNvPr id="0" name=""/>
        <dsp:cNvSpPr/>
      </dsp:nvSpPr>
      <dsp:spPr>
        <a:xfrm>
          <a:off x="1026965" y="1139084"/>
          <a:ext cx="160226" cy="16022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201D60-CE71-4BB4-A193-97F7F36EF27C}">
      <dsp:nvSpPr>
        <dsp:cNvPr id="0" name=""/>
        <dsp:cNvSpPr/>
      </dsp:nvSpPr>
      <dsp:spPr>
        <a:xfrm>
          <a:off x="1226811" y="1296105"/>
          <a:ext cx="101962" cy="10196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CDBA05-1A06-46F4-B5ED-37ACF5D6AEA4}">
      <dsp:nvSpPr>
        <dsp:cNvPr id="0" name=""/>
        <dsp:cNvSpPr/>
      </dsp:nvSpPr>
      <dsp:spPr>
        <a:xfrm>
          <a:off x="1312459" y="1453127"/>
          <a:ext cx="101962" cy="10196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909122-2D50-497F-9057-930F05587EF1}">
      <dsp:nvSpPr>
        <dsp:cNvPr id="0" name=""/>
        <dsp:cNvSpPr/>
      </dsp:nvSpPr>
      <dsp:spPr>
        <a:xfrm>
          <a:off x="570175" y="1153359"/>
          <a:ext cx="262188" cy="262188"/>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DD09AC-C814-41A7-AA34-A945E0DD4468}">
      <dsp:nvSpPr>
        <dsp:cNvPr id="0" name=""/>
        <dsp:cNvSpPr/>
      </dsp:nvSpPr>
      <dsp:spPr>
        <a:xfrm>
          <a:off x="13462" y="1695797"/>
          <a:ext cx="101962" cy="10196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F9D0A0-F42F-4A14-99F8-C50041EC155A}">
      <dsp:nvSpPr>
        <dsp:cNvPr id="0" name=""/>
        <dsp:cNvSpPr/>
      </dsp:nvSpPr>
      <dsp:spPr>
        <a:xfrm>
          <a:off x="99110" y="1824269"/>
          <a:ext cx="160226" cy="16022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7705BC-1AFE-47A8-8A68-1E77367F1EE3}">
      <dsp:nvSpPr>
        <dsp:cNvPr id="0" name=""/>
        <dsp:cNvSpPr/>
      </dsp:nvSpPr>
      <dsp:spPr>
        <a:xfrm>
          <a:off x="313231" y="1938467"/>
          <a:ext cx="233056" cy="23305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D741F8-D534-478E-A01F-CD91C730A8A8}">
      <dsp:nvSpPr>
        <dsp:cNvPr id="0" name=""/>
        <dsp:cNvSpPr/>
      </dsp:nvSpPr>
      <dsp:spPr>
        <a:xfrm>
          <a:off x="612999" y="2124038"/>
          <a:ext cx="101962" cy="10196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076374-F706-4B02-9B59-8A444D74BA9A}">
      <dsp:nvSpPr>
        <dsp:cNvPr id="0" name=""/>
        <dsp:cNvSpPr/>
      </dsp:nvSpPr>
      <dsp:spPr>
        <a:xfrm>
          <a:off x="670098" y="1938467"/>
          <a:ext cx="160226" cy="16022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00DB66-B55A-435C-AEAD-8B18E604D56D}">
      <dsp:nvSpPr>
        <dsp:cNvPr id="0" name=""/>
        <dsp:cNvSpPr/>
      </dsp:nvSpPr>
      <dsp:spPr>
        <a:xfrm>
          <a:off x="812845" y="2138312"/>
          <a:ext cx="101962" cy="10196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3CAF85-0D89-4140-B9F8-6BDE33C06B43}">
      <dsp:nvSpPr>
        <dsp:cNvPr id="0" name=""/>
        <dsp:cNvSpPr/>
      </dsp:nvSpPr>
      <dsp:spPr>
        <a:xfrm>
          <a:off x="941317" y="1909917"/>
          <a:ext cx="233056" cy="23305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41344B0-BCE3-4082-975D-DF4DF55D9A23}">
      <dsp:nvSpPr>
        <dsp:cNvPr id="0" name=""/>
        <dsp:cNvSpPr/>
      </dsp:nvSpPr>
      <dsp:spPr>
        <a:xfrm>
          <a:off x="1255360" y="1852819"/>
          <a:ext cx="160226" cy="16022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50D9E5-CCB7-4D8E-9C9E-1868377589D8}">
      <dsp:nvSpPr>
        <dsp:cNvPr id="0" name=""/>
        <dsp:cNvSpPr/>
      </dsp:nvSpPr>
      <dsp:spPr>
        <a:xfrm>
          <a:off x="1415587" y="1181670"/>
          <a:ext cx="470561" cy="898353"/>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BD8C12-5D1D-4F80-B0CF-8A162E48E001}">
      <dsp:nvSpPr>
        <dsp:cNvPr id="0" name=""/>
        <dsp:cNvSpPr/>
      </dsp:nvSpPr>
      <dsp:spPr>
        <a:xfrm>
          <a:off x="1886148" y="1182107"/>
          <a:ext cx="1283349" cy="898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2004</a:t>
          </a:r>
        </a:p>
      </dsp:txBody>
      <dsp:txXfrm>
        <a:off x="1886148" y="1182107"/>
        <a:ext cx="1283349" cy="898344"/>
      </dsp:txXfrm>
    </dsp:sp>
    <dsp:sp modelId="{2D2DA6F6-E912-4A5C-9ED9-5F730DE388F6}">
      <dsp:nvSpPr>
        <dsp:cNvPr id="0" name=""/>
        <dsp:cNvSpPr/>
      </dsp:nvSpPr>
      <dsp:spPr>
        <a:xfrm>
          <a:off x="1886148" y="2315304"/>
          <a:ext cx="1283349" cy="791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Second Round: $1.53M</a:t>
          </a:r>
        </a:p>
      </dsp:txBody>
      <dsp:txXfrm>
        <a:off x="1886148" y="2315304"/>
        <a:ext cx="1283349" cy="791398"/>
      </dsp:txXfrm>
    </dsp:sp>
    <dsp:sp modelId="{B7946769-305D-4F4F-AE27-BA7960C12E2D}">
      <dsp:nvSpPr>
        <dsp:cNvPr id="0" name=""/>
        <dsp:cNvSpPr/>
      </dsp:nvSpPr>
      <dsp:spPr>
        <a:xfrm>
          <a:off x="3169497" y="1181670"/>
          <a:ext cx="470561" cy="898353"/>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D63754C-A71A-41ED-B7B0-AB2B6981382E}">
      <dsp:nvSpPr>
        <dsp:cNvPr id="0" name=""/>
        <dsp:cNvSpPr/>
      </dsp:nvSpPr>
      <dsp:spPr>
        <a:xfrm>
          <a:off x="3640059" y="1182107"/>
          <a:ext cx="1283349" cy="898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2007</a:t>
          </a:r>
        </a:p>
      </dsp:txBody>
      <dsp:txXfrm>
        <a:off x="3640059" y="1182107"/>
        <a:ext cx="1283349" cy="898344"/>
      </dsp:txXfrm>
    </dsp:sp>
    <dsp:sp modelId="{30D5B4C3-E6CD-4761-8510-AA87AF2D8DD0}">
      <dsp:nvSpPr>
        <dsp:cNvPr id="0" name=""/>
        <dsp:cNvSpPr/>
      </dsp:nvSpPr>
      <dsp:spPr>
        <a:xfrm>
          <a:off x="3640059" y="2315304"/>
          <a:ext cx="1283349" cy="791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Third Round: $3.5M</a:t>
          </a:r>
        </a:p>
      </dsp:txBody>
      <dsp:txXfrm>
        <a:off x="3640059" y="2315304"/>
        <a:ext cx="1283349" cy="791398"/>
      </dsp:txXfrm>
    </dsp:sp>
    <dsp:sp modelId="{E219BA1C-0075-47D8-B22C-B9B94320A0AC}">
      <dsp:nvSpPr>
        <dsp:cNvPr id="0" name=""/>
        <dsp:cNvSpPr/>
      </dsp:nvSpPr>
      <dsp:spPr>
        <a:xfrm>
          <a:off x="4923408" y="1181670"/>
          <a:ext cx="470561" cy="898353"/>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D40EC5-46ED-466C-80B0-C7F2EA2F2DAC}">
      <dsp:nvSpPr>
        <dsp:cNvPr id="0" name=""/>
        <dsp:cNvSpPr/>
      </dsp:nvSpPr>
      <dsp:spPr>
        <a:xfrm>
          <a:off x="5393969" y="1182107"/>
          <a:ext cx="1283349" cy="898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2008</a:t>
          </a:r>
        </a:p>
      </dsp:txBody>
      <dsp:txXfrm>
        <a:off x="5393969" y="1182107"/>
        <a:ext cx="1283349" cy="898344"/>
      </dsp:txXfrm>
    </dsp:sp>
    <dsp:sp modelId="{0E86946E-4CC5-460D-985D-EA294CDF4404}">
      <dsp:nvSpPr>
        <dsp:cNvPr id="0" name=""/>
        <dsp:cNvSpPr/>
      </dsp:nvSpPr>
      <dsp:spPr>
        <a:xfrm>
          <a:off x="5393969" y="2315304"/>
          <a:ext cx="1283349" cy="791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Fourth Round: $8.575M</a:t>
          </a:r>
        </a:p>
      </dsp:txBody>
      <dsp:txXfrm>
        <a:off x="5393969" y="2315304"/>
        <a:ext cx="1283349" cy="791398"/>
      </dsp:txXfrm>
    </dsp:sp>
    <dsp:sp modelId="{EB83BA00-0AB9-44EA-982F-577CE77518B3}">
      <dsp:nvSpPr>
        <dsp:cNvPr id="0" name=""/>
        <dsp:cNvSpPr/>
      </dsp:nvSpPr>
      <dsp:spPr>
        <a:xfrm>
          <a:off x="6677319" y="1181670"/>
          <a:ext cx="470561" cy="898353"/>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0F226A-A48C-446D-8A66-685C47D06DEA}">
      <dsp:nvSpPr>
        <dsp:cNvPr id="0" name=""/>
        <dsp:cNvSpPr/>
      </dsp:nvSpPr>
      <dsp:spPr>
        <a:xfrm>
          <a:off x="7147880" y="1182107"/>
          <a:ext cx="1283349" cy="898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2013</a:t>
          </a:r>
        </a:p>
      </dsp:txBody>
      <dsp:txXfrm>
        <a:off x="7147880" y="1182107"/>
        <a:ext cx="1283349" cy="898344"/>
      </dsp:txXfrm>
    </dsp:sp>
    <dsp:sp modelId="{CB3B5796-555F-467C-91E2-45D2BE62763C}">
      <dsp:nvSpPr>
        <dsp:cNvPr id="0" name=""/>
        <dsp:cNvSpPr/>
      </dsp:nvSpPr>
      <dsp:spPr>
        <a:xfrm>
          <a:off x="7147880" y="2315304"/>
          <a:ext cx="1283349" cy="791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Fifth Round: $225K for Minority Business Set Aside</a:t>
          </a:r>
        </a:p>
      </dsp:txBody>
      <dsp:txXfrm>
        <a:off x="7147880" y="2315304"/>
        <a:ext cx="1283349" cy="791398"/>
      </dsp:txXfrm>
    </dsp:sp>
    <dsp:sp modelId="{1839A066-95B3-4512-AB4A-37B615B950EA}">
      <dsp:nvSpPr>
        <dsp:cNvPr id="0" name=""/>
        <dsp:cNvSpPr/>
      </dsp:nvSpPr>
      <dsp:spPr>
        <a:xfrm>
          <a:off x="8431229" y="1181670"/>
          <a:ext cx="470561" cy="898353"/>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DF1B28-3A57-42B2-AA99-E55B01A9F15C}">
      <dsp:nvSpPr>
        <dsp:cNvPr id="0" name=""/>
        <dsp:cNvSpPr/>
      </dsp:nvSpPr>
      <dsp:spPr>
        <a:xfrm>
          <a:off x="8901791" y="1182107"/>
          <a:ext cx="1283349" cy="8983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dirty="0"/>
            <a:t>2020</a:t>
          </a:r>
        </a:p>
      </dsp:txBody>
      <dsp:txXfrm>
        <a:off x="8901791" y="1182107"/>
        <a:ext cx="1283349" cy="898344"/>
      </dsp:txXfrm>
    </dsp:sp>
    <dsp:sp modelId="{00D77A6F-9057-42A5-B15B-46F8674836A4}">
      <dsp:nvSpPr>
        <dsp:cNvPr id="0" name=""/>
        <dsp:cNvSpPr/>
      </dsp:nvSpPr>
      <dsp:spPr>
        <a:xfrm>
          <a:off x="8901791" y="2315304"/>
          <a:ext cx="1283349" cy="791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Sixth Round: $1.25M ($250K Minority Business Set Aside)</a:t>
          </a:r>
        </a:p>
      </dsp:txBody>
      <dsp:txXfrm>
        <a:off x="8901791" y="2315304"/>
        <a:ext cx="1283349" cy="791398"/>
      </dsp:txXfrm>
    </dsp:sp>
    <dsp:sp modelId="{F335904D-DC88-4873-B770-FA3FFB03DE0D}">
      <dsp:nvSpPr>
        <dsp:cNvPr id="0" name=""/>
        <dsp:cNvSpPr/>
      </dsp:nvSpPr>
      <dsp:spPr>
        <a:xfrm>
          <a:off x="10185140" y="1181670"/>
          <a:ext cx="470561" cy="898353"/>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A8166DE-FB79-4232-A402-FF2EC2232594}">
      <dsp:nvSpPr>
        <dsp:cNvPr id="0" name=""/>
        <dsp:cNvSpPr/>
      </dsp:nvSpPr>
      <dsp:spPr>
        <a:xfrm>
          <a:off x="10751953" y="1117939"/>
          <a:ext cx="1090846" cy="1090846"/>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en-US" sz="2500" kern="1200" dirty="0"/>
            <a:t>2021</a:t>
          </a:r>
        </a:p>
      </dsp:txBody>
      <dsp:txXfrm>
        <a:off x="10911704" y="1277690"/>
        <a:ext cx="771344" cy="771344"/>
      </dsp:txXfrm>
    </dsp:sp>
    <dsp:sp modelId="{738DCF60-9A08-4595-92D5-7986F7EE8542}">
      <dsp:nvSpPr>
        <dsp:cNvPr id="0" name=""/>
        <dsp:cNvSpPr/>
      </dsp:nvSpPr>
      <dsp:spPr>
        <a:xfrm>
          <a:off x="10655702" y="1855118"/>
          <a:ext cx="1283349" cy="1711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u="sng" kern="1200" dirty="0"/>
            <a:t>PROPOSED</a:t>
          </a:r>
          <a:r>
            <a:rPr lang="en-US" sz="1300" kern="1200" dirty="0"/>
            <a:t> Seventh Round: $1.2M ($250K Minority Business Set Aside)</a:t>
          </a:r>
        </a:p>
      </dsp:txBody>
      <dsp:txXfrm>
        <a:off x="10655702" y="1855118"/>
        <a:ext cx="1283349" cy="17117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D2B616-0990-4C8D-A6F7-DF74CE46A0AC}">
      <dsp:nvSpPr>
        <dsp:cNvPr id="0" name=""/>
        <dsp:cNvSpPr/>
      </dsp:nvSpPr>
      <dsp:spPr>
        <a:xfrm>
          <a:off x="0" y="0"/>
          <a:ext cx="10058399" cy="528375"/>
        </a:xfrm>
        <a:prstGeom prst="roundRect">
          <a:avLst>
            <a:gd name="adj" fmla="val 10000"/>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WEDCO provides loans to established small businesses, located in the City of Wilmington, who are growing and unable to secure financing on comparable terms from conventional financial institutions.</a:t>
          </a:r>
        </a:p>
      </dsp:txBody>
      <dsp:txXfrm>
        <a:off x="2064517" y="0"/>
        <a:ext cx="7993882" cy="528375"/>
      </dsp:txXfrm>
    </dsp:sp>
    <dsp:sp modelId="{1308EAC6-1482-47E6-8A24-7B54A2396E99}">
      <dsp:nvSpPr>
        <dsp:cNvPr id="0" name=""/>
        <dsp:cNvSpPr/>
      </dsp:nvSpPr>
      <dsp:spPr>
        <a:xfrm>
          <a:off x="52837" y="52837"/>
          <a:ext cx="2011680" cy="422700"/>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95000" b="-95000"/>
          </a:stretch>
        </a:blip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6DBF2A-2178-4952-A507-5E991860FFEC}">
      <dsp:nvSpPr>
        <dsp:cNvPr id="0" name=""/>
        <dsp:cNvSpPr/>
      </dsp:nvSpPr>
      <dsp:spPr>
        <a:xfrm>
          <a:off x="0" y="581213"/>
          <a:ext cx="10058399" cy="528375"/>
        </a:xfrm>
        <a:prstGeom prst="roundRect">
          <a:avLst>
            <a:gd name="adj" fmla="val 10000"/>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True Access Capital is a Community Development Financial Institution (CDFI) that specializes in loan capital and technical assistance to small businesses and community organizations throughout Delaware and southeastern Pennsylvania.</a:t>
          </a:r>
        </a:p>
      </dsp:txBody>
      <dsp:txXfrm>
        <a:off x="2064517" y="581213"/>
        <a:ext cx="7993882" cy="528375"/>
      </dsp:txXfrm>
    </dsp:sp>
    <dsp:sp modelId="{6C84A5C2-CCBC-435C-9A54-A80E7433E987}">
      <dsp:nvSpPr>
        <dsp:cNvPr id="0" name=""/>
        <dsp:cNvSpPr/>
      </dsp:nvSpPr>
      <dsp:spPr>
        <a:xfrm>
          <a:off x="52837" y="634050"/>
          <a:ext cx="2011680" cy="422700"/>
        </a:xfrm>
        <a:prstGeom prst="roundRect">
          <a:avLst>
            <a:gd name="adj" fmla="val 10000"/>
          </a:avLst>
        </a:prstGeom>
        <a:blipFill dpi="0" rotWithShape="1">
          <a:blip xmlns:r="http://schemas.openxmlformats.org/officeDocument/2006/relationships" r:embed="rId2">
            <a:extLst>
              <a:ext uri="{28A0092B-C50C-407E-A947-70E740481C1C}">
                <a14:useLocalDpi xmlns:a14="http://schemas.microsoft.com/office/drawing/2010/main" val="0"/>
              </a:ext>
            </a:extLst>
          </a:blip>
          <a:srcRect/>
          <a:stretch>
            <a:fillRect l="5947" t="-65894" r="5947" b="-65894"/>
          </a:stretch>
        </a:blip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46C47A-998F-4225-8E7C-4860B928B2E3}">
      <dsp:nvSpPr>
        <dsp:cNvPr id="0" name=""/>
        <dsp:cNvSpPr/>
      </dsp:nvSpPr>
      <dsp:spPr>
        <a:xfrm>
          <a:off x="0" y="1162426"/>
          <a:ext cx="10058399" cy="528375"/>
        </a:xfrm>
        <a:prstGeom prst="roundRect">
          <a:avLst>
            <a:gd name="adj" fmla="val 10000"/>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The Delaware SBDC delivers training programs and professional consulting services to help startup and existing businesses formulate and execute strategies to grow and succeed. </a:t>
          </a:r>
        </a:p>
      </dsp:txBody>
      <dsp:txXfrm>
        <a:off x="2064517" y="1162426"/>
        <a:ext cx="7993882" cy="528375"/>
      </dsp:txXfrm>
    </dsp:sp>
    <dsp:sp modelId="{4A87D086-09C5-4817-B99D-F8962714E216}">
      <dsp:nvSpPr>
        <dsp:cNvPr id="0" name=""/>
        <dsp:cNvSpPr/>
      </dsp:nvSpPr>
      <dsp:spPr>
        <a:xfrm>
          <a:off x="52837" y="1215263"/>
          <a:ext cx="2011680" cy="422700"/>
        </a:xfrm>
        <a:prstGeom prst="roundRect">
          <a:avLst>
            <a:gd name="adj" fmla="val 10000"/>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13609" t="5425" r="13609" b="5425"/>
          </a:stretch>
        </a:blip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FC3F592-C8DE-47A7-A88B-D5675535B8FD}">
      <dsp:nvSpPr>
        <dsp:cNvPr id="0" name=""/>
        <dsp:cNvSpPr/>
      </dsp:nvSpPr>
      <dsp:spPr>
        <a:xfrm>
          <a:off x="0" y="1714145"/>
          <a:ext cx="10058399" cy="528375"/>
        </a:xfrm>
        <a:prstGeom prst="roundRect">
          <a:avLst>
            <a:gd name="adj" fmla="val 10000"/>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The SBA is a federal agency dedicated to small business and provides counseling, contracting, and capital such as the 7(a) Loan program for small businesses that have proven a need for financial assistance and demonstrated growth and expansion. </a:t>
          </a:r>
        </a:p>
      </dsp:txBody>
      <dsp:txXfrm>
        <a:off x="2064517" y="1714145"/>
        <a:ext cx="7993882" cy="528375"/>
      </dsp:txXfrm>
    </dsp:sp>
    <dsp:sp modelId="{5BA28826-749A-4DF6-BCFC-F1F227988C1C}">
      <dsp:nvSpPr>
        <dsp:cNvPr id="0" name=""/>
        <dsp:cNvSpPr/>
      </dsp:nvSpPr>
      <dsp:spPr>
        <a:xfrm>
          <a:off x="52837" y="1796476"/>
          <a:ext cx="2011680" cy="422700"/>
        </a:xfrm>
        <a:prstGeom prst="roundRect">
          <a:avLst>
            <a:gd name="adj" fmla="val 10000"/>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7863" t="14340" r="7863" b="14340"/>
          </a:stretch>
        </a:blip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DC21928-0D8B-44DA-9FBA-295F19C0ADD8}">
      <dsp:nvSpPr>
        <dsp:cNvPr id="0" name=""/>
        <dsp:cNvSpPr/>
      </dsp:nvSpPr>
      <dsp:spPr>
        <a:xfrm>
          <a:off x="0" y="2324852"/>
          <a:ext cx="10058399" cy="528375"/>
        </a:xfrm>
        <a:prstGeom prst="roundRect">
          <a:avLst>
            <a:gd name="adj" fmla="val 10000"/>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NDC directs capital to support the development and preservation of affordable housing, creates jobs through small business lending, advances livable communities with social infrastructure investment.</a:t>
          </a:r>
        </a:p>
      </dsp:txBody>
      <dsp:txXfrm>
        <a:off x="2064517" y="2324852"/>
        <a:ext cx="7993882" cy="528375"/>
      </dsp:txXfrm>
    </dsp:sp>
    <dsp:sp modelId="{164F0628-5328-43C3-B86F-8B2F37EB5B58}">
      <dsp:nvSpPr>
        <dsp:cNvPr id="0" name=""/>
        <dsp:cNvSpPr/>
      </dsp:nvSpPr>
      <dsp:spPr>
        <a:xfrm>
          <a:off x="52837" y="2377689"/>
          <a:ext cx="2011680" cy="422700"/>
        </a:xfrm>
        <a:prstGeom prst="roundRect">
          <a:avLst>
            <a:gd name="adj" fmla="val 10000"/>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5947" t="-56979" r="5947" b="-56979"/>
          </a:stretch>
        </a:blip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D87FF8-320E-49F1-A1E8-86CA12DDF7E1}">
      <dsp:nvSpPr>
        <dsp:cNvPr id="0" name=""/>
        <dsp:cNvSpPr/>
      </dsp:nvSpPr>
      <dsp:spPr>
        <a:xfrm>
          <a:off x="0" y="2906065"/>
          <a:ext cx="10058399" cy="528375"/>
        </a:xfrm>
        <a:prstGeom prst="roundRect">
          <a:avLst>
            <a:gd name="adj" fmla="val 10000"/>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DPP is the state economic development agency that leads Delaware’s economic development efforts. Services include working with prospects to review potential sites, cost-of-living details and funding opportunities, including available tax credits and incentives.</a:t>
          </a:r>
        </a:p>
      </dsp:txBody>
      <dsp:txXfrm>
        <a:off x="2064517" y="2906065"/>
        <a:ext cx="7993882" cy="528375"/>
      </dsp:txXfrm>
    </dsp:sp>
    <dsp:sp modelId="{86FA627F-0146-4A7D-B28D-496A1180429E}">
      <dsp:nvSpPr>
        <dsp:cNvPr id="0" name=""/>
        <dsp:cNvSpPr/>
      </dsp:nvSpPr>
      <dsp:spPr>
        <a:xfrm>
          <a:off x="52837" y="2958902"/>
          <a:ext cx="2011680" cy="422700"/>
        </a:xfrm>
        <a:prstGeom prst="roundRect">
          <a:avLst>
            <a:gd name="adj" fmla="val 10000"/>
          </a:avLst>
        </a:prstGeom>
        <a:blipFill dpi="0" rotWithShape="1">
          <a:blip xmlns:r="http://schemas.openxmlformats.org/officeDocument/2006/relationships" r:embed="rId6">
            <a:extLst>
              <a:ext uri="{28A0092B-C50C-407E-A947-70E740481C1C}">
                <a14:useLocalDpi xmlns:a14="http://schemas.microsoft.com/office/drawing/2010/main" val="0"/>
              </a:ext>
            </a:extLst>
          </a:blip>
          <a:srcRect/>
          <a:stretch>
            <a:fillRect l="4033" t="-56979" r="4033" b="-56979"/>
          </a:stretch>
        </a:blip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DB0FDF-5C20-49DA-B86C-72D81D625A7B}">
      <dsp:nvSpPr>
        <dsp:cNvPr id="0" name=""/>
        <dsp:cNvSpPr/>
      </dsp:nvSpPr>
      <dsp:spPr>
        <a:xfrm>
          <a:off x="0" y="3487278"/>
          <a:ext cx="10058399" cy="528375"/>
        </a:xfrm>
        <a:prstGeom prst="roundRect">
          <a:avLst>
            <a:gd name="adj" fmla="val 10000"/>
          </a:avLst>
        </a:prstGeom>
        <a:solidFill>
          <a:schemeClr val="lt1">
            <a:hueOff val="0"/>
            <a:satOff val="0"/>
            <a:lumOff val="0"/>
            <a:alphaOff val="0"/>
          </a:schemeClr>
        </a:solid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lang="en-US" sz="1100" kern="1200" dirty="0"/>
            <a:t>The Delaware Division of Small Business, part of the Delaware Department of State, is a service-focused agency helping small businesses navigate government processes, connect with resource organizations, and access capital.</a:t>
          </a:r>
        </a:p>
      </dsp:txBody>
      <dsp:txXfrm>
        <a:off x="2064517" y="3487278"/>
        <a:ext cx="7993882" cy="528375"/>
      </dsp:txXfrm>
    </dsp:sp>
    <dsp:sp modelId="{38F51C15-0BF8-482D-9A92-9F1DB25CE72F}">
      <dsp:nvSpPr>
        <dsp:cNvPr id="0" name=""/>
        <dsp:cNvSpPr/>
      </dsp:nvSpPr>
      <dsp:spPr>
        <a:xfrm>
          <a:off x="52837" y="3540115"/>
          <a:ext cx="2011680" cy="422700"/>
        </a:xfrm>
        <a:prstGeom prst="roundRect">
          <a:avLst>
            <a:gd name="adj" fmla="val 10000"/>
          </a:avLst>
        </a:prstGeom>
        <a:blipFill dpi="0" rotWithShape="1">
          <a:blip xmlns:r="http://schemas.openxmlformats.org/officeDocument/2006/relationships" r:embed="rId7">
            <a:extLst>
              <a:ext uri="{28A0092B-C50C-407E-A947-70E740481C1C}">
                <a14:useLocalDpi xmlns:a14="http://schemas.microsoft.com/office/drawing/2010/main" val="0"/>
              </a:ext>
            </a:extLst>
          </a:blip>
          <a:srcRect/>
          <a:stretch>
            <a:fillRect l="4033" t="-74810" r="4033" b="-74810"/>
          </a:stretch>
        </a:blipFill>
        <a:ln w="15875" cap="flat" cmpd="sng" algn="ctr">
          <a:solidFill>
            <a:schemeClr val="accent5">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6B7DEFC-F622-4666-B018-C2BBE4513379}" type="datetimeFigureOut">
              <a:rPr lang="en-US" smtClean="0"/>
              <a:t>11/1/2021</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12916E-25CD-47EA-BE2F-E5CF17440729}" type="slidenum">
              <a:rPr lang="en-US" smtClean="0"/>
              <a:t>‹#›</a:t>
            </a:fld>
            <a:endParaRPr lang="en-US"/>
          </a:p>
        </p:txBody>
      </p:sp>
    </p:spTree>
    <p:extLst>
      <p:ext uri="{BB962C8B-B14F-4D97-AF65-F5344CB8AC3E}">
        <p14:creationId xmlns:p14="http://schemas.microsoft.com/office/powerpoint/2010/main" val="10024796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465F7A83-1F3E-46BE-9D4C-41A980603A33}" type="slidenum">
              <a:rPr lang="en-US" smtClean="0"/>
              <a:pPr/>
              <a:t>1</a:t>
            </a:fld>
            <a:endParaRPr lang="en-US" dirty="0"/>
          </a:p>
        </p:txBody>
      </p:sp>
      <p:sp>
        <p:nvSpPr>
          <p:cNvPr id="39939" name="Rectangle 2"/>
          <p:cNvSpPr>
            <a:spLocks noGrp="1" noRot="1" noChangeAspect="1" noChangeArrowheads="1" noTextEdit="1"/>
          </p:cNvSpPr>
          <p:nvPr>
            <p:ph type="sldImg"/>
          </p:nvPr>
        </p:nvSpPr>
        <p:spPr>
          <a:xfrm>
            <a:off x="457200" y="719138"/>
            <a:ext cx="6410325" cy="3605212"/>
          </a:xfrm>
          <a:ln/>
        </p:spPr>
      </p:sp>
      <p:sp>
        <p:nvSpPr>
          <p:cNvPr id="39940"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881037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JW</a:t>
            </a:r>
          </a:p>
        </p:txBody>
      </p:sp>
      <p:sp>
        <p:nvSpPr>
          <p:cNvPr id="4" name="Slide Number Placeholder 3"/>
          <p:cNvSpPr>
            <a:spLocks noGrp="1"/>
          </p:cNvSpPr>
          <p:nvPr>
            <p:ph type="sldNum" sz="quarter" idx="5"/>
          </p:nvPr>
        </p:nvSpPr>
        <p:spPr/>
        <p:txBody>
          <a:bodyPr/>
          <a:lstStyle/>
          <a:p>
            <a:fld id="{AB592738-D6B2-48B6-A95B-E74F7AABDDB8}" type="slidenum">
              <a:rPr lang="en-US" smtClean="0"/>
              <a:t>11</a:t>
            </a:fld>
            <a:endParaRPr lang="en-US"/>
          </a:p>
        </p:txBody>
      </p:sp>
    </p:spTree>
    <p:extLst>
      <p:ext uri="{BB962C8B-B14F-4D97-AF65-F5344CB8AC3E}">
        <p14:creationId xmlns:p14="http://schemas.microsoft.com/office/powerpoint/2010/main" val="1718051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592738-D6B2-48B6-A95B-E74F7AABDDB8}" type="slidenum">
              <a:rPr lang="en-US" smtClean="0"/>
              <a:t>14</a:t>
            </a:fld>
            <a:endParaRPr lang="en-US"/>
          </a:p>
        </p:txBody>
      </p:sp>
    </p:spTree>
    <p:extLst>
      <p:ext uri="{BB962C8B-B14F-4D97-AF65-F5344CB8AC3E}">
        <p14:creationId xmlns:p14="http://schemas.microsoft.com/office/powerpoint/2010/main" val="1712484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592738-D6B2-48B6-A95B-E74F7AABDDB8}" type="slidenum">
              <a:rPr lang="en-US" smtClean="0"/>
              <a:t>15</a:t>
            </a:fld>
            <a:endParaRPr lang="en-US"/>
          </a:p>
        </p:txBody>
      </p:sp>
    </p:spTree>
    <p:extLst>
      <p:ext uri="{BB962C8B-B14F-4D97-AF65-F5344CB8AC3E}">
        <p14:creationId xmlns:p14="http://schemas.microsoft.com/office/powerpoint/2010/main" val="3806319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B592738-D6B2-48B6-A95B-E74F7AABDDB8}" type="slidenum">
              <a:rPr lang="en-US" smtClean="0"/>
              <a:t>16</a:t>
            </a:fld>
            <a:endParaRPr lang="en-US"/>
          </a:p>
        </p:txBody>
      </p:sp>
    </p:spTree>
    <p:extLst>
      <p:ext uri="{BB962C8B-B14F-4D97-AF65-F5344CB8AC3E}">
        <p14:creationId xmlns:p14="http://schemas.microsoft.com/office/powerpoint/2010/main" val="4158326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Names of 4 commitments and years</a:t>
            </a:r>
          </a:p>
          <a:p>
            <a:r>
              <a:rPr lang="en-US"/>
              <a:t>Define the pipeline</a:t>
            </a:r>
          </a:p>
        </p:txBody>
      </p:sp>
      <p:sp>
        <p:nvSpPr>
          <p:cNvPr id="4" name="Slide Number Placeholder 3"/>
          <p:cNvSpPr>
            <a:spLocks noGrp="1"/>
          </p:cNvSpPr>
          <p:nvPr>
            <p:ph type="sldNum" sz="quarter" idx="5"/>
          </p:nvPr>
        </p:nvSpPr>
        <p:spPr/>
        <p:txBody>
          <a:bodyPr/>
          <a:lstStyle/>
          <a:p>
            <a:fld id="{C312916E-25CD-47EA-BE2F-E5CF17440729}" type="slidenum">
              <a:rPr lang="en-US" smtClean="0"/>
              <a:t>17</a:t>
            </a:fld>
            <a:endParaRPr lang="en-US"/>
          </a:p>
        </p:txBody>
      </p:sp>
    </p:spTree>
    <p:extLst>
      <p:ext uri="{BB962C8B-B14F-4D97-AF65-F5344CB8AC3E}">
        <p14:creationId xmlns:p14="http://schemas.microsoft.com/office/powerpoint/2010/main" val="36375355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err="1"/>
              <a:t>Prev</a:t>
            </a:r>
            <a:r>
              <a:rPr lang="en-US" dirty="0"/>
              <a:t> balance from FY’20 Report</a:t>
            </a:r>
          </a:p>
          <a:p>
            <a:pPr marL="174708" indent="-174708">
              <a:buFont typeface="Arial" panose="020B0604020202020204" pitchFamily="34" charset="0"/>
              <a:buChar char="•"/>
            </a:pPr>
            <a:r>
              <a:rPr lang="en-US" dirty="0"/>
              <a:t>Committed Funds = WTP @ $200k, Juice @ $7.5k, James &amp; Jesse @ $20k</a:t>
            </a:r>
          </a:p>
          <a:p>
            <a:pPr marL="174708" indent="-174708">
              <a:buFont typeface="Arial" panose="020B0604020202020204" pitchFamily="34" charset="0"/>
              <a:buChar char="•"/>
            </a:pPr>
            <a:r>
              <a:rPr lang="en-US" dirty="0"/>
              <a:t>M&amp;P budget = $2.5k Print/Adv, $2k bldg. rental, $1.5k donations, $500 food </a:t>
            </a:r>
          </a:p>
          <a:p>
            <a:endParaRPr lang="en-US" dirty="0"/>
          </a:p>
        </p:txBody>
      </p:sp>
      <p:sp>
        <p:nvSpPr>
          <p:cNvPr id="4" name="Slide Number Placeholder 3"/>
          <p:cNvSpPr>
            <a:spLocks noGrp="1"/>
          </p:cNvSpPr>
          <p:nvPr>
            <p:ph type="sldNum" sz="quarter" idx="5"/>
          </p:nvPr>
        </p:nvSpPr>
        <p:spPr/>
        <p:txBody>
          <a:bodyPr/>
          <a:lstStyle/>
          <a:p>
            <a:fld id="{C312916E-25CD-47EA-BE2F-E5CF17440729}" type="slidenum">
              <a:rPr lang="en-US" smtClean="0"/>
              <a:t>19</a:t>
            </a:fld>
            <a:endParaRPr lang="en-US"/>
          </a:p>
        </p:txBody>
      </p:sp>
    </p:spTree>
    <p:extLst>
      <p:ext uri="{BB962C8B-B14F-4D97-AF65-F5344CB8AC3E}">
        <p14:creationId xmlns:p14="http://schemas.microsoft.com/office/powerpoint/2010/main" val="547822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err="1"/>
              <a:t>Prev</a:t>
            </a:r>
            <a:r>
              <a:rPr lang="en-US" dirty="0"/>
              <a:t> balance from FY’20 Report</a:t>
            </a:r>
          </a:p>
          <a:p>
            <a:pPr marL="174708" indent="-174708">
              <a:buFont typeface="Arial" panose="020B0604020202020204" pitchFamily="34" charset="0"/>
              <a:buChar char="•"/>
            </a:pPr>
            <a:r>
              <a:rPr lang="en-US" dirty="0"/>
              <a:t>Committed Funds = WTP @ $200k, Juice @ $7.5k, James &amp; Jesse @ $20k</a:t>
            </a:r>
          </a:p>
          <a:p>
            <a:pPr marL="174708" indent="-174708">
              <a:buFont typeface="Arial" panose="020B0604020202020204" pitchFamily="34" charset="0"/>
              <a:buChar char="•"/>
            </a:pPr>
            <a:r>
              <a:rPr lang="en-US" dirty="0"/>
              <a:t>M&amp;P budget = $2.5k Print/Adv, $2k bldg. rental, $1.5k donations, $500 food </a:t>
            </a:r>
          </a:p>
          <a:p>
            <a:endParaRPr lang="en-US" dirty="0"/>
          </a:p>
        </p:txBody>
      </p:sp>
      <p:sp>
        <p:nvSpPr>
          <p:cNvPr id="4" name="Slide Number Placeholder 3"/>
          <p:cNvSpPr>
            <a:spLocks noGrp="1"/>
          </p:cNvSpPr>
          <p:nvPr>
            <p:ph type="sldNum" sz="quarter" idx="5"/>
          </p:nvPr>
        </p:nvSpPr>
        <p:spPr/>
        <p:txBody>
          <a:bodyPr/>
          <a:lstStyle/>
          <a:p>
            <a:fld id="{C312916E-25CD-47EA-BE2F-E5CF17440729}" type="slidenum">
              <a:rPr lang="en-US" smtClean="0"/>
              <a:t>20</a:t>
            </a:fld>
            <a:endParaRPr lang="en-US"/>
          </a:p>
        </p:txBody>
      </p:sp>
    </p:spTree>
    <p:extLst>
      <p:ext uri="{BB962C8B-B14F-4D97-AF65-F5344CB8AC3E}">
        <p14:creationId xmlns:p14="http://schemas.microsoft.com/office/powerpoint/2010/main" val="1276681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Names of 4 commitments and years</a:t>
            </a:r>
          </a:p>
          <a:p>
            <a:r>
              <a:rPr lang="en-US"/>
              <a:t>Define the pipeline</a:t>
            </a:r>
          </a:p>
        </p:txBody>
      </p:sp>
      <p:sp>
        <p:nvSpPr>
          <p:cNvPr id="4" name="Slide Number Placeholder 3"/>
          <p:cNvSpPr>
            <a:spLocks noGrp="1"/>
          </p:cNvSpPr>
          <p:nvPr>
            <p:ph type="sldNum" sz="quarter" idx="5"/>
          </p:nvPr>
        </p:nvSpPr>
        <p:spPr/>
        <p:txBody>
          <a:bodyPr/>
          <a:lstStyle/>
          <a:p>
            <a:fld id="{C312916E-25CD-47EA-BE2F-E5CF17440729}" type="slidenum">
              <a:rPr lang="en-US" smtClean="0"/>
              <a:t>2</a:t>
            </a:fld>
            <a:endParaRPr lang="en-US"/>
          </a:p>
        </p:txBody>
      </p:sp>
    </p:spTree>
    <p:extLst>
      <p:ext uri="{BB962C8B-B14F-4D97-AF65-F5344CB8AC3E}">
        <p14:creationId xmlns:p14="http://schemas.microsoft.com/office/powerpoint/2010/main" val="4080983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Notes: 	Total agreements completed: 21; $2,795,779</a:t>
            </a:r>
          </a:p>
          <a:p>
            <a:r>
              <a:rPr lang="en-US" dirty="0"/>
              <a:t>	Agreements to MBE: 	10; $360,334</a:t>
            </a:r>
          </a:p>
          <a:p>
            <a:r>
              <a:rPr lang="en-US" dirty="0"/>
              <a:t>	Future Commitments: 	6 (2 </a:t>
            </a:r>
            <a:r>
              <a:rPr lang="en-US" dirty="0" err="1"/>
              <a:t>mbe</a:t>
            </a:r>
            <a:r>
              <a:rPr lang="en-US" dirty="0"/>
              <a:t>) ; $1,150,000 ($50,000)</a:t>
            </a:r>
          </a:p>
        </p:txBody>
      </p:sp>
      <p:sp>
        <p:nvSpPr>
          <p:cNvPr id="4" name="Slide Number Placeholder 3"/>
          <p:cNvSpPr>
            <a:spLocks noGrp="1"/>
          </p:cNvSpPr>
          <p:nvPr>
            <p:ph type="sldNum" sz="quarter" idx="5"/>
          </p:nvPr>
        </p:nvSpPr>
        <p:spPr/>
        <p:txBody>
          <a:bodyPr/>
          <a:lstStyle/>
          <a:p>
            <a:fld id="{C312916E-25CD-47EA-BE2F-E5CF17440729}" type="slidenum">
              <a:rPr lang="en-US" smtClean="0"/>
              <a:t>3</a:t>
            </a:fld>
            <a:endParaRPr lang="en-US"/>
          </a:p>
        </p:txBody>
      </p:sp>
    </p:spTree>
    <p:extLst>
      <p:ext uri="{BB962C8B-B14F-4D97-AF65-F5344CB8AC3E}">
        <p14:creationId xmlns:p14="http://schemas.microsoft.com/office/powerpoint/2010/main" val="21489960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12916E-25CD-47EA-BE2F-E5CF17440729}" type="slidenum">
              <a:rPr lang="en-US" smtClean="0"/>
              <a:t>4</a:t>
            </a:fld>
            <a:endParaRPr lang="en-US"/>
          </a:p>
        </p:txBody>
      </p:sp>
    </p:spTree>
    <p:extLst>
      <p:ext uri="{BB962C8B-B14F-4D97-AF65-F5344CB8AC3E}">
        <p14:creationId xmlns:p14="http://schemas.microsoft.com/office/powerpoint/2010/main" val="2721308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12916E-25CD-47EA-BE2F-E5CF17440729}" type="slidenum">
              <a:rPr lang="en-US" smtClean="0"/>
              <a:t>6</a:t>
            </a:fld>
            <a:endParaRPr lang="en-US"/>
          </a:p>
        </p:txBody>
      </p:sp>
    </p:spTree>
    <p:extLst>
      <p:ext uri="{BB962C8B-B14F-4D97-AF65-F5344CB8AC3E}">
        <p14:creationId xmlns:p14="http://schemas.microsoft.com/office/powerpoint/2010/main" val="1222506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Analytically-based and return-driven</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Flexible to meet needs and respond to opportunity</a:t>
            </a:r>
          </a:p>
          <a:p>
            <a:endParaRPr lang="en-US" dirty="0"/>
          </a:p>
        </p:txBody>
      </p:sp>
      <p:sp>
        <p:nvSpPr>
          <p:cNvPr id="4" name="Slide Number Placeholder 3"/>
          <p:cNvSpPr>
            <a:spLocks noGrp="1"/>
          </p:cNvSpPr>
          <p:nvPr>
            <p:ph type="sldNum" sz="quarter" idx="5"/>
          </p:nvPr>
        </p:nvSpPr>
        <p:spPr/>
        <p:txBody>
          <a:bodyPr/>
          <a:lstStyle/>
          <a:p>
            <a:fld id="{C312916E-25CD-47EA-BE2F-E5CF17440729}" type="slidenum">
              <a:rPr lang="en-US" smtClean="0"/>
              <a:t>7</a:t>
            </a:fld>
            <a:endParaRPr lang="en-US"/>
          </a:p>
        </p:txBody>
      </p:sp>
    </p:spTree>
    <p:extLst>
      <p:ext uri="{BB962C8B-B14F-4D97-AF65-F5344CB8AC3E}">
        <p14:creationId xmlns:p14="http://schemas.microsoft.com/office/powerpoint/2010/main" val="3554471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JW</a:t>
            </a:r>
          </a:p>
        </p:txBody>
      </p:sp>
      <p:sp>
        <p:nvSpPr>
          <p:cNvPr id="4" name="Slide Number Placeholder 3"/>
          <p:cNvSpPr>
            <a:spLocks noGrp="1"/>
          </p:cNvSpPr>
          <p:nvPr>
            <p:ph type="sldNum" sz="quarter" idx="5"/>
          </p:nvPr>
        </p:nvSpPr>
        <p:spPr/>
        <p:txBody>
          <a:bodyPr/>
          <a:lstStyle/>
          <a:p>
            <a:fld id="{AB592738-D6B2-48B6-A95B-E74F7AABDDB8}" type="slidenum">
              <a:rPr lang="en-US" smtClean="0"/>
              <a:t>8</a:t>
            </a:fld>
            <a:endParaRPr lang="en-US"/>
          </a:p>
        </p:txBody>
      </p:sp>
    </p:spTree>
    <p:extLst>
      <p:ext uri="{BB962C8B-B14F-4D97-AF65-F5344CB8AC3E}">
        <p14:creationId xmlns:p14="http://schemas.microsoft.com/office/powerpoint/2010/main" val="3254050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JW</a:t>
            </a:r>
          </a:p>
        </p:txBody>
      </p:sp>
      <p:sp>
        <p:nvSpPr>
          <p:cNvPr id="4" name="Slide Number Placeholder 3"/>
          <p:cNvSpPr>
            <a:spLocks noGrp="1"/>
          </p:cNvSpPr>
          <p:nvPr>
            <p:ph type="sldNum" sz="quarter" idx="5"/>
          </p:nvPr>
        </p:nvSpPr>
        <p:spPr/>
        <p:txBody>
          <a:bodyPr/>
          <a:lstStyle/>
          <a:p>
            <a:fld id="{AB592738-D6B2-48B6-A95B-E74F7AABDDB8}" type="slidenum">
              <a:rPr lang="en-US" smtClean="0"/>
              <a:t>9</a:t>
            </a:fld>
            <a:endParaRPr lang="en-US"/>
          </a:p>
        </p:txBody>
      </p:sp>
    </p:spTree>
    <p:extLst>
      <p:ext uri="{BB962C8B-B14F-4D97-AF65-F5344CB8AC3E}">
        <p14:creationId xmlns:p14="http://schemas.microsoft.com/office/powerpoint/2010/main" val="2106510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JW</a:t>
            </a:r>
          </a:p>
        </p:txBody>
      </p:sp>
      <p:sp>
        <p:nvSpPr>
          <p:cNvPr id="4" name="Slide Number Placeholder 3"/>
          <p:cNvSpPr>
            <a:spLocks noGrp="1"/>
          </p:cNvSpPr>
          <p:nvPr>
            <p:ph type="sldNum" sz="quarter" idx="5"/>
          </p:nvPr>
        </p:nvSpPr>
        <p:spPr/>
        <p:txBody>
          <a:bodyPr/>
          <a:lstStyle/>
          <a:p>
            <a:fld id="{AB592738-D6B2-48B6-A95B-E74F7AABDDB8}" type="slidenum">
              <a:rPr lang="en-US" smtClean="0"/>
              <a:t>10</a:t>
            </a:fld>
            <a:endParaRPr lang="en-US"/>
          </a:p>
        </p:txBody>
      </p:sp>
    </p:spTree>
    <p:extLst>
      <p:ext uri="{BB962C8B-B14F-4D97-AF65-F5344CB8AC3E}">
        <p14:creationId xmlns:p14="http://schemas.microsoft.com/office/powerpoint/2010/main" val="2957522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1ED7550C-D594-4A02-9700-272D711F82F5}"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2FC10-7FA6-42BC-9A9E-94AE6167F2C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273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D7550C-D594-4A02-9700-272D711F82F5}"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2FC10-7FA6-42BC-9A9E-94AE6167F2C9}" type="slidenum">
              <a:rPr lang="en-US" smtClean="0"/>
              <a:t>‹#›</a:t>
            </a:fld>
            <a:endParaRPr lang="en-US"/>
          </a:p>
        </p:txBody>
      </p:sp>
    </p:spTree>
    <p:extLst>
      <p:ext uri="{BB962C8B-B14F-4D97-AF65-F5344CB8AC3E}">
        <p14:creationId xmlns:p14="http://schemas.microsoft.com/office/powerpoint/2010/main" val="43913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D7550C-D594-4A02-9700-272D711F82F5}"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2FC10-7FA6-42BC-9A9E-94AE6167F2C9}" type="slidenum">
              <a:rPr lang="en-US" smtClean="0"/>
              <a:t>‹#›</a:t>
            </a:fld>
            <a:endParaRPr lang="en-US"/>
          </a:p>
        </p:txBody>
      </p:sp>
    </p:spTree>
    <p:extLst>
      <p:ext uri="{BB962C8B-B14F-4D97-AF65-F5344CB8AC3E}">
        <p14:creationId xmlns:p14="http://schemas.microsoft.com/office/powerpoint/2010/main" val="1708801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ED7550C-D594-4A02-9700-272D711F82F5}" type="datetimeFigureOut">
              <a:rPr lang="en-US" smtClean="0"/>
              <a:t>11/1/2021</a:t>
            </a:fld>
            <a:endParaRPr lang="en-US"/>
          </a:p>
        </p:txBody>
      </p:sp>
      <p:sp>
        <p:nvSpPr>
          <p:cNvPr id="5" name="Slide Number Placeholder 4"/>
          <p:cNvSpPr>
            <a:spLocks noGrp="1"/>
          </p:cNvSpPr>
          <p:nvPr>
            <p:ph type="sldNum" sz="quarter" idx="12"/>
          </p:nvPr>
        </p:nvSpPr>
        <p:spPr/>
        <p:txBody>
          <a:bodyPr/>
          <a:lstStyle/>
          <a:p>
            <a:fld id="{EA92FC10-7FA6-42BC-9A9E-94AE6167F2C9}" type="slidenum">
              <a:rPr lang="en-US" smtClean="0"/>
              <a:t>‹#›</a:t>
            </a:fld>
            <a:endParaRPr lang="en-US"/>
          </a:p>
        </p:txBody>
      </p:sp>
    </p:spTree>
    <p:extLst>
      <p:ext uri="{BB962C8B-B14F-4D97-AF65-F5344CB8AC3E}">
        <p14:creationId xmlns:p14="http://schemas.microsoft.com/office/powerpoint/2010/main" val="18789495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3" descr="title2013.jpg"/>
          <p:cNvPicPr>
            <a:picLocks noChangeAspect="1"/>
          </p:cNvPicPr>
          <p:nvPr userDrawn="1"/>
        </p:nvPicPr>
        <p:blipFill>
          <a:blip r:embed="rId2" cstate="print"/>
          <a:stretch>
            <a:fillRect/>
          </a:stretch>
        </p:blipFill>
        <p:spPr>
          <a:xfrm>
            <a:off x="0" y="-989"/>
            <a:ext cx="12193760" cy="6858990"/>
          </a:xfrm>
          <a:prstGeom prst="rect">
            <a:avLst/>
          </a:prstGeom>
        </p:spPr>
      </p:pic>
      <p:sp>
        <p:nvSpPr>
          <p:cNvPr id="3" name="Rectangle 2"/>
          <p:cNvSpPr/>
          <p:nvPr userDrawn="1"/>
        </p:nvSpPr>
        <p:spPr>
          <a:xfrm>
            <a:off x="304800" y="457200"/>
            <a:ext cx="5791200" cy="533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84386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D7550C-D594-4A02-9700-272D711F82F5}"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2FC10-7FA6-42BC-9A9E-94AE6167F2C9}" type="slidenum">
              <a:rPr lang="en-US" smtClean="0"/>
              <a:t>‹#›</a:t>
            </a:fld>
            <a:endParaRPr lang="en-US"/>
          </a:p>
        </p:txBody>
      </p:sp>
    </p:spTree>
    <p:extLst>
      <p:ext uri="{BB962C8B-B14F-4D97-AF65-F5344CB8AC3E}">
        <p14:creationId xmlns:p14="http://schemas.microsoft.com/office/powerpoint/2010/main" val="4231026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D7550C-D594-4A02-9700-272D711F82F5}" type="datetimeFigureOut">
              <a:rPr lang="en-US" smtClean="0"/>
              <a:t>11/1/2021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A92FC10-7FA6-42BC-9A9E-94AE6167F2C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955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D7550C-D594-4A02-9700-272D711F82F5}"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2FC10-7FA6-42BC-9A9E-94AE6167F2C9}" type="slidenum">
              <a:rPr lang="en-US" smtClean="0"/>
              <a:t>‹#›</a:t>
            </a:fld>
            <a:endParaRPr lang="en-US"/>
          </a:p>
        </p:txBody>
      </p:sp>
    </p:spTree>
    <p:extLst>
      <p:ext uri="{BB962C8B-B14F-4D97-AF65-F5344CB8AC3E}">
        <p14:creationId xmlns:p14="http://schemas.microsoft.com/office/powerpoint/2010/main" val="3972093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D7550C-D594-4A02-9700-272D711F82F5}" type="datetimeFigureOut">
              <a:rPr lang="en-US" smtClean="0"/>
              <a:t>11/1/2021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A92FC10-7FA6-42BC-9A9E-94AE6167F2C9}" type="slidenum">
              <a:rPr lang="en-US" smtClean="0"/>
              <a:t>‹#›</a:t>
            </a:fld>
            <a:endParaRPr lang="en-US"/>
          </a:p>
        </p:txBody>
      </p:sp>
    </p:spTree>
    <p:extLst>
      <p:ext uri="{BB962C8B-B14F-4D97-AF65-F5344CB8AC3E}">
        <p14:creationId xmlns:p14="http://schemas.microsoft.com/office/powerpoint/2010/main" val="20774062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D7550C-D594-4A02-9700-272D711F82F5}" type="datetimeFigureOut">
              <a:rPr lang="en-US" smtClean="0"/>
              <a:t>11/1/2021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A92FC10-7FA6-42BC-9A9E-94AE6167F2C9}" type="slidenum">
              <a:rPr lang="en-US" smtClean="0"/>
              <a:t>‹#›</a:t>
            </a:fld>
            <a:endParaRPr lang="en-US"/>
          </a:p>
        </p:txBody>
      </p:sp>
    </p:spTree>
    <p:extLst>
      <p:ext uri="{BB962C8B-B14F-4D97-AF65-F5344CB8AC3E}">
        <p14:creationId xmlns:p14="http://schemas.microsoft.com/office/powerpoint/2010/main" val="23281184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ED7550C-D594-4A02-9700-272D711F82F5}" type="datetimeFigureOut">
              <a:rPr lang="en-US" smtClean="0"/>
              <a:t>11/1/2021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A92FC10-7FA6-42BC-9A9E-94AE6167F2C9}" type="slidenum">
              <a:rPr lang="en-US" smtClean="0"/>
              <a:t>‹#›</a:t>
            </a:fld>
            <a:endParaRPr lang="en-US"/>
          </a:p>
        </p:txBody>
      </p:sp>
    </p:spTree>
    <p:extLst>
      <p:ext uri="{BB962C8B-B14F-4D97-AF65-F5344CB8AC3E}">
        <p14:creationId xmlns:p14="http://schemas.microsoft.com/office/powerpoint/2010/main" val="3618776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ED7550C-D594-4A02-9700-272D711F82F5}" type="datetimeFigureOut">
              <a:rPr lang="en-US" smtClean="0"/>
              <a:t>11/1/2021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A92FC10-7FA6-42BC-9A9E-94AE6167F2C9}" type="slidenum">
              <a:rPr lang="en-US" smtClean="0"/>
              <a:t>‹#›</a:t>
            </a:fld>
            <a:endParaRPr lang="en-US"/>
          </a:p>
        </p:txBody>
      </p:sp>
    </p:spTree>
    <p:extLst>
      <p:ext uri="{BB962C8B-B14F-4D97-AF65-F5344CB8AC3E}">
        <p14:creationId xmlns:p14="http://schemas.microsoft.com/office/powerpoint/2010/main" val="2442645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D7550C-D594-4A02-9700-272D711F82F5}" type="datetimeFigureOut">
              <a:rPr lang="en-US" smtClean="0"/>
              <a:t>11/1/2021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A92FC10-7FA6-42BC-9A9E-94AE6167F2C9}" type="slidenum">
              <a:rPr lang="en-US" smtClean="0"/>
              <a:t>‹#›</a:t>
            </a:fld>
            <a:endParaRPr lang="en-US"/>
          </a:p>
        </p:txBody>
      </p:sp>
    </p:spTree>
    <p:extLst>
      <p:ext uri="{BB962C8B-B14F-4D97-AF65-F5344CB8AC3E}">
        <p14:creationId xmlns:p14="http://schemas.microsoft.com/office/powerpoint/2010/main" val="379188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ED7550C-D594-4A02-9700-272D711F82F5}" type="datetimeFigureOut">
              <a:rPr lang="en-US" smtClean="0"/>
              <a:t>11/1/2021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A92FC10-7FA6-42BC-9A9E-94AE6167F2C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398643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image" Target="../media/image6.png"/><Relationship Id="rId16" Type="http://schemas.openxmlformats.org/officeDocument/2006/relationships/image" Target="../media/image20.svg"/><Relationship Id="rId1" Type="http://schemas.openxmlformats.org/officeDocument/2006/relationships/slideLayout" Target="../slideLayouts/slideLayout7.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sv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34110" y="381000"/>
            <a:ext cx="4876800" cy="400110"/>
          </a:xfrm>
          <a:prstGeom prst="rect">
            <a:avLst/>
          </a:prstGeom>
          <a:noFill/>
        </p:spPr>
        <p:txBody>
          <a:bodyPr wrap="square" rtlCol="0">
            <a:spAutoFit/>
          </a:bodyPr>
          <a:lstStyle/>
          <a:p>
            <a:r>
              <a:rPr lang="en-US" sz="2000" b="1" dirty="0">
                <a:solidFill>
                  <a:schemeClr val="bg1"/>
                </a:solidFill>
                <a:latin typeface="Cambria" panose="02040503050406030204" pitchFamily="18" charset="0"/>
                <a:cs typeface="Times New Roman" panose="02020603050405020304" pitchFamily="18" charset="0"/>
              </a:rPr>
              <a:t>The City of Wilmington</a:t>
            </a:r>
          </a:p>
        </p:txBody>
      </p:sp>
      <p:sp>
        <p:nvSpPr>
          <p:cNvPr id="3" name="Rectangle 2"/>
          <p:cNvSpPr/>
          <p:nvPr/>
        </p:nvSpPr>
        <p:spPr>
          <a:xfrm>
            <a:off x="7880927" y="381000"/>
            <a:ext cx="3876963" cy="64633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752608" y="519499"/>
            <a:ext cx="2133600" cy="36933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November 2021</a:t>
            </a:r>
          </a:p>
        </p:txBody>
      </p:sp>
    </p:spTree>
    <p:extLst>
      <p:ext uri="{BB962C8B-B14F-4D97-AF65-F5344CB8AC3E}">
        <p14:creationId xmlns:p14="http://schemas.microsoft.com/office/powerpoint/2010/main" val="20024113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3FB82-45A9-4F89-9488-4A507E5869F5}"/>
              </a:ext>
            </a:extLst>
          </p:cNvPr>
          <p:cNvSpPr>
            <a:spLocks noGrp="1"/>
          </p:cNvSpPr>
          <p:nvPr>
            <p:ph type="title"/>
          </p:nvPr>
        </p:nvSpPr>
        <p:spPr/>
        <p:txBody>
          <a:bodyPr/>
          <a:lstStyle/>
          <a:p>
            <a:r>
              <a:rPr lang="en-US" dirty="0"/>
              <a:t>Testimonial – The Produce Spot</a:t>
            </a:r>
          </a:p>
        </p:txBody>
      </p:sp>
      <p:sp>
        <p:nvSpPr>
          <p:cNvPr id="3" name="Content Placeholder 2">
            <a:extLst>
              <a:ext uri="{FF2B5EF4-FFF2-40B4-BE49-F238E27FC236}">
                <a16:creationId xmlns:a16="http://schemas.microsoft.com/office/drawing/2014/main" id="{7E8918E0-5260-4DD1-912B-70A5ABC23D6F}"/>
              </a:ext>
            </a:extLst>
          </p:cNvPr>
          <p:cNvSpPr>
            <a:spLocks noGrp="1"/>
          </p:cNvSpPr>
          <p:nvPr>
            <p:ph idx="1"/>
          </p:nvPr>
        </p:nvSpPr>
        <p:spPr>
          <a:xfrm>
            <a:off x="1188720" y="2024381"/>
            <a:ext cx="10058400" cy="3760891"/>
          </a:xfrm>
        </p:spPr>
        <p:txBody>
          <a:bodyPr/>
          <a:lstStyle/>
          <a:p>
            <a:pPr marL="0" marR="0">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dirty="0">
                <a:solidFill>
                  <a:srgbClr val="0070C0"/>
                </a:solidFill>
                <a:effectLst/>
                <a:latin typeface="Calibri" panose="020F0502020204030204" pitchFamily="34" charset="0"/>
                <a:ea typeface="Calibri" panose="020F0502020204030204" pitchFamily="34" charset="0"/>
              </a:rPr>
              <a:t>Thanks to the City of Wilmington’s grant program, The Produce Spot was able to purchase extra refrigeration in efforts to help keep our produce nice and fresh for the community as well as enable us to purchase additional  equipment for future projects..</a:t>
            </a:r>
          </a:p>
          <a:p>
            <a:pPr marL="0" marR="0">
              <a:spcBef>
                <a:spcPts val="0"/>
              </a:spcBef>
              <a:spcAft>
                <a:spcPts val="0"/>
              </a:spcAft>
            </a:pPr>
            <a:r>
              <a:rPr lang="en-US" sz="1800" dirty="0">
                <a:solidFill>
                  <a:srgbClr val="0070C0"/>
                </a:solidFill>
                <a:effectLst/>
                <a:latin typeface="Calibri" panose="020F0502020204030204" pitchFamily="34" charset="0"/>
                <a:ea typeface="Calibri" panose="020F0502020204030204" pitchFamily="34" charset="0"/>
              </a:rPr>
              <a:t> </a:t>
            </a:r>
          </a:p>
          <a:p>
            <a:pPr marL="0" marR="0" indent="0">
              <a:spcBef>
                <a:spcPts val="0"/>
              </a:spcBef>
              <a:spcAft>
                <a:spcPts val="0"/>
              </a:spcAft>
              <a:buNone/>
            </a:pPr>
            <a:r>
              <a:rPr lang="en-US" sz="1800" dirty="0">
                <a:solidFill>
                  <a:srgbClr val="0070C0"/>
                </a:solidFill>
                <a:effectLst/>
                <a:latin typeface="Calibri" panose="020F0502020204030204" pitchFamily="34" charset="0"/>
                <a:ea typeface="Calibri" panose="020F0502020204030204" pitchFamily="34" charset="0"/>
              </a:rPr>
              <a:t>As a result of this much needed resource, we are also able to add more items to our menu such as soups and salads this fall. We are truly appreciative of this grant. </a:t>
            </a:r>
            <a:r>
              <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t>
            </a:r>
          </a:p>
          <a:p>
            <a:pPr marL="201168" lvl="1" indent="0" algn="r">
              <a:buNone/>
            </a:pPr>
            <a:endParaRPr lang="en-US" i="1" dirty="0"/>
          </a:p>
          <a:p>
            <a:pPr marL="201168" lvl="1" indent="0" algn="r">
              <a:buNone/>
            </a:pPr>
            <a:r>
              <a:rPr lang="en-US" i="1" dirty="0">
                <a:solidFill>
                  <a:schemeClr val="tx1"/>
                </a:solidFill>
              </a:rPr>
              <a:t>~ Meenah and Adiyuh Munroe - Owners</a:t>
            </a:r>
          </a:p>
        </p:txBody>
      </p:sp>
      <p:pic>
        <p:nvPicPr>
          <p:cNvPr id="4" name="Picture 3">
            <a:extLst>
              <a:ext uri="{FF2B5EF4-FFF2-40B4-BE49-F238E27FC236}">
                <a16:creationId xmlns:a16="http://schemas.microsoft.com/office/drawing/2014/main" id="{FFEA57A9-E676-448A-B23B-64F7A022008A}"/>
              </a:ext>
            </a:extLst>
          </p:cNvPr>
          <p:cNvPicPr>
            <a:picLocks noChangeAspect="1"/>
          </p:cNvPicPr>
          <p:nvPr/>
        </p:nvPicPr>
        <p:blipFill>
          <a:blip r:embed="rId3"/>
          <a:stretch>
            <a:fillRect/>
          </a:stretch>
        </p:blipFill>
        <p:spPr>
          <a:xfrm>
            <a:off x="1188720" y="3761709"/>
            <a:ext cx="4639458" cy="2310584"/>
          </a:xfrm>
          <a:prstGeom prst="rect">
            <a:avLst/>
          </a:prstGeom>
        </p:spPr>
      </p:pic>
    </p:spTree>
    <p:extLst>
      <p:ext uri="{BB962C8B-B14F-4D97-AF65-F5344CB8AC3E}">
        <p14:creationId xmlns:p14="http://schemas.microsoft.com/office/powerpoint/2010/main" val="881665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3FB82-45A9-4F89-9488-4A507E5869F5}"/>
              </a:ext>
            </a:extLst>
          </p:cNvPr>
          <p:cNvSpPr>
            <a:spLocks noGrp="1"/>
          </p:cNvSpPr>
          <p:nvPr>
            <p:ph type="title"/>
          </p:nvPr>
        </p:nvSpPr>
        <p:spPr/>
        <p:txBody>
          <a:bodyPr/>
          <a:lstStyle/>
          <a:p>
            <a:r>
              <a:rPr lang="en-US" dirty="0"/>
              <a:t>Testimonial – Precious Little Hands Childcare Center</a:t>
            </a:r>
          </a:p>
        </p:txBody>
      </p:sp>
      <p:sp>
        <p:nvSpPr>
          <p:cNvPr id="3" name="Content Placeholder 2">
            <a:extLst>
              <a:ext uri="{FF2B5EF4-FFF2-40B4-BE49-F238E27FC236}">
                <a16:creationId xmlns:a16="http://schemas.microsoft.com/office/drawing/2014/main" id="{7E8918E0-5260-4DD1-912B-70A5ABC23D6F}"/>
              </a:ext>
            </a:extLst>
          </p:cNvPr>
          <p:cNvSpPr>
            <a:spLocks noGrp="1"/>
          </p:cNvSpPr>
          <p:nvPr>
            <p:ph idx="1"/>
          </p:nvPr>
        </p:nvSpPr>
        <p:spPr>
          <a:xfrm>
            <a:off x="1188720" y="2024381"/>
            <a:ext cx="10058400" cy="3760891"/>
          </a:xfrm>
        </p:spPr>
        <p:txBody>
          <a:bodyPr>
            <a:normAutofit/>
          </a:bodyPr>
          <a:lstStyle/>
          <a:p>
            <a:pPr algn="l"/>
            <a:r>
              <a:rPr lang="en-US" sz="1800" i="1" dirty="0">
                <a:solidFill>
                  <a:srgbClr val="0070C0"/>
                </a:solidFill>
                <a:effectLst/>
                <a:ea typeface="Calibri" panose="020F0502020204030204" pitchFamily="34" charset="0"/>
                <a:cs typeface="Times New Roman" panose="02020603050405020304" pitchFamily="18" charset="0"/>
              </a:rPr>
              <a:t>“</a:t>
            </a:r>
            <a:r>
              <a:rPr lang="en-US" sz="1800" b="0" i="1" u="none" strike="noStrike" baseline="0" dirty="0">
                <a:solidFill>
                  <a:srgbClr val="0070C0"/>
                </a:solidFill>
              </a:rPr>
              <a:t> To Whom it May Concern, </a:t>
            </a:r>
          </a:p>
          <a:p>
            <a:r>
              <a:rPr lang="en-US" sz="1800" b="0" i="1" u="none" strike="noStrike" baseline="0" dirty="0">
                <a:solidFill>
                  <a:srgbClr val="0070C0"/>
                </a:solidFill>
              </a:rPr>
              <a:t>I would like to take this opportunity to thank The City of Wilmington the Office of Economic Development for their generosity in funding Precious Little Hands Childcare Center LLC II. Thank you so much for your generous contribution of $ 20,000.00. I was very honored to be the proud recipient of this grant. </a:t>
            </a:r>
          </a:p>
          <a:p>
            <a:r>
              <a:rPr lang="en-US" sz="1800" b="0" i="1" u="none" strike="noStrike" baseline="0" dirty="0">
                <a:solidFill>
                  <a:srgbClr val="0070C0"/>
                </a:solidFill>
              </a:rPr>
              <a:t>We recently, opened and purchased our building and needed additional funding to help repair the rear roof and assist with working capital. </a:t>
            </a:r>
          </a:p>
          <a:p>
            <a:r>
              <a:rPr lang="en-US" sz="1800" b="0" i="1" u="none" strike="noStrike" baseline="0" dirty="0">
                <a:solidFill>
                  <a:srgbClr val="0070C0"/>
                </a:solidFill>
              </a:rPr>
              <a:t>By accepting this contribution, I immediately was able to put the funds to use by repairing the rear roof of the building. I have attached pictures for your review. Every time it rained our kitchen would leak and we would suffer great loss. This grant was essential and was given to the center just in time to help my business grow and be productive. </a:t>
            </a:r>
            <a:r>
              <a:rPr lang="en-US" sz="1800" i="1" dirty="0">
                <a:solidFill>
                  <a:srgbClr val="0070C0"/>
                </a:solidFill>
                <a:effectLst/>
                <a:ea typeface="Calibri" panose="020F0502020204030204" pitchFamily="34" charset="0"/>
                <a:cs typeface="Times New Roman" panose="02020603050405020304" pitchFamily="18" charset="0"/>
              </a:rPr>
              <a:t>”</a:t>
            </a:r>
          </a:p>
          <a:p>
            <a:pPr marL="201168" lvl="1" indent="0" algn="r">
              <a:buNone/>
            </a:pPr>
            <a:endParaRPr lang="en-US" i="1" dirty="0">
              <a:solidFill>
                <a:srgbClr val="0070C0"/>
              </a:solidFill>
            </a:endParaRPr>
          </a:p>
          <a:p>
            <a:pPr marL="201168" lvl="1" indent="0" algn="r">
              <a:buNone/>
            </a:pPr>
            <a:r>
              <a:rPr lang="en-US" i="1" dirty="0">
                <a:solidFill>
                  <a:schemeClr val="tx1"/>
                </a:solidFill>
              </a:rPr>
              <a:t>~ Tazeema </a:t>
            </a:r>
            <a:r>
              <a:rPr lang="en-US" i="1" dirty="0" err="1">
                <a:solidFill>
                  <a:schemeClr val="tx1"/>
                </a:solidFill>
              </a:rPr>
              <a:t>Loatman</a:t>
            </a:r>
            <a:r>
              <a:rPr lang="en-US" i="1" dirty="0">
                <a:solidFill>
                  <a:schemeClr val="tx1"/>
                </a:solidFill>
              </a:rPr>
              <a:t> - Owner</a:t>
            </a:r>
          </a:p>
        </p:txBody>
      </p:sp>
    </p:spTree>
    <p:extLst>
      <p:ext uri="{BB962C8B-B14F-4D97-AF65-F5344CB8AC3E}">
        <p14:creationId xmlns:p14="http://schemas.microsoft.com/office/powerpoint/2010/main" val="204134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 name="Picture 74">
            <a:extLst>
              <a:ext uri="{FF2B5EF4-FFF2-40B4-BE49-F238E27FC236}">
                <a16:creationId xmlns:a16="http://schemas.microsoft.com/office/drawing/2014/main" id="{E4097300-1E19-4557-8348-B9393F517B5C}"/>
              </a:ext>
            </a:extLst>
          </p:cNvPr>
          <p:cNvPicPr>
            <a:picLocks noChangeAspect="1"/>
          </p:cNvPicPr>
          <p:nvPr/>
        </p:nvPicPr>
        <p:blipFill rotWithShape="1">
          <a:blip r:embed="rId2"/>
          <a:srcRect r="13873" b="1933"/>
          <a:stretch/>
        </p:blipFill>
        <p:spPr>
          <a:xfrm>
            <a:off x="1" y="3844"/>
            <a:ext cx="12192000" cy="6854156"/>
          </a:xfrm>
          <a:prstGeom prst="rect">
            <a:avLst/>
          </a:prstGeom>
        </p:spPr>
      </p:pic>
      <p:pic>
        <p:nvPicPr>
          <p:cNvPr id="52" name="Graphic 51" descr="Marker with solid fill">
            <a:extLst>
              <a:ext uri="{FF2B5EF4-FFF2-40B4-BE49-F238E27FC236}">
                <a16:creationId xmlns:a16="http://schemas.microsoft.com/office/drawing/2014/main" id="{2B0E41C0-50A6-430B-8081-5B20D051AFE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93078" y="3176560"/>
            <a:ext cx="458946" cy="458946"/>
          </a:xfrm>
          <a:prstGeom prst="rect">
            <a:avLst/>
          </a:prstGeom>
        </p:spPr>
      </p:pic>
      <p:pic>
        <p:nvPicPr>
          <p:cNvPr id="58" name="Graphic 57" descr="Marker with solid fill">
            <a:extLst>
              <a:ext uri="{FF2B5EF4-FFF2-40B4-BE49-F238E27FC236}">
                <a16:creationId xmlns:a16="http://schemas.microsoft.com/office/drawing/2014/main" id="{22AC4C99-C52C-4DD6-ABF7-530E1B335FF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17956" y="3417591"/>
            <a:ext cx="458946" cy="458946"/>
          </a:xfrm>
          <a:prstGeom prst="rect">
            <a:avLst/>
          </a:prstGeom>
        </p:spPr>
      </p:pic>
      <p:pic>
        <p:nvPicPr>
          <p:cNvPr id="60" name="Graphic 59" descr="Marker with solid fill">
            <a:extLst>
              <a:ext uri="{FF2B5EF4-FFF2-40B4-BE49-F238E27FC236}">
                <a16:creationId xmlns:a16="http://schemas.microsoft.com/office/drawing/2014/main" id="{C58327A0-7F9E-4865-A7FF-643F12F4A1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13545" y="2578886"/>
            <a:ext cx="458946" cy="458946"/>
          </a:xfrm>
          <a:prstGeom prst="rect">
            <a:avLst/>
          </a:prstGeom>
        </p:spPr>
      </p:pic>
      <p:pic>
        <p:nvPicPr>
          <p:cNvPr id="66" name="Graphic 65" descr="Marker with solid fill">
            <a:extLst>
              <a:ext uri="{FF2B5EF4-FFF2-40B4-BE49-F238E27FC236}">
                <a16:creationId xmlns:a16="http://schemas.microsoft.com/office/drawing/2014/main" id="{9B2DECFD-D4CE-440A-BD79-EA79950C7D7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81883" y="3199833"/>
            <a:ext cx="458946" cy="470894"/>
          </a:xfrm>
          <a:prstGeom prst="rect">
            <a:avLst/>
          </a:prstGeom>
        </p:spPr>
      </p:pic>
      <p:sp>
        <p:nvSpPr>
          <p:cNvPr id="8" name="TextBox 7">
            <a:extLst>
              <a:ext uri="{FF2B5EF4-FFF2-40B4-BE49-F238E27FC236}">
                <a16:creationId xmlns:a16="http://schemas.microsoft.com/office/drawing/2014/main" id="{713C90BE-A9A5-40FD-9FEC-8B4AAA56FE07}"/>
              </a:ext>
            </a:extLst>
          </p:cNvPr>
          <p:cNvSpPr txBox="1"/>
          <p:nvPr/>
        </p:nvSpPr>
        <p:spPr>
          <a:xfrm>
            <a:off x="73165" y="48019"/>
            <a:ext cx="3636233" cy="1754326"/>
          </a:xfrm>
          <a:prstGeom prst="rect">
            <a:avLst/>
          </a:prstGeom>
          <a:solidFill>
            <a:schemeClr val="bg1"/>
          </a:solidFill>
        </p:spPr>
        <p:txBody>
          <a:bodyPr wrap="square" rtlCol="0">
            <a:spAutoFit/>
          </a:bodyPr>
          <a:lstStyle/>
          <a:p>
            <a:r>
              <a:rPr lang="en-US" dirty="0"/>
              <a:t>  Strategic Fund (Minority Owned)</a:t>
            </a:r>
          </a:p>
          <a:p>
            <a:r>
              <a:rPr lang="en-US" dirty="0"/>
              <a:t>  Strategic Fund Agreement</a:t>
            </a:r>
          </a:p>
          <a:p>
            <a:r>
              <a:rPr lang="en-US" dirty="0"/>
              <a:t>  Grow Wilmington Fund</a:t>
            </a:r>
          </a:p>
          <a:p>
            <a:r>
              <a:rPr lang="en-US" dirty="0"/>
              <a:t>  WEDCO</a:t>
            </a:r>
          </a:p>
          <a:p>
            <a:r>
              <a:rPr lang="en-US" dirty="0"/>
              <a:t>  True Access Capital</a:t>
            </a:r>
          </a:p>
          <a:p>
            <a:r>
              <a:rPr lang="en-US" dirty="0"/>
              <a:t>  State Job Incentive Agreement</a:t>
            </a:r>
          </a:p>
        </p:txBody>
      </p:sp>
      <p:pic>
        <p:nvPicPr>
          <p:cNvPr id="67" name="Graphic 66" descr="Marker with solid fill">
            <a:extLst>
              <a:ext uri="{FF2B5EF4-FFF2-40B4-BE49-F238E27FC236}">
                <a16:creationId xmlns:a16="http://schemas.microsoft.com/office/drawing/2014/main" id="{7170327C-F552-44FF-A26B-65C61F2E1E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72167"/>
            <a:ext cx="335904" cy="335904"/>
          </a:xfrm>
          <a:prstGeom prst="rect">
            <a:avLst/>
          </a:prstGeom>
        </p:spPr>
      </p:pic>
      <p:pic>
        <p:nvPicPr>
          <p:cNvPr id="68" name="Graphic 67" descr="Marker with solid fill">
            <a:extLst>
              <a:ext uri="{FF2B5EF4-FFF2-40B4-BE49-F238E27FC236}">
                <a16:creationId xmlns:a16="http://schemas.microsoft.com/office/drawing/2014/main" id="{2BFF0342-92B1-4567-B886-8C55D8673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2" y="357566"/>
            <a:ext cx="335904" cy="335904"/>
          </a:xfrm>
          <a:prstGeom prst="rect">
            <a:avLst/>
          </a:prstGeom>
        </p:spPr>
      </p:pic>
      <p:pic>
        <p:nvPicPr>
          <p:cNvPr id="35" name="Graphic 34" descr="Marker with solid fill">
            <a:extLst>
              <a:ext uri="{FF2B5EF4-FFF2-40B4-BE49-F238E27FC236}">
                <a16:creationId xmlns:a16="http://schemas.microsoft.com/office/drawing/2014/main" id="{9F1E7098-88BC-4B8C-AA82-30A92ACE4B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69757" y="3827036"/>
            <a:ext cx="458946" cy="458946"/>
          </a:xfrm>
          <a:prstGeom prst="rect">
            <a:avLst/>
          </a:prstGeom>
        </p:spPr>
      </p:pic>
      <p:pic>
        <p:nvPicPr>
          <p:cNvPr id="73" name="Graphic 72" descr="Marker with solid fill">
            <a:extLst>
              <a:ext uri="{FF2B5EF4-FFF2-40B4-BE49-F238E27FC236}">
                <a16:creationId xmlns:a16="http://schemas.microsoft.com/office/drawing/2014/main" id="{8E89280A-D21A-4058-8B24-8FDA8B13907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50299" y="4328748"/>
            <a:ext cx="458946" cy="458946"/>
          </a:xfrm>
          <a:prstGeom prst="rect">
            <a:avLst/>
          </a:prstGeom>
        </p:spPr>
      </p:pic>
      <p:pic>
        <p:nvPicPr>
          <p:cNvPr id="74" name="Graphic 73" descr="Marker with solid fill">
            <a:extLst>
              <a:ext uri="{FF2B5EF4-FFF2-40B4-BE49-F238E27FC236}">
                <a16:creationId xmlns:a16="http://schemas.microsoft.com/office/drawing/2014/main" id="{2D22E9EA-5C3B-46AE-84B8-D92ACC26398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89709" y="4110322"/>
            <a:ext cx="458946" cy="470894"/>
          </a:xfrm>
          <a:prstGeom prst="rect">
            <a:avLst/>
          </a:prstGeom>
        </p:spPr>
      </p:pic>
      <p:pic>
        <p:nvPicPr>
          <p:cNvPr id="76" name="Graphic 75" descr="Marker with solid fill">
            <a:extLst>
              <a:ext uri="{FF2B5EF4-FFF2-40B4-BE49-F238E27FC236}">
                <a16:creationId xmlns:a16="http://schemas.microsoft.com/office/drawing/2014/main" id="{01E73749-AF8C-4845-900F-A3E8324409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32878" y="4972301"/>
            <a:ext cx="458946" cy="458946"/>
          </a:xfrm>
          <a:prstGeom prst="rect">
            <a:avLst/>
          </a:prstGeom>
        </p:spPr>
      </p:pic>
      <p:pic>
        <p:nvPicPr>
          <p:cNvPr id="77" name="Graphic 76" descr="Marker with solid fill">
            <a:extLst>
              <a:ext uri="{FF2B5EF4-FFF2-40B4-BE49-F238E27FC236}">
                <a16:creationId xmlns:a16="http://schemas.microsoft.com/office/drawing/2014/main" id="{6FD421E0-C937-4ADE-BC7D-EF1C4081874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67377" y="3468333"/>
            <a:ext cx="458946" cy="458946"/>
          </a:xfrm>
          <a:prstGeom prst="rect">
            <a:avLst/>
          </a:prstGeom>
        </p:spPr>
      </p:pic>
      <p:pic>
        <p:nvPicPr>
          <p:cNvPr id="28" name="Graphic 27" descr="Marker with solid fill">
            <a:extLst>
              <a:ext uri="{FF2B5EF4-FFF2-40B4-BE49-F238E27FC236}">
                <a16:creationId xmlns:a16="http://schemas.microsoft.com/office/drawing/2014/main" id="{EC0927AE-C599-45E2-9FE4-C2F407333F6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53796" y="4567770"/>
            <a:ext cx="458946" cy="458946"/>
          </a:xfrm>
          <a:prstGeom prst="rect">
            <a:avLst/>
          </a:prstGeom>
        </p:spPr>
      </p:pic>
      <p:pic>
        <p:nvPicPr>
          <p:cNvPr id="30" name="Graphic 29" descr="Marker with solid fill">
            <a:extLst>
              <a:ext uri="{FF2B5EF4-FFF2-40B4-BE49-F238E27FC236}">
                <a16:creationId xmlns:a16="http://schemas.microsoft.com/office/drawing/2014/main" id="{776D0B7D-2C4D-4B48-AF06-8C7FBFB317B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9355" y="3535702"/>
            <a:ext cx="458946" cy="458946"/>
          </a:xfrm>
          <a:prstGeom prst="rect">
            <a:avLst/>
          </a:prstGeom>
        </p:spPr>
      </p:pic>
      <p:pic>
        <p:nvPicPr>
          <p:cNvPr id="32" name="Graphic 31" descr="Marker with solid fill">
            <a:extLst>
              <a:ext uri="{FF2B5EF4-FFF2-40B4-BE49-F238E27FC236}">
                <a16:creationId xmlns:a16="http://schemas.microsoft.com/office/drawing/2014/main" id="{07625684-1578-4221-A010-1CBD657258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88387" y="6003038"/>
            <a:ext cx="458946" cy="458946"/>
          </a:xfrm>
          <a:prstGeom prst="rect">
            <a:avLst/>
          </a:prstGeom>
        </p:spPr>
      </p:pic>
      <p:pic>
        <p:nvPicPr>
          <p:cNvPr id="34" name="Graphic 33" descr="Marker with solid fill">
            <a:extLst>
              <a:ext uri="{FF2B5EF4-FFF2-40B4-BE49-F238E27FC236}">
                <a16:creationId xmlns:a16="http://schemas.microsoft.com/office/drawing/2014/main" id="{DA01AE1C-9850-4FF4-B026-53973A8E44D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19617" y="4413664"/>
            <a:ext cx="475511" cy="487890"/>
          </a:xfrm>
          <a:prstGeom prst="rect">
            <a:avLst/>
          </a:prstGeom>
        </p:spPr>
      </p:pic>
      <p:pic>
        <p:nvPicPr>
          <p:cNvPr id="36" name="Graphic 35" descr="Marker with solid fill">
            <a:extLst>
              <a:ext uri="{FF2B5EF4-FFF2-40B4-BE49-F238E27FC236}">
                <a16:creationId xmlns:a16="http://schemas.microsoft.com/office/drawing/2014/main" id="{403B0B59-ED19-42EA-8CA8-5C8D5527031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66563" y="3930408"/>
            <a:ext cx="456952" cy="458946"/>
          </a:xfrm>
          <a:prstGeom prst="rect">
            <a:avLst/>
          </a:prstGeom>
        </p:spPr>
      </p:pic>
      <p:pic>
        <p:nvPicPr>
          <p:cNvPr id="40" name="Graphic 39" descr="Marker with solid fill">
            <a:extLst>
              <a:ext uri="{FF2B5EF4-FFF2-40B4-BE49-F238E27FC236}">
                <a16:creationId xmlns:a16="http://schemas.microsoft.com/office/drawing/2014/main" id="{51DB7761-B6BC-4186-89E1-9AABDE77A8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30767" y="3157347"/>
            <a:ext cx="458946" cy="458946"/>
          </a:xfrm>
          <a:prstGeom prst="rect">
            <a:avLst/>
          </a:prstGeom>
        </p:spPr>
      </p:pic>
      <p:pic>
        <p:nvPicPr>
          <p:cNvPr id="43" name="Graphic 42" descr="Marker with solid fill">
            <a:extLst>
              <a:ext uri="{FF2B5EF4-FFF2-40B4-BE49-F238E27FC236}">
                <a16:creationId xmlns:a16="http://schemas.microsoft.com/office/drawing/2014/main" id="{ECC111D0-83E0-4C38-801B-A2F8B333F3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10028" y="4511912"/>
            <a:ext cx="458946" cy="458946"/>
          </a:xfrm>
          <a:prstGeom prst="rect">
            <a:avLst/>
          </a:prstGeom>
        </p:spPr>
      </p:pic>
      <p:pic>
        <p:nvPicPr>
          <p:cNvPr id="47" name="Graphic 46" descr="Marker with solid fill">
            <a:extLst>
              <a:ext uri="{FF2B5EF4-FFF2-40B4-BE49-F238E27FC236}">
                <a16:creationId xmlns:a16="http://schemas.microsoft.com/office/drawing/2014/main" id="{CBB3D27F-4BD9-4C13-8B74-375ACF3F50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486155" y="4819732"/>
            <a:ext cx="458946" cy="458946"/>
          </a:xfrm>
          <a:prstGeom prst="rect">
            <a:avLst/>
          </a:prstGeom>
        </p:spPr>
      </p:pic>
      <p:pic>
        <p:nvPicPr>
          <p:cNvPr id="48" name="Graphic 47" descr="Marker with solid fill">
            <a:extLst>
              <a:ext uri="{FF2B5EF4-FFF2-40B4-BE49-F238E27FC236}">
                <a16:creationId xmlns:a16="http://schemas.microsoft.com/office/drawing/2014/main" id="{35C926A3-846F-4218-91A7-E3F0C2A9F9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87966" y="3376174"/>
            <a:ext cx="458946" cy="458946"/>
          </a:xfrm>
          <a:prstGeom prst="rect">
            <a:avLst/>
          </a:prstGeom>
        </p:spPr>
      </p:pic>
      <p:pic>
        <p:nvPicPr>
          <p:cNvPr id="50" name="Graphic 49" descr="Marker with solid fill">
            <a:extLst>
              <a:ext uri="{FF2B5EF4-FFF2-40B4-BE49-F238E27FC236}">
                <a16:creationId xmlns:a16="http://schemas.microsoft.com/office/drawing/2014/main" id="{65D362DC-E462-4C2A-8DFF-8410BD93BA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80858" y="4064680"/>
            <a:ext cx="458946" cy="458946"/>
          </a:xfrm>
          <a:prstGeom prst="rect">
            <a:avLst/>
          </a:prstGeom>
        </p:spPr>
      </p:pic>
      <p:pic>
        <p:nvPicPr>
          <p:cNvPr id="56" name="Graphic 55" descr="Marker with solid fill">
            <a:extLst>
              <a:ext uri="{FF2B5EF4-FFF2-40B4-BE49-F238E27FC236}">
                <a16:creationId xmlns:a16="http://schemas.microsoft.com/office/drawing/2014/main" id="{8C977192-899F-40B7-9598-0A993024BA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31246" y="3812440"/>
            <a:ext cx="458946" cy="458946"/>
          </a:xfrm>
          <a:prstGeom prst="rect">
            <a:avLst/>
          </a:prstGeom>
        </p:spPr>
      </p:pic>
      <p:pic>
        <p:nvPicPr>
          <p:cNvPr id="62" name="Graphic 61" descr="Marker with solid fill">
            <a:extLst>
              <a:ext uri="{FF2B5EF4-FFF2-40B4-BE49-F238E27FC236}">
                <a16:creationId xmlns:a16="http://schemas.microsoft.com/office/drawing/2014/main" id="{5573DA18-5AD8-40E5-BB4E-297ED68CC2C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503285" y="3744947"/>
            <a:ext cx="458946" cy="458946"/>
          </a:xfrm>
          <a:prstGeom prst="rect">
            <a:avLst/>
          </a:prstGeom>
        </p:spPr>
      </p:pic>
      <p:pic>
        <p:nvPicPr>
          <p:cNvPr id="71" name="Graphic 70" descr="Marker with solid fill">
            <a:extLst>
              <a:ext uri="{FF2B5EF4-FFF2-40B4-BE49-F238E27FC236}">
                <a16:creationId xmlns:a16="http://schemas.microsoft.com/office/drawing/2014/main" id="{1B90EB39-8B2F-4C2E-A196-4A609414C6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84072" y="3321595"/>
            <a:ext cx="458946" cy="458946"/>
          </a:xfrm>
          <a:prstGeom prst="rect">
            <a:avLst/>
          </a:prstGeom>
        </p:spPr>
      </p:pic>
      <p:pic>
        <p:nvPicPr>
          <p:cNvPr id="72" name="Graphic 71" descr="Marker with solid fill">
            <a:extLst>
              <a:ext uri="{FF2B5EF4-FFF2-40B4-BE49-F238E27FC236}">
                <a16:creationId xmlns:a16="http://schemas.microsoft.com/office/drawing/2014/main" id="{2BA37FB7-23F6-4C84-9B65-739AE71EE58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13059" y="1724637"/>
            <a:ext cx="458946" cy="458946"/>
          </a:xfrm>
          <a:prstGeom prst="rect">
            <a:avLst/>
          </a:prstGeom>
        </p:spPr>
      </p:pic>
      <p:pic>
        <p:nvPicPr>
          <p:cNvPr id="64" name="Graphic 63" descr="Marker with solid fill">
            <a:extLst>
              <a:ext uri="{FF2B5EF4-FFF2-40B4-BE49-F238E27FC236}">
                <a16:creationId xmlns:a16="http://schemas.microsoft.com/office/drawing/2014/main" id="{86031996-7DF0-4774-9153-A975B50BB2F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2" y="881000"/>
            <a:ext cx="335904" cy="335904"/>
          </a:xfrm>
          <a:prstGeom prst="rect">
            <a:avLst/>
          </a:prstGeom>
        </p:spPr>
      </p:pic>
      <p:pic>
        <p:nvPicPr>
          <p:cNvPr id="69" name="Graphic 68" descr="Marker with solid fill">
            <a:extLst>
              <a:ext uri="{FF2B5EF4-FFF2-40B4-BE49-F238E27FC236}">
                <a16:creationId xmlns:a16="http://schemas.microsoft.com/office/drawing/2014/main" id="{F464054D-D6F6-4EB9-9073-7C5D8D2374D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2" y="1146760"/>
            <a:ext cx="335904" cy="335904"/>
          </a:xfrm>
          <a:prstGeom prst="rect">
            <a:avLst/>
          </a:prstGeom>
        </p:spPr>
      </p:pic>
      <p:pic>
        <p:nvPicPr>
          <p:cNvPr id="79" name="Graphic 78" descr="Marker with solid fill">
            <a:extLst>
              <a:ext uri="{FF2B5EF4-FFF2-40B4-BE49-F238E27FC236}">
                <a16:creationId xmlns:a16="http://schemas.microsoft.com/office/drawing/2014/main" id="{F538D293-75B3-4000-953F-D9BE8491567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2" y="1436236"/>
            <a:ext cx="335904" cy="335904"/>
          </a:xfrm>
          <a:prstGeom prst="rect">
            <a:avLst/>
          </a:prstGeom>
        </p:spPr>
      </p:pic>
      <p:pic>
        <p:nvPicPr>
          <p:cNvPr id="80" name="Graphic 79" descr="Marker with solid fill">
            <a:extLst>
              <a:ext uri="{FF2B5EF4-FFF2-40B4-BE49-F238E27FC236}">
                <a16:creationId xmlns:a16="http://schemas.microsoft.com/office/drawing/2014/main" id="{F7D87421-7CD7-44F2-B035-F46BCD4C72A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42" y="591154"/>
            <a:ext cx="335904" cy="335904"/>
          </a:xfrm>
          <a:prstGeom prst="rect">
            <a:avLst/>
          </a:prstGeom>
        </p:spPr>
      </p:pic>
      <p:pic>
        <p:nvPicPr>
          <p:cNvPr id="81" name="Graphic 80" descr="Marker with solid fill">
            <a:extLst>
              <a:ext uri="{FF2B5EF4-FFF2-40B4-BE49-F238E27FC236}">
                <a16:creationId xmlns:a16="http://schemas.microsoft.com/office/drawing/2014/main" id="{3EC36EB2-10F6-4F34-A5D1-11E5D45D90E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831458" y="3236414"/>
            <a:ext cx="458946" cy="470894"/>
          </a:xfrm>
          <a:prstGeom prst="rect">
            <a:avLst/>
          </a:prstGeom>
        </p:spPr>
      </p:pic>
      <p:pic>
        <p:nvPicPr>
          <p:cNvPr id="82" name="Graphic 81" descr="Marker with solid fill">
            <a:extLst>
              <a:ext uri="{FF2B5EF4-FFF2-40B4-BE49-F238E27FC236}">
                <a16:creationId xmlns:a16="http://schemas.microsoft.com/office/drawing/2014/main" id="{A8360C7E-0A0A-422E-8717-0F9A7E669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52283" y="1940894"/>
            <a:ext cx="458946" cy="470894"/>
          </a:xfrm>
          <a:prstGeom prst="rect">
            <a:avLst/>
          </a:prstGeom>
        </p:spPr>
      </p:pic>
      <p:pic>
        <p:nvPicPr>
          <p:cNvPr id="83" name="Graphic 82" descr="Marker with solid fill">
            <a:extLst>
              <a:ext uri="{FF2B5EF4-FFF2-40B4-BE49-F238E27FC236}">
                <a16:creationId xmlns:a16="http://schemas.microsoft.com/office/drawing/2014/main" id="{D99CCBDB-722B-4D6C-8193-13AE3FE7A8F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95264" y="4742346"/>
            <a:ext cx="389681" cy="389681"/>
          </a:xfrm>
          <a:prstGeom prst="rect">
            <a:avLst/>
          </a:prstGeom>
        </p:spPr>
      </p:pic>
      <p:pic>
        <p:nvPicPr>
          <p:cNvPr id="84" name="Graphic 83" descr="Marker with solid fill">
            <a:extLst>
              <a:ext uri="{FF2B5EF4-FFF2-40B4-BE49-F238E27FC236}">
                <a16:creationId xmlns:a16="http://schemas.microsoft.com/office/drawing/2014/main" id="{11B1A6BA-DD06-427D-BF25-27CC442551A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183595" y="4735102"/>
            <a:ext cx="403088" cy="403088"/>
          </a:xfrm>
          <a:prstGeom prst="rect">
            <a:avLst/>
          </a:prstGeom>
        </p:spPr>
      </p:pic>
      <p:pic>
        <p:nvPicPr>
          <p:cNvPr id="85" name="Graphic 84" descr="Marker with solid fill">
            <a:extLst>
              <a:ext uri="{FF2B5EF4-FFF2-40B4-BE49-F238E27FC236}">
                <a16:creationId xmlns:a16="http://schemas.microsoft.com/office/drawing/2014/main" id="{48A42A5B-8F55-4589-A791-3309102F3E6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00588" y="3232886"/>
            <a:ext cx="458946" cy="470894"/>
          </a:xfrm>
          <a:prstGeom prst="rect">
            <a:avLst/>
          </a:prstGeom>
        </p:spPr>
      </p:pic>
      <p:pic>
        <p:nvPicPr>
          <p:cNvPr id="86" name="Graphic 85" descr="Marker with solid fill">
            <a:extLst>
              <a:ext uri="{FF2B5EF4-FFF2-40B4-BE49-F238E27FC236}">
                <a16:creationId xmlns:a16="http://schemas.microsoft.com/office/drawing/2014/main" id="{E01881AD-5FEF-4EC9-92D3-85A434C8F9E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42669" y="2107992"/>
            <a:ext cx="458946" cy="470894"/>
          </a:xfrm>
          <a:prstGeom prst="rect">
            <a:avLst/>
          </a:prstGeom>
        </p:spPr>
      </p:pic>
      <p:pic>
        <p:nvPicPr>
          <p:cNvPr id="87" name="Graphic 86" descr="Marker with solid fill">
            <a:extLst>
              <a:ext uri="{FF2B5EF4-FFF2-40B4-BE49-F238E27FC236}">
                <a16:creationId xmlns:a16="http://schemas.microsoft.com/office/drawing/2014/main" id="{2A7DF278-B7E9-4663-9B1C-E3BE57C6533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741515" y="4843954"/>
            <a:ext cx="458946" cy="470894"/>
          </a:xfrm>
          <a:prstGeom prst="rect">
            <a:avLst/>
          </a:prstGeom>
        </p:spPr>
      </p:pic>
      <p:pic>
        <p:nvPicPr>
          <p:cNvPr id="88" name="Graphic 87" descr="Marker with solid fill">
            <a:extLst>
              <a:ext uri="{FF2B5EF4-FFF2-40B4-BE49-F238E27FC236}">
                <a16:creationId xmlns:a16="http://schemas.microsoft.com/office/drawing/2014/main" id="{C6F7D774-D90B-40C8-8848-C07938F0177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59534" y="2337465"/>
            <a:ext cx="458946" cy="470894"/>
          </a:xfrm>
          <a:prstGeom prst="rect">
            <a:avLst/>
          </a:prstGeom>
        </p:spPr>
      </p:pic>
      <p:pic>
        <p:nvPicPr>
          <p:cNvPr id="89" name="Graphic 88" descr="Marker with solid fill">
            <a:extLst>
              <a:ext uri="{FF2B5EF4-FFF2-40B4-BE49-F238E27FC236}">
                <a16:creationId xmlns:a16="http://schemas.microsoft.com/office/drawing/2014/main" id="{D3132B6A-965D-449A-BAB3-2040ECB0D1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585558" y="3726850"/>
            <a:ext cx="458946" cy="470894"/>
          </a:xfrm>
          <a:prstGeom prst="rect">
            <a:avLst/>
          </a:prstGeom>
        </p:spPr>
      </p:pic>
      <p:pic>
        <p:nvPicPr>
          <p:cNvPr id="90" name="Graphic 89" descr="Marker with solid fill">
            <a:extLst>
              <a:ext uri="{FF2B5EF4-FFF2-40B4-BE49-F238E27FC236}">
                <a16:creationId xmlns:a16="http://schemas.microsoft.com/office/drawing/2014/main" id="{5BAB9565-8BA1-40C9-9B89-8ED85F97D50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893337" y="1940894"/>
            <a:ext cx="458946" cy="470894"/>
          </a:xfrm>
          <a:prstGeom prst="rect">
            <a:avLst/>
          </a:prstGeom>
        </p:spPr>
      </p:pic>
      <p:pic>
        <p:nvPicPr>
          <p:cNvPr id="93" name="Graphic 92" descr="Marker with solid fill">
            <a:extLst>
              <a:ext uri="{FF2B5EF4-FFF2-40B4-BE49-F238E27FC236}">
                <a16:creationId xmlns:a16="http://schemas.microsoft.com/office/drawing/2014/main" id="{50872C16-258B-4F30-906E-7CFB50D349D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903603" y="4351659"/>
            <a:ext cx="403088" cy="403088"/>
          </a:xfrm>
          <a:prstGeom prst="rect">
            <a:avLst/>
          </a:prstGeom>
        </p:spPr>
      </p:pic>
      <p:pic>
        <p:nvPicPr>
          <p:cNvPr id="94" name="Graphic 93" descr="Marker with solid fill">
            <a:extLst>
              <a:ext uri="{FF2B5EF4-FFF2-40B4-BE49-F238E27FC236}">
                <a16:creationId xmlns:a16="http://schemas.microsoft.com/office/drawing/2014/main" id="{5600F490-B8FB-4058-9EAA-BA60869582B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908446" y="2572912"/>
            <a:ext cx="403088" cy="403088"/>
          </a:xfrm>
          <a:prstGeom prst="rect">
            <a:avLst/>
          </a:prstGeom>
        </p:spPr>
      </p:pic>
      <p:pic>
        <p:nvPicPr>
          <p:cNvPr id="96" name="Graphic 95" descr="Marker with solid fill">
            <a:extLst>
              <a:ext uri="{FF2B5EF4-FFF2-40B4-BE49-F238E27FC236}">
                <a16:creationId xmlns:a16="http://schemas.microsoft.com/office/drawing/2014/main" id="{2E485C51-9D19-46C8-AE56-15D58CB4D02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096000" y="4361872"/>
            <a:ext cx="458946" cy="470894"/>
          </a:xfrm>
          <a:prstGeom prst="rect">
            <a:avLst/>
          </a:prstGeom>
        </p:spPr>
      </p:pic>
      <p:pic>
        <p:nvPicPr>
          <p:cNvPr id="97" name="Graphic 96" descr="Marker with solid fill">
            <a:extLst>
              <a:ext uri="{FF2B5EF4-FFF2-40B4-BE49-F238E27FC236}">
                <a16:creationId xmlns:a16="http://schemas.microsoft.com/office/drawing/2014/main" id="{CEF62FB6-CB21-4AD0-8337-19FC76C8F52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480407" y="2985781"/>
            <a:ext cx="458946" cy="470894"/>
          </a:xfrm>
          <a:prstGeom prst="rect">
            <a:avLst/>
          </a:prstGeom>
        </p:spPr>
      </p:pic>
      <p:pic>
        <p:nvPicPr>
          <p:cNvPr id="98" name="Graphic 97" descr="Marker with solid fill">
            <a:extLst>
              <a:ext uri="{FF2B5EF4-FFF2-40B4-BE49-F238E27FC236}">
                <a16:creationId xmlns:a16="http://schemas.microsoft.com/office/drawing/2014/main" id="{38CA219F-7020-4367-987A-9EB77CF88A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286026" y="3515369"/>
            <a:ext cx="458946" cy="470894"/>
          </a:xfrm>
          <a:prstGeom prst="rect">
            <a:avLst/>
          </a:prstGeom>
        </p:spPr>
      </p:pic>
      <p:pic>
        <p:nvPicPr>
          <p:cNvPr id="99" name="Graphic 98" descr="Marker with solid fill">
            <a:extLst>
              <a:ext uri="{FF2B5EF4-FFF2-40B4-BE49-F238E27FC236}">
                <a16:creationId xmlns:a16="http://schemas.microsoft.com/office/drawing/2014/main" id="{DBAC47BA-1D93-49E1-9315-5DA58B64096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6681592" y="3586990"/>
            <a:ext cx="458946" cy="470894"/>
          </a:xfrm>
          <a:prstGeom prst="rect">
            <a:avLst/>
          </a:prstGeom>
        </p:spPr>
      </p:pic>
      <p:pic>
        <p:nvPicPr>
          <p:cNvPr id="100" name="Graphic 99" descr="Marker with solid fill">
            <a:extLst>
              <a:ext uri="{FF2B5EF4-FFF2-40B4-BE49-F238E27FC236}">
                <a16:creationId xmlns:a16="http://schemas.microsoft.com/office/drawing/2014/main" id="{431CAB88-0655-4A15-A500-DB3D0D7F411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551385" y="883869"/>
            <a:ext cx="458946" cy="470894"/>
          </a:xfrm>
          <a:prstGeom prst="rect">
            <a:avLst/>
          </a:prstGeom>
        </p:spPr>
      </p:pic>
      <p:pic>
        <p:nvPicPr>
          <p:cNvPr id="102" name="Graphic 101" descr="Marker with solid fill">
            <a:extLst>
              <a:ext uri="{FF2B5EF4-FFF2-40B4-BE49-F238E27FC236}">
                <a16:creationId xmlns:a16="http://schemas.microsoft.com/office/drawing/2014/main" id="{4D591D0C-EF46-438F-A416-249DCEF7251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576105" y="4681803"/>
            <a:ext cx="458946" cy="470894"/>
          </a:xfrm>
          <a:prstGeom prst="rect">
            <a:avLst/>
          </a:prstGeom>
        </p:spPr>
      </p:pic>
      <p:pic>
        <p:nvPicPr>
          <p:cNvPr id="101" name="Graphic 100" descr="Marker with solid fill">
            <a:extLst>
              <a:ext uri="{FF2B5EF4-FFF2-40B4-BE49-F238E27FC236}">
                <a16:creationId xmlns:a16="http://schemas.microsoft.com/office/drawing/2014/main" id="{17220851-4B0D-43F5-99CE-11977A52793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594042" y="2255646"/>
            <a:ext cx="458946" cy="470894"/>
          </a:xfrm>
          <a:prstGeom prst="rect">
            <a:avLst/>
          </a:prstGeom>
        </p:spPr>
      </p:pic>
      <p:pic>
        <p:nvPicPr>
          <p:cNvPr id="103" name="Graphic 102" descr="Marker with solid fill">
            <a:extLst>
              <a:ext uri="{FF2B5EF4-FFF2-40B4-BE49-F238E27FC236}">
                <a16:creationId xmlns:a16="http://schemas.microsoft.com/office/drawing/2014/main" id="{05BDE067-68C7-43CF-9916-361C9EB13C5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9652290" y="2808359"/>
            <a:ext cx="458946" cy="470894"/>
          </a:xfrm>
          <a:prstGeom prst="rect">
            <a:avLst/>
          </a:prstGeom>
        </p:spPr>
      </p:pic>
    </p:spTree>
    <p:extLst>
      <p:ext uri="{BB962C8B-B14F-4D97-AF65-F5344CB8AC3E}">
        <p14:creationId xmlns:p14="http://schemas.microsoft.com/office/powerpoint/2010/main" val="245859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B001A-B441-4A66-AAAA-E16328C6791E}"/>
              </a:ext>
            </a:extLst>
          </p:cNvPr>
          <p:cNvSpPr>
            <a:spLocks noGrp="1"/>
          </p:cNvSpPr>
          <p:nvPr>
            <p:ph type="title"/>
          </p:nvPr>
        </p:nvSpPr>
        <p:spPr/>
        <p:txBody>
          <a:bodyPr/>
          <a:lstStyle/>
          <a:p>
            <a:r>
              <a:rPr lang="en-US" dirty="0"/>
              <a:t>End of Presentation</a:t>
            </a:r>
          </a:p>
        </p:txBody>
      </p:sp>
    </p:spTree>
    <p:extLst>
      <p:ext uri="{BB962C8B-B14F-4D97-AF65-F5344CB8AC3E}">
        <p14:creationId xmlns:p14="http://schemas.microsoft.com/office/powerpoint/2010/main" val="3023291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48866-0AF5-45B0-BC06-934FB6B56F32}"/>
              </a:ext>
            </a:extLst>
          </p:cNvPr>
          <p:cNvSpPr>
            <a:spLocks noGrp="1"/>
          </p:cNvSpPr>
          <p:nvPr>
            <p:ph type="title"/>
          </p:nvPr>
        </p:nvSpPr>
        <p:spPr/>
        <p:txBody>
          <a:bodyPr/>
          <a:lstStyle/>
          <a:p>
            <a:r>
              <a:rPr lang="en-US" dirty="0"/>
              <a:t>Appendix A - Partnerships</a:t>
            </a:r>
          </a:p>
        </p:txBody>
      </p:sp>
      <p:graphicFrame>
        <p:nvGraphicFramePr>
          <p:cNvPr id="6" name="Content Placeholder 3">
            <a:extLst>
              <a:ext uri="{FF2B5EF4-FFF2-40B4-BE49-F238E27FC236}">
                <a16:creationId xmlns:a16="http://schemas.microsoft.com/office/drawing/2014/main" id="{B18B0D82-0D8C-4D5D-BC95-912D31D9F64A}"/>
              </a:ext>
            </a:extLst>
          </p:cNvPr>
          <p:cNvGraphicFramePr>
            <a:graphicFrameLocks noGrp="1"/>
          </p:cNvGraphicFramePr>
          <p:nvPr>
            <p:ph idx="1"/>
            <p:extLst>
              <p:ext uri="{D42A27DB-BD31-4B8C-83A1-F6EECF244321}">
                <p14:modId xmlns:p14="http://schemas.microsoft.com/office/powerpoint/2010/main" val="2254367082"/>
              </p:ext>
            </p:extLst>
          </p:nvPr>
        </p:nvGraphicFramePr>
        <p:xfrm>
          <a:off x="1096963" y="1846263"/>
          <a:ext cx="100584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9568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AAF05-0A3D-4658-B0E6-E45B4AEB9135}"/>
              </a:ext>
            </a:extLst>
          </p:cNvPr>
          <p:cNvSpPr>
            <a:spLocks noGrp="1"/>
          </p:cNvSpPr>
          <p:nvPr>
            <p:ph type="title"/>
          </p:nvPr>
        </p:nvSpPr>
        <p:spPr/>
        <p:txBody>
          <a:bodyPr/>
          <a:lstStyle/>
          <a:p>
            <a:r>
              <a:rPr lang="en-US" dirty="0"/>
              <a:t>Appendix B -Small Business Financing</a:t>
            </a:r>
          </a:p>
        </p:txBody>
      </p:sp>
      <p:grpSp>
        <p:nvGrpSpPr>
          <p:cNvPr id="10" name="Group 9">
            <a:extLst>
              <a:ext uri="{FF2B5EF4-FFF2-40B4-BE49-F238E27FC236}">
                <a16:creationId xmlns:a16="http://schemas.microsoft.com/office/drawing/2014/main" id="{9206710B-54FF-4A27-B230-3E227CDEDCEA}"/>
              </a:ext>
            </a:extLst>
          </p:cNvPr>
          <p:cNvGrpSpPr/>
          <p:nvPr/>
        </p:nvGrpSpPr>
        <p:grpSpPr>
          <a:xfrm>
            <a:off x="1031403" y="2203423"/>
            <a:ext cx="10190152" cy="3459262"/>
            <a:chOff x="1031403" y="2203423"/>
            <a:chExt cx="10190152" cy="3459262"/>
          </a:xfrm>
        </p:grpSpPr>
        <p:sp>
          <p:nvSpPr>
            <p:cNvPr id="11" name="Freeform: Shape 10">
              <a:extLst>
                <a:ext uri="{FF2B5EF4-FFF2-40B4-BE49-F238E27FC236}">
                  <a16:creationId xmlns:a16="http://schemas.microsoft.com/office/drawing/2014/main" id="{9EC95B74-89A9-4716-9D17-DCA6313115DE}"/>
                </a:ext>
              </a:extLst>
            </p:cNvPr>
            <p:cNvSpPr/>
            <p:nvPr/>
          </p:nvSpPr>
          <p:spPr>
            <a:xfrm>
              <a:off x="1031403" y="2203423"/>
              <a:ext cx="4761753" cy="893287"/>
            </a:xfrm>
            <a:custGeom>
              <a:avLst/>
              <a:gdLst>
                <a:gd name="connsiteX0" fmla="*/ 0 w 4761753"/>
                <a:gd name="connsiteY0" fmla="*/ 0 h 893287"/>
                <a:gd name="connsiteX1" fmla="*/ 4761753 w 4761753"/>
                <a:gd name="connsiteY1" fmla="*/ 0 h 893287"/>
                <a:gd name="connsiteX2" fmla="*/ 4761753 w 4761753"/>
                <a:gd name="connsiteY2" fmla="*/ 893287 h 893287"/>
                <a:gd name="connsiteX3" fmla="*/ 0 w 4761753"/>
                <a:gd name="connsiteY3" fmla="*/ 893287 h 893287"/>
                <a:gd name="connsiteX4" fmla="*/ 0 w 4761753"/>
                <a:gd name="connsiteY4" fmla="*/ 0 h 893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1753" h="893287">
                  <a:moveTo>
                    <a:pt x="0" y="0"/>
                  </a:moveTo>
                  <a:lnTo>
                    <a:pt x="4761753" y="0"/>
                  </a:lnTo>
                  <a:lnTo>
                    <a:pt x="4761753" y="893287"/>
                  </a:lnTo>
                  <a:lnTo>
                    <a:pt x="0" y="893287"/>
                  </a:lnTo>
                  <a:lnTo>
                    <a:pt x="0" y="0"/>
                  </a:lnTo>
                  <a:close/>
                </a:path>
              </a:pathLst>
            </a:custGeom>
            <a:solidFill>
              <a:schemeClr val="accent1"/>
            </a:solidFill>
          </p:spPr>
          <p:style>
            <a:lnRef idx="2">
              <a:schemeClr val="dk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Goals</a:t>
              </a:r>
            </a:p>
          </p:txBody>
        </p:sp>
        <p:sp>
          <p:nvSpPr>
            <p:cNvPr id="12" name="Freeform: Shape 11">
              <a:extLst>
                <a:ext uri="{FF2B5EF4-FFF2-40B4-BE49-F238E27FC236}">
                  <a16:creationId xmlns:a16="http://schemas.microsoft.com/office/drawing/2014/main" id="{26F85549-5735-4EBE-A653-A06FBA92B31A}"/>
                </a:ext>
              </a:extLst>
            </p:cNvPr>
            <p:cNvSpPr/>
            <p:nvPr/>
          </p:nvSpPr>
          <p:spPr>
            <a:xfrm>
              <a:off x="1031403" y="3096711"/>
              <a:ext cx="4761753" cy="2565974"/>
            </a:xfrm>
            <a:custGeom>
              <a:avLst/>
              <a:gdLst>
                <a:gd name="connsiteX0" fmla="*/ 0 w 4761753"/>
                <a:gd name="connsiteY0" fmla="*/ 0 h 2565974"/>
                <a:gd name="connsiteX1" fmla="*/ 4761753 w 4761753"/>
                <a:gd name="connsiteY1" fmla="*/ 0 h 2565974"/>
                <a:gd name="connsiteX2" fmla="*/ 4761753 w 4761753"/>
                <a:gd name="connsiteY2" fmla="*/ 2565974 h 2565974"/>
                <a:gd name="connsiteX3" fmla="*/ 0 w 4761753"/>
                <a:gd name="connsiteY3" fmla="*/ 2565974 h 2565974"/>
                <a:gd name="connsiteX4" fmla="*/ 0 w 4761753"/>
                <a:gd name="connsiteY4" fmla="*/ 0 h 256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1753" h="2565974">
                  <a:moveTo>
                    <a:pt x="0" y="0"/>
                  </a:moveTo>
                  <a:lnTo>
                    <a:pt x="4761753" y="0"/>
                  </a:lnTo>
                  <a:lnTo>
                    <a:pt x="4761753" y="2565974"/>
                  </a:lnTo>
                  <a:lnTo>
                    <a:pt x="0" y="2565974"/>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Reduce development </a:t>
              </a:r>
              <a:r>
                <a:rPr lang="en-US" sz="2600" dirty="0"/>
                <a:t>c</a:t>
              </a:r>
              <a:r>
                <a:rPr lang="en-US" sz="2600" kern="1200" dirty="0"/>
                <a:t>osts</a:t>
              </a:r>
            </a:p>
            <a:p>
              <a:pPr marL="228600" lvl="1" indent="-228600" algn="l" defTabSz="1155700">
                <a:lnSpc>
                  <a:spcPct val="90000"/>
                </a:lnSpc>
                <a:spcBef>
                  <a:spcPct val="0"/>
                </a:spcBef>
                <a:spcAft>
                  <a:spcPct val="15000"/>
                </a:spcAft>
                <a:buChar char="•"/>
              </a:pPr>
              <a:r>
                <a:rPr lang="en-US" sz="2600" dirty="0"/>
                <a:t>Reduce the cost of capital</a:t>
              </a:r>
            </a:p>
            <a:p>
              <a:pPr marL="228600" lvl="1" indent="-228600" algn="l" defTabSz="1155700">
                <a:lnSpc>
                  <a:spcPct val="90000"/>
                </a:lnSpc>
                <a:spcBef>
                  <a:spcPct val="0"/>
                </a:spcBef>
                <a:spcAft>
                  <a:spcPct val="15000"/>
                </a:spcAft>
                <a:buChar char="•"/>
              </a:pPr>
              <a:r>
                <a:rPr lang="en-US" sz="2600" kern="1200" dirty="0"/>
                <a:t>Increase access to capital</a:t>
              </a:r>
            </a:p>
            <a:p>
              <a:pPr marL="228600" lvl="1" indent="-228600" algn="l" defTabSz="1155700">
                <a:lnSpc>
                  <a:spcPct val="90000"/>
                </a:lnSpc>
                <a:spcBef>
                  <a:spcPct val="0"/>
                </a:spcBef>
                <a:spcAft>
                  <a:spcPct val="15000"/>
                </a:spcAft>
                <a:buChar char="•"/>
              </a:pPr>
              <a:r>
                <a:rPr lang="en-US" sz="2600" dirty="0"/>
                <a:t>Decrease operating costs</a:t>
              </a:r>
            </a:p>
            <a:p>
              <a:pPr marL="228600" lvl="1" indent="-228600" algn="l" defTabSz="1155700">
                <a:lnSpc>
                  <a:spcPct val="90000"/>
                </a:lnSpc>
                <a:spcBef>
                  <a:spcPct val="0"/>
                </a:spcBef>
                <a:spcAft>
                  <a:spcPct val="15000"/>
                </a:spcAft>
                <a:buChar char="•"/>
              </a:pPr>
              <a:r>
                <a:rPr lang="en-US" sz="2600" kern="1200" dirty="0"/>
                <a:t>Attract outside equity</a:t>
              </a:r>
            </a:p>
          </p:txBody>
        </p:sp>
        <p:sp>
          <p:nvSpPr>
            <p:cNvPr id="13" name="Freeform: Shape 12">
              <a:extLst>
                <a:ext uri="{FF2B5EF4-FFF2-40B4-BE49-F238E27FC236}">
                  <a16:creationId xmlns:a16="http://schemas.microsoft.com/office/drawing/2014/main" id="{A0174077-6692-40F4-9F48-0E270E4E006D}"/>
                </a:ext>
              </a:extLst>
            </p:cNvPr>
            <p:cNvSpPr/>
            <p:nvPr/>
          </p:nvSpPr>
          <p:spPr>
            <a:xfrm>
              <a:off x="6459802" y="2203423"/>
              <a:ext cx="4761753" cy="893287"/>
            </a:xfrm>
            <a:custGeom>
              <a:avLst/>
              <a:gdLst>
                <a:gd name="connsiteX0" fmla="*/ 0 w 4761753"/>
                <a:gd name="connsiteY0" fmla="*/ 0 h 893287"/>
                <a:gd name="connsiteX1" fmla="*/ 4761753 w 4761753"/>
                <a:gd name="connsiteY1" fmla="*/ 0 h 893287"/>
                <a:gd name="connsiteX2" fmla="*/ 4761753 w 4761753"/>
                <a:gd name="connsiteY2" fmla="*/ 893287 h 893287"/>
                <a:gd name="connsiteX3" fmla="*/ 0 w 4761753"/>
                <a:gd name="connsiteY3" fmla="*/ 893287 h 893287"/>
                <a:gd name="connsiteX4" fmla="*/ 0 w 4761753"/>
                <a:gd name="connsiteY4" fmla="*/ 0 h 893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1753" h="893287">
                  <a:moveTo>
                    <a:pt x="0" y="0"/>
                  </a:moveTo>
                  <a:lnTo>
                    <a:pt x="4761753" y="0"/>
                  </a:lnTo>
                  <a:lnTo>
                    <a:pt x="4761753" y="893287"/>
                  </a:lnTo>
                  <a:lnTo>
                    <a:pt x="0" y="893287"/>
                  </a:lnTo>
                  <a:lnTo>
                    <a:pt x="0" y="0"/>
                  </a:lnTo>
                  <a:close/>
                </a:path>
              </a:pathLst>
            </a:custGeom>
            <a:solidFill>
              <a:schemeClr val="accent1"/>
            </a:solidFill>
          </p:spPr>
          <p:style>
            <a:lnRef idx="2">
              <a:schemeClr val="dk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184912" tIns="105664" rIns="184912" bIns="105664" numCol="1" spcCol="1270" anchor="ctr" anchorCtr="0">
              <a:noAutofit/>
            </a:bodyPr>
            <a:lstStyle/>
            <a:p>
              <a:pPr marL="0" lvl="0" indent="0" algn="ctr" defTabSz="1155700">
                <a:lnSpc>
                  <a:spcPct val="90000"/>
                </a:lnSpc>
                <a:spcBef>
                  <a:spcPct val="0"/>
                </a:spcBef>
                <a:spcAft>
                  <a:spcPct val="35000"/>
                </a:spcAft>
                <a:buNone/>
              </a:pPr>
              <a:r>
                <a:rPr lang="en-US" sz="2600" kern="1200" dirty="0"/>
                <a:t>Financial Instruments</a:t>
              </a:r>
            </a:p>
          </p:txBody>
        </p:sp>
        <p:sp>
          <p:nvSpPr>
            <p:cNvPr id="14" name="Freeform: Shape 13">
              <a:extLst>
                <a:ext uri="{FF2B5EF4-FFF2-40B4-BE49-F238E27FC236}">
                  <a16:creationId xmlns:a16="http://schemas.microsoft.com/office/drawing/2014/main" id="{8B2304E6-D69B-4248-8F0E-295CAA0C4C38}"/>
                </a:ext>
              </a:extLst>
            </p:cNvPr>
            <p:cNvSpPr/>
            <p:nvPr/>
          </p:nvSpPr>
          <p:spPr>
            <a:xfrm>
              <a:off x="6459802" y="3096711"/>
              <a:ext cx="4761753" cy="2565974"/>
            </a:xfrm>
            <a:custGeom>
              <a:avLst/>
              <a:gdLst>
                <a:gd name="connsiteX0" fmla="*/ 0 w 4761753"/>
                <a:gd name="connsiteY0" fmla="*/ 0 h 2565974"/>
                <a:gd name="connsiteX1" fmla="*/ 4761753 w 4761753"/>
                <a:gd name="connsiteY1" fmla="*/ 0 h 2565974"/>
                <a:gd name="connsiteX2" fmla="*/ 4761753 w 4761753"/>
                <a:gd name="connsiteY2" fmla="*/ 2565974 h 2565974"/>
                <a:gd name="connsiteX3" fmla="*/ 0 w 4761753"/>
                <a:gd name="connsiteY3" fmla="*/ 2565974 h 2565974"/>
                <a:gd name="connsiteX4" fmla="*/ 0 w 4761753"/>
                <a:gd name="connsiteY4" fmla="*/ 0 h 256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1753" h="2565974">
                  <a:moveTo>
                    <a:pt x="0" y="0"/>
                  </a:moveTo>
                  <a:lnTo>
                    <a:pt x="4761753" y="0"/>
                  </a:lnTo>
                  <a:lnTo>
                    <a:pt x="4761753" y="2565974"/>
                  </a:lnTo>
                  <a:lnTo>
                    <a:pt x="0" y="2565974"/>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en-US" sz="2600" kern="1200" dirty="0"/>
                <a:t>504 </a:t>
              </a:r>
              <a:r>
                <a:rPr lang="en-US" sz="2600" kern="1200" dirty="0" err="1"/>
                <a:t>sba</a:t>
              </a:r>
              <a:r>
                <a:rPr lang="en-US" sz="2600" kern="1200" dirty="0"/>
                <a:t> loan</a:t>
              </a:r>
            </a:p>
            <a:p>
              <a:pPr marL="228600" lvl="1" indent="-228600" algn="l" defTabSz="1155700">
                <a:lnSpc>
                  <a:spcPct val="90000"/>
                </a:lnSpc>
                <a:spcBef>
                  <a:spcPct val="0"/>
                </a:spcBef>
                <a:spcAft>
                  <a:spcPct val="15000"/>
                </a:spcAft>
                <a:buChar char="•"/>
              </a:pPr>
              <a:r>
                <a:rPr lang="en-US" sz="2600" dirty="0"/>
                <a:t>7a loan</a:t>
              </a:r>
            </a:p>
            <a:p>
              <a:pPr marL="228600" lvl="1" indent="-228600" algn="l" defTabSz="1155700">
                <a:lnSpc>
                  <a:spcPct val="90000"/>
                </a:lnSpc>
                <a:spcBef>
                  <a:spcPct val="0"/>
                </a:spcBef>
                <a:spcAft>
                  <a:spcPct val="15000"/>
                </a:spcAft>
                <a:buChar char="•"/>
              </a:pPr>
              <a:r>
                <a:rPr lang="en-US" sz="2600" kern="1200" dirty="0"/>
                <a:t>Micro loans</a:t>
              </a:r>
            </a:p>
            <a:p>
              <a:pPr marL="228600" lvl="1" indent="-228600" algn="l" defTabSz="1155700">
                <a:lnSpc>
                  <a:spcPct val="90000"/>
                </a:lnSpc>
                <a:spcBef>
                  <a:spcPct val="0"/>
                </a:spcBef>
                <a:spcAft>
                  <a:spcPct val="15000"/>
                </a:spcAft>
                <a:buChar char="•"/>
              </a:pPr>
              <a:r>
                <a:rPr lang="en-US" sz="2600" dirty="0"/>
                <a:t>Grants</a:t>
              </a:r>
            </a:p>
            <a:p>
              <a:pPr marL="228600" lvl="1" indent="-228600" algn="l" defTabSz="1155700">
                <a:lnSpc>
                  <a:spcPct val="90000"/>
                </a:lnSpc>
                <a:spcBef>
                  <a:spcPct val="0"/>
                </a:spcBef>
                <a:spcAft>
                  <a:spcPct val="15000"/>
                </a:spcAft>
                <a:buChar char="•"/>
              </a:pPr>
              <a:endParaRPr lang="en-US" sz="2600" kern="1200" dirty="0"/>
            </a:p>
          </p:txBody>
        </p:sp>
      </p:grpSp>
    </p:spTree>
    <p:extLst>
      <p:ext uri="{BB962C8B-B14F-4D97-AF65-F5344CB8AC3E}">
        <p14:creationId xmlns:p14="http://schemas.microsoft.com/office/powerpoint/2010/main" val="3527542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AABC3-43FA-45B5-B3A9-6520664B5102}"/>
              </a:ext>
            </a:extLst>
          </p:cNvPr>
          <p:cNvSpPr>
            <a:spLocks noGrp="1"/>
          </p:cNvSpPr>
          <p:nvPr>
            <p:ph type="title"/>
          </p:nvPr>
        </p:nvSpPr>
        <p:spPr/>
        <p:txBody>
          <a:bodyPr/>
          <a:lstStyle/>
          <a:p>
            <a:r>
              <a:rPr lang="en-US" dirty="0"/>
              <a:t>Appendix C - Common Small Bus. Scenarios</a:t>
            </a:r>
          </a:p>
        </p:txBody>
      </p:sp>
      <p:sp>
        <p:nvSpPr>
          <p:cNvPr id="6" name="Freeform: Shape 5">
            <a:extLst>
              <a:ext uri="{FF2B5EF4-FFF2-40B4-BE49-F238E27FC236}">
                <a16:creationId xmlns:a16="http://schemas.microsoft.com/office/drawing/2014/main" id="{EE356484-59D4-4F49-B3A7-37C57F91C777}"/>
              </a:ext>
            </a:extLst>
          </p:cNvPr>
          <p:cNvSpPr/>
          <p:nvPr/>
        </p:nvSpPr>
        <p:spPr>
          <a:xfrm>
            <a:off x="1097280" y="2159726"/>
            <a:ext cx="4761753" cy="542044"/>
          </a:xfrm>
          <a:custGeom>
            <a:avLst/>
            <a:gdLst>
              <a:gd name="connsiteX0" fmla="*/ 0 w 4761753"/>
              <a:gd name="connsiteY0" fmla="*/ 0 h 2565974"/>
              <a:gd name="connsiteX1" fmla="*/ 4761753 w 4761753"/>
              <a:gd name="connsiteY1" fmla="*/ 0 h 2565974"/>
              <a:gd name="connsiteX2" fmla="*/ 4761753 w 4761753"/>
              <a:gd name="connsiteY2" fmla="*/ 2565974 h 2565974"/>
              <a:gd name="connsiteX3" fmla="*/ 0 w 4761753"/>
              <a:gd name="connsiteY3" fmla="*/ 2565974 h 2565974"/>
              <a:gd name="connsiteX4" fmla="*/ 0 w 4761753"/>
              <a:gd name="connsiteY4" fmla="*/ 0 h 256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1753" h="2565974">
                <a:moveTo>
                  <a:pt x="0" y="0"/>
                </a:moveTo>
                <a:lnTo>
                  <a:pt x="4761753" y="0"/>
                </a:lnTo>
                <a:lnTo>
                  <a:pt x="4761753" y="2565974"/>
                </a:lnTo>
                <a:lnTo>
                  <a:pt x="0" y="2565974"/>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0" lvl="1" algn="l" defTabSz="1155700">
              <a:lnSpc>
                <a:spcPct val="90000"/>
              </a:lnSpc>
              <a:spcBef>
                <a:spcPct val="0"/>
              </a:spcBef>
              <a:spcAft>
                <a:spcPct val="15000"/>
              </a:spcAft>
            </a:pPr>
            <a:r>
              <a:rPr lang="en-US" sz="1050" kern="1200" dirty="0"/>
              <a:t>An individual with no business or plan, but an idea which they wish to develop through business education and plan </a:t>
            </a:r>
          </a:p>
        </p:txBody>
      </p:sp>
      <p:sp>
        <p:nvSpPr>
          <p:cNvPr id="8" name="Freeform: Shape 7">
            <a:extLst>
              <a:ext uri="{FF2B5EF4-FFF2-40B4-BE49-F238E27FC236}">
                <a16:creationId xmlns:a16="http://schemas.microsoft.com/office/drawing/2014/main" id="{B1B3A90D-35E0-4C31-8C48-BFAC60BD3DE6}"/>
              </a:ext>
            </a:extLst>
          </p:cNvPr>
          <p:cNvSpPr/>
          <p:nvPr/>
        </p:nvSpPr>
        <p:spPr>
          <a:xfrm>
            <a:off x="6377632" y="2159726"/>
            <a:ext cx="4761753" cy="542044"/>
          </a:xfrm>
          <a:custGeom>
            <a:avLst/>
            <a:gdLst>
              <a:gd name="connsiteX0" fmla="*/ 0 w 4761753"/>
              <a:gd name="connsiteY0" fmla="*/ 0 h 2565974"/>
              <a:gd name="connsiteX1" fmla="*/ 4761753 w 4761753"/>
              <a:gd name="connsiteY1" fmla="*/ 0 h 2565974"/>
              <a:gd name="connsiteX2" fmla="*/ 4761753 w 4761753"/>
              <a:gd name="connsiteY2" fmla="*/ 2565974 h 2565974"/>
              <a:gd name="connsiteX3" fmla="*/ 0 w 4761753"/>
              <a:gd name="connsiteY3" fmla="*/ 2565974 h 2565974"/>
              <a:gd name="connsiteX4" fmla="*/ 0 w 4761753"/>
              <a:gd name="connsiteY4" fmla="*/ 0 h 256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1753" h="2565974">
                <a:moveTo>
                  <a:pt x="0" y="0"/>
                </a:moveTo>
                <a:lnTo>
                  <a:pt x="4761753" y="0"/>
                </a:lnTo>
                <a:lnTo>
                  <a:pt x="4761753" y="2565974"/>
                </a:lnTo>
                <a:lnTo>
                  <a:pt x="0" y="2565974"/>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0" lvl="1" algn="l" defTabSz="1155700">
              <a:lnSpc>
                <a:spcPct val="90000"/>
              </a:lnSpc>
              <a:spcBef>
                <a:spcPct val="0"/>
              </a:spcBef>
              <a:spcAft>
                <a:spcPct val="15000"/>
              </a:spcAft>
            </a:pPr>
            <a:r>
              <a:rPr lang="en-US" sz="1050" dirty="0"/>
              <a:t>OED partners </a:t>
            </a:r>
            <a:r>
              <a:rPr lang="en-US" sz="1050" kern="1200" dirty="0"/>
              <a:t>with SBDC,TAC and their WBC, </a:t>
            </a:r>
          </a:p>
          <a:p>
            <a:pPr marL="0" lvl="1" algn="l" defTabSz="1155700">
              <a:lnSpc>
                <a:spcPct val="90000"/>
              </a:lnSpc>
              <a:spcBef>
                <a:spcPct val="0"/>
              </a:spcBef>
              <a:spcAft>
                <a:spcPct val="15000"/>
              </a:spcAft>
            </a:pPr>
            <a:r>
              <a:rPr lang="en-US" sz="1050" kern="1200" dirty="0"/>
              <a:t>and the DEBCC to provide technical assistance</a:t>
            </a:r>
          </a:p>
        </p:txBody>
      </p:sp>
      <p:sp>
        <p:nvSpPr>
          <p:cNvPr id="9" name="Freeform: Shape 8">
            <a:extLst>
              <a:ext uri="{FF2B5EF4-FFF2-40B4-BE49-F238E27FC236}">
                <a16:creationId xmlns:a16="http://schemas.microsoft.com/office/drawing/2014/main" id="{1064A223-3E2C-4EE7-8A0F-3A04DA10581E}"/>
              </a:ext>
            </a:extLst>
          </p:cNvPr>
          <p:cNvSpPr/>
          <p:nvPr/>
        </p:nvSpPr>
        <p:spPr>
          <a:xfrm>
            <a:off x="1097280" y="2826988"/>
            <a:ext cx="4761753" cy="542044"/>
          </a:xfrm>
          <a:custGeom>
            <a:avLst/>
            <a:gdLst>
              <a:gd name="connsiteX0" fmla="*/ 0 w 4761753"/>
              <a:gd name="connsiteY0" fmla="*/ 0 h 2565974"/>
              <a:gd name="connsiteX1" fmla="*/ 4761753 w 4761753"/>
              <a:gd name="connsiteY1" fmla="*/ 0 h 2565974"/>
              <a:gd name="connsiteX2" fmla="*/ 4761753 w 4761753"/>
              <a:gd name="connsiteY2" fmla="*/ 2565974 h 2565974"/>
              <a:gd name="connsiteX3" fmla="*/ 0 w 4761753"/>
              <a:gd name="connsiteY3" fmla="*/ 2565974 h 2565974"/>
              <a:gd name="connsiteX4" fmla="*/ 0 w 4761753"/>
              <a:gd name="connsiteY4" fmla="*/ 0 h 256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1753" h="2565974">
                <a:moveTo>
                  <a:pt x="0" y="0"/>
                </a:moveTo>
                <a:lnTo>
                  <a:pt x="4761753" y="0"/>
                </a:lnTo>
                <a:lnTo>
                  <a:pt x="4761753" y="2565974"/>
                </a:lnTo>
                <a:lnTo>
                  <a:pt x="0" y="2565974"/>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0" lvl="1" algn="l" defTabSz="1155700">
              <a:lnSpc>
                <a:spcPct val="90000"/>
              </a:lnSpc>
              <a:spcBef>
                <a:spcPct val="0"/>
              </a:spcBef>
              <a:spcAft>
                <a:spcPct val="15000"/>
              </a:spcAft>
            </a:pPr>
            <a:r>
              <a:rPr lang="en-US" sz="1050" kern="1200" dirty="0"/>
              <a:t>An existing business that has a plan, but needs assistance getting the plan to a “lender-ready” state -- these businesses are typically pre-revenue and may need start-up capital</a:t>
            </a:r>
          </a:p>
        </p:txBody>
      </p:sp>
      <p:sp>
        <p:nvSpPr>
          <p:cNvPr id="10" name="Freeform: Shape 9">
            <a:extLst>
              <a:ext uri="{FF2B5EF4-FFF2-40B4-BE49-F238E27FC236}">
                <a16:creationId xmlns:a16="http://schemas.microsoft.com/office/drawing/2014/main" id="{DA68C7C1-FDF1-4F77-95B2-2566492D448E}"/>
              </a:ext>
            </a:extLst>
          </p:cNvPr>
          <p:cNvSpPr/>
          <p:nvPr/>
        </p:nvSpPr>
        <p:spPr>
          <a:xfrm>
            <a:off x="1097280" y="3505071"/>
            <a:ext cx="4761753" cy="542044"/>
          </a:xfrm>
          <a:custGeom>
            <a:avLst/>
            <a:gdLst>
              <a:gd name="connsiteX0" fmla="*/ 0 w 4761753"/>
              <a:gd name="connsiteY0" fmla="*/ 0 h 2565974"/>
              <a:gd name="connsiteX1" fmla="*/ 4761753 w 4761753"/>
              <a:gd name="connsiteY1" fmla="*/ 0 h 2565974"/>
              <a:gd name="connsiteX2" fmla="*/ 4761753 w 4761753"/>
              <a:gd name="connsiteY2" fmla="*/ 2565974 h 2565974"/>
              <a:gd name="connsiteX3" fmla="*/ 0 w 4761753"/>
              <a:gd name="connsiteY3" fmla="*/ 2565974 h 2565974"/>
              <a:gd name="connsiteX4" fmla="*/ 0 w 4761753"/>
              <a:gd name="connsiteY4" fmla="*/ 0 h 256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1753" h="2565974">
                <a:moveTo>
                  <a:pt x="0" y="0"/>
                </a:moveTo>
                <a:lnTo>
                  <a:pt x="4761753" y="0"/>
                </a:lnTo>
                <a:lnTo>
                  <a:pt x="4761753" y="2565974"/>
                </a:lnTo>
                <a:lnTo>
                  <a:pt x="0" y="2565974"/>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0" lvl="1" algn="l" defTabSz="1155700">
              <a:lnSpc>
                <a:spcPct val="90000"/>
              </a:lnSpc>
              <a:spcBef>
                <a:spcPct val="0"/>
              </a:spcBef>
              <a:spcAft>
                <a:spcPct val="15000"/>
              </a:spcAft>
            </a:pPr>
            <a:r>
              <a:rPr lang="en-US" sz="1050" kern="1200" dirty="0"/>
              <a:t>An existing unstable business that has started, has revenue and customers, but which needs to increase revenue or customers in order to be considered for an SBA or other micro-loan product</a:t>
            </a:r>
          </a:p>
        </p:txBody>
      </p:sp>
      <p:sp>
        <p:nvSpPr>
          <p:cNvPr id="11" name="Freeform: Shape 10">
            <a:extLst>
              <a:ext uri="{FF2B5EF4-FFF2-40B4-BE49-F238E27FC236}">
                <a16:creationId xmlns:a16="http://schemas.microsoft.com/office/drawing/2014/main" id="{027CCA1C-481D-4955-860A-90D7C3C9805D}"/>
              </a:ext>
            </a:extLst>
          </p:cNvPr>
          <p:cNvSpPr/>
          <p:nvPr/>
        </p:nvSpPr>
        <p:spPr>
          <a:xfrm>
            <a:off x="1097279" y="4183154"/>
            <a:ext cx="4761753" cy="542044"/>
          </a:xfrm>
          <a:custGeom>
            <a:avLst/>
            <a:gdLst>
              <a:gd name="connsiteX0" fmla="*/ 0 w 4761753"/>
              <a:gd name="connsiteY0" fmla="*/ 0 h 2565974"/>
              <a:gd name="connsiteX1" fmla="*/ 4761753 w 4761753"/>
              <a:gd name="connsiteY1" fmla="*/ 0 h 2565974"/>
              <a:gd name="connsiteX2" fmla="*/ 4761753 w 4761753"/>
              <a:gd name="connsiteY2" fmla="*/ 2565974 h 2565974"/>
              <a:gd name="connsiteX3" fmla="*/ 0 w 4761753"/>
              <a:gd name="connsiteY3" fmla="*/ 2565974 h 2565974"/>
              <a:gd name="connsiteX4" fmla="*/ 0 w 4761753"/>
              <a:gd name="connsiteY4" fmla="*/ 0 h 256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1753" h="2565974">
                <a:moveTo>
                  <a:pt x="0" y="0"/>
                </a:moveTo>
                <a:lnTo>
                  <a:pt x="4761753" y="0"/>
                </a:lnTo>
                <a:lnTo>
                  <a:pt x="4761753" y="2565974"/>
                </a:lnTo>
                <a:lnTo>
                  <a:pt x="0" y="2565974"/>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0" lvl="1" algn="l" defTabSz="1155700">
              <a:lnSpc>
                <a:spcPct val="90000"/>
              </a:lnSpc>
              <a:spcBef>
                <a:spcPct val="0"/>
              </a:spcBef>
              <a:spcAft>
                <a:spcPct val="15000"/>
              </a:spcAft>
            </a:pPr>
            <a:r>
              <a:rPr lang="en-US" sz="1050" kern="1200" dirty="0"/>
              <a:t>An existing, stable, business with revenue and customers that needs an SBA working capital or new equipment loan to sustain or expand</a:t>
            </a:r>
          </a:p>
        </p:txBody>
      </p:sp>
      <p:sp>
        <p:nvSpPr>
          <p:cNvPr id="12" name="Freeform: Shape 11">
            <a:extLst>
              <a:ext uri="{FF2B5EF4-FFF2-40B4-BE49-F238E27FC236}">
                <a16:creationId xmlns:a16="http://schemas.microsoft.com/office/drawing/2014/main" id="{C9F84488-D16A-4A55-A68A-90964569D5A2}"/>
              </a:ext>
            </a:extLst>
          </p:cNvPr>
          <p:cNvSpPr/>
          <p:nvPr/>
        </p:nvSpPr>
        <p:spPr>
          <a:xfrm>
            <a:off x="1097278" y="4861237"/>
            <a:ext cx="4761753" cy="542044"/>
          </a:xfrm>
          <a:custGeom>
            <a:avLst/>
            <a:gdLst>
              <a:gd name="connsiteX0" fmla="*/ 0 w 4761753"/>
              <a:gd name="connsiteY0" fmla="*/ 0 h 2565974"/>
              <a:gd name="connsiteX1" fmla="*/ 4761753 w 4761753"/>
              <a:gd name="connsiteY1" fmla="*/ 0 h 2565974"/>
              <a:gd name="connsiteX2" fmla="*/ 4761753 w 4761753"/>
              <a:gd name="connsiteY2" fmla="*/ 2565974 h 2565974"/>
              <a:gd name="connsiteX3" fmla="*/ 0 w 4761753"/>
              <a:gd name="connsiteY3" fmla="*/ 2565974 h 2565974"/>
              <a:gd name="connsiteX4" fmla="*/ 0 w 4761753"/>
              <a:gd name="connsiteY4" fmla="*/ 0 h 256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1753" h="2565974">
                <a:moveTo>
                  <a:pt x="0" y="0"/>
                </a:moveTo>
                <a:lnTo>
                  <a:pt x="4761753" y="0"/>
                </a:lnTo>
                <a:lnTo>
                  <a:pt x="4761753" y="2565974"/>
                </a:lnTo>
                <a:lnTo>
                  <a:pt x="0" y="2565974"/>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0" lvl="1" algn="l" defTabSz="1155700">
              <a:lnSpc>
                <a:spcPct val="90000"/>
              </a:lnSpc>
              <a:spcBef>
                <a:spcPct val="0"/>
              </a:spcBef>
              <a:spcAft>
                <a:spcPct val="15000"/>
              </a:spcAft>
            </a:pPr>
            <a:r>
              <a:rPr lang="en-US" sz="1050" kern="1200" dirty="0"/>
              <a:t>An existing business in distress which needs technical or consulting assistance to ascertain whether a working capital loan will resolve the distress</a:t>
            </a:r>
          </a:p>
        </p:txBody>
      </p:sp>
      <p:sp>
        <p:nvSpPr>
          <p:cNvPr id="13" name="Freeform: Shape 12">
            <a:extLst>
              <a:ext uri="{FF2B5EF4-FFF2-40B4-BE49-F238E27FC236}">
                <a16:creationId xmlns:a16="http://schemas.microsoft.com/office/drawing/2014/main" id="{658E64F7-2E57-4C89-91CE-786DD35CCBC2}"/>
              </a:ext>
            </a:extLst>
          </p:cNvPr>
          <p:cNvSpPr/>
          <p:nvPr/>
        </p:nvSpPr>
        <p:spPr>
          <a:xfrm>
            <a:off x="6375678" y="2826988"/>
            <a:ext cx="4761753" cy="542044"/>
          </a:xfrm>
          <a:custGeom>
            <a:avLst/>
            <a:gdLst>
              <a:gd name="connsiteX0" fmla="*/ 0 w 4761753"/>
              <a:gd name="connsiteY0" fmla="*/ 0 h 2565974"/>
              <a:gd name="connsiteX1" fmla="*/ 4761753 w 4761753"/>
              <a:gd name="connsiteY1" fmla="*/ 0 h 2565974"/>
              <a:gd name="connsiteX2" fmla="*/ 4761753 w 4761753"/>
              <a:gd name="connsiteY2" fmla="*/ 2565974 h 2565974"/>
              <a:gd name="connsiteX3" fmla="*/ 0 w 4761753"/>
              <a:gd name="connsiteY3" fmla="*/ 2565974 h 2565974"/>
              <a:gd name="connsiteX4" fmla="*/ 0 w 4761753"/>
              <a:gd name="connsiteY4" fmla="*/ 0 h 256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1753" h="2565974">
                <a:moveTo>
                  <a:pt x="0" y="0"/>
                </a:moveTo>
                <a:lnTo>
                  <a:pt x="4761753" y="0"/>
                </a:lnTo>
                <a:lnTo>
                  <a:pt x="4761753" y="2565974"/>
                </a:lnTo>
                <a:lnTo>
                  <a:pt x="0" y="2565974"/>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0" lvl="1" algn="l" defTabSz="1155700">
              <a:lnSpc>
                <a:spcPct val="90000"/>
              </a:lnSpc>
              <a:spcBef>
                <a:spcPct val="0"/>
              </a:spcBef>
              <a:spcAft>
                <a:spcPct val="15000"/>
              </a:spcAft>
            </a:pPr>
            <a:r>
              <a:rPr lang="en-US" sz="1050" kern="1200" dirty="0"/>
              <a:t>WEDCO Microloan</a:t>
            </a:r>
          </a:p>
        </p:txBody>
      </p:sp>
      <p:sp>
        <p:nvSpPr>
          <p:cNvPr id="14" name="Freeform: Shape 13">
            <a:extLst>
              <a:ext uri="{FF2B5EF4-FFF2-40B4-BE49-F238E27FC236}">
                <a16:creationId xmlns:a16="http://schemas.microsoft.com/office/drawing/2014/main" id="{36C3A218-10B4-403C-8262-6F50941A3EE6}"/>
              </a:ext>
            </a:extLst>
          </p:cNvPr>
          <p:cNvSpPr/>
          <p:nvPr/>
        </p:nvSpPr>
        <p:spPr>
          <a:xfrm>
            <a:off x="6377633" y="3505071"/>
            <a:ext cx="4761753" cy="542044"/>
          </a:xfrm>
          <a:custGeom>
            <a:avLst/>
            <a:gdLst>
              <a:gd name="connsiteX0" fmla="*/ 0 w 4761753"/>
              <a:gd name="connsiteY0" fmla="*/ 0 h 2565974"/>
              <a:gd name="connsiteX1" fmla="*/ 4761753 w 4761753"/>
              <a:gd name="connsiteY1" fmla="*/ 0 h 2565974"/>
              <a:gd name="connsiteX2" fmla="*/ 4761753 w 4761753"/>
              <a:gd name="connsiteY2" fmla="*/ 2565974 h 2565974"/>
              <a:gd name="connsiteX3" fmla="*/ 0 w 4761753"/>
              <a:gd name="connsiteY3" fmla="*/ 2565974 h 2565974"/>
              <a:gd name="connsiteX4" fmla="*/ 0 w 4761753"/>
              <a:gd name="connsiteY4" fmla="*/ 0 h 256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1753" h="2565974">
                <a:moveTo>
                  <a:pt x="0" y="0"/>
                </a:moveTo>
                <a:lnTo>
                  <a:pt x="4761753" y="0"/>
                </a:lnTo>
                <a:lnTo>
                  <a:pt x="4761753" y="2565974"/>
                </a:lnTo>
                <a:lnTo>
                  <a:pt x="0" y="2565974"/>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0" lvl="1" algn="l" defTabSz="1155700">
              <a:lnSpc>
                <a:spcPct val="90000"/>
              </a:lnSpc>
              <a:spcBef>
                <a:spcPct val="0"/>
              </a:spcBef>
              <a:spcAft>
                <a:spcPct val="15000"/>
              </a:spcAft>
            </a:pPr>
            <a:r>
              <a:rPr lang="en-US" sz="1050" kern="1200" dirty="0"/>
              <a:t>True Access Capital</a:t>
            </a:r>
          </a:p>
          <a:p>
            <a:pPr marL="0" lvl="1" algn="l" defTabSz="1155700">
              <a:lnSpc>
                <a:spcPct val="90000"/>
              </a:lnSpc>
              <a:spcBef>
                <a:spcPct val="0"/>
              </a:spcBef>
              <a:spcAft>
                <a:spcPct val="15000"/>
              </a:spcAft>
            </a:pPr>
            <a:r>
              <a:rPr lang="en-US" sz="1050" dirty="0"/>
              <a:t>Grow Wilmington Fund</a:t>
            </a:r>
            <a:endParaRPr lang="en-US" sz="1050" kern="1200" dirty="0"/>
          </a:p>
          <a:p>
            <a:pPr marL="0" lvl="1" algn="l" defTabSz="1155700">
              <a:lnSpc>
                <a:spcPct val="90000"/>
              </a:lnSpc>
              <a:spcBef>
                <a:spcPct val="0"/>
              </a:spcBef>
              <a:spcAft>
                <a:spcPct val="15000"/>
              </a:spcAft>
            </a:pPr>
            <a:r>
              <a:rPr lang="en-US" sz="1050" dirty="0"/>
              <a:t>	</a:t>
            </a:r>
            <a:endParaRPr lang="en-US" sz="1050" kern="1200" dirty="0"/>
          </a:p>
        </p:txBody>
      </p:sp>
      <p:sp>
        <p:nvSpPr>
          <p:cNvPr id="15" name="Freeform: Shape 14">
            <a:extLst>
              <a:ext uri="{FF2B5EF4-FFF2-40B4-BE49-F238E27FC236}">
                <a16:creationId xmlns:a16="http://schemas.microsoft.com/office/drawing/2014/main" id="{2380F63C-8A6F-46B3-B948-9A78C0D7E478}"/>
              </a:ext>
            </a:extLst>
          </p:cNvPr>
          <p:cNvSpPr/>
          <p:nvPr/>
        </p:nvSpPr>
        <p:spPr>
          <a:xfrm>
            <a:off x="6377632" y="4183154"/>
            <a:ext cx="4761753" cy="542044"/>
          </a:xfrm>
          <a:custGeom>
            <a:avLst/>
            <a:gdLst>
              <a:gd name="connsiteX0" fmla="*/ 0 w 4761753"/>
              <a:gd name="connsiteY0" fmla="*/ 0 h 2565974"/>
              <a:gd name="connsiteX1" fmla="*/ 4761753 w 4761753"/>
              <a:gd name="connsiteY1" fmla="*/ 0 h 2565974"/>
              <a:gd name="connsiteX2" fmla="*/ 4761753 w 4761753"/>
              <a:gd name="connsiteY2" fmla="*/ 2565974 h 2565974"/>
              <a:gd name="connsiteX3" fmla="*/ 0 w 4761753"/>
              <a:gd name="connsiteY3" fmla="*/ 2565974 h 2565974"/>
              <a:gd name="connsiteX4" fmla="*/ 0 w 4761753"/>
              <a:gd name="connsiteY4" fmla="*/ 0 h 256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1753" h="2565974">
                <a:moveTo>
                  <a:pt x="0" y="0"/>
                </a:moveTo>
                <a:lnTo>
                  <a:pt x="4761753" y="0"/>
                </a:lnTo>
                <a:lnTo>
                  <a:pt x="4761753" y="2565974"/>
                </a:lnTo>
                <a:lnTo>
                  <a:pt x="0" y="2565974"/>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0" lvl="1" defTabSz="1155700">
              <a:lnSpc>
                <a:spcPct val="90000"/>
              </a:lnSpc>
              <a:spcBef>
                <a:spcPct val="0"/>
              </a:spcBef>
              <a:spcAft>
                <a:spcPct val="15000"/>
              </a:spcAft>
            </a:pPr>
            <a:r>
              <a:rPr lang="en-US" sz="1050" kern="1200" dirty="0"/>
              <a:t>SBA Loans – 504 </a:t>
            </a:r>
            <a:r>
              <a:rPr lang="en-US" sz="1050" kern="1200" dirty="0" err="1"/>
              <a:t>sba</a:t>
            </a:r>
            <a:r>
              <a:rPr lang="en-US" sz="1050" kern="1200" dirty="0"/>
              <a:t>; 7a; EIDL Loan</a:t>
            </a:r>
          </a:p>
          <a:p>
            <a:pPr marL="0" lvl="1" defTabSz="1155700">
              <a:lnSpc>
                <a:spcPct val="90000"/>
              </a:lnSpc>
              <a:spcBef>
                <a:spcPct val="0"/>
              </a:spcBef>
              <a:spcAft>
                <a:spcPct val="15000"/>
              </a:spcAft>
            </a:pPr>
            <a:r>
              <a:rPr lang="en-US" sz="1050" dirty="0"/>
              <a:t>Grow Wilmington Fund</a:t>
            </a:r>
            <a:endParaRPr lang="en-US" sz="1050" kern="1200" dirty="0"/>
          </a:p>
          <a:p>
            <a:pPr marL="0" lvl="1" algn="l" defTabSz="1155700">
              <a:lnSpc>
                <a:spcPct val="90000"/>
              </a:lnSpc>
              <a:spcBef>
                <a:spcPct val="0"/>
              </a:spcBef>
              <a:spcAft>
                <a:spcPct val="15000"/>
              </a:spcAft>
            </a:pPr>
            <a:endParaRPr lang="en-US" sz="1050" kern="1200" dirty="0"/>
          </a:p>
        </p:txBody>
      </p:sp>
      <p:sp>
        <p:nvSpPr>
          <p:cNvPr id="16" name="Freeform: Shape 15">
            <a:extLst>
              <a:ext uri="{FF2B5EF4-FFF2-40B4-BE49-F238E27FC236}">
                <a16:creationId xmlns:a16="http://schemas.microsoft.com/office/drawing/2014/main" id="{27A03503-7FC9-45D0-A640-29997A52B994}"/>
              </a:ext>
            </a:extLst>
          </p:cNvPr>
          <p:cNvSpPr/>
          <p:nvPr/>
        </p:nvSpPr>
        <p:spPr>
          <a:xfrm>
            <a:off x="6377632" y="4875745"/>
            <a:ext cx="4761753" cy="542044"/>
          </a:xfrm>
          <a:custGeom>
            <a:avLst/>
            <a:gdLst>
              <a:gd name="connsiteX0" fmla="*/ 0 w 4761753"/>
              <a:gd name="connsiteY0" fmla="*/ 0 h 2565974"/>
              <a:gd name="connsiteX1" fmla="*/ 4761753 w 4761753"/>
              <a:gd name="connsiteY1" fmla="*/ 0 h 2565974"/>
              <a:gd name="connsiteX2" fmla="*/ 4761753 w 4761753"/>
              <a:gd name="connsiteY2" fmla="*/ 2565974 h 2565974"/>
              <a:gd name="connsiteX3" fmla="*/ 0 w 4761753"/>
              <a:gd name="connsiteY3" fmla="*/ 2565974 h 2565974"/>
              <a:gd name="connsiteX4" fmla="*/ 0 w 4761753"/>
              <a:gd name="connsiteY4" fmla="*/ 0 h 25659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1753" h="2565974">
                <a:moveTo>
                  <a:pt x="0" y="0"/>
                </a:moveTo>
                <a:lnTo>
                  <a:pt x="4761753" y="0"/>
                </a:lnTo>
                <a:lnTo>
                  <a:pt x="4761753" y="2565974"/>
                </a:lnTo>
                <a:lnTo>
                  <a:pt x="0" y="2565974"/>
                </a:lnTo>
                <a:lnTo>
                  <a:pt x="0" y="0"/>
                </a:lnTo>
                <a:close/>
              </a:path>
            </a:pathLst>
          </a:custGeom>
        </p:spPr>
        <p:style>
          <a:lnRef idx="2">
            <a:schemeClr val="dk2">
              <a:alpha val="90000"/>
              <a:tint val="40000"/>
              <a:hueOff val="0"/>
              <a:satOff val="0"/>
              <a:lumOff val="0"/>
              <a:alphaOff val="0"/>
            </a:schemeClr>
          </a:lnRef>
          <a:fillRef idx="1">
            <a:schemeClr val="dk2">
              <a:alpha val="90000"/>
              <a:tint val="40000"/>
              <a:hueOff val="0"/>
              <a:satOff val="0"/>
              <a:lumOff val="0"/>
              <a:alphaOff val="0"/>
            </a:schemeClr>
          </a:fillRef>
          <a:effectRef idx="0">
            <a:schemeClr val="dk2">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138684" tIns="138684" rIns="184912" bIns="208026" numCol="1" spcCol="1270" anchor="t" anchorCtr="0">
            <a:noAutofit/>
          </a:bodyPr>
          <a:lstStyle/>
          <a:p>
            <a:pPr marL="0" lvl="1" algn="l" defTabSz="1155700">
              <a:lnSpc>
                <a:spcPct val="90000"/>
              </a:lnSpc>
              <a:spcBef>
                <a:spcPct val="0"/>
              </a:spcBef>
              <a:spcAft>
                <a:spcPct val="15000"/>
              </a:spcAft>
            </a:pPr>
            <a:r>
              <a:rPr lang="en-US" sz="1050" dirty="0"/>
              <a:t>True Access Capital, </a:t>
            </a:r>
            <a:r>
              <a:rPr lang="en-US" sz="1050" kern="1200" dirty="0"/>
              <a:t>WE</a:t>
            </a:r>
            <a:r>
              <a:rPr lang="en-US" sz="1050" dirty="0"/>
              <a:t>DCO, </a:t>
            </a:r>
            <a:r>
              <a:rPr lang="en-US" sz="1050" kern="1200" dirty="0"/>
              <a:t>SBDC, </a:t>
            </a:r>
          </a:p>
          <a:p>
            <a:pPr marL="0" lvl="1" algn="l" defTabSz="1155700">
              <a:lnSpc>
                <a:spcPct val="90000"/>
              </a:lnSpc>
              <a:spcBef>
                <a:spcPct val="0"/>
              </a:spcBef>
              <a:spcAft>
                <a:spcPct val="15000"/>
              </a:spcAft>
            </a:pPr>
            <a:r>
              <a:rPr lang="en-US" sz="1050" kern="1200" dirty="0"/>
              <a:t>OED Disadvantaged B</a:t>
            </a:r>
            <a:r>
              <a:rPr lang="en-US" sz="1050" dirty="0"/>
              <a:t>usiness grants</a:t>
            </a:r>
            <a:endParaRPr lang="en-US" sz="1050" kern="1200" dirty="0"/>
          </a:p>
          <a:p>
            <a:pPr marL="0" lvl="1" algn="l" defTabSz="1155700">
              <a:lnSpc>
                <a:spcPct val="90000"/>
              </a:lnSpc>
              <a:spcBef>
                <a:spcPct val="0"/>
              </a:spcBef>
              <a:spcAft>
                <a:spcPct val="15000"/>
              </a:spcAft>
            </a:pPr>
            <a:endParaRPr lang="en-US" sz="1050" kern="1200" dirty="0"/>
          </a:p>
          <a:p>
            <a:pPr marL="0" lvl="1" algn="l" defTabSz="1155700">
              <a:lnSpc>
                <a:spcPct val="90000"/>
              </a:lnSpc>
              <a:spcBef>
                <a:spcPct val="0"/>
              </a:spcBef>
              <a:spcAft>
                <a:spcPct val="15000"/>
              </a:spcAft>
            </a:pPr>
            <a:endParaRPr lang="en-US" sz="1050" kern="1200" dirty="0"/>
          </a:p>
        </p:txBody>
      </p:sp>
      <p:sp>
        <p:nvSpPr>
          <p:cNvPr id="17" name="Arrow: Right 16">
            <a:extLst>
              <a:ext uri="{FF2B5EF4-FFF2-40B4-BE49-F238E27FC236}">
                <a16:creationId xmlns:a16="http://schemas.microsoft.com/office/drawing/2014/main" id="{E2251DF6-C1CB-44D9-8C03-052E249932A4}"/>
              </a:ext>
            </a:extLst>
          </p:cNvPr>
          <p:cNvSpPr/>
          <p:nvPr/>
        </p:nvSpPr>
        <p:spPr>
          <a:xfrm>
            <a:off x="5859031" y="2260931"/>
            <a:ext cx="518601" cy="339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6AB3DB9E-F65C-4DBF-B512-B66C198EAD7B}"/>
              </a:ext>
            </a:extLst>
          </p:cNvPr>
          <p:cNvSpPr/>
          <p:nvPr/>
        </p:nvSpPr>
        <p:spPr>
          <a:xfrm>
            <a:off x="5865786" y="2927601"/>
            <a:ext cx="518601" cy="339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D1E6847C-0AA3-44B3-B9DE-DCE3C9991CBB}"/>
              </a:ext>
            </a:extLst>
          </p:cNvPr>
          <p:cNvSpPr/>
          <p:nvPr/>
        </p:nvSpPr>
        <p:spPr>
          <a:xfrm>
            <a:off x="5857078" y="3591269"/>
            <a:ext cx="518601" cy="339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D7734762-59B3-494F-92D7-D64B5869488C}"/>
              </a:ext>
            </a:extLst>
          </p:cNvPr>
          <p:cNvSpPr/>
          <p:nvPr/>
        </p:nvSpPr>
        <p:spPr>
          <a:xfrm>
            <a:off x="5857077" y="4284359"/>
            <a:ext cx="518601" cy="339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689684B8-745B-41DE-A885-D740533268BE}"/>
              </a:ext>
            </a:extLst>
          </p:cNvPr>
          <p:cNvSpPr/>
          <p:nvPr/>
        </p:nvSpPr>
        <p:spPr>
          <a:xfrm>
            <a:off x="5865786" y="4977449"/>
            <a:ext cx="518601" cy="3396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C0A9C492-6FCC-43DE-A9DB-5F3A7A28090E}"/>
              </a:ext>
            </a:extLst>
          </p:cNvPr>
          <p:cNvSpPr/>
          <p:nvPr/>
        </p:nvSpPr>
        <p:spPr>
          <a:xfrm>
            <a:off x="8815398" y="3590018"/>
            <a:ext cx="927247" cy="334788"/>
          </a:xfrm>
          <a:prstGeom prst="roundRect">
            <a:avLst>
              <a:gd name="adj" fmla="val 10000"/>
            </a:avLst>
          </a:prstGeom>
          <a:blipFill dpi="0" rotWithShape="1">
            <a:blip r:embed="rId3">
              <a:extLst>
                <a:ext uri="{28A0092B-C50C-407E-A947-70E740481C1C}">
                  <a14:useLocalDpi xmlns:a14="http://schemas.microsoft.com/office/drawing/2010/main" val="0"/>
                </a:ext>
              </a:extLst>
            </a:blip>
            <a:srcRect/>
            <a:stretch>
              <a:fillRect l="5947" t="-65894" r="5947" b="-65894"/>
            </a:stretch>
          </a:blipFill>
        </p:spPr>
        <p:style>
          <a:lnRef idx="2">
            <a:schemeClr val="accent5">
              <a:shade val="80000"/>
              <a:hueOff val="0"/>
              <a:satOff val="0"/>
              <a:lumOff val="0"/>
              <a:alphaOff val="0"/>
            </a:schemeClr>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sp>
      <p:sp>
        <p:nvSpPr>
          <p:cNvPr id="25" name="Rectangle: Rounded Corners 24">
            <a:extLst>
              <a:ext uri="{FF2B5EF4-FFF2-40B4-BE49-F238E27FC236}">
                <a16:creationId xmlns:a16="http://schemas.microsoft.com/office/drawing/2014/main" id="{0DD51509-EA25-462A-B494-943E8D8E0527}"/>
              </a:ext>
            </a:extLst>
          </p:cNvPr>
          <p:cNvSpPr/>
          <p:nvPr/>
        </p:nvSpPr>
        <p:spPr>
          <a:xfrm>
            <a:off x="8897989" y="4298290"/>
            <a:ext cx="836482" cy="334788"/>
          </a:xfrm>
          <a:prstGeom prst="roundRect">
            <a:avLst>
              <a:gd name="adj" fmla="val 10000"/>
            </a:avLst>
          </a:prstGeom>
          <a:blipFill dpi="0" rotWithShape="1">
            <a:blip r:embed="rId4">
              <a:extLst>
                <a:ext uri="{28A0092B-C50C-407E-A947-70E740481C1C}">
                  <a14:useLocalDpi xmlns:a14="http://schemas.microsoft.com/office/drawing/2010/main" val="0"/>
                </a:ext>
              </a:extLst>
            </a:blip>
            <a:srcRect/>
            <a:stretch>
              <a:fillRect l="7863" t="14340" r="7863" b="14340"/>
            </a:stretch>
          </a:blipFill>
        </p:spPr>
        <p:style>
          <a:lnRef idx="2">
            <a:schemeClr val="accent5">
              <a:shade val="80000"/>
              <a:hueOff val="0"/>
              <a:satOff val="0"/>
              <a:lumOff val="0"/>
              <a:alphaOff val="0"/>
            </a:schemeClr>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sp>
      <p:sp>
        <p:nvSpPr>
          <p:cNvPr id="27" name="Rectangle: Rounded Corners 26">
            <a:extLst>
              <a:ext uri="{FF2B5EF4-FFF2-40B4-BE49-F238E27FC236}">
                <a16:creationId xmlns:a16="http://schemas.microsoft.com/office/drawing/2014/main" id="{3356D787-F7FC-4F87-9CD4-05766B03E95A}"/>
              </a:ext>
            </a:extLst>
          </p:cNvPr>
          <p:cNvSpPr/>
          <p:nvPr/>
        </p:nvSpPr>
        <p:spPr>
          <a:xfrm>
            <a:off x="9888202" y="3596115"/>
            <a:ext cx="927247" cy="334788"/>
          </a:xfrm>
          <a:prstGeom prst="roundRect">
            <a:avLst>
              <a:gd name="adj" fmla="val 10000"/>
            </a:avLst>
          </a:prstGeom>
          <a:blipFill dpi="0" rotWithShape="1">
            <a:blip r:embed="rId5">
              <a:extLst>
                <a:ext uri="{28A0092B-C50C-407E-A947-70E740481C1C}">
                  <a14:useLocalDpi xmlns:a14="http://schemas.microsoft.com/office/drawing/2010/main" val="0"/>
                </a:ext>
              </a:extLst>
            </a:blip>
            <a:srcRect/>
            <a:stretch>
              <a:fillRect l="5947" t="-56979" r="5947" b="-56979"/>
            </a:stretch>
          </a:blipFill>
        </p:spPr>
        <p:style>
          <a:lnRef idx="2">
            <a:schemeClr val="accent5">
              <a:shade val="80000"/>
              <a:hueOff val="0"/>
              <a:satOff val="0"/>
              <a:lumOff val="0"/>
              <a:alphaOff val="0"/>
            </a:schemeClr>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sp>
      <p:sp>
        <p:nvSpPr>
          <p:cNvPr id="28" name="Rectangle: Rounded Corners 27">
            <a:extLst>
              <a:ext uri="{FF2B5EF4-FFF2-40B4-BE49-F238E27FC236}">
                <a16:creationId xmlns:a16="http://schemas.microsoft.com/office/drawing/2014/main" id="{4E375D94-7223-421F-9002-06A722951B4E}"/>
              </a:ext>
            </a:extLst>
          </p:cNvPr>
          <p:cNvSpPr/>
          <p:nvPr/>
        </p:nvSpPr>
        <p:spPr>
          <a:xfrm>
            <a:off x="9888202" y="4306525"/>
            <a:ext cx="927247" cy="334788"/>
          </a:xfrm>
          <a:prstGeom prst="roundRect">
            <a:avLst>
              <a:gd name="adj" fmla="val 10000"/>
            </a:avLst>
          </a:prstGeom>
          <a:blipFill dpi="0" rotWithShape="1">
            <a:blip r:embed="rId5">
              <a:extLst>
                <a:ext uri="{28A0092B-C50C-407E-A947-70E740481C1C}">
                  <a14:useLocalDpi xmlns:a14="http://schemas.microsoft.com/office/drawing/2010/main" val="0"/>
                </a:ext>
              </a:extLst>
            </a:blip>
            <a:srcRect/>
            <a:stretch>
              <a:fillRect l="5947" t="-56979" r="5947" b="-56979"/>
            </a:stretch>
          </a:blipFill>
        </p:spPr>
        <p:style>
          <a:lnRef idx="2">
            <a:schemeClr val="accent5">
              <a:shade val="80000"/>
              <a:hueOff val="0"/>
              <a:satOff val="0"/>
              <a:lumOff val="0"/>
              <a:alphaOff val="0"/>
            </a:schemeClr>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txBody>
          <a:bodyPr/>
          <a:lstStyle/>
          <a:p>
            <a:endParaRPr lang="en-US" dirty="0"/>
          </a:p>
        </p:txBody>
      </p:sp>
      <p:sp>
        <p:nvSpPr>
          <p:cNvPr id="31" name="Rectangle: Rounded Corners 30">
            <a:extLst>
              <a:ext uri="{FF2B5EF4-FFF2-40B4-BE49-F238E27FC236}">
                <a16:creationId xmlns:a16="http://schemas.microsoft.com/office/drawing/2014/main" id="{CFEE2707-0DB3-4165-867D-2C5A8D3F94B5}"/>
              </a:ext>
            </a:extLst>
          </p:cNvPr>
          <p:cNvSpPr/>
          <p:nvPr/>
        </p:nvSpPr>
        <p:spPr>
          <a:xfrm>
            <a:off x="10202542" y="2015796"/>
            <a:ext cx="836484" cy="350515"/>
          </a:xfrm>
          <a:prstGeom prst="roundRect">
            <a:avLst>
              <a:gd name="adj" fmla="val 10000"/>
            </a:avLst>
          </a:prstGeom>
          <a:blipFill dpi="0" rotWithShape="1">
            <a:blip r:embed="rId6">
              <a:extLst>
                <a:ext uri="{28A0092B-C50C-407E-A947-70E740481C1C}">
                  <a14:useLocalDpi xmlns:a14="http://schemas.microsoft.com/office/drawing/2010/main" val="0"/>
                </a:ext>
              </a:extLst>
            </a:blip>
            <a:srcRect/>
            <a:stretch>
              <a:fillRect l="13609" t="5425" r="13609" b="5425"/>
            </a:stretch>
          </a:blipFill>
        </p:spPr>
        <p:style>
          <a:lnRef idx="2">
            <a:schemeClr val="accent5">
              <a:shade val="80000"/>
              <a:hueOff val="0"/>
              <a:satOff val="0"/>
              <a:lumOff val="0"/>
              <a:alphaOff val="0"/>
            </a:schemeClr>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sp>
      <p:sp>
        <p:nvSpPr>
          <p:cNvPr id="32" name="Rectangle: Rounded Corners 31">
            <a:extLst>
              <a:ext uri="{FF2B5EF4-FFF2-40B4-BE49-F238E27FC236}">
                <a16:creationId xmlns:a16="http://schemas.microsoft.com/office/drawing/2014/main" id="{98E2F975-2D55-41C0-82AC-16DF90CABC9E}"/>
              </a:ext>
            </a:extLst>
          </p:cNvPr>
          <p:cNvSpPr/>
          <p:nvPr/>
        </p:nvSpPr>
        <p:spPr>
          <a:xfrm>
            <a:off x="10157885" y="4902897"/>
            <a:ext cx="836484" cy="350515"/>
          </a:xfrm>
          <a:prstGeom prst="roundRect">
            <a:avLst>
              <a:gd name="adj" fmla="val 10000"/>
            </a:avLst>
          </a:prstGeom>
          <a:blipFill dpi="0" rotWithShape="1">
            <a:blip r:embed="rId6">
              <a:extLst>
                <a:ext uri="{28A0092B-C50C-407E-A947-70E740481C1C}">
                  <a14:useLocalDpi xmlns:a14="http://schemas.microsoft.com/office/drawing/2010/main" val="0"/>
                </a:ext>
              </a:extLst>
            </a:blip>
            <a:srcRect/>
            <a:stretch>
              <a:fillRect l="13609" t="5425" r="13609" b="5425"/>
            </a:stretch>
          </a:blipFill>
        </p:spPr>
        <p:style>
          <a:lnRef idx="2">
            <a:schemeClr val="accent5">
              <a:shade val="80000"/>
              <a:hueOff val="0"/>
              <a:satOff val="0"/>
              <a:lumOff val="0"/>
              <a:alphaOff val="0"/>
            </a:schemeClr>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sp>
      <p:sp>
        <p:nvSpPr>
          <p:cNvPr id="33" name="Rectangle: Rounded Corners 32">
            <a:extLst>
              <a:ext uri="{FF2B5EF4-FFF2-40B4-BE49-F238E27FC236}">
                <a16:creationId xmlns:a16="http://schemas.microsoft.com/office/drawing/2014/main" id="{C5849464-6B3B-4364-9297-ABEA0908D0C5}"/>
              </a:ext>
            </a:extLst>
          </p:cNvPr>
          <p:cNvSpPr/>
          <p:nvPr/>
        </p:nvSpPr>
        <p:spPr>
          <a:xfrm>
            <a:off x="9176384" y="4902897"/>
            <a:ext cx="836485" cy="350515"/>
          </a:xfrm>
          <a:prstGeom prst="roundRect">
            <a:avLst>
              <a:gd name="adj" fmla="val 10000"/>
            </a:avLst>
          </a:prstGeom>
          <a:blipFill dpi="0" rotWithShape="1">
            <a:blip r:embed="rId3">
              <a:extLst>
                <a:ext uri="{28A0092B-C50C-407E-A947-70E740481C1C}">
                  <a14:useLocalDpi xmlns:a14="http://schemas.microsoft.com/office/drawing/2010/main" val="0"/>
                </a:ext>
              </a:extLst>
            </a:blip>
            <a:srcRect/>
            <a:stretch>
              <a:fillRect l="5947" t="-65894" r="5947" b="-65894"/>
            </a:stretch>
          </a:blipFill>
        </p:spPr>
        <p:style>
          <a:lnRef idx="2">
            <a:schemeClr val="accent5">
              <a:shade val="80000"/>
              <a:hueOff val="0"/>
              <a:satOff val="0"/>
              <a:lumOff val="0"/>
              <a:alphaOff val="0"/>
            </a:schemeClr>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sp>
      <p:sp>
        <p:nvSpPr>
          <p:cNvPr id="35" name="Rectangle: Rounded Corners 34">
            <a:extLst>
              <a:ext uri="{FF2B5EF4-FFF2-40B4-BE49-F238E27FC236}">
                <a16:creationId xmlns:a16="http://schemas.microsoft.com/office/drawing/2014/main" id="{D43332F9-435E-4503-A52F-C03B6209CE9B}"/>
              </a:ext>
            </a:extLst>
          </p:cNvPr>
          <p:cNvSpPr/>
          <p:nvPr/>
        </p:nvSpPr>
        <p:spPr>
          <a:xfrm>
            <a:off x="9704085" y="2398776"/>
            <a:ext cx="836484" cy="307968"/>
          </a:xfrm>
          <a:prstGeom prst="roundRect">
            <a:avLst>
              <a:gd name="adj" fmla="val 10000"/>
            </a:avLst>
          </a:prstGeom>
          <a:blipFill dpi="0" rotWithShape="1">
            <a:blip r:embed="rId3">
              <a:extLst>
                <a:ext uri="{28A0092B-C50C-407E-A947-70E740481C1C}">
                  <a14:useLocalDpi xmlns:a14="http://schemas.microsoft.com/office/drawing/2010/main" val="0"/>
                </a:ext>
              </a:extLst>
            </a:blip>
            <a:srcRect/>
            <a:stretch>
              <a:fillRect l="5947" t="-65894" r="5947" b="-65894"/>
            </a:stretch>
          </a:blipFill>
        </p:spPr>
        <p:style>
          <a:lnRef idx="2">
            <a:schemeClr val="accent5">
              <a:shade val="80000"/>
              <a:hueOff val="0"/>
              <a:satOff val="0"/>
              <a:lumOff val="0"/>
              <a:alphaOff val="0"/>
            </a:schemeClr>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sp>
      <p:sp>
        <p:nvSpPr>
          <p:cNvPr id="36" name="Rectangle: Rounded Corners 35">
            <a:extLst>
              <a:ext uri="{FF2B5EF4-FFF2-40B4-BE49-F238E27FC236}">
                <a16:creationId xmlns:a16="http://schemas.microsoft.com/office/drawing/2014/main" id="{CF44B2F5-F796-4116-B3D0-4B7A6F0FC6C7}"/>
              </a:ext>
            </a:extLst>
          </p:cNvPr>
          <p:cNvSpPr/>
          <p:nvPr/>
        </p:nvSpPr>
        <p:spPr>
          <a:xfrm>
            <a:off x="9285845" y="2015796"/>
            <a:ext cx="836482" cy="339635"/>
          </a:xfrm>
          <a:prstGeom prst="roundRect">
            <a:avLst>
              <a:gd name="adj" fmla="val 10000"/>
            </a:avLst>
          </a:prstGeom>
          <a:blipFill dpi="0" rotWithShape="1">
            <a:blip r:embed="rId4">
              <a:extLst>
                <a:ext uri="{28A0092B-C50C-407E-A947-70E740481C1C}">
                  <a14:useLocalDpi xmlns:a14="http://schemas.microsoft.com/office/drawing/2010/main" val="0"/>
                </a:ext>
              </a:extLst>
            </a:blip>
            <a:srcRect/>
            <a:stretch>
              <a:fillRect l="7863" t="14340" r="7863" b="14340"/>
            </a:stretch>
          </a:blipFill>
        </p:spPr>
        <p:style>
          <a:lnRef idx="2">
            <a:schemeClr val="accent5">
              <a:shade val="80000"/>
              <a:hueOff val="0"/>
              <a:satOff val="0"/>
              <a:lumOff val="0"/>
              <a:alphaOff val="0"/>
            </a:schemeClr>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sp>
      <p:sp>
        <p:nvSpPr>
          <p:cNvPr id="37" name="Rectangle: Rounded Corners 36">
            <a:extLst>
              <a:ext uri="{FF2B5EF4-FFF2-40B4-BE49-F238E27FC236}">
                <a16:creationId xmlns:a16="http://schemas.microsoft.com/office/drawing/2014/main" id="{F9E65F23-B1C7-4D15-847D-A5120D817BED}"/>
              </a:ext>
            </a:extLst>
          </p:cNvPr>
          <p:cNvSpPr/>
          <p:nvPr/>
        </p:nvSpPr>
        <p:spPr>
          <a:xfrm>
            <a:off x="9616528" y="5324720"/>
            <a:ext cx="836482" cy="350515"/>
          </a:xfrm>
          <a:prstGeom prst="roundRect">
            <a:avLst>
              <a:gd name="adj" fmla="val 10000"/>
            </a:avLst>
          </a:prstGeom>
          <a:blipFill dpi="0" rotWithShape="1">
            <a:blip r:embed="rId4">
              <a:extLst>
                <a:ext uri="{28A0092B-C50C-407E-A947-70E740481C1C}">
                  <a14:useLocalDpi xmlns:a14="http://schemas.microsoft.com/office/drawing/2010/main" val="0"/>
                </a:ext>
              </a:extLst>
            </a:blip>
            <a:srcRect/>
            <a:stretch>
              <a:fillRect l="7863" t="14340" r="7863" b="14340"/>
            </a:stretch>
          </a:blipFill>
        </p:spPr>
        <p:style>
          <a:lnRef idx="2">
            <a:schemeClr val="accent5">
              <a:shade val="80000"/>
              <a:hueOff val="0"/>
              <a:satOff val="0"/>
              <a:lumOff val="0"/>
              <a:alphaOff val="0"/>
            </a:schemeClr>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sp>
      <p:sp>
        <p:nvSpPr>
          <p:cNvPr id="38" name="Rectangle: Rounded Corners 37">
            <a:extLst>
              <a:ext uri="{FF2B5EF4-FFF2-40B4-BE49-F238E27FC236}">
                <a16:creationId xmlns:a16="http://schemas.microsoft.com/office/drawing/2014/main" id="{315ECC24-2A80-49B2-B20C-B5B0ED030E3C}"/>
              </a:ext>
            </a:extLst>
          </p:cNvPr>
          <p:cNvSpPr/>
          <p:nvPr/>
        </p:nvSpPr>
        <p:spPr>
          <a:xfrm>
            <a:off x="9469960" y="2971111"/>
            <a:ext cx="836484" cy="307968"/>
          </a:xfrm>
          <a:prstGeom prst="roundRect">
            <a:avLst>
              <a:gd name="adj" fmla="val 10000"/>
            </a:avLst>
          </a:prstGeom>
          <a:blipFill dpi="0" rotWithShape="1">
            <a:blip r:embed="rId3">
              <a:extLst>
                <a:ext uri="{28A0092B-C50C-407E-A947-70E740481C1C}">
                  <a14:useLocalDpi xmlns:a14="http://schemas.microsoft.com/office/drawing/2010/main" val="0"/>
                </a:ext>
              </a:extLst>
            </a:blip>
            <a:srcRect/>
            <a:stretch>
              <a:fillRect l="5947" t="-65894" r="5947" b="-65894"/>
            </a:stretch>
          </a:blipFill>
        </p:spPr>
        <p:style>
          <a:lnRef idx="2">
            <a:schemeClr val="accent5">
              <a:shade val="80000"/>
              <a:hueOff val="0"/>
              <a:satOff val="0"/>
              <a:lumOff val="0"/>
              <a:alphaOff val="0"/>
            </a:schemeClr>
          </a:lnRef>
          <a:fillRef idx="1">
            <a:scrgbClr r="0" g="0" b="0"/>
          </a:fillRef>
          <a:effectRef idx="0">
            <a:schemeClr val="accent5">
              <a:tint val="4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3254095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103BD8B-40A6-4929-A7C6-61EE4DB85AB2}"/>
              </a:ext>
            </a:extLst>
          </p:cNvPr>
          <p:cNvPicPr>
            <a:picLocks noChangeAspect="1"/>
          </p:cNvPicPr>
          <p:nvPr/>
        </p:nvPicPr>
        <p:blipFill>
          <a:blip r:embed="rId3"/>
          <a:stretch>
            <a:fillRect/>
          </a:stretch>
        </p:blipFill>
        <p:spPr>
          <a:xfrm>
            <a:off x="943356" y="1319573"/>
            <a:ext cx="10337292" cy="4212447"/>
          </a:xfrm>
          <a:prstGeom prst="rect">
            <a:avLst/>
          </a:prstGeom>
        </p:spPr>
      </p:pic>
    </p:spTree>
    <p:extLst>
      <p:ext uri="{BB962C8B-B14F-4D97-AF65-F5344CB8AC3E}">
        <p14:creationId xmlns:p14="http://schemas.microsoft.com/office/powerpoint/2010/main" val="543064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6B547A-57E5-4ECE-A952-DAAB832F7015}"/>
              </a:ext>
            </a:extLst>
          </p:cNvPr>
          <p:cNvPicPr>
            <a:picLocks noChangeAspect="1"/>
          </p:cNvPicPr>
          <p:nvPr/>
        </p:nvPicPr>
        <p:blipFill>
          <a:blip r:embed="rId2"/>
          <a:stretch>
            <a:fillRect/>
          </a:stretch>
        </p:blipFill>
        <p:spPr>
          <a:xfrm>
            <a:off x="1016402" y="576789"/>
            <a:ext cx="5079598" cy="5704422"/>
          </a:xfrm>
          <a:prstGeom prst="rect">
            <a:avLst/>
          </a:prstGeom>
        </p:spPr>
      </p:pic>
      <p:pic>
        <p:nvPicPr>
          <p:cNvPr id="5" name="Picture 4">
            <a:extLst>
              <a:ext uri="{FF2B5EF4-FFF2-40B4-BE49-F238E27FC236}">
                <a16:creationId xmlns:a16="http://schemas.microsoft.com/office/drawing/2014/main" id="{53EBF3EF-3AC6-4CE7-A72B-49AAF6545259}"/>
              </a:ext>
            </a:extLst>
          </p:cNvPr>
          <p:cNvPicPr>
            <a:picLocks noChangeAspect="1"/>
          </p:cNvPicPr>
          <p:nvPr/>
        </p:nvPicPr>
        <p:blipFill>
          <a:blip r:embed="rId3"/>
          <a:stretch>
            <a:fillRect/>
          </a:stretch>
        </p:blipFill>
        <p:spPr>
          <a:xfrm>
            <a:off x="6554619" y="576789"/>
            <a:ext cx="4188643" cy="5519289"/>
          </a:xfrm>
          <a:prstGeom prst="rect">
            <a:avLst/>
          </a:prstGeom>
        </p:spPr>
      </p:pic>
    </p:spTree>
    <p:extLst>
      <p:ext uri="{BB962C8B-B14F-4D97-AF65-F5344CB8AC3E}">
        <p14:creationId xmlns:p14="http://schemas.microsoft.com/office/powerpoint/2010/main" val="12891154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68D0BE6A-3ADB-4E47-A68F-8F6A910C1360}"/>
              </a:ext>
            </a:extLst>
          </p:cNvPr>
          <p:cNvCxnSpPr>
            <a:cxnSpLocks/>
          </p:cNvCxnSpPr>
          <p:nvPr/>
        </p:nvCxnSpPr>
        <p:spPr>
          <a:xfrm>
            <a:off x="1841809" y="3056337"/>
            <a:ext cx="9041781" cy="0"/>
          </a:xfrm>
          <a:prstGeom prst="line">
            <a:avLst/>
          </a:prstGeom>
        </p:spPr>
        <p:style>
          <a:lnRef idx="1">
            <a:schemeClr val="dk1"/>
          </a:lnRef>
          <a:fillRef idx="0">
            <a:schemeClr val="dk1"/>
          </a:fillRef>
          <a:effectRef idx="0">
            <a:schemeClr val="dk1"/>
          </a:effectRef>
          <a:fontRef idx="minor">
            <a:schemeClr val="tx1"/>
          </a:fontRef>
        </p:style>
      </p:cxnSp>
      <p:sp>
        <p:nvSpPr>
          <p:cNvPr id="7" name="TextBox 6">
            <a:extLst>
              <a:ext uri="{FF2B5EF4-FFF2-40B4-BE49-F238E27FC236}">
                <a16:creationId xmlns:a16="http://schemas.microsoft.com/office/drawing/2014/main" id="{E1AB255C-25DC-4623-96D7-6F9AAE60233E}"/>
              </a:ext>
            </a:extLst>
          </p:cNvPr>
          <p:cNvSpPr txBox="1"/>
          <p:nvPr/>
        </p:nvSpPr>
        <p:spPr>
          <a:xfrm>
            <a:off x="3614853" y="1201668"/>
            <a:ext cx="4962293" cy="400110"/>
          </a:xfrm>
          <a:prstGeom prst="rect">
            <a:avLst/>
          </a:prstGeom>
          <a:noFill/>
        </p:spPr>
        <p:txBody>
          <a:bodyPr wrap="square" rtlCol="0">
            <a:spAutoFit/>
          </a:bodyPr>
          <a:lstStyle/>
          <a:p>
            <a:r>
              <a:rPr lang="en-US" sz="2000" b="1" dirty="0"/>
              <a:t>Minority Business Development Program</a:t>
            </a:r>
          </a:p>
        </p:txBody>
      </p:sp>
      <p:sp>
        <p:nvSpPr>
          <p:cNvPr id="6" name="Content Placeholder 1">
            <a:extLst>
              <a:ext uri="{FF2B5EF4-FFF2-40B4-BE49-F238E27FC236}">
                <a16:creationId xmlns:a16="http://schemas.microsoft.com/office/drawing/2014/main" id="{6AFF4936-3A5D-4FD4-88E7-C5095404B5C7}"/>
              </a:ext>
            </a:extLst>
          </p:cNvPr>
          <p:cNvSpPr txBox="1">
            <a:spLocks/>
          </p:cNvSpPr>
          <p:nvPr/>
        </p:nvSpPr>
        <p:spPr>
          <a:xfrm>
            <a:off x="1841809" y="2207038"/>
            <a:ext cx="9364988" cy="361376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
              <a:buFont typeface="Calibri" panose="020F0502020204030204" pitchFamily="34" charset="0"/>
              <a:buNone/>
            </a:pPr>
            <a:r>
              <a:rPr lang="en-US" dirty="0"/>
              <a:t>FY21 balance forward:						$140,302</a:t>
            </a:r>
          </a:p>
          <a:p>
            <a:pPr marL="0" indent="0" fontAlgn="b">
              <a:buFont typeface="Calibri" panose="020F0502020204030204" pitchFamily="34" charset="0"/>
              <a:buNone/>
            </a:pPr>
            <a:r>
              <a:rPr lang="en-US" dirty="0"/>
              <a:t>FY21 infusion:							$250,000</a:t>
            </a:r>
          </a:p>
          <a:p>
            <a:pPr marL="0" indent="0" fontAlgn="b">
              <a:buFont typeface="Calibri" panose="020F0502020204030204" pitchFamily="34" charset="0"/>
              <a:buNone/>
            </a:pPr>
            <a:r>
              <a:rPr lang="en-US" dirty="0"/>
              <a:t>	SUBTOTAL: 						$390,302</a:t>
            </a:r>
          </a:p>
          <a:p>
            <a:pPr marL="0" indent="0" fontAlgn="b">
              <a:buFont typeface="Calibri" panose="020F0502020204030204" pitchFamily="34" charset="0"/>
              <a:buNone/>
            </a:pPr>
            <a:r>
              <a:rPr lang="en-US" dirty="0"/>
              <a:t>		FY21 Committed funds:	 			$211,370</a:t>
            </a:r>
          </a:p>
          <a:p>
            <a:pPr marL="0" indent="0" fontAlgn="b">
              <a:buFont typeface="Calibri" panose="020F0502020204030204" pitchFamily="34" charset="0"/>
              <a:buNone/>
            </a:pPr>
            <a:r>
              <a:rPr lang="en-US" dirty="0"/>
              <a:t>		FY22 Committed funds:				$126,191</a:t>
            </a:r>
          </a:p>
          <a:p>
            <a:pPr marL="0" indent="0" fontAlgn="b">
              <a:buFont typeface="Calibri" panose="020F0502020204030204" pitchFamily="34" charset="0"/>
              <a:buNone/>
            </a:pPr>
            <a:r>
              <a:rPr lang="en-US" dirty="0">
                <a:solidFill>
                  <a:srgbClr val="FF0000"/>
                </a:solidFill>
              </a:rPr>
              <a:t>		</a:t>
            </a:r>
            <a:r>
              <a:rPr lang="en-US" dirty="0"/>
              <a:t>FY22 TOTAL RESTRICTED FUNDS AVAILABLE:	 	$52,741</a:t>
            </a:r>
          </a:p>
        </p:txBody>
      </p:sp>
    </p:spTree>
    <p:extLst>
      <p:ext uri="{BB962C8B-B14F-4D97-AF65-F5344CB8AC3E}">
        <p14:creationId xmlns:p14="http://schemas.microsoft.com/office/powerpoint/2010/main" val="2277609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B1796DEA-4B21-4CBF-87DD-2B2E0A1FB363}"/>
              </a:ext>
            </a:extLst>
          </p:cNvPr>
          <p:cNvGraphicFramePr>
            <a:graphicFrameLocks noGrp="1"/>
          </p:cNvGraphicFramePr>
          <p:nvPr>
            <p:extLst>
              <p:ext uri="{D42A27DB-BD31-4B8C-83A1-F6EECF244321}">
                <p14:modId xmlns:p14="http://schemas.microsoft.com/office/powerpoint/2010/main" val="2257554151"/>
              </p:ext>
            </p:extLst>
          </p:nvPr>
        </p:nvGraphicFramePr>
        <p:xfrm>
          <a:off x="771548" y="162528"/>
          <a:ext cx="10648903" cy="6026399"/>
        </p:xfrm>
        <a:graphic>
          <a:graphicData uri="http://schemas.openxmlformats.org/drawingml/2006/table">
            <a:tbl>
              <a:tblPr>
                <a:tableStyleId>{073A0DAA-6AF3-43AB-8588-CEC1D06C72B9}</a:tableStyleId>
              </a:tblPr>
              <a:tblGrid>
                <a:gridCol w="7841213">
                  <a:extLst>
                    <a:ext uri="{9D8B030D-6E8A-4147-A177-3AD203B41FA5}">
                      <a16:colId xmlns:a16="http://schemas.microsoft.com/office/drawing/2014/main" val="20000"/>
                    </a:ext>
                  </a:extLst>
                </a:gridCol>
                <a:gridCol w="2807690">
                  <a:extLst>
                    <a:ext uri="{9D8B030D-6E8A-4147-A177-3AD203B41FA5}">
                      <a16:colId xmlns:a16="http://schemas.microsoft.com/office/drawing/2014/main" val="20002"/>
                    </a:ext>
                  </a:extLst>
                </a:gridCol>
              </a:tblGrid>
              <a:tr h="1178196">
                <a:tc gridSpan="2">
                  <a:txBody>
                    <a:bodyPr/>
                    <a:lstStyle/>
                    <a:p>
                      <a:pPr algn="l" fontAlgn="b"/>
                      <a:r>
                        <a:rPr lang="en-US" sz="3200" u="none" strike="noStrike" dirty="0">
                          <a:effectLst/>
                        </a:rPr>
                        <a:t>Economic</a:t>
                      </a:r>
                      <a:r>
                        <a:rPr lang="en-US" sz="3200" u="none" strike="noStrike" baseline="0" dirty="0">
                          <a:effectLst/>
                        </a:rPr>
                        <a:t> Development </a:t>
                      </a:r>
                      <a:r>
                        <a:rPr lang="en-US" sz="3200" u="none" strike="noStrike" dirty="0">
                          <a:effectLst/>
                        </a:rPr>
                        <a:t>Strategic Fund</a:t>
                      </a:r>
                      <a:endParaRPr lang="en-US" sz="3200" b="1" i="0" u="none" strike="noStrike" dirty="0">
                        <a:solidFill>
                          <a:srgbClr val="000000"/>
                        </a:solidFill>
                        <a:effectLst/>
                        <a:latin typeface="Calibri"/>
                      </a:endParaRPr>
                    </a:p>
                  </a:txBody>
                  <a:tcPr marL="0" marR="0" marT="0" marB="0" anchor="b"/>
                </a:tc>
                <a:tc hMerge="1">
                  <a:txBody>
                    <a:bodyPr/>
                    <a:lstStyle/>
                    <a:p>
                      <a:pPr algn="l" fontAlgn="b"/>
                      <a:endParaRPr lang="en-US" sz="3200" b="1" i="0" u="none" strike="noStrike" dirty="0">
                        <a:solidFill>
                          <a:srgbClr val="000000"/>
                        </a:solidFill>
                        <a:effectLst/>
                        <a:latin typeface="Calibri"/>
                      </a:endParaRPr>
                    </a:p>
                  </a:txBody>
                  <a:tcPr marL="0" marR="0" marT="0" marB="0" anchor="b"/>
                </a:tc>
                <a:extLst>
                  <a:ext uri="{0D108BD9-81ED-4DB2-BD59-A6C34878D82A}">
                    <a16:rowId xmlns:a16="http://schemas.microsoft.com/office/drawing/2014/main" val="10000"/>
                  </a:ext>
                </a:extLst>
              </a:tr>
              <a:tr h="1005523">
                <a:tc>
                  <a:txBody>
                    <a:bodyPr/>
                    <a:lstStyle/>
                    <a:p>
                      <a:pPr algn="l" fontAlgn="b"/>
                      <a:r>
                        <a:rPr lang="en-US" sz="1800" u="none" strike="noStrike" dirty="0">
                          <a:effectLst/>
                        </a:rPr>
                        <a:t>Fund Balance as of November 1, 2021</a:t>
                      </a:r>
                      <a:endParaRPr lang="en-US" sz="1800" b="1" i="0" u="none" strike="noStrike" dirty="0">
                        <a:solidFill>
                          <a:srgbClr val="000000"/>
                        </a:solidFill>
                        <a:effectLst/>
                        <a:latin typeface="Calibri"/>
                      </a:endParaRPr>
                    </a:p>
                  </a:txBody>
                  <a:tcPr marL="9525" marR="9525" marT="9525" marB="0" anchor="b"/>
                </a:tc>
                <a:tc>
                  <a:txBody>
                    <a:bodyPr/>
                    <a:lstStyle/>
                    <a:p>
                      <a:pPr algn="r" fontAlgn="b"/>
                      <a:r>
                        <a:rPr lang="en-US" sz="1800" u="none" strike="noStrike" dirty="0">
                          <a:effectLst/>
                        </a:rPr>
                        <a:t>$915,216</a:t>
                      </a:r>
                    </a:p>
                  </a:txBody>
                  <a:tcPr marL="9525" marR="9525" marT="9525" marB="0" anchor="b"/>
                </a:tc>
                <a:extLst>
                  <a:ext uri="{0D108BD9-81ED-4DB2-BD59-A6C34878D82A}">
                    <a16:rowId xmlns:a16="http://schemas.microsoft.com/office/drawing/2014/main" val="10002"/>
                  </a:ext>
                </a:extLst>
              </a:tr>
              <a:tr h="1005523">
                <a:tc>
                  <a:txBody>
                    <a:bodyPr/>
                    <a:lstStyle/>
                    <a:p>
                      <a:pPr algn="l" fontAlgn="b"/>
                      <a:r>
                        <a:rPr lang="en-US" sz="1800" u="none" strike="noStrike" dirty="0">
                          <a:effectLst/>
                        </a:rPr>
                        <a:t>Future Contractual Commitments Due (6)</a:t>
                      </a:r>
                      <a:endParaRPr lang="en-US" sz="1800" b="0" i="0" u="none" strike="noStrike" dirty="0">
                        <a:solidFill>
                          <a:srgbClr val="000000"/>
                        </a:solidFill>
                        <a:effectLst/>
                        <a:highlight>
                          <a:srgbClr val="FFFF00"/>
                        </a:highlight>
                        <a:latin typeface="Calibri"/>
                      </a:endParaRPr>
                    </a:p>
                  </a:txBody>
                  <a:tcPr marL="9525" marR="9525" marT="9525" marB="0" anchor="b"/>
                </a:tc>
                <a:tc>
                  <a:txBody>
                    <a:bodyPr/>
                    <a:lstStyle/>
                    <a:p>
                      <a:pPr algn="r" fontAlgn="b"/>
                      <a:r>
                        <a:rPr lang="en-US" sz="1800" u="none" strike="noStrike" dirty="0">
                          <a:effectLst/>
                        </a:rPr>
                        <a:t> $(1,150,000)</a:t>
                      </a:r>
                    </a:p>
                  </a:txBody>
                  <a:tcPr marL="9525" marR="9525" marT="9525" marB="0" anchor="b"/>
                </a:tc>
                <a:extLst>
                  <a:ext uri="{0D108BD9-81ED-4DB2-BD59-A6C34878D82A}">
                    <a16:rowId xmlns:a16="http://schemas.microsoft.com/office/drawing/2014/main" val="10003"/>
                  </a:ext>
                </a:extLst>
              </a:tr>
              <a:tr h="945719">
                <a:tc>
                  <a:txBody>
                    <a:bodyPr/>
                    <a:lstStyle/>
                    <a:p>
                      <a:pPr algn="l" fontAlgn="b"/>
                      <a:r>
                        <a:rPr lang="en-US" sz="1800" b="1" u="none" strike="noStrike" dirty="0">
                          <a:effectLst/>
                        </a:rPr>
                        <a:t>           TOTAL Funds Available</a:t>
                      </a:r>
                    </a:p>
                  </a:txBody>
                  <a:tcPr marL="9525" marR="9525" marT="9525" marB="0" anchor="b"/>
                </a:tc>
                <a:tc>
                  <a:txBody>
                    <a:bodyPr/>
                    <a:lstStyle/>
                    <a:p>
                      <a:pPr algn="r" fontAlgn="b"/>
                      <a:r>
                        <a:rPr lang="en-US" sz="1800" b="1" i="0" u="none" strike="noStrike" dirty="0">
                          <a:solidFill>
                            <a:srgbClr val="000000"/>
                          </a:solidFill>
                          <a:effectLst/>
                          <a:latin typeface="+mn-lt"/>
                        </a:rPr>
                        <a:t>$(234,784)</a:t>
                      </a:r>
                      <a:endParaRPr lang="en-US" sz="1800" b="0" i="0" u="none" strike="noStrike" dirty="0">
                        <a:solidFill>
                          <a:srgbClr val="000000"/>
                        </a:solidFill>
                        <a:effectLst/>
                        <a:latin typeface="+mn-lt"/>
                      </a:endParaRPr>
                    </a:p>
                  </a:txBody>
                  <a:tcPr marL="9525" marR="9525" marT="9525" marB="0" anchor="b"/>
                </a:tc>
                <a:extLst>
                  <a:ext uri="{0D108BD9-81ED-4DB2-BD59-A6C34878D82A}">
                    <a16:rowId xmlns:a16="http://schemas.microsoft.com/office/drawing/2014/main" val="10008"/>
                  </a:ext>
                </a:extLst>
              </a:tr>
              <a:tr h="945719">
                <a:tc>
                  <a:txBody>
                    <a:bodyPr/>
                    <a:lstStyle/>
                    <a:p>
                      <a:pPr algn="l" fontAlgn="b"/>
                      <a:r>
                        <a:rPr lang="en-US" sz="1800" b="1" u="none" strike="noStrike" dirty="0">
                          <a:solidFill>
                            <a:schemeClr val="accent5">
                              <a:lumMod val="75000"/>
                            </a:schemeClr>
                          </a:solidFill>
                          <a:effectLst/>
                        </a:rPr>
                        <a:t>Proposed Budget Amendment</a:t>
                      </a:r>
                    </a:p>
                  </a:txBody>
                  <a:tcPr marL="9525" marR="9525" marT="9525" marB="0" anchor="b"/>
                </a:tc>
                <a:tc>
                  <a:txBody>
                    <a:bodyPr/>
                    <a:lstStyle/>
                    <a:p>
                      <a:pPr algn="r" fontAlgn="b"/>
                      <a:r>
                        <a:rPr lang="en-US" sz="1800" b="0" i="0" u="none" strike="noStrike" dirty="0">
                          <a:solidFill>
                            <a:schemeClr val="accent5">
                              <a:lumMod val="75000"/>
                            </a:schemeClr>
                          </a:solidFill>
                          <a:effectLst/>
                          <a:latin typeface="+mn-lt"/>
                        </a:rPr>
                        <a:t>$1,200,000</a:t>
                      </a:r>
                    </a:p>
                  </a:txBody>
                  <a:tcPr marL="9525" marR="9525" marT="9525" marB="0" anchor="b"/>
                </a:tc>
                <a:extLst>
                  <a:ext uri="{0D108BD9-81ED-4DB2-BD59-A6C34878D82A}">
                    <a16:rowId xmlns:a16="http://schemas.microsoft.com/office/drawing/2014/main" val="1524116403"/>
                  </a:ext>
                </a:extLst>
              </a:tr>
              <a:tr h="945719">
                <a:tc>
                  <a:txBody>
                    <a:bodyPr/>
                    <a:lstStyle/>
                    <a:p>
                      <a:pPr algn="l" fontAlgn="b"/>
                      <a:r>
                        <a:rPr lang="en-US" sz="1800" b="1" u="none" strike="noStrike" dirty="0">
                          <a:solidFill>
                            <a:schemeClr val="accent5">
                              <a:lumMod val="75000"/>
                            </a:schemeClr>
                          </a:solidFill>
                          <a:effectLst/>
                        </a:rPr>
                        <a:t>Net Balance After Proposed Budget Amendment</a:t>
                      </a:r>
                    </a:p>
                  </a:txBody>
                  <a:tcPr marL="9525" marR="9525" marT="9525" marB="0" anchor="b"/>
                </a:tc>
                <a:tc>
                  <a:txBody>
                    <a:bodyPr/>
                    <a:lstStyle/>
                    <a:p>
                      <a:pPr algn="r" fontAlgn="b"/>
                      <a:r>
                        <a:rPr lang="en-US" sz="1800" b="1" i="0" u="none" strike="noStrike" dirty="0">
                          <a:solidFill>
                            <a:schemeClr val="accent5">
                              <a:lumMod val="75000"/>
                            </a:schemeClr>
                          </a:solidFill>
                          <a:effectLst/>
                          <a:latin typeface="+mn-lt"/>
                        </a:rPr>
                        <a:t>$965,216</a:t>
                      </a:r>
                    </a:p>
                  </a:txBody>
                  <a:tcPr marL="9525" marR="9525" marT="9525" marB="0" anchor="b"/>
                </a:tc>
                <a:extLst>
                  <a:ext uri="{0D108BD9-81ED-4DB2-BD59-A6C34878D82A}">
                    <a16:rowId xmlns:a16="http://schemas.microsoft.com/office/drawing/2014/main" val="2082824720"/>
                  </a:ext>
                </a:extLst>
              </a:tr>
            </a:tbl>
          </a:graphicData>
        </a:graphic>
      </p:graphicFrame>
    </p:spTree>
    <p:extLst>
      <p:ext uri="{BB962C8B-B14F-4D97-AF65-F5344CB8AC3E}">
        <p14:creationId xmlns:p14="http://schemas.microsoft.com/office/powerpoint/2010/main" val="1997677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E1AB255C-25DC-4623-96D7-6F9AAE60233E}"/>
              </a:ext>
            </a:extLst>
          </p:cNvPr>
          <p:cNvSpPr txBox="1"/>
          <p:nvPr/>
        </p:nvSpPr>
        <p:spPr>
          <a:xfrm>
            <a:off x="3614853" y="1201668"/>
            <a:ext cx="4962293" cy="400110"/>
          </a:xfrm>
          <a:prstGeom prst="rect">
            <a:avLst/>
          </a:prstGeom>
          <a:noFill/>
        </p:spPr>
        <p:txBody>
          <a:bodyPr wrap="square" rtlCol="0">
            <a:spAutoFit/>
          </a:bodyPr>
          <a:lstStyle/>
          <a:p>
            <a:r>
              <a:rPr lang="en-US" sz="2000" b="1" dirty="0"/>
              <a:t>Minority Business Development Program</a:t>
            </a:r>
          </a:p>
        </p:txBody>
      </p:sp>
      <p:sp>
        <p:nvSpPr>
          <p:cNvPr id="6" name="Content Placeholder 1">
            <a:extLst>
              <a:ext uri="{FF2B5EF4-FFF2-40B4-BE49-F238E27FC236}">
                <a16:creationId xmlns:a16="http://schemas.microsoft.com/office/drawing/2014/main" id="{6AFF4936-3A5D-4FD4-88E7-C5095404B5C7}"/>
              </a:ext>
            </a:extLst>
          </p:cNvPr>
          <p:cNvSpPr txBox="1">
            <a:spLocks/>
          </p:cNvSpPr>
          <p:nvPr/>
        </p:nvSpPr>
        <p:spPr>
          <a:xfrm>
            <a:off x="780585" y="2207038"/>
            <a:ext cx="10426212" cy="3613763"/>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fontAlgn="b">
              <a:buFont typeface="Calibri" panose="020F0502020204030204" pitchFamily="34" charset="0"/>
              <a:buNone/>
            </a:pPr>
            <a:r>
              <a:rPr lang="en-US" dirty="0">
                <a:solidFill>
                  <a:schemeClr val="accent5">
                    <a:lumMod val="75000"/>
                  </a:schemeClr>
                </a:solidFill>
              </a:rPr>
              <a:t>Proposed Budget Amendment:					$1,200,000 		</a:t>
            </a:r>
          </a:p>
          <a:p>
            <a:pPr marL="0" indent="0" fontAlgn="b">
              <a:buFont typeface="Calibri" panose="020F0502020204030204" pitchFamily="34" charset="0"/>
              <a:buNone/>
            </a:pPr>
            <a:r>
              <a:rPr lang="en-US" dirty="0"/>
              <a:t>		Current Restricted Funds Available:		 	$52,741</a:t>
            </a:r>
          </a:p>
          <a:p>
            <a:pPr marL="0" indent="0" fontAlgn="b">
              <a:buFont typeface="Calibri" panose="020F0502020204030204" pitchFamily="34" charset="0"/>
              <a:buNone/>
            </a:pPr>
            <a:r>
              <a:rPr lang="en-US" dirty="0">
                <a:solidFill>
                  <a:srgbClr val="FF0000"/>
                </a:solidFill>
              </a:rPr>
              <a:t>		</a:t>
            </a:r>
            <a:r>
              <a:rPr lang="en-US" dirty="0">
                <a:solidFill>
                  <a:schemeClr val="accent5">
                    <a:lumMod val="75000"/>
                  </a:schemeClr>
                </a:solidFill>
              </a:rPr>
              <a:t>Proposed Increase in Restricted Funds		$197,259</a:t>
            </a:r>
          </a:p>
          <a:p>
            <a:pPr marL="0" indent="0" fontAlgn="b">
              <a:buFont typeface="Calibri" panose="020F0502020204030204" pitchFamily="34" charset="0"/>
              <a:buNone/>
            </a:pPr>
            <a:r>
              <a:rPr lang="en-US" dirty="0">
                <a:solidFill>
                  <a:srgbClr val="FF0000"/>
                </a:solidFill>
              </a:rPr>
              <a:t>			</a:t>
            </a:r>
            <a:r>
              <a:rPr lang="en-US" dirty="0"/>
              <a:t>Proposed Restricted Funds Available:	$250,000</a:t>
            </a:r>
            <a:endParaRPr lang="en-US" dirty="0">
              <a:solidFill>
                <a:srgbClr val="FF0000"/>
              </a:solidFill>
            </a:endParaRPr>
          </a:p>
          <a:p>
            <a:pPr marL="0" indent="0" fontAlgn="b">
              <a:buNone/>
            </a:pPr>
            <a:r>
              <a:rPr lang="en-US" dirty="0"/>
              <a:t>		Proposed Unrestricted Funds Available:	 	</a:t>
            </a:r>
            <a:r>
              <a:rPr lang="en-US" dirty="0">
                <a:solidFill>
                  <a:schemeClr val="tx1"/>
                </a:solidFill>
              </a:rPr>
              <a:t>$767,957</a:t>
            </a:r>
          </a:p>
        </p:txBody>
      </p:sp>
      <p:cxnSp>
        <p:nvCxnSpPr>
          <p:cNvPr id="3" name="Straight Connector 2">
            <a:extLst>
              <a:ext uri="{FF2B5EF4-FFF2-40B4-BE49-F238E27FC236}">
                <a16:creationId xmlns:a16="http://schemas.microsoft.com/office/drawing/2014/main" id="{5E8BB69A-2732-4A79-9E0E-2B33F269E890}"/>
              </a:ext>
            </a:extLst>
          </p:cNvPr>
          <p:cNvCxnSpPr/>
          <p:nvPr/>
        </p:nvCxnSpPr>
        <p:spPr>
          <a:xfrm>
            <a:off x="780585" y="2620537"/>
            <a:ext cx="9266664" cy="0"/>
          </a:xfrm>
          <a:prstGeom prst="line">
            <a:avLst/>
          </a:prstGeom>
          <a:ln w="1905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411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4AE96-CB7B-4D8A-AD1F-EB2286DB60FB}"/>
              </a:ext>
            </a:extLst>
          </p:cNvPr>
          <p:cNvSpPr>
            <a:spLocks noGrp="1"/>
          </p:cNvSpPr>
          <p:nvPr>
            <p:ph type="title" idx="4294967295"/>
          </p:nvPr>
        </p:nvSpPr>
        <p:spPr>
          <a:xfrm>
            <a:off x="610552" y="223203"/>
            <a:ext cx="10058400" cy="668337"/>
          </a:xfrm>
        </p:spPr>
        <p:txBody>
          <a:bodyPr>
            <a:normAutofit fontScale="90000"/>
          </a:bodyPr>
          <a:lstStyle/>
          <a:p>
            <a:r>
              <a:rPr lang="en-US" dirty="0"/>
              <a:t>Recent Strategic Fund Agreements</a:t>
            </a:r>
          </a:p>
        </p:txBody>
      </p:sp>
      <p:pic>
        <p:nvPicPr>
          <p:cNvPr id="3" name="Picture 2">
            <a:extLst>
              <a:ext uri="{FF2B5EF4-FFF2-40B4-BE49-F238E27FC236}">
                <a16:creationId xmlns:a16="http://schemas.microsoft.com/office/drawing/2014/main" id="{89D1C0F5-9755-4153-BAB9-E76E298C64D5}"/>
              </a:ext>
            </a:extLst>
          </p:cNvPr>
          <p:cNvPicPr>
            <a:picLocks noChangeAspect="1"/>
          </p:cNvPicPr>
          <p:nvPr/>
        </p:nvPicPr>
        <p:blipFill>
          <a:blip r:embed="rId3"/>
          <a:stretch>
            <a:fillRect/>
          </a:stretch>
        </p:blipFill>
        <p:spPr>
          <a:xfrm>
            <a:off x="2794858" y="1206500"/>
            <a:ext cx="2425700" cy="4445000"/>
          </a:xfrm>
          <a:prstGeom prst="rect">
            <a:avLst/>
          </a:prstGeom>
        </p:spPr>
      </p:pic>
      <p:pic>
        <p:nvPicPr>
          <p:cNvPr id="4" name="Picture 3">
            <a:extLst>
              <a:ext uri="{FF2B5EF4-FFF2-40B4-BE49-F238E27FC236}">
                <a16:creationId xmlns:a16="http://schemas.microsoft.com/office/drawing/2014/main" id="{AC5C5D80-BDEB-41D5-BAD3-016ED2F8F6E7}"/>
              </a:ext>
            </a:extLst>
          </p:cNvPr>
          <p:cNvPicPr>
            <a:picLocks noChangeAspect="1"/>
          </p:cNvPicPr>
          <p:nvPr/>
        </p:nvPicPr>
        <p:blipFill>
          <a:blip r:embed="rId4"/>
          <a:stretch>
            <a:fillRect/>
          </a:stretch>
        </p:blipFill>
        <p:spPr>
          <a:xfrm>
            <a:off x="6485838" y="2654300"/>
            <a:ext cx="4756150" cy="1549400"/>
          </a:xfrm>
          <a:prstGeom prst="rect">
            <a:avLst/>
          </a:prstGeom>
        </p:spPr>
      </p:pic>
    </p:spTree>
    <p:extLst>
      <p:ext uri="{BB962C8B-B14F-4D97-AF65-F5344CB8AC3E}">
        <p14:creationId xmlns:p14="http://schemas.microsoft.com/office/powerpoint/2010/main" val="1018847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FEFD140A-2091-4EED-879A-AB4B3A1D87F9}"/>
              </a:ext>
            </a:extLst>
          </p:cNvPr>
          <p:cNvSpPr txBox="1">
            <a:spLocks/>
          </p:cNvSpPr>
          <p:nvPr/>
        </p:nvSpPr>
        <p:spPr>
          <a:xfrm>
            <a:off x="280282" y="1157756"/>
            <a:ext cx="8534398" cy="480726"/>
          </a:xfrm>
          <a:prstGeom prst="rect">
            <a:avLst/>
          </a:prstGeom>
        </p:spPr>
        <p:txBody>
          <a:bodyPr vert="horz" lIns="0" tIns="45720" rIns="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000" b="1" kern="1200">
                <a:solidFill>
                  <a:schemeClr val="tx1"/>
                </a:solidFill>
                <a:effectLst/>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t>Strategic Fund History</a:t>
            </a:r>
          </a:p>
        </p:txBody>
      </p:sp>
      <p:graphicFrame>
        <p:nvGraphicFramePr>
          <p:cNvPr id="2" name="Diagram 1">
            <a:extLst>
              <a:ext uri="{FF2B5EF4-FFF2-40B4-BE49-F238E27FC236}">
                <a16:creationId xmlns:a16="http://schemas.microsoft.com/office/drawing/2014/main" id="{4013777B-4AC2-4726-A023-8C3FC3C74E4D}"/>
              </a:ext>
            </a:extLst>
          </p:cNvPr>
          <p:cNvGraphicFramePr/>
          <p:nvPr/>
        </p:nvGraphicFramePr>
        <p:xfrm>
          <a:off x="158621" y="1744824"/>
          <a:ext cx="11952514" cy="4534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FFD0226-4463-4F0E-A2BB-18D5D5BDFB8D}"/>
              </a:ext>
            </a:extLst>
          </p:cNvPr>
          <p:cNvSpPr txBox="1"/>
          <p:nvPr/>
        </p:nvSpPr>
        <p:spPr>
          <a:xfrm>
            <a:off x="4282751" y="5477069"/>
            <a:ext cx="4907902" cy="369332"/>
          </a:xfrm>
          <a:prstGeom prst="rect">
            <a:avLst/>
          </a:prstGeom>
          <a:noFill/>
        </p:spPr>
        <p:txBody>
          <a:bodyPr wrap="square" rtlCol="0">
            <a:spAutoFit/>
          </a:bodyPr>
          <a:lstStyle/>
          <a:p>
            <a:r>
              <a:rPr lang="en-US" b="1" dirty="0"/>
              <a:t>Total Funding to date: $16.33M</a:t>
            </a:r>
          </a:p>
        </p:txBody>
      </p:sp>
    </p:spTree>
    <p:extLst>
      <p:ext uri="{BB962C8B-B14F-4D97-AF65-F5344CB8AC3E}">
        <p14:creationId xmlns:p14="http://schemas.microsoft.com/office/powerpoint/2010/main" val="644769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321ED2F-72B9-4773-9F15-9D50D2C19405}"/>
              </a:ext>
            </a:extLst>
          </p:cNvPr>
          <p:cNvGraphicFramePr>
            <a:graphicFrameLocks noGrp="1"/>
          </p:cNvGraphicFramePr>
          <p:nvPr>
            <p:extLst>
              <p:ext uri="{D42A27DB-BD31-4B8C-83A1-F6EECF244321}">
                <p14:modId xmlns:p14="http://schemas.microsoft.com/office/powerpoint/2010/main" val="4012016132"/>
              </p:ext>
            </p:extLst>
          </p:nvPr>
        </p:nvGraphicFramePr>
        <p:xfrm>
          <a:off x="2799182" y="2214378"/>
          <a:ext cx="6974738" cy="3079689"/>
        </p:xfrm>
        <a:graphic>
          <a:graphicData uri="http://schemas.openxmlformats.org/drawingml/2006/table">
            <a:tbl>
              <a:tblPr>
                <a:tableStyleId>{616DA210-FB5B-4158-B5E0-FEB733F419BA}</a:tableStyleId>
              </a:tblPr>
              <a:tblGrid>
                <a:gridCol w="3651365">
                  <a:extLst>
                    <a:ext uri="{9D8B030D-6E8A-4147-A177-3AD203B41FA5}">
                      <a16:colId xmlns:a16="http://schemas.microsoft.com/office/drawing/2014/main" val="20000"/>
                    </a:ext>
                  </a:extLst>
                </a:gridCol>
                <a:gridCol w="3323373">
                  <a:extLst>
                    <a:ext uri="{9D8B030D-6E8A-4147-A177-3AD203B41FA5}">
                      <a16:colId xmlns:a16="http://schemas.microsoft.com/office/drawing/2014/main" val="20001"/>
                    </a:ext>
                  </a:extLst>
                </a:gridCol>
              </a:tblGrid>
              <a:tr h="854871">
                <a:tc gridSpan="2">
                  <a:txBody>
                    <a:bodyPr/>
                    <a:lstStyle/>
                    <a:p>
                      <a:pPr algn="ctr" fontAlgn="b"/>
                      <a:r>
                        <a:rPr lang="en-US" sz="2000" u="none" strike="noStrike" dirty="0">
                          <a:effectLst/>
                        </a:rPr>
                        <a:t>Wage Taxes Collected from Strategic Fund Businesses</a:t>
                      </a:r>
                      <a:endParaRPr lang="en-US" sz="20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6" marB="0" anchor="ctr"/>
                </a:tc>
                <a:tc hMerge="1">
                  <a:txBody>
                    <a:bodyPr/>
                    <a:lstStyle/>
                    <a:p>
                      <a:pPr algn="r" fontAlgn="t"/>
                      <a:endParaRPr lang="en-US" sz="2000" b="1" u="none" strike="noStrike">
                        <a:effectLst/>
                        <a:latin typeface="Arial" panose="020B0604020202020204" pitchFamily="34" charset="0"/>
                        <a:cs typeface="Arial" panose="020B0604020202020204" pitchFamily="34" charset="0"/>
                      </a:endParaRPr>
                    </a:p>
                  </a:txBody>
                  <a:tcPr marL="9525" marR="9525" marT="9526"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920124">
                <a:tc>
                  <a:txBody>
                    <a:bodyPr/>
                    <a:lstStyle/>
                    <a:p>
                      <a:pPr algn="l" fontAlgn="b"/>
                      <a:r>
                        <a:rPr lang="en-US" sz="2000" u="none" strike="noStrike" dirty="0">
                          <a:effectLst/>
                        </a:rPr>
                        <a:t>2020</a:t>
                      </a:r>
                    </a:p>
                    <a:p>
                      <a:pPr algn="l" fontAlgn="b"/>
                      <a:endParaRPr lang="en-US" sz="2000" u="none" strike="noStrike" dirty="0">
                        <a:effectLst/>
                      </a:endParaRPr>
                    </a:p>
                    <a:p>
                      <a:pPr algn="l" fontAlgn="b"/>
                      <a:r>
                        <a:rPr lang="en-US" sz="2000" u="none" strike="noStrike" dirty="0">
                          <a:effectLst/>
                        </a:rPr>
                        <a:t>2002 - 2019</a:t>
                      </a:r>
                      <a:endParaRPr lang="en-US" sz="2000" b="0" i="0" u="none" strike="noStrike" dirty="0">
                        <a:solidFill>
                          <a:schemeClr val="dk1"/>
                        </a:solidFill>
                        <a:effectLst/>
                        <a:latin typeface="Arial" panose="020B0604020202020204" pitchFamily="34" charset="0"/>
                        <a:cs typeface="Arial" panose="020B0604020202020204" pitchFamily="34" charset="0"/>
                      </a:endParaRPr>
                    </a:p>
                  </a:txBody>
                  <a:tcPr marL="9525" marR="9525" marT="9526" marB="0" anchor="b"/>
                </a:tc>
                <a:tc>
                  <a:txBody>
                    <a:bodyPr/>
                    <a:lstStyle/>
                    <a:p>
                      <a:pPr algn="r" fontAlgn="b"/>
                      <a:r>
                        <a:rPr lang="en-US" sz="2000" u="none" strike="noStrike" dirty="0">
                          <a:effectLst/>
                        </a:rPr>
                        <a:t>$10,188,523.82</a:t>
                      </a:r>
                    </a:p>
                    <a:p>
                      <a:pPr algn="r" fontAlgn="b"/>
                      <a:endParaRPr lang="en-US" sz="2000" u="none" strike="noStrike" dirty="0">
                        <a:effectLst/>
                      </a:endParaRPr>
                    </a:p>
                    <a:p>
                      <a:pPr algn="r" fontAlgn="b"/>
                      <a:r>
                        <a:rPr lang="en-US" sz="2000" u="none" strike="noStrike" dirty="0">
                          <a:effectLst/>
                        </a:rPr>
                        <a:t>$107,459,922.53</a:t>
                      </a:r>
                    </a:p>
                  </a:txBody>
                  <a:tcPr marL="9525" marR="9525" marT="9526" marB="0" anchor="b"/>
                </a:tc>
                <a:extLst>
                  <a:ext uri="{0D108BD9-81ED-4DB2-BD59-A6C34878D82A}">
                    <a16:rowId xmlns:a16="http://schemas.microsoft.com/office/drawing/2014/main" val="10001"/>
                  </a:ext>
                </a:extLst>
              </a:tr>
              <a:tr h="650446">
                <a:tc>
                  <a:txBody>
                    <a:bodyPr/>
                    <a:lstStyle/>
                    <a:p>
                      <a:pPr algn="l" fontAlgn="b"/>
                      <a:r>
                        <a:rPr lang="en-US" sz="2000" u="none" strike="noStrike" dirty="0">
                          <a:effectLst/>
                          <a:latin typeface="+mn-lt"/>
                        </a:rPr>
                        <a:t>TOTAL</a:t>
                      </a:r>
                      <a:endParaRPr lang="en-US" sz="2000" b="0" i="0" u="none" strike="noStrike" dirty="0">
                        <a:solidFill>
                          <a:schemeClr val="dk1"/>
                        </a:solidFill>
                        <a:effectLst/>
                        <a:latin typeface="+mn-lt"/>
                        <a:cs typeface="Arial" panose="020B0604020202020204" pitchFamily="34" charset="0"/>
                      </a:endParaRPr>
                    </a:p>
                  </a:txBody>
                  <a:tcPr marL="9525" marR="9525" marT="9526" marB="0" anchor="b"/>
                </a:tc>
                <a:tc>
                  <a:txBody>
                    <a:bodyPr/>
                    <a:lstStyle/>
                    <a:p>
                      <a:pPr algn="r" fontAlgn="b"/>
                      <a:r>
                        <a:rPr lang="en-US" sz="2000" u="none" strike="noStrike" dirty="0">
                          <a:effectLst/>
                        </a:rPr>
                        <a:t>$117,648,446.35</a:t>
                      </a:r>
                    </a:p>
                  </a:txBody>
                  <a:tcPr marL="9525" marR="9525" marT="9526" marB="0" anchor="b"/>
                </a:tc>
                <a:extLst>
                  <a:ext uri="{0D108BD9-81ED-4DB2-BD59-A6C34878D82A}">
                    <a16:rowId xmlns:a16="http://schemas.microsoft.com/office/drawing/2014/main" val="2062455934"/>
                  </a:ext>
                </a:extLst>
              </a:tr>
              <a:tr h="650446">
                <a:tc gridSpan="2">
                  <a:txBody>
                    <a:bodyPr/>
                    <a:lstStyle/>
                    <a:p>
                      <a:pPr algn="l" fontAlgn="b"/>
                      <a:r>
                        <a:rPr lang="en-US" sz="2000" b="0" i="0" u="none" strike="noStrike" dirty="0">
                          <a:solidFill>
                            <a:schemeClr val="dk1"/>
                          </a:solidFill>
                          <a:effectLst/>
                          <a:latin typeface="+mn-lt"/>
                          <a:cs typeface="Arial" panose="020B0604020202020204" pitchFamily="34" charset="0"/>
                        </a:rPr>
                        <a:t>*$16.33M Infusions to date</a:t>
                      </a:r>
                    </a:p>
                  </a:txBody>
                  <a:tcPr marL="9525" marR="9525" marT="9526" marB="0" anchor="b"/>
                </a:tc>
                <a:tc hMerge="1">
                  <a:txBody>
                    <a:bodyPr/>
                    <a:lstStyle/>
                    <a:p>
                      <a:pPr algn="r" fontAlgn="b"/>
                      <a:endParaRPr lang="en-US" sz="2000" u="none" strike="noStrike" dirty="0">
                        <a:effectLst/>
                      </a:endParaRPr>
                    </a:p>
                  </a:txBody>
                  <a:tcPr marL="9525" marR="9525" marT="9526" marB="0" anchor="b"/>
                </a:tc>
                <a:extLst>
                  <a:ext uri="{0D108BD9-81ED-4DB2-BD59-A6C34878D82A}">
                    <a16:rowId xmlns:a16="http://schemas.microsoft.com/office/drawing/2014/main" val="770215161"/>
                  </a:ext>
                </a:extLst>
              </a:tr>
            </a:tbl>
          </a:graphicData>
        </a:graphic>
      </p:graphicFrame>
    </p:spTree>
    <p:extLst>
      <p:ext uri="{BB962C8B-B14F-4D97-AF65-F5344CB8AC3E}">
        <p14:creationId xmlns:p14="http://schemas.microsoft.com/office/powerpoint/2010/main" val="3672512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24" y="457200"/>
            <a:ext cx="11274552"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2732" y="521208"/>
            <a:ext cx="11146536"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hart 6">
            <a:extLst>
              <a:ext uri="{FF2B5EF4-FFF2-40B4-BE49-F238E27FC236}">
                <a16:creationId xmlns:a16="http://schemas.microsoft.com/office/drawing/2014/main" id="{6DE8735D-FCD5-4C85-B66F-DC37CB557B8B}"/>
              </a:ext>
            </a:extLst>
          </p:cNvPr>
          <p:cNvGraphicFramePr/>
          <p:nvPr>
            <p:extLst>
              <p:ext uri="{D42A27DB-BD31-4B8C-83A1-F6EECF244321}">
                <p14:modId xmlns:p14="http://schemas.microsoft.com/office/powerpoint/2010/main" val="748860382"/>
              </p:ext>
            </p:extLst>
          </p:nvPr>
        </p:nvGraphicFramePr>
        <p:xfrm>
          <a:off x="943356" y="905933"/>
          <a:ext cx="10337292" cy="50397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82430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4E2429-0735-4BC1-8CC3-70F956A673C9}"/>
              </a:ext>
            </a:extLst>
          </p:cNvPr>
          <p:cNvSpPr>
            <a:spLocks noGrp="1"/>
          </p:cNvSpPr>
          <p:nvPr>
            <p:ph sz="half" idx="4294967295"/>
          </p:nvPr>
        </p:nvSpPr>
        <p:spPr>
          <a:xfrm>
            <a:off x="280282" y="1829617"/>
            <a:ext cx="10932201" cy="4470822"/>
          </a:xfrm>
        </p:spPr>
        <p:txBody>
          <a:bodyPr>
            <a:normAutofit/>
          </a:bodyPr>
          <a:lstStyle/>
          <a:p>
            <a:pPr>
              <a:buFont typeface="Wingdings" panose="05000000000000000000" pitchFamily="2" charset="2"/>
              <a:buChar char="Ø"/>
            </a:pPr>
            <a:r>
              <a:rPr lang="en-US" sz="2000" dirty="0">
                <a:latin typeface="Arial" panose="020B0604020202020204" pitchFamily="34" charset="0"/>
                <a:cs typeface="Arial" panose="020B0604020202020204" pitchFamily="34" charset="0"/>
              </a:rPr>
              <a:t>Established by legislation in 2002 to provide a “tool” to provide financial incentives to business</a:t>
            </a:r>
          </a:p>
          <a:p>
            <a:pPr>
              <a:buFont typeface="Wingdings" panose="05000000000000000000" pitchFamily="2" charset="2"/>
              <a:buChar char="Ø"/>
            </a:pPr>
            <a:r>
              <a:rPr lang="en-US" sz="2000" dirty="0">
                <a:latin typeface="Arial" panose="020B0604020202020204" pitchFamily="34" charset="0"/>
                <a:cs typeface="Arial" panose="020B0604020202020204" pitchFamily="34" charset="0"/>
              </a:rPr>
              <a:t>Purpose is to attract &amp; retain jobs in city</a:t>
            </a:r>
          </a:p>
          <a:p>
            <a:pPr>
              <a:buFont typeface="Wingdings" panose="05000000000000000000" pitchFamily="2" charset="2"/>
              <a:buChar char="Ø"/>
            </a:pPr>
            <a:r>
              <a:rPr lang="en-US" sz="2000" dirty="0">
                <a:latin typeface="Arial" panose="020B0604020202020204" pitchFamily="34" charset="0"/>
                <a:cs typeface="Arial" panose="020B0604020202020204" pitchFamily="34" charset="0"/>
              </a:rPr>
              <a:t>Modeled after State’s fund</a:t>
            </a:r>
          </a:p>
          <a:p>
            <a:pPr>
              <a:buFont typeface="Wingdings" panose="05000000000000000000" pitchFamily="2" charset="2"/>
              <a:buChar char="Ø"/>
            </a:pPr>
            <a:r>
              <a:rPr lang="en-US" sz="2000" dirty="0">
                <a:latin typeface="Arial" panose="020B0604020202020204" pitchFamily="34" charset="0"/>
                <a:cs typeface="Arial" panose="020B0604020202020204" pitchFamily="34" charset="0"/>
              </a:rPr>
              <a:t>Amounts based on number of jobs and wages</a:t>
            </a:r>
          </a:p>
          <a:p>
            <a:pPr>
              <a:buFont typeface="Wingdings" panose="05000000000000000000" pitchFamily="2" charset="2"/>
              <a:buChar char="Ø"/>
            </a:pPr>
            <a:r>
              <a:rPr lang="en-US" sz="2000" dirty="0">
                <a:latin typeface="Arial" panose="020B0604020202020204" pitchFamily="34" charset="0"/>
                <a:cs typeface="Arial" panose="020B0604020202020204" pitchFamily="34" charset="0"/>
              </a:rPr>
              <a:t>Payback from wage taxes</a:t>
            </a:r>
          </a:p>
          <a:p>
            <a:pPr>
              <a:buFont typeface="Wingdings" panose="05000000000000000000" pitchFamily="2" charset="2"/>
              <a:buChar char="Ø"/>
            </a:pPr>
            <a:r>
              <a:rPr lang="en-US" sz="2000" dirty="0">
                <a:latin typeface="Arial" panose="020B0604020202020204" pitchFamily="34" charset="0"/>
                <a:cs typeface="Arial" panose="020B0604020202020204" pitchFamily="34" charset="0"/>
              </a:rPr>
              <a:t>Performance requirements and claw-backs</a:t>
            </a:r>
          </a:p>
        </p:txBody>
      </p:sp>
      <p:sp>
        <p:nvSpPr>
          <p:cNvPr id="3" name="Content Placeholder 2">
            <a:extLst>
              <a:ext uri="{FF2B5EF4-FFF2-40B4-BE49-F238E27FC236}">
                <a16:creationId xmlns:a16="http://schemas.microsoft.com/office/drawing/2014/main" id="{522F0C0C-B5B4-4233-ADF8-B9A1EE53786F}"/>
              </a:ext>
            </a:extLst>
          </p:cNvPr>
          <p:cNvSpPr>
            <a:spLocks noGrp="1"/>
          </p:cNvSpPr>
          <p:nvPr>
            <p:ph sz="half" idx="4294967295"/>
          </p:nvPr>
        </p:nvSpPr>
        <p:spPr>
          <a:xfrm>
            <a:off x="280282" y="1157756"/>
            <a:ext cx="8534398" cy="480726"/>
          </a:xfrm>
        </p:spPr>
        <p:txBody>
          <a:bodyPr/>
          <a:lstStyle/>
          <a:p>
            <a:r>
              <a:rPr lang="en-US" b="1" dirty="0"/>
              <a:t>Strategic Fund</a:t>
            </a:r>
          </a:p>
        </p:txBody>
      </p:sp>
    </p:spTree>
    <p:extLst>
      <p:ext uri="{BB962C8B-B14F-4D97-AF65-F5344CB8AC3E}">
        <p14:creationId xmlns:p14="http://schemas.microsoft.com/office/powerpoint/2010/main" val="2095346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3FB82-45A9-4F89-9488-4A507E5869F5}"/>
              </a:ext>
            </a:extLst>
          </p:cNvPr>
          <p:cNvSpPr>
            <a:spLocks noGrp="1"/>
          </p:cNvSpPr>
          <p:nvPr>
            <p:ph type="title"/>
          </p:nvPr>
        </p:nvSpPr>
        <p:spPr/>
        <p:txBody>
          <a:bodyPr/>
          <a:lstStyle/>
          <a:p>
            <a:r>
              <a:rPr lang="en-US" dirty="0"/>
              <a:t>Testimonial – Eat Clean Juice Bar</a:t>
            </a:r>
          </a:p>
        </p:txBody>
      </p:sp>
      <p:sp>
        <p:nvSpPr>
          <p:cNvPr id="3" name="Content Placeholder 2">
            <a:extLst>
              <a:ext uri="{FF2B5EF4-FFF2-40B4-BE49-F238E27FC236}">
                <a16:creationId xmlns:a16="http://schemas.microsoft.com/office/drawing/2014/main" id="{7E8918E0-5260-4DD1-912B-70A5ABC23D6F}"/>
              </a:ext>
            </a:extLst>
          </p:cNvPr>
          <p:cNvSpPr>
            <a:spLocks noGrp="1"/>
          </p:cNvSpPr>
          <p:nvPr>
            <p:ph idx="1"/>
          </p:nvPr>
        </p:nvSpPr>
        <p:spPr>
          <a:xfrm>
            <a:off x="1188720" y="2024381"/>
            <a:ext cx="10058400" cy="3760891"/>
          </a:xfrm>
        </p:spPr>
        <p:txBody>
          <a:bodyPr/>
          <a:lstStyle/>
          <a:p>
            <a:r>
              <a:rPr lang="en-US"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 at Eat Clean Juice Bar have been delighted to work with the City of Wilmington's Office of Economic Development (OED). The support we received from the OED has helped us grow our brand awareness throughout the city and given us the assistance we needed to expand our business.”</a:t>
            </a:r>
          </a:p>
          <a:p>
            <a:pPr marL="201168" lvl="1" indent="0" algn="r">
              <a:buNone/>
            </a:pPr>
            <a:endParaRPr lang="en-US" i="1" dirty="0"/>
          </a:p>
          <a:p>
            <a:pPr marL="201168" lvl="1" indent="0" algn="r">
              <a:buNone/>
            </a:pPr>
            <a:r>
              <a:rPr lang="en-US" i="1" dirty="0">
                <a:solidFill>
                  <a:schemeClr val="tx1"/>
                </a:solidFill>
              </a:rPr>
              <a:t>~ Kamil Bass - Owner</a:t>
            </a:r>
          </a:p>
        </p:txBody>
      </p:sp>
      <p:pic>
        <p:nvPicPr>
          <p:cNvPr id="5" name="Picture 4">
            <a:extLst>
              <a:ext uri="{FF2B5EF4-FFF2-40B4-BE49-F238E27FC236}">
                <a16:creationId xmlns:a16="http://schemas.microsoft.com/office/drawing/2014/main" id="{A41C51AF-C52A-4FE7-9937-8AEF0550C07A}"/>
              </a:ext>
            </a:extLst>
          </p:cNvPr>
          <p:cNvPicPr>
            <a:picLocks noChangeAspect="1"/>
          </p:cNvPicPr>
          <p:nvPr/>
        </p:nvPicPr>
        <p:blipFill>
          <a:blip r:embed="rId3"/>
          <a:stretch>
            <a:fillRect/>
          </a:stretch>
        </p:blipFill>
        <p:spPr>
          <a:xfrm>
            <a:off x="944880" y="3429000"/>
            <a:ext cx="3900788" cy="2546159"/>
          </a:xfrm>
          <a:prstGeom prst="rect">
            <a:avLst/>
          </a:prstGeom>
        </p:spPr>
      </p:pic>
    </p:spTree>
    <p:extLst>
      <p:ext uri="{BB962C8B-B14F-4D97-AF65-F5344CB8AC3E}">
        <p14:creationId xmlns:p14="http://schemas.microsoft.com/office/powerpoint/2010/main" val="1012354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3FB82-45A9-4F89-9488-4A507E5869F5}"/>
              </a:ext>
            </a:extLst>
          </p:cNvPr>
          <p:cNvSpPr>
            <a:spLocks noGrp="1"/>
          </p:cNvSpPr>
          <p:nvPr>
            <p:ph type="title"/>
          </p:nvPr>
        </p:nvSpPr>
        <p:spPr/>
        <p:txBody>
          <a:bodyPr/>
          <a:lstStyle/>
          <a:p>
            <a:r>
              <a:rPr lang="en-US" dirty="0"/>
              <a:t>Testimonial – James and Jesse’s Barbershop</a:t>
            </a:r>
          </a:p>
        </p:txBody>
      </p:sp>
      <p:sp>
        <p:nvSpPr>
          <p:cNvPr id="3" name="Content Placeholder 2">
            <a:extLst>
              <a:ext uri="{FF2B5EF4-FFF2-40B4-BE49-F238E27FC236}">
                <a16:creationId xmlns:a16="http://schemas.microsoft.com/office/drawing/2014/main" id="{7E8918E0-5260-4DD1-912B-70A5ABC23D6F}"/>
              </a:ext>
            </a:extLst>
          </p:cNvPr>
          <p:cNvSpPr>
            <a:spLocks noGrp="1"/>
          </p:cNvSpPr>
          <p:nvPr>
            <p:ph idx="1"/>
          </p:nvPr>
        </p:nvSpPr>
        <p:spPr>
          <a:xfrm>
            <a:off x="1188720" y="2024381"/>
            <a:ext cx="10058400" cy="3760891"/>
          </a:xfrm>
        </p:spPr>
        <p:txBody>
          <a:bodyPr/>
          <a:lstStyle/>
          <a:p>
            <a:r>
              <a:rPr lang="en-US"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“We would like to thank the Mayor’s Offic</a:t>
            </a:r>
            <a:r>
              <a:rPr lang="en-US" sz="1800" i="1" dirty="0">
                <a:solidFill>
                  <a:srgbClr val="0070C0"/>
                </a:solidFill>
                <a:latin typeface="Calibri" panose="020F0502020204030204" pitchFamily="34" charset="0"/>
                <a:ea typeface="Calibri" panose="020F0502020204030204" pitchFamily="34" charset="0"/>
                <a:cs typeface="Times New Roman" panose="02020603050405020304" pitchFamily="18" charset="0"/>
              </a:rPr>
              <a:t>e of Economic Development for their $15,400 Minority Business Incentive grant. Our barbershop has served the Eastside community since 1972. This money will allow us to install air conditioning and make interior improvements, which will help bring in more business from our regulars and attract new customers. We look forward to working with the OED as we begin working on the  improvements.”</a:t>
            </a:r>
            <a:endParaRPr lang="en-US" sz="1800" i="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201168" lvl="1" indent="0" algn="r">
              <a:buNone/>
            </a:pPr>
            <a:endParaRPr lang="en-US" i="1" dirty="0"/>
          </a:p>
          <a:p>
            <a:pPr marL="201168" lvl="1" indent="0" algn="r">
              <a:buNone/>
            </a:pPr>
            <a:r>
              <a:rPr lang="en-US" i="1" dirty="0">
                <a:solidFill>
                  <a:schemeClr val="tx1"/>
                </a:solidFill>
              </a:rPr>
              <a:t>~ Jesse and Michael Dendy - Owners</a:t>
            </a:r>
          </a:p>
        </p:txBody>
      </p:sp>
    </p:spTree>
    <p:extLst>
      <p:ext uri="{BB962C8B-B14F-4D97-AF65-F5344CB8AC3E}">
        <p14:creationId xmlns:p14="http://schemas.microsoft.com/office/powerpoint/2010/main" val="250932231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8915</TotalTime>
  <Words>1437</Words>
  <Application>Microsoft Office PowerPoint</Application>
  <PresentationFormat>Widescreen</PresentationFormat>
  <Paragraphs>161</Paragraphs>
  <Slides>20</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Calibri Light</vt:lpstr>
      <vt:lpstr>Cambria</vt:lpstr>
      <vt:lpstr>Times New Roman</vt:lpstr>
      <vt:lpstr>Wingdings</vt:lpstr>
      <vt:lpstr>Retrospect</vt:lpstr>
      <vt:lpstr>PowerPoint Presentation</vt:lpstr>
      <vt:lpstr>PowerPoint Presentation</vt:lpstr>
      <vt:lpstr>Recent Strategic Fund Agreements</vt:lpstr>
      <vt:lpstr>PowerPoint Presentation</vt:lpstr>
      <vt:lpstr>PowerPoint Presentation</vt:lpstr>
      <vt:lpstr>PowerPoint Presentation</vt:lpstr>
      <vt:lpstr>PowerPoint Presentation</vt:lpstr>
      <vt:lpstr>Testimonial – Eat Clean Juice Bar</vt:lpstr>
      <vt:lpstr>Testimonial – James and Jesse’s Barbershop</vt:lpstr>
      <vt:lpstr>Testimonial – The Produce Spot</vt:lpstr>
      <vt:lpstr>Testimonial – Precious Little Hands Childcare Center</vt:lpstr>
      <vt:lpstr>PowerPoint Presentation</vt:lpstr>
      <vt:lpstr>End of Presentation</vt:lpstr>
      <vt:lpstr>Appendix A - Partnerships</vt:lpstr>
      <vt:lpstr>Appendix B -Small Business Financing</vt:lpstr>
      <vt:lpstr>Appendix C - Common Small Bus. Scenarios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2021 Budget Hearings</dc:title>
  <dc:creator>Sean J. Park</dc:creator>
  <cp:lastModifiedBy>Sean J. Park</cp:lastModifiedBy>
  <cp:revision>231</cp:revision>
  <cp:lastPrinted>2021-10-25T17:42:10Z</cp:lastPrinted>
  <dcterms:created xsi:type="dcterms:W3CDTF">2020-04-21T23:09:10Z</dcterms:created>
  <dcterms:modified xsi:type="dcterms:W3CDTF">2021-11-01T20:26:27Z</dcterms:modified>
</cp:coreProperties>
</file>