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ebp" ContentType="image/webp"/>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5"/>
  </p:notesMasterIdLst>
  <p:handoutMasterIdLst>
    <p:handoutMasterId r:id="rId16"/>
  </p:handoutMasterIdLst>
  <p:sldIdLst>
    <p:sldId id="258" r:id="rId5"/>
    <p:sldId id="278" r:id="rId6"/>
    <p:sldId id="271" r:id="rId7"/>
    <p:sldId id="280" r:id="rId8"/>
    <p:sldId id="266" r:id="rId9"/>
    <p:sldId id="272" r:id="rId10"/>
    <p:sldId id="270" r:id="rId11"/>
    <p:sldId id="274" r:id="rId12"/>
    <p:sldId id="281" r:id="rId13"/>
    <p:sldId id="27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1D51"/>
    <a:srgbClr val="2C567A"/>
    <a:srgbClr val="0072C7"/>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7" autoAdjust="0"/>
    <p:restoredTop sz="94291" autoAdjust="0"/>
  </p:normalViewPr>
  <p:slideViewPr>
    <p:cSldViewPr snapToGrid="0" showGuides="1">
      <p:cViewPr varScale="1">
        <p:scale>
          <a:sx n="72" d="100"/>
          <a:sy n="72" d="100"/>
        </p:scale>
        <p:origin x="834" y="96"/>
      </p:cViewPr>
      <p:guideLst>
        <p:guide orient="horz" pos="2160"/>
        <p:guide pos="3840"/>
      </p:guideLst>
    </p:cSldViewPr>
  </p:slideViewPr>
  <p:outlineViewPr>
    <p:cViewPr>
      <p:scale>
        <a:sx n="33" d="100"/>
        <a:sy n="33" d="100"/>
      </p:scale>
      <p:origin x="0" y="-1218"/>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560" y="-14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5/11/2021</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5/11/2021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dirty="0"/>
          </a:p>
        </p:txBody>
      </p:sp>
    </p:spTree>
    <p:extLst>
      <p:ext uri="{BB962C8B-B14F-4D97-AF65-F5344CB8AC3E}">
        <p14:creationId xmlns:p14="http://schemas.microsoft.com/office/powerpoint/2010/main" val="3179795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10</a:t>
            </a:fld>
            <a:endParaRPr lang="en-US" noProof="0" dirty="0"/>
          </a:p>
        </p:txBody>
      </p:sp>
    </p:spTree>
    <p:extLst>
      <p:ext uri="{BB962C8B-B14F-4D97-AF65-F5344CB8AC3E}">
        <p14:creationId xmlns:p14="http://schemas.microsoft.com/office/powerpoint/2010/main" val="100390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2</a:t>
            </a:fld>
            <a:endParaRPr lang="en-US" dirty="0"/>
          </a:p>
        </p:txBody>
      </p:sp>
    </p:spTree>
    <p:extLst>
      <p:ext uri="{BB962C8B-B14F-4D97-AF65-F5344CB8AC3E}">
        <p14:creationId xmlns:p14="http://schemas.microsoft.com/office/powerpoint/2010/main" val="825480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3</a:t>
            </a:fld>
            <a:endParaRPr lang="en-US" dirty="0"/>
          </a:p>
        </p:txBody>
      </p:sp>
    </p:spTree>
    <p:extLst>
      <p:ext uri="{BB962C8B-B14F-4D97-AF65-F5344CB8AC3E}">
        <p14:creationId xmlns:p14="http://schemas.microsoft.com/office/powerpoint/2010/main" val="388040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4</a:t>
            </a:fld>
            <a:endParaRPr lang="en-US" dirty="0"/>
          </a:p>
        </p:txBody>
      </p:sp>
    </p:spTree>
    <p:extLst>
      <p:ext uri="{BB962C8B-B14F-4D97-AF65-F5344CB8AC3E}">
        <p14:creationId xmlns:p14="http://schemas.microsoft.com/office/powerpoint/2010/main" val="3266366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36304E-FDE3-4B4F-A3B7-EBE87F3FA5E2}" type="slidenum">
              <a:rPr lang="en-US" noProof="0" smtClean="0"/>
              <a:t>5</a:t>
            </a:fld>
            <a:endParaRPr lang="en-US" noProof="0" dirty="0"/>
          </a:p>
        </p:txBody>
      </p:sp>
    </p:spTree>
    <p:extLst>
      <p:ext uri="{BB962C8B-B14F-4D97-AF65-F5344CB8AC3E}">
        <p14:creationId xmlns:p14="http://schemas.microsoft.com/office/powerpoint/2010/main" val="2395719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6</a:t>
            </a:fld>
            <a:endParaRPr lang="en-US" dirty="0"/>
          </a:p>
        </p:txBody>
      </p:sp>
    </p:spTree>
    <p:extLst>
      <p:ext uri="{BB962C8B-B14F-4D97-AF65-F5344CB8AC3E}">
        <p14:creationId xmlns:p14="http://schemas.microsoft.com/office/powerpoint/2010/main" val="1631156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7</a:t>
            </a:fld>
            <a:endParaRPr lang="en-US" dirty="0"/>
          </a:p>
        </p:txBody>
      </p:sp>
    </p:spTree>
    <p:extLst>
      <p:ext uri="{BB962C8B-B14F-4D97-AF65-F5344CB8AC3E}">
        <p14:creationId xmlns:p14="http://schemas.microsoft.com/office/powerpoint/2010/main" val="3328078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8</a:t>
            </a:fld>
            <a:endParaRPr lang="en-US" dirty="0"/>
          </a:p>
        </p:txBody>
      </p:sp>
    </p:spTree>
    <p:extLst>
      <p:ext uri="{BB962C8B-B14F-4D97-AF65-F5344CB8AC3E}">
        <p14:creationId xmlns:p14="http://schemas.microsoft.com/office/powerpoint/2010/main" val="179059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US" smtClean="0"/>
              <a:t>9</a:t>
            </a:fld>
            <a:endParaRPr lang="en-US" dirty="0"/>
          </a:p>
        </p:txBody>
      </p:sp>
    </p:spTree>
    <p:extLst>
      <p:ext uri="{BB962C8B-B14F-4D97-AF65-F5344CB8AC3E}">
        <p14:creationId xmlns:p14="http://schemas.microsoft.com/office/powerpoint/2010/main" val="2517095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378975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09293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46179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469778" y="2080809"/>
            <a:ext cx="5143500" cy="2090808"/>
          </a:xfrm>
        </p:spPr>
        <p:txBody>
          <a:bodyPr anchor="b">
            <a:noAutofit/>
          </a:bodyPr>
          <a:lstStyle>
            <a:lvl1pPr algn="l">
              <a:defRPr sz="4400" b="1" cap="all" baseline="0">
                <a:solidFill>
                  <a:schemeClr val="bg1"/>
                </a:solidFill>
                <a:latin typeface="+mj-lt"/>
              </a:defRPr>
            </a:lvl1pPr>
          </a:lstStyle>
          <a:p>
            <a:r>
              <a:rPr lang="en-US" noProof="0" dirty="0"/>
              <a:t>Wilmington</a:t>
            </a:r>
            <a:br>
              <a:rPr lang="en-US" noProof="0" dirty="0"/>
            </a:br>
            <a:r>
              <a:rPr lang="en-US" noProof="0" dirty="0"/>
              <a:t>Neighborhood Conservancy Land Bank</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6469778" y="4295548"/>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May 13, 2021</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dirty="0"/>
              <a:t>Click icon to add picture</a:t>
            </a:r>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C58F3D5-E9D0-4955-80B8-87A62058FA2F}"/>
              </a:ext>
            </a:extLst>
          </p:cNvPr>
          <p:cNvPicPr>
            <a:picLocks noChangeAspect="1"/>
          </p:cNvPicPr>
          <p:nvPr userDrawn="1"/>
        </p:nvPicPr>
        <p:blipFill>
          <a:blip r:embed="rId2"/>
          <a:stretch>
            <a:fillRect/>
          </a:stretch>
        </p:blipFill>
        <p:spPr>
          <a:xfrm>
            <a:off x="704850" y="670305"/>
            <a:ext cx="5305661" cy="55173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ACA7CB4E-C989-4080-AC4F-89E4D5794E0F}"/>
              </a:ext>
            </a:extLst>
          </p:cNvPr>
          <p:cNvPicPr>
            <a:picLocks noChangeAspect="1"/>
          </p:cNvPicPr>
          <p:nvPr userDrawn="1"/>
        </p:nvPicPr>
        <p:blipFill>
          <a:blip r:embed="rId3"/>
          <a:stretch>
            <a:fillRect/>
          </a:stretch>
        </p:blipFill>
        <p:spPr>
          <a:xfrm>
            <a:off x="9502958" y="5381897"/>
            <a:ext cx="1527206" cy="1018341"/>
          </a:xfrm>
          <a:prstGeom prst="rect">
            <a:avLst/>
          </a:prstGeom>
        </p:spPr>
      </p:pic>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dirty="0"/>
              <a:t>Click icon to add</a:t>
            </a:r>
          </a:p>
        </p:txBody>
      </p:sp>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69620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dirty="0"/>
              <a:t>Click icon to add picture</a:t>
            </a:r>
          </a:p>
        </p:txBody>
      </p:sp>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4193343" y="1319791"/>
            <a:ext cx="3684565" cy="4860839"/>
          </a:xfrm>
          <a:solidFill>
            <a:srgbClr val="92D050"/>
          </a:solidFill>
        </p:spPr>
        <p:txBody>
          <a:bodyPr anchor="ctr"/>
          <a:lstStyle>
            <a:lvl1pPr marL="0" indent="0" algn="ctr">
              <a:buNone/>
              <a:defRPr/>
            </a:lvl1pPr>
          </a:lstStyle>
          <a:p>
            <a:r>
              <a:rPr lang="en-US" noProof="0" dirty="0"/>
              <a:t>Click icon to add picture</a:t>
            </a:r>
          </a:p>
        </p:txBody>
      </p:sp>
      <p:sp>
        <p:nvSpPr>
          <p:cNvPr id="34" name="Picture Placeholder 5">
            <a:extLst>
              <a:ext uri="{FF2B5EF4-FFF2-40B4-BE49-F238E27FC236}">
                <a16:creationId xmlns:a16="http://schemas.microsoft.com/office/drawing/2014/main" id="{A1CA90E4-240F-4039-9BA1-33255C480DEA}"/>
              </a:ext>
            </a:extLst>
          </p:cNvPr>
          <p:cNvSpPr>
            <a:spLocks noGrp="1"/>
          </p:cNvSpPr>
          <p:nvPr>
            <p:ph type="pic" sz="quarter" idx="18"/>
          </p:nvPr>
        </p:nvSpPr>
        <p:spPr>
          <a:xfrm>
            <a:off x="8149120" y="1334587"/>
            <a:ext cx="3684565" cy="4860839"/>
          </a:xfrm>
          <a:solidFill>
            <a:schemeClr val="bg2">
              <a:lumMod val="90000"/>
            </a:schemeClr>
          </a:solidFill>
        </p:spPr>
        <p:txBody>
          <a:bodyPr anchor="ctr"/>
          <a:lstStyle>
            <a:lvl1pPr marL="0" indent="0" algn="ctr">
              <a:buNone/>
              <a:defRPr/>
            </a:lvl1pPr>
          </a:lstStyle>
          <a:p>
            <a:r>
              <a:rPr lang="en-US" noProof="0" dirty="0"/>
              <a:t>Click icon to add picture</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dirty="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solidFill>
            <a:schemeClr val="accent5">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6">
              <a:lumMod val="60000"/>
              <a:lumOff val="4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dirty="0"/>
              <a:t>Click icon to add picture</a:t>
            </a:r>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5/11/2021</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webp"/><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6.jp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08B8-3DB3-4637-AE23-B8DB96D9FCEC}"/>
              </a:ext>
            </a:extLst>
          </p:cNvPr>
          <p:cNvSpPr>
            <a:spLocks noGrp="1"/>
          </p:cNvSpPr>
          <p:nvPr>
            <p:ph type="ctrTitle"/>
          </p:nvPr>
        </p:nvSpPr>
        <p:spPr>
          <a:xfrm>
            <a:off x="6469778" y="2080809"/>
            <a:ext cx="5143500" cy="2090808"/>
          </a:xfrm>
        </p:spPr>
        <p:txBody>
          <a:bodyPr/>
          <a:lstStyle/>
          <a:p>
            <a:r>
              <a:rPr lang="en-US" dirty="0"/>
              <a:t>Wilmington Neighborhood Conservancy Land Bank</a:t>
            </a:r>
          </a:p>
        </p:txBody>
      </p:sp>
      <p:sp>
        <p:nvSpPr>
          <p:cNvPr id="3" name="Subtitle 2">
            <a:extLst>
              <a:ext uri="{FF2B5EF4-FFF2-40B4-BE49-F238E27FC236}">
                <a16:creationId xmlns:a16="http://schemas.microsoft.com/office/drawing/2014/main" id="{2198AA37-E298-4CD8-9F0F-2123ACFD9653}"/>
              </a:ext>
            </a:extLst>
          </p:cNvPr>
          <p:cNvSpPr>
            <a:spLocks noGrp="1"/>
          </p:cNvSpPr>
          <p:nvPr>
            <p:ph type="subTitle" idx="1"/>
          </p:nvPr>
        </p:nvSpPr>
        <p:spPr/>
        <p:txBody>
          <a:bodyPr/>
          <a:lstStyle/>
          <a:p>
            <a:r>
              <a:rPr lang="en-US" dirty="0"/>
              <a:t>May 13, 2021</a:t>
            </a:r>
          </a:p>
        </p:txBody>
      </p:sp>
      <p:sp>
        <p:nvSpPr>
          <p:cNvPr id="7" name="TextBox 6">
            <a:extLst>
              <a:ext uri="{FF2B5EF4-FFF2-40B4-BE49-F238E27FC236}">
                <a16:creationId xmlns:a16="http://schemas.microsoft.com/office/drawing/2014/main" id="{82E5ACEC-A4AD-462A-8BCA-618B9A67F998}"/>
              </a:ext>
            </a:extLst>
          </p:cNvPr>
          <p:cNvSpPr txBox="1"/>
          <p:nvPr/>
        </p:nvSpPr>
        <p:spPr>
          <a:xfrm>
            <a:off x="1639614" y="6218890"/>
            <a:ext cx="3734227" cy="369332"/>
          </a:xfrm>
          <a:prstGeom prst="rect">
            <a:avLst/>
          </a:prstGeom>
          <a:noFill/>
        </p:spPr>
        <p:txBody>
          <a:bodyPr wrap="none" rtlCol="0">
            <a:spAutoFit/>
          </a:bodyPr>
          <a:lstStyle/>
          <a:p>
            <a:r>
              <a:rPr lang="en-US" dirty="0">
                <a:solidFill>
                  <a:schemeClr val="bg1"/>
                </a:solidFill>
              </a:rPr>
              <a:t>800 W 9</a:t>
            </a:r>
            <a:r>
              <a:rPr lang="en-US" baseline="30000" dirty="0">
                <a:solidFill>
                  <a:schemeClr val="bg1"/>
                </a:solidFill>
              </a:rPr>
              <a:t>th</a:t>
            </a:r>
            <a:r>
              <a:rPr lang="en-US" dirty="0">
                <a:solidFill>
                  <a:schemeClr val="bg1"/>
                </a:solidFill>
              </a:rPr>
              <a:t> Street Revitalization Project</a:t>
            </a:r>
          </a:p>
        </p:txBody>
      </p:sp>
    </p:spTree>
    <p:extLst>
      <p:ext uri="{BB962C8B-B14F-4D97-AF65-F5344CB8AC3E}">
        <p14:creationId xmlns:p14="http://schemas.microsoft.com/office/powerpoint/2010/main" val="31671720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D612B9-68B9-4C9F-98FE-CEE07DB1F00D}"/>
              </a:ext>
            </a:extLst>
          </p:cNvPr>
          <p:cNvSpPr>
            <a:spLocks noGrp="1"/>
          </p:cNvSpPr>
          <p:nvPr>
            <p:ph type="title" idx="4294967295"/>
          </p:nvPr>
        </p:nvSpPr>
        <p:spPr>
          <a:xfrm>
            <a:off x="6469777" y="3158641"/>
            <a:ext cx="5722223" cy="921807"/>
          </a:xfrm>
        </p:spPr>
        <p:txBody>
          <a:bodyPr/>
          <a:lstStyle/>
          <a:p>
            <a:r>
              <a:rPr lang="en-US" dirty="0"/>
              <a:t>Thank you!</a:t>
            </a:r>
          </a:p>
        </p:txBody>
      </p:sp>
      <p:sp>
        <p:nvSpPr>
          <p:cNvPr id="5" name="Subtitle 4">
            <a:extLst>
              <a:ext uri="{FF2B5EF4-FFF2-40B4-BE49-F238E27FC236}">
                <a16:creationId xmlns:a16="http://schemas.microsoft.com/office/drawing/2014/main" id="{E3C40962-BA6A-43E4-97BA-511A9B90CF41}"/>
              </a:ext>
            </a:extLst>
          </p:cNvPr>
          <p:cNvSpPr>
            <a:spLocks noGrp="1"/>
          </p:cNvSpPr>
          <p:nvPr>
            <p:ph type="subTitle" idx="4294967295"/>
          </p:nvPr>
        </p:nvSpPr>
        <p:spPr>
          <a:xfrm>
            <a:off x="6469777" y="4509468"/>
            <a:ext cx="4540440" cy="503167"/>
          </a:xfrm>
        </p:spPr>
        <p:txBody>
          <a:bodyPr/>
          <a:lstStyle/>
          <a:p>
            <a:pPr marL="0" indent="0">
              <a:buNone/>
            </a:pPr>
            <a:r>
              <a:rPr lang="en-US" dirty="0"/>
              <a:t>Richard G. Gessner</a:t>
            </a:r>
          </a:p>
        </p:txBody>
      </p:sp>
      <p:sp>
        <p:nvSpPr>
          <p:cNvPr id="7" name="Text Placeholder 6">
            <a:extLst>
              <a:ext uri="{FF2B5EF4-FFF2-40B4-BE49-F238E27FC236}">
                <a16:creationId xmlns:a16="http://schemas.microsoft.com/office/drawing/2014/main" id="{11FDFFBF-E125-47CF-AAE0-ACC45013CE38}"/>
              </a:ext>
            </a:extLst>
          </p:cNvPr>
          <p:cNvSpPr>
            <a:spLocks noGrp="1"/>
          </p:cNvSpPr>
          <p:nvPr>
            <p:ph type="body" sz="quarter" idx="4294967295"/>
          </p:nvPr>
        </p:nvSpPr>
        <p:spPr>
          <a:xfrm>
            <a:off x="6929621" y="5012635"/>
            <a:ext cx="4533900" cy="503238"/>
          </a:xfrm>
        </p:spPr>
        <p:txBody>
          <a:bodyPr/>
          <a:lstStyle/>
          <a:p>
            <a:pPr marL="0" indent="0">
              <a:buNone/>
            </a:pPr>
            <a:r>
              <a:rPr lang="en-US" i="1" dirty="0"/>
              <a:t>Chairman</a:t>
            </a:r>
          </a:p>
        </p:txBody>
      </p:sp>
      <p:pic>
        <p:nvPicPr>
          <p:cNvPr id="23" name="Picture Placeholder 22">
            <a:extLst>
              <a:ext uri="{FF2B5EF4-FFF2-40B4-BE49-F238E27FC236}">
                <a16:creationId xmlns:a16="http://schemas.microsoft.com/office/drawing/2014/main" id="{4AA95A6D-2696-42CF-8934-954C1E9B3D2B}"/>
              </a:ext>
            </a:extLst>
          </p:cNvPr>
          <p:cNvPicPr>
            <a:picLocks noGrp="1" noChangeAspect="1"/>
          </p:cNvPicPr>
          <p:nvPr>
            <p:ph type="pic" sz="quarter" idx="10"/>
          </p:nvPr>
        </p:nvPicPr>
        <p:blipFill>
          <a:blip r:embed="rId3"/>
          <a:srcRect l="16660" r="16660"/>
          <a:stretch>
            <a:fillRect/>
          </a:stretch>
        </p:blipFill>
        <p:spPr/>
      </p:pic>
    </p:spTree>
    <p:extLst>
      <p:ext uri="{BB962C8B-B14F-4D97-AF65-F5344CB8AC3E}">
        <p14:creationId xmlns:p14="http://schemas.microsoft.com/office/powerpoint/2010/main" val="11247795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50832-0B36-43C5-98EC-4CD165D78718}"/>
              </a:ext>
            </a:extLst>
          </p:cNvPr>
          <p:cNvSpPr>
            <a:spLocks noGrp="1"/>
          </p:cNvSpPr>
          <p:nvPr>
            <p:ph type="title"/>
          </p:nvPr>
        </p:nvSpPr>
        <p:spPr>
          <a:xfrm>
            <a:off x="389329" y="628607"/>
            <a:ext cx="6081810" cy="1325563"/>
          </a:xfrm>
        </p:spPr>
        <p:txBody>
          <a:bodyPr/>
          <a:lstStyle/>
          <a:p>
            <a:r>
              <a:rPr lang="en-US" dirty="0"/>
              <a:t>Our History And Mission</a:t>
            </a:r>
            <a:br>
              <a:rPr lang="en-US" dirty="0"/>
            </a:br>
            <a:endParaRPr lang="en-US" dirty="0"/>
          </a:p>
        </p:txBody>
      </p:sp>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p:txBody>
          <a:bodyPr/>
          <a:lstStyle/>
          <a:p>
            <a:fld id="{9EC71654-96A5-4280-94F3-931C61A9F92C}" type="slidenum">
              <a:rPr lang="en-US" smtClean="0"/>
              <a:pPr/>
              <a:t>2</a:t>
            </a:fld>
            <a:endParaRPr lang="en-US" dirty="0"/>
          </a:p>
        </p:txBody>
      </p:sp>
      <p:sp>
        <p:nvSpPr>
          <p:cNvPr id="10" name="Text Placeholder 2">
            <a:extLst>
              <a:ext uri="{FF2B5EF4-FFF2-40B4-BE49-F238E27FC236}">
                <a16:creationId xmlns:a16="http://schemas.microsoft.com/office/drawing/2014/main" id="{A7A239EA-B1E9-4046-895A-AC17E11A300B}"/>
              </a:ext>
            </a:extLst>
          </p:cNvPr>
          <p:cNvSpPr txBox="1">
            <a:spLocks/>
          </p:cNvSpPr>
          <p:nvPr/>
        </p:nvSpPr>
        <p:spPr>
          <a:xfrm>
            <a:off x="533844" y="1545651"/>
            <a:ext cx="7945604" cy="6177975"/>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ts val="600"/>
              </a:spcAft>
            </a:pPr>
            <a:r>
              <a:rPr lang="en-US" dirty="0"/>
              <a:t>In 2016, the Wilmington Neighborhood Conservancy Land Bank (WNCLB) was created by the City of Wilmington and the State of Delaware legislation to return vacant, dilapidated, abandoned, and delinquent properties back to productive use. </a:t>
            </a:r>
          </a:p>
          <a:p>
            <a:pPr fontAlgn="base">
              <a:spcAft>
                <a:spcPts val="600"/>
              </a:spcAft>
            </a:pPr>
            <a:r>
              <a:rPr lang="en-US" dirty="0"/>
              <a:t>WNCLB receives our properties from several sources: The City of Wilmington, tax sales, and donations. </a:t>
            </a:r>
          </a:p>
          <a:p>
            <a:pPr fontAlgn="base">
              <a:spcAft>
                <a:spcPts val="600"/>
              </a:spcAft>
            </a:pPr>
            <a:r>
              <a:rPr lang="en-US" dirty="0"/>
              <a:t>Properties are held for redevelopment either individually or packaged and held for larger projects.</a:t>
            </a:r>
          </a:p>
          <a:p>
            <a:pPr fontAlgn="base">
              <a:spcAft>
                <a:spcPts val="600"/>
              </a:spcAft>
            </a:pPr>
            <a:r>
              <a:rPr lang="en-US" dirty="0"/>
              <a:t>WNCLB acquires strategic properties and transfer to local nonprofits to support their revitalization objectives. </a:t>
            </a:r>
          </a:p>
        </p:txBody>
      </p:sp>
      <p:pic>
        <p:nvPicPr>
          <p:cNvPr id="17" name="Picture Placeholder 12">
            <a:extLst>
              <a:ext uri="{FF2B5EF4-FFF2-40B4-BE49-F238E27FC236}">
                <a16:creationId xmlns:a16="http://schemas.microsoft.com/office/drawing/2014/main" id="{E4446081-4B30-489C-930A-6C45AE259096}"/>
              </a:ext>
            </a:extLst>
          </p:cNvPr>
          <p:cNvPicPr>
            <a:picLocks noGrp="1" noChangeAspect="1"/>
          </p:cNvPicPr>
          <p:nvPr>
            <p:ph type="pic" sz="quarter" idx="13"/>
          </p:nvPr>
        </p:nvPicPr>
        <p:blipFill rotWithShape="1">
          <a:blip r:embed="rId3"/>
          <a:srcRect l="19325" t="20487" r="20977" b="7419"/>
          <a:stretch/>
        </p:blipFill>
        <p:spPr>
          <a:xfrm>
            <a:off x="7999843" y="-24785"/>
            <a:ext cx="4180223" cy="2838323"/>
          </a:xfrm>
        </p:spPr>
      </p:pic>
      <p:pic>
        <p:nvPicPr>
          <p:cNvPr id="23" name="Picture 22">
            <a:extLst>
              <a:ext uri="{FF2B5EF4-FFF2-40B4-BE49-F238E27FC236}">
                <a16:creationId xmlns:a16="http://schemas.microsoft.com/office/drawing/2014/main" id="{D91666B5-AF78-4196-87AB-57DEE6C2B351}"/>
              </a:ext>
            </a:extLst>
          </p:cNvPr>
          <p:cNvPicPr>
            <a:picLocks noChangeAspect="1"/>
          </p:cNvPicPr>
          <p:nvPr/>
        </p:nvPicPr>
        <p:blipFill>
          <a:blip r:embed="rId4"/>
          <a:stretch>
            <a:fillRect/>
          </a:stretch>
        </p:blipFill>
        <p:spPr>
          <a:xfrm>
            <a:off x="9502958" y="5233183"/>
            <a:ext cx="1750234" cy="1167056"/>
          </a:xfrm>
          <a:prstGeom prst="rect">
            <a:avLst/>
          </a:prstGeom>
        </p:spPr>
      </p:pic>
    </p:spTree>
    <p:extLst>
      <p:ext uri="{BB962C8B-B14F-4D97-AF65-F5344CB8AC3E}">
        <p14:creationId xmlns:p14="http://schemas.microsoft.com/office/powerpoint/2010/main" val="908704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B985D-7833-4E74-AA1C-E9A4BC3CC6D1}"/>
              </a:ext>
            </a:extLst>
          </p:cNvPr>
          <p:cNvSpPr>
            <a:spLocks noGrp="1"/>
          </p:cNvSpPr>
          <p:nvPr>
            <p:ph type="title"/>
          </p:nvPr>
        </p:nvSpPr>
        <p:spPr>
          <a:xfrm>
            <a:off x="515155" y="41562"/>
            <a:ext cx="11150600" cy="920336"/>
          </a:xfrm>
        </p:spPr>
        <p:txBody>
          <a:bodyPr/>
          <a:lstStyle/>
          <a:p>
            <a:pPr algn="ctr"/>
            <a:r>
              <a:rPr lang="en-US" dirty="0"/>
              <a:t>Removing Blight from Neighborhoods</a:t>
            </a:r>
          </a:p>
        </p:txBody>
      </p:sp>
      <p:sp>
        <p:nvSpPr>
          <p:cNvPr id="7" name="Content Placeholder 6">
            <a:extLst>
              <a:ext uri="{FF2B5EF4-FFF2-40B4-BE49-F238E27FC236}">
                <a16:creationId xmlns:a16="http://schemas.microsoft.com/office/drawing/2014/main" id="{2E37A9B0-8DFC-4474-9F0A-612E661EF4EC}"/>
              </a:ext>
            </a:extLst>
          </p:cNvPr>
          <p:cNvSpPr>
            <a:spLocks noGrp="1"/>
          </p:cNvSpPr>
          <p:nvPr>
            <p:ph idx="4294967295"/>
          </p:nvPr>
        </p:nvSpPr>
        <p:spPr>
          <a:xfrm>
            <a:off x="225491" y="2539662"/>
            <a:ext cx="3689778" cy="495389"/>
          </a:xfrm>
        </p:spPr>
        <p:txBody>
          <a:bodyPr>
            <a:normAutofit/>
          </a:bodyPr>
          <a:lstStyle/>
          <a:p>
            <a:pPr marL="0" indent="0" algn="ctr">
              <a:buNone/>
            </a:pPr>
            <a:r>
              <a:rPr lang="en-US" sz="2000" b="1" dirty="0"/>
              <a:t>Homestead </a:t>
            </a:r>
          </a:p>
        </p:txBody>
      </p:sp>
      <p:sp>
        <p:nvSpPr>
          <p:cNvPr id="4" name="Slide Number Placeholder 3">
            <a:extLst>
              <a:ext uri="{FF2B5EF4-FFF2-40B4-BE49-F238E27FC236}">
                <a16:creationId xmlns:a16="http://schemas.microsoft.com/office/drawing/2014/main" id="{1B5E3677-5FC4-4712-BA70-5DBE574539E2}"/>
              </a:ext>
            </a:extLst>
          </p:cNvPr>
          <p:cNvSpPr>
            <a:spLocks noGrp="1"/>
          </p:cNvSpPr>
          <p:nvPr>
            <p:ph type="sldNum" sz="quarter" idx="12"/>
          </p:nvPr>
        </p:nvSpPr>
        <p:spPr/>
        <p:txBody>
          <a:bodyPr/>
          <a:lstStyle/>
          <a:p>
            <a:fld id="{9EC71654-96A5-4280-94F3-931C61A9F92C}" type="slidenum">
              <a:rPr lang="en-US" smtClean="0"/>
              <a:pPr/>
              <a:t>3</a:t>
            </a:fld>
            <a:endParaRPr lang="en-US" dirty="0"/>
          </a:p>
        </p:txBody>
      </p:sp>
      <p:sp>
        <p:nvSpPr>
          <p:cNvPr id="13" name="Content Placeholder 12">
            <a:extLst>
              <a:ext uri="{FF2B5EF4-FFF2-40B4-BE49-F238E27FC236}">
                <a16:creationId xmlns:a16="http://schemas.microsoft.com/office/drawing/2014/main" id="{ED9558FC-7E22-40AD-8052-6F81D2165245}"/>
              </a:ext>
            </a:extLst>
          </p:cNvPr>
          <p:cNvSpPr>
            <a:spLocks noGrp="1"/>
          </p:cNvSpPr>
          <p:nvPr>
            <p:ph idx="4294967295"/>
          </p:nvPr>
        </p:nvSpPr>
        <p:spPr>
          <a:xfrm>
            <a:off x="247800" y="3180500"/>
            <a:ext cx="3683413" cy="3133815"/>
          </a:xfrm>
        </p:spPr>
        <p:txBody>
          <a:bodyPr>
            <a:normAutofit/>
          </a:bodyPr>
          <a:lstStyle/>
          <a:p>
            <a:pPr marL="0" indent="0" algn="ctr" fontAlgn="base">
              <a:lnSpc>
                <a:spcPct val="100000"/>
              </a:lnSpc>
              <a:spcBef>
                <a:spcPts val="0"/>
              </a:spcBef>
              <a:buNone/>
            </a:pPr>
            <a:r>
              <a:rPr lang="en-US" sz="1600" b="0" i="0" dirty="0">
                <a:effectLst/>
                <a:latin typeface="Open Sans" panose="020B0606030504020204" pitchFamily="34" charset="0"/>
              </a:rPr>
              <a:t>Started in 2019 in conjunction with the City of Wilmington, the Homestead Program was launched for homebuyers committed to renovating their own home. </a:t>
            </a:r>
          </a:p>
          <a:p>
            <a:pPr marL="0" indent="0" algn="ctr" fontAlgn="base">
              <a:lnSpc>
                <a:spcPct val="100000"/>
              </a:lnSpc>
              <a:spcBef>
                <a:spcPts val="0"/>
              </a:spcBef>
              <a:buNone/>
            </a:pPr>
            <a:endParaRPr lang="en-US" sz="1600" dirty="0">
              <a:latin typeface="Open Sans" panose="020B0606030504020204" pitchFamily="34" charset="0"/>
            </a:endParaRPr>
          </a:p>
          <a:p>
            <a:pPr marL="0" indent="0" algn="ctr" fontAlgn="base">
              <a:lnSpc>
                <a:spcPct val="100000"/>
              </a:lnSpc>
              <a:spcBef>
                <a:spcPts val="0"/>
              </a:spcBef>
              <a:buNone/>
            </a:pPr>
            <a:r>
              <a:rPr lang="en-US" sz="1600" dirty="0">
                <a:latin typeface="Open Sans" panose="020B0606030504020204" pitchFamily="34" charset="0"/>
              </a:rPr>
              <a:t>Qualified buyers are able to purchase the property for $1.00.</a:t>
            </a:r>
            <a:endParaRPr lang="en-US" sz="1600" b="0" i="0" dirty="0">
              <a:effectLst/>
              <a:latin typeface="Open Sans" panose="020B0606030504020204" pitchFamily="34" charset="0"/>
            </a:endParaRPr>
          </a:p>
          <a:p>
            <a:pPr marL="0" indent="0" algn="ctr" fontAlgn="base">
              <a:lnSpc>
                <a:spcPct val="100000"/>
              </a:lnSpc>
              <a:spcBef>
                <a:spcPts val="0"/>
              </a:spcBef>
              <a:buNone/>
            </a:pPr>
            <a:endParaRPr lang="en-US" sz="1600" b="0" i="0" dirty="0">
              <a:solidFill>
                <a:srgbClr val="666666"/>
              </a:solidFill>
              <a:effectLst/>
              <a:latin typeface="Open Sans" panose="020B0606030504020204" pitchFamily="34" charset="0"/>
            </a:endParaRPr>
          </a:p>
          <a:p>
            <a:pPr algn="ctr"/>
            <a:endParaRPr lang="en-US" dirty="0"/>
          </a:p>
        </p:txBody>
      </p:sp>
      <p:pic>
        <p:nvPicPr>
          <p:cNvPr id="35" name="Picture 34">
            <a:extLst>
              <a:ext uri="{FF2B5EF4-FFF2-40B4-BE49-F238E27FC236}">
                <a16:creationId xmlns:a16="http://schemas.microsoft.com/office/drawing/2014/main" id="{CD319AEA-F0A0-4D32-9879-53030231516F}"/>
              </a:ext>
            </a:extLst>
          </p:cNvPr>
          <p:cNvPicPr>
            <a:picLocks noChangeAspect="1"/>
          </p:cNvPicPr>
          <p:nvPr/>
        </p:nvPicPr>
        <p:blipFill>
          <a:blip r:embed="rId3"/>
          <a:stretch>
            <a:fillRect/>
          </a:stretch>
        </p:blipFill>
        <p:spPr>
          <a:xfrm>
            <a:off x="1547461" y="1617126"/>
            <a:ext cx="925915" cy="839111"/>
          </a:xfrm>
          <a:prstGeom prst="rect">
            <a:avLst/>
          </a:prstGeom>
        </p:spPr>
      </p:pic>
      <p:sp>
        <p:nvSpPr>
          <p:cNvPr id="40" name="Rectangle 39">
            <a:extLst>
              <a:ext uri="{FF2B5EF4-FFF2-40B4-BE49-F238E27FC236}">
                <a16:creationId xmlns:a16="http://schemas.microsoft.com/office/drawing/2014/main" id="{3C33C4A1-FCDD-4FF0-B44D-A170D11CC6DB}"/>
              </a:ext>
            </a:extLst>
          </p:cNvPr>
          <p:cNvSpPr/>
          <p:nvPr/>
        </p:nvSpPr>
        <p:spPr>
          <a:xfrm>
            <a:off x="8085653" y="1319790"/>
            <a:ext cx="3892421" cy="48603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7" name="Picture 36">
            <a:extLst>
              <a:ext uri="{FF2B5EF4-FFF2-40B4-BE49-F238E27FC236}">
                <a16:creationId xmlns:a16="http://schemas.microsoft.com/office/drawing/2014/main" id="{661FDB3E-E95E-44BC-B4AF-EBFEFCBDDD56}"/>
              </a:ext>
            </a:extLst>
          </p:cNvPr>
          <p:cNvPicPr>
            <a:picLocks noChangeAspect="1"/>
          </p:cNvPicPr>
          <p:nvPr/>
        </p:nvPicPr>
        <p:blipFill>
          <a:blip r:embed="rId4"/>
          <a:stretch>
            <a:fillRect/>
          </a:stretch>
        </p:blipFill>
        <p:spPr>
          <a:xfrm>
            <a:off x="9536223" y="1596435"/>
            <a:ext cx="882567" cy="648135"/>
          </a:xfrm>
          <a:prstGeom prst="rect">
            <a:avLst/>
          </a:prstGeom>
        </p:spPr>
      </p:pic>
      <p:sp>
        <p:nvSpPr>
          <p:cNvPr id="47" name="TextBox 46">
            <a:extLst>
              <a:ext uri="{FF2B5EF4-FFF2-40B4-BE49-F238E27FC236}">
                <a16:creationId xmlns:a16="http://schemas.microsoft.com/office/drawing/2014/main" id="{C6E286B8-3A96-4EAE-91C0-16F3C2BF1F13}"/>
              </a:ext>
            </a:extLst>
          </p:cNvPr>
          <p:cNvSpPr txBox="1"/>
          <p:nvPr/>
        </p:nvSpPr>
        <p:spPr>
          <a:xfrm>
            <a:off x="7993279" y="3039419"/>
            <a:ext cx="3924254" cy="2831544"/>
          </a:xfrm>
          <a:prstGeom prst="rect">
            <a:avLst/>
          </a:prstGeom>
          <a:noFill/>
        </p:spPr>
        <p:txBody>
          <a:bodyPr wrap="square">
            <a:spAutoFit/>
          </a:bodyPr>
          <a:lstStyle/>
          <a:p>
            <a:pPr marL="0" indent="0" algn="ctr" fontAlgn="base">
              <a:buNone/>
            </a:pPr>
            <a:endParaRPr lang="en-US" dirty="0">
              <a:latin typeface="Open Sans" panose="020B0606030504020204" pitchFamily="34" charset="0"/>
            </a:endParaRPr>
          </a:p>
          <a:p>
            <a:pPr marL="0" indent="0" algn="ctr" fontAlgn="base">
              <a:buNone/>
            </a:pPr>
            <a:r>
              <a:rPr lang="en-US" sz="1600" b="0" i="0" dirty="0">
                <a:effectLst/>
                <a:latin typeface="Open Sans" panose="020B0606030504020204" pitchFamily="34" charset="0"/>
              </a:rPr>
              <a:t>WNCLB will sell properties to responsible investors that will tackle the challenges of rehabilitating the vacant units for sale to homeowners. </a:t>
            </a:r>
          </a:p>
          <a:p>
            <a:pPr marL="0" indent="0" algn="ctr" fontAlgn="base">
              <a:buNone/>
            </a:pPr>
            <a:endParaRPr lang="en-US" sz="1600" dirty="0">
              <a:latin typeface="Open Sans" panose="020B0606030504020204" pitchFamily="34" charset="0"/>
            </a:endParaRPr>
          </a:p>
          <a:p>
            <a:pPr marL="0" indent="0" algn="ctr" fontAlgn="base">
              <a:buNone/>
            </a:pPr>
            <a:r>
              <a:rPr lang="en-US" sz="1600" b="0" i="0" dirty="0">
                <a:effectLst/>
                <a:latin typeface="Open Sans" panose="020B0606030504020204" pitchFamily="34" charset="0"/>
              </a:rPr>
              <a:t>Homeownership plays a vital role in building strong communities, improving health, reducing crime and promoting increased resident participation.</a:t>
            </a:r>
            <a:endParaRPr lang="en-US" sz="1600" dirty="0"/>
          </a:p>
        </p:txBody>
      </p:sp>
      <p:sp>
        <p:nvSpPr>
          <p:cNvPr id="50" name="Rectangle 49">
            <a:extLst>
              <a:ext uri="{FF2B5EF4-FFF2-40B4-BE49-F238E27FC236}">
                <a16:creationId xmlns:a16="http://schemas.microsoft.com/office/drawing/2014/main" id="{D427E2A2-FD4D-48A4-A360-92620B5CEAF7}"/>
              </a:ext>
            </a:extLst>
          </p:cNvPr>
          <p:cNvSpPr/>
          <p:nvPr/>
        </p:nvSpPr>
        <p:spPr>
          <a:xfrm>
            <a:off x="166641" y="1249755"/>
            <a:ext cx="3892421" cy="4860348"/>
          </a:xfrm>
          <a:prstGeom prst="rect">
            <a:avLst/>
          </a:prstGeom>
          <a:solidFill>
            <a:schemeClr val="accent1">
              <a:lumMod val="60000"/>
              <a:lumOff val="40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2" name="TextBox 51">
            <a:extLst>
              <a:ext uri="{FF2B5EF4-FFF2-40B4-BE49-F238E27FC236}">
                <a16:creationId xmlns:a16="http://schemas.microsoft.com/office/drawing/2014/main" id="{CCEB4BF7-366B-447B-BA1F-0B2EA0B0FF52}"/>
              </a:ext>
            </a:extLst>
          </p:cNvPr>
          <p:cNvSpPr txBox="1"/>
          <p:nvPr/>
        </p:nvSpPr>
        <p:spPr>
          <a:xfrm>
            <a:off x="8175182" y="2431937"/>
            <a:ext cx="3613781" cy="707886"/>
          </a:xfrm>
          <a:prstGeom prst="rect">
            <a:avLst/>
          </a:prstGeom>
          <a:noFill/>
        </p:spPr>
        <p:txBody>
          <a:bodyPr wrap="square">
            <a:spAutoFit/>
          </a:bodyPr>
          <a:lstStyle/>
          <a:p>
            <a:pPr marL="0" indent="0" algn="ctr">
              <a:buNone/>
            </a:pPr>
            <a:r>
              <a:rPr lang="en-US" sz="2000" b="1" dirty="0"/>
              <a:t>Investor Rehab for Homeownership</a:t>
            </a:r>
          </a:p>
        </p:txBody>
      </p:sp>
      <p:pic>
        <p:nvPicPr>
          <p:cNvPr id="53" name="Picture 52">
            <a:extLst>
              <a:ext uri="{FF2B5EF4-FFF2-40B4-BE49-F238E27FC236}">
                <a16:creationId xmlns:a16="http://schemas.microsoft.com/office/drawing/2014/main" id="{505F85AB-41DA-4FAE-A9AF-B75303B084A0}"/>
              </a:ext>
            </a:extLst>
          </p:cNvPr>
          <p:cNvPicPr>
            <a:picLocks noChangeAspect="1"/>
          </p:cNvPicPr>
          <p:nvPr/>
        </p:nvPicPr>
        <p:blipFill>
          <a:blip r:embed="rId5"/>
          <a:stretch>
            <a:fillRect/>
          </a:stretch>
        </p:blipFill>
        <p:spPr>
          <a:xfrm>
            <a:off x="225491" y="90398"/>
            <a:ext cx="1665448" cy="1110521"/>
          </a:xfrm>
          <a:prstGeom prst="rect">
            <a:avLst/>
          </a:prstGeom>
        </p:spPr>
      </p:pic>
      <p:pic>
        <p:nvPicPr>
          <p:cNvPr id="54" name="Picture Placeholder 53">
            <a:extLst>
              <a:ext uri="{FF2B5EF4-FFF2-40B4-BE49-F238E27FC236}">
                <a16:creationId xmlns:a16="http://schemas.microsoft.com/office/drawing/2014/main" id="{14C3050E-00FB-4411-A8FA-E68696A7F8AA}"/>
              </a:ext>
            </a:extLst>
          </p:cNvPr>
          <p:cNvPicPr>
            <a:picLocks noGrp="1" noChangeAspect="1"/>
          </p:cNvPicPr>
          <p:nvPr>
            <p:ph type="pic" sz="quarter" idx="13"/>
          </p:nvPr>
        </p:nvPicPr>
        <p:blipFill rotWithShape="1">
          <a:blip r:embed="rId6"/>
          <a:srcRect l="2283" r="2283" b="6371"/>
          <a:stretch/>
        </p:blipFill>
        <p:spPr>
          <a:xfrm>
            <a:off x="4248173" y="1319792"/>
            <a:ext cx="3684565" cy="4852962"/>
          </a:xfrm>
        </p:spPr>
      </p:pic>
      <p:sp>
        <p:nvSpPr>
          <p:cNvPr id="55" name="TextBox 54">
            <a:extLst>
              <a:ext uri="{FF2B5EF4-FFF2-40B4-BE49-F238E27FC236}">
                <a16:creationId xmlns:a16="http://schemas.microsoft.com/office/drawing/2014/main" id="{A2CB9A77-998C-4A98-97E2-3BB2921AE3B6}"/>
              </a:ext>
            </a:extLst>
          </p:cNvPr>
          <p:cNvSpPr txBox="1"/>
          <p:nvPr/>
        </p:nvSpPr>
        <p:spPr>
          <a:xfrm>
            <a:off x="4911414" y="6224733"/>
            <a:ext cx="2118529" cy="338554"/>
          </a:xfrm>
          <a:prstGeom prst="rect">
            <a:avLst/>
          </a:prstGeom>
          <a:noFill/>
        </p:spPr>
        <p:txBody>
          <a:bodyPr wrap="none" rtlCol="0">
            <a:spAutoFit/>
          </a:bodyPr>
          <a:lstStyle/>
          <a:p>
            <a:r>
              <a:rPr lang="en-US" sz="1600" i="1" dirty="0"/>
              <a:t>13 W 27</a:t>
            </a:r>
            <a:r>
              <a:rPr lang="en-US" sz="1600" i="1" baseline="30000" dirty="0"/>
              <a:t>th</a:t>
            </a:r>
            <a:r>
              <a:rPr lang="en-US" sz="1600" i="1" dirty="0"/>
              <a:t> Street Rehab</a:t>
            </a:r>
          </a:p>
        </p:txBody>
      </p:sp>
    </p:spTree>
    <p:extLst>
      <p:ext uri="{BB962C8B-B14F-4D97-AF65-F5344CB8AC3E}">
        <p14:creationId xmlns:p14="http://schemas.microsoft.com/office/powerpoint/2010/main" val="460269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B985D-7833-4E74-AA1C-E9A4BC3CC6D1}"/>
              </a:ext>
            </a:extLst>
          </p:cNvPr>
          <p:cNvSpPr>
            <a:spLocks noGrp="1"/>
          </p:cNvSpPr>
          <p:nvPr>
            <p:ph type="title"/>
          </p:nvPr>
        </p:nvSpPr>
        <p:spPr>
          <a:xfrm>
            <a:off x="515938" y="683305"/>
            <a:ext cx="11150600" cy="920336"/>
          </a:xfrm>
        </p:spPr>
        <p:txBody>
          <a:bodyPr/>
          <a:lstStyle/>
          <a:p>
            <a:pPr algn="ctr"/>
            <a:r>
              <a:rPr lang="en-US" dirty="0"/>
              <a:t>Removing Blight from neighborhoods</a:t>
            </a:r>
            <a:br>
              <a:rPr lang="en-US" dirty="0"/>
            </a:br>
            <a:endParaRPr lang="en-US" dirty="0"/>
          </a:p>
        </p:txBody>
      </p:sp>
      <p:sp>
        <p:nvSpPr>
          <p:cNvPr id="7" name="Content Placeholder 6">
            <a:extLst>
              <a:ext uri="{FF2B5EF4-FFF2-40B4-BE49-F238E27FC236}">
                <a16:creationId xmlns:a16="http://schemas.microsoft.com/office/drawing/2014/main" id="{2E37A9B0-8DFC-4474-9F0A-612E661EF4EC}"/>
              </a:ext>
            </a:extLst>
          </p:cNvPr>
          <p:cNvSpPr>
            <a:spLocks noGrp="1"/>
          </p:cNvSpPr>
          <p:nvPr>
            <p:ph idx="4294967295"/>
          </p:nvPr>
        </p:nvSpPr>
        <p:spPr>
          <a:xfrm>
            <a:off x="225491" y="2539662"/>
            <a:ext cx="3689778" cy="495389"/>
          </a:xfrm>
        </p:spPr>
        <p:txBody>
          <a:bodyPr>
            <a:normAutofit/>
          </a:bodyPr>
          <a:lstStyle/>
          <a:p>
            <a:pPr marL="0" indent="0" algn="ctr">
              <a:buNone/>
            </a:pPr>
            <a:r>
              <a:rPr lang="en-US" sz="2000" b="1" dirty="0"/>
              <a:t>Side Yard Program</a:t>
            </a:r>
          </a:p>
        </p:txBody>
      </p:sp>
      <p:sp>
        <p:nvSpPr>
          <p:cNvPr id="4" name="Slide Number Placeholder 3">
            <a:extLst>
              <a:ext uri="{FF2B5EF4-FFF2-40B4-BE49-F238E27FC236}">
                <a16:creationId xmlns:a16="http://schemas.microsoft.com/office/drawing/2014/main" id="{1B5E3677-5FC4-4712-BA70-5DBE574539E2}"/>
              </a:ext>
            </a:extLst>
          </p:cNvPr>
          <p:cNvSpPr>
            <a:spLocks noGrp="1"/>
          </p:cNvSpPr>
          <p:nvPr>
            <p:ph type="sldNum" sz="quarter" idx="12"/>
          </p:nvPr>
        </p:nvSpPr>
        <p:spPr/>
        <p:txBody>
          <a:bodyPr/>
          <a:lstStyle/>
          <a:p>
            <a:fld id="{9EC71654-96A5-4280-94F3-931C61A9F92C}" type="slidenum">
              <a:rPr lang="en-US" smtClean="0"/>
              <a:pPr/>
              <a:t>4</a:t>
            </a:fld>
            <a:endParaRPr lang="en-US" dirty="0"/>
          </a:p>
        </p:txBody>
      </p:sp>
      <p:sp>
        <p:nvSpPr>
          <p:cNvPr id="13" name="Content Placeholder 12">
            <a:extLst>
              <a:ext uri="{FF2B5EF4-FFF2-40B4-BE49-F238E27FC236}">
                <a16:creationId xmlns:a16="http://schemas.microsoft.com/office/drawing/2014/main" id="{ED9558FC-7E22-40AD-8052-6F81D2165245}"/>
              </a:ext>
            </a:extLst>
          </p:cNvPr>
          <p:cNvSpPr>
            <a:spLocks noGrp="1"/>
          </p:cNvSpPr>
          <p:nvPr>
            <p:ph idx="4294967295"/>
          </p:nvPr>
        </p:nvSpPr>
        <p:spPr>
          <a:xfrm>
            <a:off x="247800" y="3180500"/>
            <a:ext cx="3683413" cy="3133815"/>
          </a:xfrm>
        </p:spPr>
        <p:txBody>
          <a:bodyPr>
            <a:normAutofit/>
          </a:bodyPr>
          <a:lstStyle/>
          <a:p>
            <a:pPr marL="0" indent="0" algn="ctr">
              <a:buNone/>
            </a:pPr>
            <a:r>
              <a:rPr lang="en-US" sz="1600" b="0" i="0" dirty="0">
                <a:effectLst/>
                <a:latin typeface="Open Sans" panose="020B0606030504020204" pitchFamily="34" charset="0"/>
                <a:ea typeface="Open Sans" panose="020B0606030504020204" pitchFamily="34" charset="0"/>
                <a:cs typeface="Open Sans" panose="020B0606030504020204" pitchFamily="34" charset="0"/>
              </a:rPr>
              <a:t>The Wilmington Neighborhood Conservancy Land Bank will sell our lot</a:t>
            </a:r>
            <a:r>
              <a:rPr lang="en-US" sz="1600" dirty="0">
                <a:latin typeface="Open Sans" panose="020B0606030504020204" pitchFamily="34" charset="0"/>
                <a:ea typeface="Open Sans" panose="020B0606030504020204" pitchFamily="34" charset="0"/>
                <a:cs typeface="Open Sans" panose="020B0606030504020204" pitchFamily="34" charset="0"/>
              </a:rPr>
              <a:t>s</a:t>
            </a:r>
            <a:r>
              <a:rPr lang="en-US" sz="1600" b="0" i="0" dirty="0">
                <a:effectLst/>
                <a:latin typeface="Open Sans" panose="020B0606030504020204" pitchFamily="34" charset="0"/>
                <a:ea typeface="Open Sans" panose="020B0606030504020204" pitchFamily="34" charset="0"/>
                <a:cs typeface="Open Sans" panose="020B0606030504020204" pitchFamily="34" charset="0"/>
              </a:rPr>
              <a:t> for a nominal fee if you live adjacent to the property.  The Side Yard program allows residents to expand their yards.</a:t>
            </a:r>
          </a:p>
          <a:p>
            <a:pPr marL="0" indent="0" algn="ctr">
              <a:buNone/>
            </a:pPr>
            <a:r>
              <a:rPr lang="en-US" sz="1600" b="0" i="0" dirty="0">
                <a:effectLst/>
                <a:latin typeface="Open Sans" panose="020B0606030504020204" pitchFamily="34" charset="0"/>
                <a:ea typeface="Open Sans" panose="020B0606030504020204" pitchFamily="34" charset="0"/>
                <a:cs typeface="Open Sans" panose="020B0606030504020204" pitchFamily="34" charset="0"/>
              </a:rPr>
              <a:t>Many Wilmington residents have taken advantage of the program improving the value of their properties and helping to beautify their streets and neighborhoods.</a:t>
            </a:r>
            <a:endParaRPr lang="en-US" sz="1600" dirty="0">
              <a:latin typeface="Open Sans" panose="020B0606030504020204" pitchFamily="34" charset="0"/>
              <a:ea typeface="Open Sans" panose="020B0606030504020204" pitchFamily="34" charset="0"/>
              <a:cs typeface="Open Sans" panose="020B0606030504020204" pitchFamily="34" charset="0"/>
            </a:endParaRPr>
          </a:p>
          <a:p>
            <a:pPr algn="ctr"/>
            <a:endParaRPr lang="en-US" dirty="0"/>
          </a:p>
        </p:txBody>
      </p:sp>
      <p:sp>
        <p:nvSpPr>
          <p:cNvPr id="40" name="Rectangle 39">
            <a:extLst>
              <a:ext uri="{FF2B5EF4-FFF2-40B4-BE49-F238E27FC236}">
                <a16:creationId xmlns:a16="http://schemas.microsoft.com/office/drawing/2014/main" id="{3C33C4A1-FCDD-4FF0-B44D-A170D11CC6DB}"/>
              </a:ext>
            </a:extLst>
          </p:cNvPr>
          <p:cNvSpPr/>
          <p:nvPr/>
        </p:nvSpPr>
        <p:spPr>
          <a:xfrm>
            <a:off x="8085653" y="1319790"/>
            <a:ext cx="3892421" cy="486034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7" name="TextBox 46">
            <a:extLst>
              <a:ext uri="{FF2B5EF4-FFF2-40B4-BE49-F238E27FC236}">
                <a16:creationId xmlns:a16="http://schemas.microsoft.com/office/drawing/2014/main" id="{C6E286B8-3A96-4EAE-91C0-16F3C2BF1F13}"/>
              </a:ext>
            </a:extLst>
          </p:cNvPr>
          <p:cNvSpPr txBox="1"/>
          <p:nvPr/>
        </p:nvSpPr>
        <p:spPr>
          <a:xfrm>
            <a:off x="8044375" y="3028555"/>
            <a:ext cx="3892421" cy="2831544"/>
          </a:xfrm>
          <a:prstGeom prst="rect">
            <a:avLst/>
          </a:prstGeom>
          <a:noFill/>
        </p:spPr>
        <p:txBody>
          <a:bodyPr wrap="square">
            <a:spAutoFit/>
          </a:bodyPr>
          <a:lstStyle/>
          <a:p>
            <a:pPr marL="0" indent="0" algn="ctr" fontAlgn="base">
              <a:buNone/>
            </a:pPr>
            <a:endParaRPr lang="en-US" dirty="0">
              <a:latin typeface="Open Sans" panose="020B0606030504020204" pitchFamily="34" charset="0"/>
            </a:endParaRPr>
          </a:p>
          <a:p>
            <a:pPr marL="0" indent="0" algn="ctr" fontAlgn="base">
              <a:buNone/>
            </a:pPr>
            <a:r>
              <a:rPr lang="en-US" sz="1600" dirty="0">
                <a:effectLst/>
                <a:latin typeface="Open Sans" panose="020B0606030504020204" pitchFamily="34" charset="0"/>
                <a:ea typeface="Open Sans" panose="020B0606030504020204" pitchFamily="34" charset="0"/>
                <a:cs typeface="Open Sans" panose="020B0606030504020204" pitchFamily="34" charset="0"/>
              </a:rPr>
              <a:t>Sound rental housing stock is vital in each community for individuals where homeownership is not realistic or desirable. </a:t>
            </a:r>
          </a:p>
          <a:p>
            <a:pPr marL="0" indent="0" algn="ctr" fontAlgn="base">
              <a:buNone/>
            </a:pPr>
            <a:endParaRPr lang="en-US" sz="1600" dirty="0">
              <a:effectLst/>
              <a:latin typeface="Open Sans" panose="020B0606030504020204" pitchFamily="34" charset="0"/>
              <a:ea typeface="Open Sans" panose="020B0606030504020204" pitchFamily="34" charset="0"/>
              <a:cs typeface="Open Sans" panose="020B0606030504020204" pitchFamily="34" charset="0"/>
            </a:endParaRPr>
          </a:p>
          <a:p>
            <a:pPr marL="0" indent="0" algn="ctr" fontAlgn="base">
              <a:buNone/>
            </a:pPr>
            <a:r>
              <a:rPr lang="en-US" sz="1600" dirty="0">
                <a:effectLst/>
                <a:latin typeface="Open Sans" panose="020B0606030504020204" pitchFamily="34" charset="0"/>
                <a:ea typeface="Open Sans" panose="020B0606030504020204" pitchFamily="34" charset="0"/>
                <a:cs typeface="Open Sans" panose="020B0606030504020204" pitchFamily="34" charset="0"/>
              </a:rPr>
              <a:t>WNCLB seeks to support neighborhood stability through a comprehensive housing approach which includes quality affordable rentals. </a:t>
            </a:r>
          </a:p>
        </p:txBody>
      </p:sp>
      <p:sp>
        <p:nvSpPr>
          <p:cNvPr id="50" name="Rectangle 49">
            <a:extLst>
              <a:ext uri="{FF2B5EF4-FFF2-40B4-BE49-F238E27FC236}">
                <a16:creationId xmlns:a16="http://schemas.microsoft.com/office/drawing/2014/main" id="{D427E2A2-FD4D-48A4-A360-92620B5CEAF7}"/>
              </a:ext>
            </a:extLst>
          </p:cNvPr>
          <p:cNvSpPr/>
          <p:nvPr/>
        </p:nvSpPr>
        <p:spPr>
          <a:xfrm>
            <a:off x="213927" y="1327060"/>
            <a:ext cx="3892421" cy="4860348"/>
          </a:xfrm>
          <a:prstGeom prst="rect">
            <a:avLst/>
          </a:prstGeom>
          <a:solidFill>
            <a:schemeClr val="accent1">
              <a:lumMod val="60000"/>
              <a:lumOff val="40000"/>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2" name="TextBox 51">
            <a:extLst>
              <a:ext uri="{FF2B5EF4-FFF2-40B4-BE49-F238E27FC236}">
                <a16:creationId xmlns:a16="http://schemas.microsoft.com/office/drawing/2014/main" id="{CCEB4BF7-366B-447B-BA1F-0B2EA0B0FF52}"/>
              </a:ext>
            </a:extLst>
          </p:cNvPr>
          <p:cNvSpPr txBox="1"/>
          <p:nvPr/>
        </p:nvSpPr>
        <p:spPr>
          <a:xfrm>
            <a:off x="8044375" y="2431937"/>
            <a:ext cx="3613781" cy="707886"/>
          </a:xfrm>
          <a:prstGeom prst="rect">
            <a:avLst/>
          </a:prstGeom>
          <a:noFill/>
        </p:spPr>
        <p:txBody>
          <a:bodyPr wrap="square">
            <a:spAutoFit/>
          </a:bodyPr>
          <a:lstStyle/>
          <a:p>
            <a:pPr marL="0" indent="0" algn="ctr">
              <a:buNone/>
            </a:pPr>
            <a:r>
              <a:rPr lang="en-US" sz="2000" b="1" dirty="0"/>
              <a:t>Investor Rehab for Affordable Rental</a:t>
            </a:r>
          </a:p>
        </p:txBody>
      </p:sp>
      <p:pic>
        <p:nvPicPr>
          <p:cNvPr id="5" name="Picture 4">
            <a:extLst>
              <a:ext uri="{FF2B5EF4-FFF2-40B4-BE49-F238E27FC236}">
                <a16:creationId xmlns:a16="http://schemas.microsoft.com/office/drawing/2014/main" id="{EF2B3F68-DA90-4EA9-A70D-F99245AEC8C6}"/>
              </a:ext>
            </a:extLst>
          </p:cNvPr>
          <p:cNvPicPr>
            <a:picLocks noChangeAspect="1"/>
          </p:cNvPicPr>
          <p:nvPr/>
        </p:nvPicPr>
        <p:blipFill>
          <a:blip r:embed="rId3"/>
          <a:stretch>
            <a:fillRect/>
          </a:stretch>
        </p:blipFill>
        <p:spPr>
          <a:xfrm flipH="1">
            <a:off x="1687212" y="1579879"/>
            <a:ext cx="838187" cy="875820"/>
          </a:xfrm>
          <a:prstGeom prst="rect">
            <a:avLst/>
          </a:prstGeom>
        </p:spPr>
      </p:pic>
      <p:pic>
        <p:nvPicPr>
          <p:cNvPr id="16" name="Picture 15">
            <a:extLst>
              <a:ext uri="{FF2B5EF4-FFF2-40B4-BE49-F238E27FC236}">
                <a16:creationId xmlns:a16="http://schemas.microsoft.com/office/drawing/2014/main" id="{B8A605B6-C7C3-41BA-8241-331E5F66CDEC}"/>
              </a:ext>
            </a:extLst>
          </p:cNvPr>
          <p:cNvPicPr>
            <a:picLocks noChangeAspect="1"/>
          </p:cNvPicPr>
          <p:nvPr/>
        </p:nvPicPr>
        <p:blipFill>
          <a:blip r:embed="rId4"/>
          <a:stretch>
            <a:fillRect/>
          </a:stretch>
        </p:blipFill>
        <p:spPr>
          <a:xfrm>
            <a:off x="9423720" y="1589440"/>
            <a:ext cx="1116703" cy="802630"/>
          </a:xfrm>
          <a:prstGeom prst="rect">
            <a:avLst/>
          </a:prstGeom>
        </p:spPr>
      </p:pic>
      <p:pic>
        <p:nvPicPr>
          <p:cNvPr id="20" name="Picture Placeholder 19">
            <a:extLst>
              <a:ext uri="{FF2B5EF4-FFF2-40B4-BE49-F238E27FC236}">
                <a16:creationId xmlns:a16="http://schemas.microsoft.com/office/drawing/2014/main" id="{4D1E93FE-2EFA-4D6F-8AEF-4EE80FC36730}"/>
              </a:ext>
            </a:extLst>
          </p:cNvPr>
          <p:cNvPicPr>
            <a:picLocks noGrp="1" noChangeAspect="1"/>
          </p:cNvPicPr>
          <p:nvPr>
            <p:ph type="pic" sz="quarter" idx="13"/>
          </p:nvPr>
        </p:nvPicPr>
        <p:blipFill>
          <a:blip r:embed="rId5"/>
          <a:srcRect l="24733" r="24733"/>
          <a:stretch>
            <a:fillRect/>
          </a:stretch>
        </p:blipFill>
        <p:spPr>
          <a:xfrm>
            <a:off x="4233079" y="1327060"/>
            <a:ext cx="3684565" cy="4860839"/>
          </a:xfrm>
        </p:spPr>
      </p:pic>
      <p:sp>
        <p:nvSpPr>
          <p:cNvPr id="21" name="TextBox 20">
            <a:extLst>
              <a:ext uri="{FF2B5EF4-FFF2-40B4-BE49-F238E27FC236}">
                <a16:creationId xmlns:a16="http://schemas.microsoft.com/office/drawing/2014/main" id="{66D24AE0-EC70-4B64-85E8-151A9D88D1B1}"/>
              </a:ext>
            </a:extLst>
          </p:cNvPr>
          <p:cNvSpPr txBox="1"/>
          <p:nvPr/>
        </p:nvSpPr>
        <p:spPr>
          <a:xfrm>
            <a:off x="4928180" y="6187408"/>
            <a:ext cx="2093971" cy="584775"/>
          </a:xfrm>
          <a:prstGeom prst="rect">
            <a:avLst/>
          </a:prstGeom>
          <a:noFill/>
        </p:spPr>
        <p:txBody>
          <a:bodyPr wrap="none" rtlCol="0">
            <a:spAutoFit/>
          </a:bodyPr>
          <a:lstStyle/>
          <a:p>
            <a:r>
              <a:rPr lang="en-US" sz="1600" i="1" dirty="0"/>
              <a:t>1105 Oak Street Rehab</a:t>
            </a:r>
          </a:p>
          <a:p>
            <a:pPr algn="ctr"/>
            <a:r>
              <a:rPr lang="en-US" sz="1600" i="1" dirty="0"/>
              <a:t> Kitchen</a:t>
            </a:r>
          </a:p>
        </p:txBody>
      </p:sp>
      <p:pic>
        <p:nvPicPr>
          <p:cNvPr id="30" name="Picture 29">
            <a:extLst>
              <a:ext uri="{FF2B5EF4-FFF2-40B4-BE49-F238E27FC236}">
                <a16:creationId xmlns:a16="http://schemas.microsoft.com/office/drawing/2014/main" id="{743C0AFF-D172-4C4E-A485-6C2A3BF02B52}"/>
              </a:ext>
            </a:extLst>
          </p:cNvPr>
          <p:cNvPicPr>
            <a:picLocks noChangeAspect="1"/>
          </p:cNvPicPr>
          <p:nvPr/>
        </p:nvPicPr>
        <p:blipFill>
          <a:blip r:embed="rId6"/>
          <a:stretch>
            <a:fillRect/>
          </a:stretch>
        </p:blipFill>
        <p:spPr>
          <a:xfrm>
            <a:off x="225491" y="90398"/>
            <a:ext cx="1665448" cy="1110521"/>
          </a:xfrm>
          <a:prstGeom prst="rect">
            <a:avLst/>
          </a:prstGeom>
        </p:spPr>
      </p:pic>
    </p:spTree>
    <p:extLst>
      <p:ext uri="{BB962C8B-B14F-4D97-AF65-F5344CB8AC3E}">
        <p14:creationId xmlns:p14="http://schemas.microsoft.com/office/powerpoint/2010/main" val="32653284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360326" y="411255"/>
            <a:ext cx="11150600" cy="920336"/>
          </a:xfrm>
        </p:spPr>
        <p:txBody>
          <a:bodyPr/>
          <a:lstStyle/>
          <a:p>
            <a:r>
              <a:rPr lang="en-US" dirty="0"/>
              <a:t>Dispositions To-Date (2018-2021)</a:t>
            </a:r>
          </a:p>
        </p:txBody>
      </p:sp>
      <p:sp>
        <p:nvSpPr>
          <p:cNvPr id="4" name="Slide Number Placeholder 3"/>
          <p:cNvSpPr>
            <a:spLocks noGrp="1"/>
          </p:cNvSpPr>
          <p:nvPr>
            <p:ph type="sldNum" sz="quarter" idx="12"/>
          </p:nvPr>
        </p:nvSpPr>
        <p:spPr/>
        <p:txBody>
          <a:bodyPr/>
          <a:lstStyle/>
          <a:p>
            <a:r>
              <a:rPr lang="en-US" dirty="0"/>
              <a:t>9</a:t>
            </a:r>
          </a:p>
        </p:txBody>
      </p:sp>
      <p:graphicFrame>
        <p:nvGraphicFramePr>
          <p:cNvPr id="5" name="Content Placeholder 4">
            <a:extLst>
              <a:ext uri="{FF2B5EF4-FFF2-40B4-BE49-F238E27FC236}">
                <a16:creationId xmlns:a16="http://schemas.microsoft.com/office/drawing/2014/main" id="{F02DCCA4-78E1-4903-AD0A-8172EE8B1725}"/>
              </a:ext>
            </a:extLst>
          </p:cNvPr>
          <p:cNvGraphicFramePr>
            <a:graphicFrameLocks/>
          </p:cNvGraphicFramePr>
          <p:nvPr>
            <p:extLst>
              <p:ext uri="{D42A27DB-BD31-4B8C-83A1-F6EECF244321}">
                <p14:modId xmlns:p14="http://schemas.microsoft.com/office/powerpoint/2010/main" val="1226960085"/>
              </p:ext>
            </p:extLst>
          </p:nvPr>
        </p:nvGraphicFramePr>
        <p:xfrm>
          <a:off x="1090448" y="1555175"/>
          <a:ext cx="10011103" cy="3747650"/>
        </p:xfrm>
        <a:graphic>
          <a:graphicData uri="http://schemas.openxmlformats.org/drawingml/2006/table">
            <a:tbl>
              <a:tblPr firstRow="1" bandRow="1">
                <a:tableStyleId>{5C22544A-7EE6-4342-B048-85BDC9FD1C3A}</a:tableStyleId>
              </a:tblPr>
              <a:tblGrid>
                <a:gridCol w="1182413">
                  <a:extLst>
                    <a:ext uri="{9D8B030D-6E8A-4147-A177-3AD203B41FA5}">
                      <a16:colId xmlns:a16="http://schemas.microsoft.com/office/drawing/2014/main" val="20000"/>
                    </a:ext>
                  </a:extLst>
                </a:gridCol>
                <a:gridCol w="1229711">
                  <a:extLst>
                    <a:ext uri="{9D8B030D-6E8A-4147-A177-3AD203B41FA5}">
                      <a16:colId xmlns:a16="http://schemas.microsoft.com/office/drawing/2014/main" val="20001"/>
                    </a:ext>
                  </a:extLst>
                </a:gridCol>
                <a:gridCol w="1891862">
                  <a:extLst>
                    <a:ext uri="{9D8B030D-6E8A-4147-A177-3AD203B41FA5}">
                      <a16:colId xmlns:a16="http://schemas.microsoft.com/office/drawing/2014/main" val="20002"/>
                    </a:ext>
                  </a:extLst>
                </a:gridCol>
                <a:gridCol w="1340069">
                  <a:extLst>
                    <a:ext uri="{9D8B030D-6E8A-4147-A177-3AD203B41FA5}">
                      <a16:colId xmlns:a16="http://schemas.microsoft.com/office/drawing/2014/main" val="20003"/>
                    </a:ext>
                  </a:extLst>
                </a:gridCol>
                <a:gridCol w="1765738">
                  <a:extLst>
                    <a:ext uri="{9D8B030D-6E8A-4147-A177-3AD203B41FA5}">
                      <a16:colId xmlns:a16="http://schemas.microsoft.com/office/drawing/2014/main" val="20004"/>
                    </a:ext>
                  </a:extLst>
                </a:gridCol>
                <a:gridCol w="1560786">
                  <a:extLst>
                    <a:ext uri="{9D8B030D-6E8A-4147-A177-3AD203B41FA5}">
                      <a16:colId xmlns:a16="http://schemas.microsoft.com/office/drawing/2014/main" val="3843137697"/>
                    </a:ext>
                  </a:extLst>
                </a:gridCol>
                <a:gridCol w="1040524">
                  <a:extLst>
                    <a:ext uri="{9D8B030D-6E8A-4147-A177-3AD203B41FA5}">
                      <a16:colId xmlns:a16="http://schemas.microsoft.com/office/drawing/2014/main" val="2649022194"/>
                    </a:ext>
                  </a:extLst>
                </a:gridCol>
              </a:tblGrid>
              <a:tr h="0">
                <a:tc>
                  <a:txBody>
                    <a:bodyPr/>
                    <a:lstStyle/>
                    <a:p>
                      <a:endParaRPr lang="en-US" sz="1800" baseline="0" dirty="0">
                        <a:latin typeface="+mn-lt"/>
                        <a:cs typeface="Arial" panose="020B0604020202020204" pitchFamily="34" charset="0"/>
                      </a:endParaRPr>
                    </a:p>
                    <a:p>
                      <a:pPr algn="ctr"/>
                      <a:endParaRPr lang="en-US" sz="1800" baseline="0" dirty="0">
                        <a:latin typeface="+mn-lt"/>
                        <a:cs typeface="Arial" panose="020B0604020202020204" pitchFamily="34" charset="0"/>
                      </a:endParaRPr>
                    </a:p>
                    <a:p>
                      <a:pPr algn="ctr"/>
                      <a:r>
                        <a:rPr lang="en-US" sz="1800" baseline="0" dirty="0">
                          <a:latin typeface="+mn-lt"/>
                          <a:cs typeface="Arial" panose="020B0604020202020204" pitchFamily="34" charset="0"/>
                        </a:rPr>
                        <a:t>Year</a:t>
                      </a:r>
                    </a:p>
                  </a:txBody>
                  <a:tcPr marT="137160"/>
                </a:tc>
                <a:tc>
                  <a:txBody>
                    <a:bodyPr/>
                    <a:lstStyle/>
                    <a:p>
                      <a:pPr algn="ctr"/>
                      <a:r>
                        <a:rPr lang="en-US" sz="1800" baseline="0" dirty="0">
                          <a:latin typeface="+mn-lt"/>
                          <a:cs typeface="Arial" panose="020B0604020202020204" pitchFamily="34" charset="0"/>
                        </a:rPr>
                        <a:t>Side Lot</a:t>
                      </a:r>
                    </a:p>
                  </a:txBody>
                  <a:tcPr marT="137160" anchor="ctr"/>
                </a:tc>
                <a:tc>
                  <a:txBody>
                    <a:bodyPr/>
                    <a:lstStyle/>
                    <a:p>
                      <a:pPr algn="ctr"/>
                      <a:r>
                        <a:rPr lang="en-US" sz="1800" baseline="0" dirty="0">
                          <a:latin typeface="+mn-lt"/>
                          <a:cs typeface="Arial" panose="020B0604020202020204" pitchFamily="34" charset="0"/>
                        </a:rPr>
                        <a:t>Investor Rehab for Homeownership</a:t>
                      </a:r>
                    </a:p>
                  </a:txBody>
                  <a:tcPr marT="137160" anchor="ctr"/>
                </a:tc>
                <a:tc>
                  <a:txBody>
                    <a:bodyPr/>
                    <a:lstStyle/>
                    <a:p>
                      <a:pPr algn="ctr"/>
                      <a:r>
                        <a:rPr lang="en-US" sz="1800" baseline="0" dirty="0">
                          <a:latin typeface="+mn-lt"/>
                          <a:cs typeface="Arial" panose="020B0604020202020204" pitchFamily="34" charset="0"/>
                        </a:rPr>
                        <a:t>Homestead $1</a:t>
                      </a:r>
                    </a:p>
                  </a:txBody>
                  <a:tcPr marT="137160" anchor="ctr"/>
                </a:tc>
                <a:tc>
                  <a:txBody>
                    <a:bodyPr/>
                    <a:lstStyle/>
                    <a:p>
                      <a:pPr algn="ctr"/>
                      <a:r>
                        <a:rPr lang="en-US" sz="1800" baseline="0" dirty="0">
                          <a:latin typeface="+mn-lt"/>
                          <a:cs typeface="Arial" panose="020B0604020202020204" pitchFamily="34" charset="0"/>
                        </a:rPr>
                        <a:t>Non-Profit</a:t>
                      </a:r>
                    </a:p>
                    <a:p>
                      <a:pPr algn="ctr"/>
                      <a:r>
                        <a:rPr lang="en-US" sz="1800" baseline="0" dirty="0">
                          <a:latin typeface="+mn-lt"/>
                          <a:cs typeface="Arial" panose="020B0604020202020204" pitchFamily="34" charset="0"/>
                        </a:rPr>
                        <a:t>Joint Ventures Housing Projects</a:t>
                      </a:r>
                    </a:p>
                  </a:txBody>
                  <a:tcPr marT="137160" anchor="ctr"/>
                </a:tc>
                <a:tc>
                  <a:txBody>
                    <a:bodyPr/>
                    <a:lstStyle/>
                    <a:p>
                      <a:pPr algn="ctr"/>
                      <a:r>
                        <a:rPr lang="en-US" sz="1800" baseline="0" dirty="0">
                          <a:latin typeface="+mn-lt"/>
                          <a:cs typeface="Arial" panose="020B0604020202020204" pitchFamily="34" charset="0"/>
                        </a:rPr>
                        <a:t>Investor Rehab for Affordable Rental</a:t>
                      </a:r>
                    </a:p>
                  </a:txBody>
                  <a:tcPr marT="137160" anchor="ctr"/>
                </a:tc>
                <a:tc>
                  <a:txBody>
                    <a:bodyPr/>
                    <a:lstStyle/>
                    <a:p>
                      <a:pPr algn="ctr"/>
                      <a:r>
                        <a:rPr lang="en-US" sz="1800" baseline="0" dirty="0">
                          <a:latin typeface="+mn-lt"/>
                          <a:cs typeface="Arial" panose="020B0604020202020204" pitchFamily="34" charset="0"/>
                        </a:rPr>
                        <a:t>Total Units Sold</a:t>
                      </a:r>
                    </a:p>
                  </a:txBody>
                  <a:tcPr marT="137160" anchor="ctr"/>
                </a:tc>
                <a:extLst>
                  <a:ext uri="{0D108BD9-81ED-4DB2-BD59-A6C34878D82A}">
                    <a16:rowId xmlns:a16="http://schemas.microsoft.com/office/drawing/2014/main" val="10000"/>
                  </a:ext>
                </a:extLst>
              </a:tr>
              <a:tr h="493498">
                <a:tc>
                  <a:txBody>
                    <a:bodyPr/>
                    <a:lstStyle/>
                    <a:p>
                      <a:pPr algn="ctr"/>
                      <a:r>
                        <a:rPr lang="en-US" sz="1800" b="1" dirty="0">
                          <a:latin typeface="+mn-lt"/>
                          <a:cs typeface="Arial" panose="020B0604020202020204" pitchFamily="34" charset="0"/>
                        </a:rPr>
                        <a:t>2018</a:t>
                      </a:r>
                    </a:p>
                  </a:txBody>
                  <a:tcPr marT="137160"/>
                </a:tc>
                <a:tc>
                  <a:txBody>
                    <a:bodyPr/>
                    <a:lstStyle/>
                    <a:p>
                      <a:pPr algn="ctr"/>
                      <a:r>
                        <a:rPr lang="en-US" sz="1800" dirty="0">
                          <a:latin typeface="+mn-lt"/>
                          <a:cs typeface="Arial" panose="020B0604020202020204" pitchFamily="34" charset="0"/>
                        </a:rPr>
                        <a:t>1</a:t>
                      </a:r>
                    </a:p>
                  </a:txBody>
                  <a:tcPr marT="137160"/>
                </a:tc>
                <a:tc>
                  <a:txBody>
                    <a:bodyPr/>
                    <a:lstStyle/>
                    <a:p>
                      <a:pPr algn="ctr"/>
                      <a:r>
                        <a:rPr lang="en-US" sz="1800" dirty="0">
                          <a:latin typeface="+mn-lt"/>
                          <a:cs typeface="Arial" panose="020B0604020202020204" pitchFamily="34" charset="0"/>
                        </a:rPr>
                        <a:t>0</a:t>
                      </a:r>
                    </a:p>
                  </a:txBody>
                  <a:tcPr marT="137160"/>
                </a:tc>
                <a:tc>
                  <a:txBody>
                    <a:bodyPr/>
                    <a:lstStyle/>
                    <a:p>
                      <a:pPr algn="ctr"/>
                      <a:r>
                        <a:rPr lang="en-US" sz="1800" dirty="0">
                          <a:latin typeface="+mn-lt"/>
                          <a:cs typeface="Arial" panose="020B0604020202020204" pitchFamily="34" charset="0"/>
                        </a:rPr>
                        <a:t>2</a:t>
                      </a:r>
                    </a:p>
                  </a:txBody>
                  <a:tcPr marT="137160"/>
                </a:tc>
                <a:tc>
                  <a:txBody>
                    <a:bodyPr/>
                    <a:lstStyle/>
                    <a:p>
                      <a:pPr algn="ctr"/>
                      <a:r>
                        <a:rPr lang="en-US" sz="1800" dirty="0">
                          <a:latin typeface="+mn-lt"/>
                          <a:cs typeface="Arial" panose="020B0604020202020204" pitchFamily="34" charset="0"/>
                        </a:rPr>
                        <a:t>6</a:t>
                      </a:r>
                    </a:p>
                  </a:txBody>
                  <a:tcPr marT="137160"/>
                </a:tc>
                <a:tc>
                  <a:txBody>
                    <a:bodyPr/>
                    <a:lstStyle/>
                    <a:p>
                      <a:pPr algn="ctr"/>
                      <a:r>
                        <a:rPr lang="en-US" sz="1800" dirty="0">
                          <a:latin typeface="+mn-lt"/>
                          <a:cs typeface="Arial" panose="020B0604020202020204" pitchFamily="34" charset="0"/>
                        </a:rPr>
                        <a:t>0</a:t>
                      </a:r>
                    </a:p>
                  </a:txBody>
                  <a:tcPr marT="137160"/>
                </a:tc>
                <a:tc>
                  <a:txBody>
                    <a:bodyPr/>
                    <a:lstStyle/>
                    <a:p>
                      <a:pPr algn="ctr"/>
                      <a:r>
                        <a:rPr lang="en-US" sz="1800" dirty="0">
                          <a:latin typeface="+mn-lt"/>
                          <a:cs typeface="Arial" panose="020B0604020202020204" pitchFamily="34" charset="0"/>
                        </a:rPr>
                        <a:t>9</a:t>
                      </a:r>
                    </a:p>
                  </a:txBody>
                  <a:tcPr marT="137160"/>
                </a:tc>
                <a:extLst>
                  <a:ext uri="{0D108BD9-81ED-4DB2-BD59-A6C34878D82A}">
                    <a16:rowId xmlns:a16="http://schemas.microsoft.com/office/drawing/2014/main" val="10001"/>
                  </a:ext>
                </a:extLst>
              </a:tr>
              <a:tr h="493498">
                <a:tc>
                  <a:txBody>
                    <a:bodyPr/>
                    <a:lstStyle/>
                    <a:p>
                      <a:pPr algn="ctr"/>
                      <a:r>
                        <a:rPr lang="en-US" sz="1800" b="1" dirty="0">
                          <a:latin typeface="+mn-lt"/>
                          <a:cs typeface="Arial" panose="020B0604020202020204" pitchFamily="34" charset="0"/>
                        </a:rPr>
                        <a:t>2019</a:t>
                      </a:r>
                    </a:p>
                  </a:txBody>
                  <a:tcPr marT="137160"/>
                </a:tc>
                <a:tc>
                  <a:txBody>
                    <a:bodyPr/>
                    <a:lstStyle/>
                    <a:p>
                      <a:pPr algn="ctr"/>
                      <a:r>
                        <a:rPr lang="en-US" sz="1800" dirty="0">
                          <a:latin typeface="+mn-lt"/>
                          <a:cs typeface="Arial" panose="020B0604020202020204" pitchFamily="34" charset="0"/>
                        </a:rPr>
                        <a:t>7</a:t>
                      </a:r>
                    </a:p>
                  </a:txBody>
                  <a:tcPr marT="137160"/>
                </a:tc>
                <a:tc>
                  <a:txBody>
                    <a:bodyPr/>
                    <a:lstStyle/>
                    <a:p>
                      <a:pPr algn="ctr"/>
                      <a:r>
                        <a:rPr lang="en-US" sz="1800" dirty="0">
                          <a:latin typeface="+mn-lt"/>
                          <a:cs typeface="Arial" panose="020B0604020202020204" pitchFamily="34" charset="0"/>
                        </a:rPr>
                        <a:t>21</a:t>
                      </a:r>
                    </a:p>
                  </a:txBody>
                  <a:tcPr marT="137160"/>
                </a:tc>
                <a:tc>
                  <a:txBody>
                    <a:bodyPr/>
                    <a:lstStyle/>
                    <a:p>
                      <a:pPr algn="ctr"/>
                      <a:r>
                        <a:rPr lang="en-US" sz="1800" dirty="0">
                          <a:latin typeface="+mn-lt"/>
                          <a:cs typeface="Arial" panose="020B0604020202020204" pitchFamily="34" charset="0"/>
                        </a:rPr>
                        <a:t>7</a:t>
                      </a:r>
                    </a:p>
                  </a:txBody>
                  <a:tcPr marT="137160"/>
                </a:tc>
                <a:tc>
                  <a:txBody>
                    <a:bodyPr/>
                    <a:lstStyle/>
                    <a:p>
                      <a:pPr algn="ctr"/>
                      <a:r>
                        <a:rPr lang="en-US" sz="1800" dirty="0">
                          <a:latin typeface="+mn-lt"/>
                          <a:cs typeface="Arial" panose="020B0604020202020204" pitchFamily="34" charset="0"/>
                        </a:rPr>
                        <a:t>7</a:t>
                      </a:r>
                    </a:p>
                  </a:txBody>
                  <a:tcPr marT="137160"/>
                </a:tc>
                <a:tc>
                  <a:txBody>
                    <a:bodyPr/>
                    <a:lstStyle/>
                    <a:p>
                      <a:pPr algn="ctr"/>
                      <a:r>
                        <a:rPr lang="en-US" sz="1800" dirty="0">
                          <a:latin typeface="+mn-lt"/>
                          <a:cs typeface="Arial" panose="020B0604020202020204" pitchFamily="34" charset="0"/>
                        </a:rPr>
                        <a:t>0</a:t>
                      </a:r>
                    </a:p>
                  </a:txBody>
                  <a:tcPr marT="137160"/>
                </a:tc>
                <a:tc>
                  <a:txBody>
                    <a:bodyPr/>
                    <a:lstStyle/>
                    <a:p>
                      <a:pPr algn="ctr"/>
                      <a:r>
                        <a:rPr lang="en-US" sz="1800" dirty="0">
                          <a:latin typeface="+mn-lt"/>
                          <a:cs typeface="Arial" panose="020B0604020202020204" pitchFamily="34" charset="0"/>
                        </a:rPr>
                        <a:t>42</a:t>
                      </a:r>
                    </a:p>
                  </a:txBody>
                  <a:tcPr marT="137160"/>
                </a:tc>
                <a:extLst>
                  <a:ext uri="{0D108BD9-81ED-4DB2-BD59-A6C34878D82A}">
                    <a16:rowId xmlns:a16="http://schemas.microsoft.com/office/drawing/2014/main" val="10002"/>
                  </a:ext>
                </a:extLst>
              </a:tr>
              <a:tr h="493498">
                <a:tc>
                  <a:txBody>
                    <a:bodyPr/>
                    <a:lstStyle/>
                    <a:p>
                      <a:pPr algn="ctr"/>
                      <a:r>
                        <a:rPr lang="en-US" sz="1800" b="1" dirty="0">
                          <a:latin typeface="+mn-lt"/>
                          <a:cs typeface="Arial" panose="020B0604020202020204" pitchFamily="34" charset="0"/>
                        </a:rPr>
                        <a:t>2020 </a:t>
                      </a:r>
                    </a:p>
                  </a:txBody>
                  <a:tcPr marT="137160"/>
                </a:tc>
                <a:tc>
                  <a:txBody>
                    <a:bodyPr/>
                    <a:lstStyle/>
                    <a:p>
                      <a:pPr algn="ctr"/>
                      <a:r>
                        <a:rPr lang="en-US" sz="1800" dirty="0">
                          <a:latin typeface="+mn-lt"/>
                          <a:cs typeface="Arial" panose="020B0604020202020204" pitchFamily="34" charset="0"/>
                        </a:rPr>
                        <a:t>4</a:t>
                      </a:r>
                    </a:p>
                  </a:txBody>
                  <a:tcPr marT="137160"/>
                </a:tc>
                <a:tc>
                  <a:txBody>
                    <a:bodyPr/>
                    <a:lstStyle/>
                    <a:p>
                      <a:pPr algn="ctr"/>
                      <a:r>
                        <a:rPr lang="en-US" sz="1800" dirty="0">
                          <a:latin typeface="+mn-lt"/>
                          <a:cs typeface="Arial" panose="020B0604020202020204" pitchFamily="34" charset="0"/>
                        </a:rPr>
                        <a:t>19</a:t>
                      </a:r>
                    </a:p>
                  </a:txBody>
                  <a:tcPr marT="137160"/>
                </a:tc>
                <a:tc>
                  <a:txBody>
                    <a:bodyPr/>
                    <a:lstStyle/>
                    <a:p>
                      <a:pPr algn="ctr"/>
                      <a:r>
                        <a:rPr lang="en-US" sz="1800" dirty="0">
                          <a:latin typeface="+mn-lt"/>
                          <a:cs typeface="Arial" panose="020B0604020202020204" pitchFamily="34" charset="0"/>
                        </a:rPr>
                        <a:t>5</a:t>
                      </a:r>
                    </a:p>
                  </a:txBody>
                  <a:tcPr marT="137160"/>
                </a:tc>
                <a:tc>
                  <a:txBody>
                    <a:bodyPr/>
                    <a:lstStyle/>
                    <a:p>
                      <a:pPr algn="ctr"/>
                      <a:r>
                        <a:rPr lang="en-US" sz="1800" dirty="0">
                          <a:latin typeface="+mn-lt"/>
                          <a:cs typeface="Arial" panose="020B0604020202020204" pitchFamily="34" charset="0"/>
                        </a:rPr>
                        <a:t>13</a:t>
                      </a:r>
                    </a:p>
                  </a:txBody>
                  <a:tcPr marT="137160"/>
                </a:tc>
                <a:tc>
                  <a:txBody>
                    <a:bodyPr/>
                    <a:lstStyle/>
                    <a:p>
                      <a:pPr algn="ctr"/>
                      <a:r>
                        <a:rPr lang="en-US" sz="1800" dirty="0">
                          <a:latin typeface="+mn-lt"/>
                          <a:cs typeface="Arial" panose="020B0604020202020204" pitchFamily="34" charset="0"/>
                        </a:rPr>
                        <a:t>14</a:t>
                      </a:r>
                    </a:p>
                  </a:txBody>
                  <a:tcPr marT="137160"/>
                </a:tc>
                <a:tc>
                  <a:txBody>
                    <a:bodyPr/>
                    <a:lstStyle/>
                    <a:p>
                      <a:pPr algn="ctr"/>
                      <a:r>
                        <a:rPr lang="en-US" sz="1800" dirty="0">
                          <a:latin typeface="+mn-lt"/>
                          <a:cs typeface="Arial" panose="020B0604020202020204" pitchFamily="34" charset="0"/>
                        </a:rPr>
                        <a:t>55</a:t>
                      </a:r>
                    </a:p>
                  </a:txBody>
                  <a:tcPr marT="137160"/>
                </a:tc>
                <a:extLst>
                  <a:ext uri="{0D108BD9-81ED-4DB2-BD59-A6C34878D82A}">
                    <a16:rowId xmlns:a16="http://schemas.microsoft.com/office/drawing/2014/main" val="10003"/>
                  </a:ext>
                </a:extLst>
              </a:tr>
              <a:tr h="493498">
                <a:tc>
                  <a:txBody>
                    <a:bodyPr/>
                    <a:lstStyle/>
                    <a:p>
                      <a:pPr algn="ctr"/>
                      <a:r>
                        <a:rPr lang="en-US" sz="1800" b="1" dirty="0">
                          <a:latin typeface="+mn-lt"/>
                          <a:cs typeface="Arial" panose="020B0604020202020204" pitchFamily="34" charset="0"/>
                        </a:rPr>
                        <a:t>2021</a:t>
                      </a:r>
                    </a:p>
                  </a:txBody>
                  <a:tcPr marT="137160"/>
                </a:tc>
                <a:tc>
                  <a:txBody>
                    <a:bodyPr/>
                    <a:lstStyle/>
                    <a:p>
                      <a:pPr algn="ctr"/>
                      <a:r>
                        <a:rPr lang="en-US" sz="1800" dirty="0">
                          <a:latin typeface="+mn-lt"/>
                          <a:cs typeface="Arial" panose="020B0604020202020204" pitchFamily="34" charset="0"/>
                        </a:rPr>
                        <a:t>2</a:t>
                      </a:r>
                    </a:p>
                  </a:txBody>
                  <a:tcPr marT="137160"/>
                </a:tc>
                <a:tc>
                  <a:txBody>
                    <a:bodyPr/>
                    <a:lstStyle/>
                    <a:p>
                      <a:pPr algn="ctr"/>
                      <a:r>
                        <a:rPr lang="en-US" sz="1800" dirty="0">
                          <a:latin typeface="+mn-lt"/>
                          <a:cs typeface="Arial" panose="020B0604020202020204" pitchFamily="34" charset="0"/>
                        </a:rPr>
                        <a:t>17</a:t>
                      </a:r>
                    </a:p>
                  </a:txBody>
                  <a:tcPr marT="137160"/>
                </a:tc>
                <a:tc>
                  <a:txBody>
                    <a:bodyPr/>
                    <a:lstStyle/>
                    <a:p>
                      <a:pPr algn="ctr"/>
                      <a:r>
                        <a:rPr lang="en-US" sz="1800" dirty="0">
                          <a:latin typeface="+mn-lt"/>
                          <a:cs typeface="Arial" panose="020B0604020202020204" pitchFamily="34" charset="0"/>
                        </a:rPr>
                        <a:t>2</a:t>
                      </a:r>
                    </a:p>
                  </a:txBody>
                  <a:tcPr marT="137160"/>
                </a:tc>
                <a:tc>
                  <a:txBody>
                    <a:bodyPr/>
                    <a:lstStyle/>
                    <a:p>
                      <a:pPr algn="ctr"/>
                      <a:r>
                        <a:rPr lang="en-US" sz="1800" dirty="0">
                          <a:latin typeface="+mn-lt"/>
                          <a:cs typeface="Arial" panose="020B0604020202020204" pitchFamily="34" charset="0"/>
                        </a:rPr>
                        <a:t>1</a:t>
                      </a:r>
                    </a:p>
                  </a:txBody>
                  <a:tcPr marT="137160"/>
                </a:tc>
                <a:tc>
                  <a:txBody>
                    <a:bodyPr/>
                    <a:lstStyle/>
                    <a:p>
                      <a:pPr algn="ctr"/>
                      <a:r>
                        <a:rPr lang="en-US" sz="1800" dirty="0">
                          <a:latin typeface="+mn-lt"/>
                          <a:cs typeface="Arial" panose="020B0604020202020204" pitchFamily="34" charset="0"/>
                        </a:rPr>
                        <a:t>14</a:t>
                      </a:r>
                    </a:p>
                  </a:txBody>
                  <a:tcPr marT="137160"/>
                </a:tc>
                <a:tc>
                  <a:txBody>
                    <a:bodyPr/>
                    <a:lstStyle/>
                    <a:p>
                      <a:pPr algn="ctr"/>
                      <a:r>
                        <a:rPr lang="en-US" sz="1800" dirty="0">
                          <a:latin typeface="+mn-lt"/>
                          <a:cs typeface="Arial" panose="020B0604020202020204" pitchFamily="34" charset="0"/>
                        </a:rPr>
                        <a:t>36</a:t>
                      </a:r>
                    </a:p>
                  </a:txBody>
                  <a:tcPr marT="137160"/>
                </a:tc>
                <a:extLst>
                  <a:ext uri="{0D108BD9-81ED-4DB2-BD59-A6C34878D82A}">
                    <a16:rowId xmlns:a16="http://schemas.microsoft.com/office/drawing/2014/main" val="259627375"/>
                  </a:ext>
                </a:extLst>
              </a:tr>
              <a:tr h="493498">
                <a:tc>
                  <a:txBody>
                    <a:bodyPr/>
                    <a:lstStyle/>
                    <a:p>
                      <a:pPr algn="ctr"/>
                      <a:r>
                        <a:rPr lang="en-US" sz="1800" b="1" dirty="0">
                          <a:latin typeface="+mn-lt"/>
                          <a:cs typeface="Arial" panose="020B0604020202020204" pitchFamily="34" charset="0"/>
                        </a:rPr>
                        <a:t>TOTALS</a:t>
                      </a:r>
                    </a:p>
                  </a:txBody>
                  <a:tcPr marT="137160"/>
                </a:tc>
                <a:tc>
                  <a:txBody>
                    <a:bodyPr/>
                    <a:lstStyle/>
                    <a:p>
                      <a:pPr algn="ctr"/>
                      <a:r>
                        <a:rPr lang="en-US" sz="1800" dirty="0">
                          <a:latin typeface="+mn-lt"/>
                          <a:cs typeface="Arial" panose="020B0604020202020204" pitchFamily="34" charset="0"/>
                        </a:rPr>
                        <a:t>14</a:t>
                      </a:r>
                    </a:p>
                  </a:txBody>
                  <a:tcPr marT="13716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mn-lt"/>
                          <a:cs typeface="Arial" panose="020B0604020202020204" pitchFamily="34" charset="0"/>
                        </a:rPr>
                        <a:t>57</a:t>
                      </a:r>
                    </a:p>
                  </a:txBody>
                  <a:tcPr marT="13716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mn-lt"/>
                          <a:cs typeface="Arial" panose="020B0604020202020204" pitchFamily="34" charset="0"/>
                        </a:rPr>
                        <a:t>16</a:t>
                      </a:r>
                    </a:p>
                  </a:txBody>
                  <a:tcPr marT="13716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mn-lt"/>
                          <a:cs typeface="Arial" panose="020B0604020202020204" pitchFamily="34" charset="0"/>
                        </a:rPr>
                        <a:t>27</a:t>
                      </a:r>
                    </a:p>
                  </a:txBody>
                  <a:tcPr marT="13716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mn-lt"/>
                          <a:cs typeface="Arial" panose="020B0604020202020204" pitchFamily="34" charset="0"/>
                        </a:rPr>
                        <a:t>28</a:t>
                      </a:r>
                    </a:p>
                  </a:txBody>
                  <a:tcPr marT="13716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latin typeface="+mn-lt"/>
                          <a:cs typeface="Arial" panose="020B0604020202020204" pitchFamily="34" charset="0"/>
                        </a:rPr>
                        <a:t>142</a:t>
                      </a:r>
                    </a:p>
                  </a:txBody>
                  <a:tcPr marT="137160"/>
                </a:tc>
                <a:extLst>
                  <a:ext uri="{0D108BD9-81ED-4DB2-BD59-A6C34878D82A}">
                    <a16:rowId xmlns:a16="http://schemas.microsoft.com/office/drawing/2014/main" val="10007"/>
                  </a:ext>
                </a:extLst>
              </a:tr>
            </a:tbl>
          </a:graphicData>
        </a:graphic>
      </p:graphicFrame>
      <p:sp>
        <p:nvSpPr>
          <p:cNvPr id="8" name="TextBox 7">
            <a:extLst>
              <a:ext uri="{FF2B5EF4-FFF2-40B4-BE49-F238E27FC236}">
                <a16:creationId xmlns:a16="http://schemas.microsoft.com/office/drawing/2014/main" id="{5DA85756-FAF7-45AE-9877-FAEA5D9885C5}"/>
              </a:ext>
            </a:extLst>
          </p:cNvPr>
          <p:cNvSpPr txBox="1"/>
          <p:nvPr/>
        </p:nvSpPr>
        <p:spPr>
          <a:xfrm>
            <a:off x="2053652" y="5526409"/>
            <a:ext cx="8724276" cy="933589"/>
          </a:xfrm>
          <a:prstGeom prst="rect">
            <a:avLst/>
          </a:prstGeom>
          <a:noFill/>
        </p:spPr>
        <p:txBody>
          <a:bodyPr wrap="square">
            <a:spAutoFit/>
          </a:bodyPr>
          <a:lstStyle/>
          <a:p>
            <a:pPr marR="184150" algn="ctr">
              <a:lnSpc>
                <a:spcPct val="100000"/>
              </a:lnSpc>
              <a:spcBef>
                <a:spcPts val="900"/>
              </a:spcBef>
            </a:pPr>
            <a:r>
              <a:rPr lang="en-US" sz="2400" b="1" spc="-5" dirty="0">
                <a:solidFill>
                  <a:srgbClr val="231F20"/>
                </a:solidFill>
                <a:latin typeface="Segoe UI Semibold"/>
                <a:cs typeface="Segoe UI Semibold"/>
              </a:rPr>
              <a:t>92</a:t>
            </a:r>
            <a:r>
              <a:rPr lang="en-US" sz="1800" b="1" spc="-5" dirty="0">
                <a:solidFill>
                  <a:srgbClr val="231F20"/>
                </a:solidFill>
                <a:latin typeface="Segoe UI Semibold"/>
                <a:cs typeface="Segoe UI Semibold"/>
              </a:rPr>
              <a:t> </a:t>
            </a:r>
            <a:r>
              <a:rPr lang="en-US" sz="1800" b="0" dirty="0">
                <a:solidFill>
                  <a:srgbClr val="231F20"/>
                </a:solidFill>
                <a:latin typeface="Segoe UI Semilight"/>
                <a:cs typeface="Segoe UI Semilight"/>
              </a:rPr>
              <a:t>New </a:t>
            </a:r>
            <a:r>
              <a:rPr lang="en-US" sz="1800" b="0" spc="-10" dirty="0">
                <a:solidFill>
                  <a:srgbClr val="231F20"/>
                </a:solidFill>
                <a:latin typeface="Segoe UI Semilight"/>
                <a:cs typeface="Segoe UI Semilight"/>
              </a:rPr>
              <a:t>Affordable</a:t>
            </a:r>
            <a:r>
              <a:rPr lang="en-US" sz="1800" b="0" spc="-5" dirty="0">
                <a:solidFill>
                  <a:srgbClr val="231F20"/>
                </a:solidFill>
                <a:latin typeface="Segoe UI Semilight"/>
                <a:cs typeface="Segoe UI Semilight"/>
              </a:rPr>
              <a:t> Homeownership </a:t>
            </a:r>
            <a:r>
              <a:rPr lang="en-US" sz="1800" b="0" dirty="0">
                <a:solidFill>
                  <a:srgbClr val="231F20"/>
                </a:solidFill>
                <a:latin typeface="Segoe UI Semilight"/>
                <a:cs typeface="Segoe UI Semilight"/>
              </a:rPr>
              <a:t>Opportunities </a:t>
            </a:r>
            <a:r>
              <a:rPr lang="en-US" sz="1800" b="0" spc="-10" dirty="0">
                <a:solidFill>
                  <a:srgbClr val="231F20"/>
                </a:solidFill>
                <a:latin typeface="Segoe UI Semilight"/>
                <a:cs typeface="Segoe UI Semilight"/>
              </a:rPr>
              <a:t>Created and Underway</a:t>
            </a:r>
            <a:endParaRPr lang="en-US" sz="1800" dirty="0">
              <a:latin typeface="Segoe UI Semilight"/>
              <a:cs typeface="Segoe UI Semilight"/>
            </a:endParaRPr>
          </a:p>
          <a:p>
            <a:pPr marL="12065" marR="194945" algn="ctr">
              <a:lnSpc>
                <a:spcPct val="100000"/>
              </a:lnSpc>
              <a:spcBef>
                <a:spcPts val="800"/>
              </a:spcBef>
            </a:pPr>
            <a:r>
              <a:rPr lang="en-US" sz="2400" b="1" spc="-5" dirty="0">
                <a:solidFill>
                  <a:srgbClr val="231F20"/>
                </a:solidFill>
                <a:latin typeface="Segoe UI Semibold"/>
                <a:cs typeface="Segoe UI Semibold"/>
              </a:rPr>
              <a:t>65% </a:t>
            </a:r>
            <a:r>
              <a:rPr lang="en-US" sz="1800" b="0" spc="-15" dirty="0">
                <a:solidFill>
                  <a:srgbClr val="231F20"/>
                </a:solidFill>
                <a:latin typeface="Segoe UI Semilight"/>
                <a:cs typeface="Segoe UI Semilight"/>
              </a:rPr>
              <a:t>of </a:t>
            </a:r>
            <a:r>
              <a:rPr lang="en-US" sz="1800" b="0" spc="-5" dirty="0">
                <a:solidFill>
                  <a:srgbClr val="231F20"/>
                </a:solidFill>
                <a:latin typeface="Segoe UI Semilight"/>
                <a:cs typeface="Segoe UI Semilight"/>
              </a:rPr>
              <a:t>Applicants </a:t>
            </a:r>
            <a:r>
              <a:rPr lang="en-US" sz="1800" b="0" spc="-10" dirty="0">
                <a:solidFill>
                  <a:srgbClr val="231F20"/>
                </a:solidFill>
                <a:latin typeface="Segoe UI Semilight"/>
                <a:cs typeface="Segoe UI Semilight"/>
              </a:rPr>
              <a:t>from </a:t>
            </a:r>
            <a:r>
              <a:rPr lang="en-US" sz="1800" b="0" dirty="0">
                <a:solidFill>
                  <a:srgbClr val="231F20"/>
                </a:solidFill>
                <a:latin typeface="Segoe UI Semilight"/>
                <a:cs typeface="Segoe UI Semilight"/>
              </a:rPr>
              <a:t>the </a:t>
            </a:r>
            <a:r>
              <a:rPr lang="en-US" sz="1800" b="0" spc="-5" dirty="0">
                <a:solidFill>
                  <a:srgbClr val="231F20"/>
                </a:solidFill>
                <a:latin typeface="Segoe UI Semilight"/>
                <a:cs typeface="Segoe UI Semilight"/>
              </a:rPr>
              <a:t>City </a:t>
            </a:r>
            <a:r>
              <a:rPr lang="en-US" sz="1800" b="0" spc="-15" dirty="0">
                <a:solidFill>
                  <a:srgbClr val="231F20"/>
                </a:solidFill>
                <a:latin typeface="Segoe UI Semilight"/>
                <a:cs typeface="Segoe UI Semilight"/>
              </a:rPr>
              <a:t>of </a:t>
            </a:r>
            <a:r>
              <a:rPr lang="en-US" sz="1800" b="0" spc="-5" dirty="0">
                <a:solidFill>
                  <a:srgbClr val="231F20"/>
                </a:solidFill>
                <a:latin typeface="Segoe UI Semilight"/>
                <a:cs typeface="Segoe UI Semilight"/>
              </a:rPr>
              <a:t>Wilmington Reinvesting </a:t>
            </a:r>
            <a:r>
              <a:rPr lang="en-US" sz="1800" b="0" dirty="0">
                <a:solidFill>
                  <a:srgbClr val="231F20"/>
                </a:solidFill>
                <a:latin typeface="Segoe UI Semilight"/>
                <a:cs typeface="Segoe UI Semilight"/>
              </a:rPr>
              <a:t>in their </a:t>
            </a:r>
            <a:r>
              <a:rPr lang="en-US" sz="1800" b="0" spc="-425" dirty="0">
                <a:solidFill>
                  <a:srgbClr val="231F20"/>
                </a:solidFill>
                <a:latin typeface="Segoe UI Semilight"/>
                <a:cs typeface="Segoe UI Semilight"/>
              </a:rPr>
              <a:t> </a:t>
            </a:r>
            <a:r>
              <a:rPr lang="en-US" sz="1800" b="0" spc="-5" dirty="0">
                <a:solidFill>
                  <a:srgbClr val="231F20"/>
                </a:solidFill>
                <a:latin typeface="Segoe UI Semilight"/>
                <a:cs typeface="Segoe UI Semilight"/>
              </a:rPr>
              <a:t>Communities</a:t>
            </a:r>
            <a:endParaRPr lang="en-US" sz="1800" dirty="0">
              <a:latin typeface="Segoe UI Semilight"/>
              <a:cs typeface="Segoe UI Semilight"/>
            </a:endParaRPr>
          </a:p>
        </p:txBody>
      </p:sp>
      <p:pic>
        <p:nvPicPr>
          <p:cNvPr id="9" name="Picture 8">
            <a:extLst>
              <a:ext uri="{FF2B5EF4-FFF2-40B4-BE49-F238E27FC236}">
                <a16:creationId xmlns:a16="http://schemas.microsoft.com/office/drawing/2014/main" id="{1FD4612E-E947-43E3-B9E7-29D992C89918}"/>
              </a:ext>
            </a:extLst>
          </p:cNvPr>
          <p:cNvPicPr>
            <a:picLocks noChangeAspect="1"/>
          </p:cNvPicPr>
          <p:nvPr/>
        </p:nvPicPr>
        <p:blipFill>
          <a:blip r:embed="rId3"/>
          <a:stretch>
            <a:fillRect/>
          </a:stretch>
        </p:blipFill>
        <p:spPr>
          <a:xfrm>
            <a:off x="9591582" y="371997"/>
            <a:ext cx="1497977" cy="998851"/>
          </a:xfrm>
          <a:prstGeom prst="rect">
            <a:avLst/>
          </a:prstGeom>
        </p:spPr>
      </p:pic>
    </p:spTree>
    <p:extLst>
      <p:ext uri="{BB962C8B-B14F-4D97-AF65-F5344CB8AC3E}">
        <p14:creationId xmlns:p14="http://schemas.microsoft.com/office/powerpoint/2010/main" val="688656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alpha val="2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3C2D9-0850-4620-BE32-11F44A927662}"/>
              </a:ext>
            </a:extLst>
          </p:cNvPr>
          <p:cNvSpPr>
            <a:spLocks noGrp="1"/>
          </p:cNvSpPr>
          <p:nvPr>
            <p:ph type="title"/>
          </p:nvPr>
        </p:nvSpPr>
        <p:spPr/>
        <p:txBody>
          <a:bodyPr/>
          <a:lstStyle/>
          <a:p>
            <a:r>
              <a:rPr lang="en-US" dirty="0">
                <a:solidFill>
                  <a:srgbClr val="00B050"/>
                </a:solidFill>
              </a:rPr>
              <a:t>Green Space For Healthier communities</a:t>
            </a:r>
          </a:p>
        </p:txBody>
      </p:sp>
      <p:sp>
        <p:nvSpPr>
          <p:cNvPr id="5" name="Content Placeholder 4">
            <a:extLst>
              <a:ext uri="{FF2B5EF4-FFF2-40B4-BE49-F238E27FC236}">
                <a16:creationId xmlns:a16="http://schemas.microsoft.com/office/drawing/2014/main" id="{93A6F33C-3AFE-474E-AC15-C00F368C3C6A}"/>
              </a:ext>
            </a:extLst>
          </p:cNvPr>
          <p:cNvSpPr>
            <a:spLocks noGrp="1"/>
          </p:cNvSpPr>
          <p:nvPr>
            <p:ph idx="15"/>
          </p:nvPr>
        </p:nvSpPr>
        <p:spPr>
          <a:xfrm>
            <a:off x="1324360" y="1903728"/>
            <a:ext cx="3445566" cy="495389"/>
          </a:xfrm>
        </p:spPr>
        <p:txBody>
          <a:bodyPr/>
          <a:lstStyle/>
          <a:p>
            <a:r>
              <a:rPr lang="en-US" dirty="0"/>
              <a:t>Clean and Green Program</a:t>
            </a:r>
          </a:p>
        </p:txBody>
      </p:sp>
      <p:sp>
        <p:nvSpPr>
          <p:cNvPr id="3" name="Content Placeholder 2">
            <a:extLst>
              <a:ext uri="{FF2B5EF4-FFF2-40B4-BE49-F238E27FC236}">
                <a16:creationId xmlns:a16="http://schemas.microsoft.com/office/drawing/2014/main" id="{65015163-D5FD-4849-978B-77883FAF7928}"/>
              </a:ext>
            </a:extLst>
          </p:cNvPr>
          <p:cNvSpPr>
            <a:spLocks noGrp="1"/>
          </p:cNvSpPr>
          <p:nvPr>
            <p:ph idx="1"/>
          </p:nvPr>
        </p:nvSpPr>
        <p:spPr/>
        <p:txBody>
          <a:bodyPr/>
          <a:lstStyle/>
          <a:p>
            <a:pPr algn="ctr"/>
            <a:r>
              <a:rPr lang="en-US"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rPr>
              <a:t>In conjunction with The Nature Conservancy in Delaware (TNC) and The Delaware Center for Horticulture (DCH), WNCLB vacant lots are strategically targeted as a community-based greening intervention. </a:t>
            </a:r>
          </a:p>
          <a:p>
            <a:pPr algn="ctr"/>
            <a:r>
              <a:rPr lang="en-US" sz="1800" dirty="0">
                <a:solidFill>
                  <a:srgbClr val="262140"/>
                </a:solidFill>
                <a:effectLst/>
                <a:latin typeface="Microsoft Sans Serif" panose="020B0604020202020204" pitchFamily="34" charset="0"/>
                <a:ea typeface="Microsoft Sans Serif" panose="020B0604020202020204" pitchFamily="34" charset="0"/>
                <a:cs typeface="Times New Roman" panose="02020603050405020304" pitchFamily="18" charset="0"/>
              </a:rPr>
              <a:t>Vacant lots are transformed using a “Clean and Green” treatment that includes removing debris, weeds, grading the site, planting trees, sowing grass seed and installing a wooden fence around the perimeter to discourage future dumping. </a:t>
            </a:r>
            <a:endParaRPr lang="en-US" sz="1600" dirty="0"/>
          </a:p>
        </p:txBody>
      </p:sp>
      <p:sp>
        <p:nvSpPr>
          <p:cNvPr id="8" name="Content Placeholder 7">
            <a:extLst>
              <a:ext uri="{FF2B5EF4-FFF2-40B4-BE49-F238E27FC236}">
                <a16:creationId xmlns:a16="http://schemas.microsoft.com/office/drawing/2014/main" id="{C8438480-8B6F-44E5-A602-6240C1B85FB3}"/>
              </a:ext>
            </a:extLst>
          </p:cNvPr>
          <p:cNvSpPr>
            <a:spLocks noGrp="1"/>
          </p:cNvSpPr>
          <p:nvPr>
            <p:ph idx="19"/>
          </p:nvPr>
        </p:nvSpPr>
        <p:spPr>
          <a:xfrm>
            <a:off x="7584154" y="2948115"/>
            <a:ext cx="4074002" cy="1619536"/>
          </a:xfrm>
        </p:spPr>
        <p:txBody>
          <a:bodyPr/>
          <a:lstStyle/>
          <a:p>
            <a:pPr algn="ctr"/>
            <a:r>
              <a:rPr lang="en-US" sz="1800" b="0" i="0" dirty="0">
                <a:solidFill>
                  <a:srgbClr val="0D1D51"/>
                </a:solidFill>
                <a:effectLst/>
              </a:rPr>
              <a:t>WNCLB leases our vacant lots to community residents for our Urban Garden Lease Program. Applicants must first present their plans and get approvals from the following: </a:t>
            </a:r>
            <a:r>
              <a:rPr lang="en-US" sz="1800" b="1" i="0" dirty="0">
                <a:solidFill>
                  <a:srgbClr val="0D1D51"/>
                </a:solidFill>
                <a:effectLst/>
              </a:rPr>
              <a:t>designated city council member, local neighborhood association and The Delaware Center for Horticulture. </a:t>
            </a:r>
            <a:endParaRPr lang="en-US" sz="1800" b="1" dirty="0">
              <a:solidFill>
                <a:srgbClr val="0D1D51"/>
              </a:solidFill>
            </a:endParaRPr>
          </a:p>
        </p:txBody>
      </p:sp>
      <p:sp>
        <p:nvSpPr>
          <p:cNvPr id="9" name="Content Placeholder 8">
            <a:extLst>
              <a:ext uri="{FF2B5EF4-FFF2-40B4-BE49-F238E27FC236}">
                <a16:creationId xmlns:a16="http://schemas.microsoft.com/office/drawing/2014/main" id="{A1EE8A19-6968-4C81-B180-20FEF61ADEE1}"/>
              </a:ext>
            </a:extLst>
          </p:cNvPr>
          <p:cNvSpPr>
            <a:spLocks noGrp="1"/>
          </p:cNvSpPr>
          <p:nvPr>
            <p:ph idx="20"/>
          </p:nvPr>
        </p:nvSpPr>
        <p:spPr/>
        <p:txBody>
          <a:bodyPr/>
          <a:lstStyle/>
          <a:p>
            <a:r>
              <a:rPr lang="en-US" dirty="0"/>
              <a:t>Community Gardens</a:t>
            </a:r>
          </a:p>
        </p:txBody>
      </p:sp>
      <p:sp>
        <p:nvSpPr>
          <p:cNvPr id="4" name="Slide Number Placeholder 3">
            <a:extLst>
              <a:ext uri="{FF2B5EF4-FFF2-40B4-BE49-F238E27FC236}">
                <a16:creationId xmlns:a16="http://schemas.microsoft.com/office/drawing/2014/main" id="{CA1C0347-C2C9-46A2-B7A6-9653B525F7DD}"/>
              </a:ext>
            </a:extLst>
          </p:cNvPr>
          <p:cNvSpPr>
            <a:spLocks noGrp="1"/>
          </p:cNvSpPr>
          <p:nvPr>
            <p:ph type="sldNum" sz="quarter" idx="12"/>
          </p:nvPr>
        </p:nvSpPr>
        <p:spPr/>
        <p:txBody>
          <a:bodyPr/>
          <a:lstStyle/>
          <a:p>
            <a:fld id="{9EC71654-96A5-4280-94F3-931C61A9F92C}" type="slidenum">
              <a:rPr lang="en-US" smtClean="0"/>
              <a:pPr/>
              <a:t>6</a:t>
            </a:fld>
            <a:endParaRPr lang="en-US" dirty="0"/>
          </a:p>
        </p:txBody>
      </p:sp>
      <p:pic>
        <p:nvPicPr>
          <p:cNvPr id="13" name="Picture Placeholder 12">
            <a:extLst>
              <a:ext uri="{FF2B5EF4-FFF2-40B4-BE49-F238E27FC236}">
                <a16:creationId xmlns:a16="http://schemas.microsoft.com/office/drawing/2014/main" id="{74395CD8-72E0-4C1E-8AA7-42A07154B521}"/>
              </a:ext>
            </a:extLst>
          </p:cNvPr>
          <p:cNvPicPr>
            <a:picLocks noGrp="1" noChangeAspect="1"/>
          </p:cNvPicPr>
          <p:nvPr>
            <p:ph type="pic" sz="quarter" idx="22"/>
          </p:nvPr>
        </p:nvPicPr>
        <p:blipFill>
          <a:blip r:embed="rId3"/>
          <a:srcRect l="1978" r="1978"/>
          <a:stretch>
            <a:fillRect/>
          </a:stretch>
        </p:blipFill>
        <p:spPr/>
      </p:pic>
      <p:pic>
        <p:nvPicPr>
          <p:cNvPr id="20" name="object 9">
            <a:extLst>
              <a:ext uri="{FF2B5EF4-FFF2-40B4-BE49-F238E27FC236}">
                <a16:creationId xmlns:a16="http://schemas.microsoft.com/office/drawing/2014/main" id="{357345CB-B10F-4F0C-BE92-F7E15E115A9D}"/>
              </a:ext>
            </a:extLst>
          </p:cNvPr>
          <p:cNvPicPr/>
          <p:nvPr/>
        </p:nvPicPr>
        <p:blipFill>
          <a:blip r:embed="rId4" cstate="print"/>
          <a:stretch>
            <a:fillRect/>
          </a:stretch>
        </p:blipFill>
        <p:spPr>
          <a:xfrm rot="346270">
            <a:off x="8968198" y="451012"/>
            <a:ext cx="2222699" cy="13105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Placeholder 22">
            <a:extLst>
              <a:ext uri="{FF2B5EF4-FFF2-40B4-BE49-F238E27FC236}">
                <a16:creationId xmlns:a16="http://schemas.microsoft.com/office/drawing/2014/main" id="{B71B5A02-33DF-4B00-A4FF-ADAA8C504110}"/>
              </a:ext>
            </a:extLst>
          </p:cNvPr>
          <p:cNvPicPr>
            <a:picLocks noGrp="1" noChangeAspect="1"/>
          </p:cNvPicPr>
          <p:nvPr>
            <p:ph type="pic" sz="quarter" idx="21"/>
          </p:nvPr>
        </p:nvPicPr>
        <p:blipFill>
          <a:blip r:embed="rId5"/>
          <a:srcRect t="9961" b="9961"/>
          <a:stretch>
            <a:fillRect/>
          </a:stretch>
        </p:blipFill>
        <p:spPr/>
      </p:pic>
      <p:pic>
        <p:nvPicPr>
          <p:cNvPr id="26" name="Picture 25">
            <a:extLst>
              <a:ext uri="{FF2B5EF4-FFF2-40B4-BE49-F238E27FC236}">
                <a16:creationId xmlns:a16="http://schemas.microsoft.com/office/drawing/2014/main" id="{A7A914A9-1AE2-4AA5-BA40-E9DF5648657A}"/>
              </a:ext>
            </a:extLst>
          </p:cNvPr>
          <p:cNvPicPr>
            <a:picLocks noChangeAspect="1"/>
          </p:cNvPicPr>
          <p:nvPr/>
        </p:nvPicPr>
        <p:blipFill>
          <a:blip r:embed="rId6"/>
          <a:stretch>
            <a:fillRect/>
          </a:stretch>
        </p:blipFill>
        <p:spPr>
          <a:xfrm>
            <a:off x="4793441" y="2820834"/>
            <a:ext cx="2619927" cy="1619536"/>
          </a:xfrm>
          <a:prstGeom prst="rect">
            <a:avLst/>
          </a:prstGeom>
        </p:spPr>
      </p:pic>
      <p:sp>
        <p:nvSpPr>
          <p:cNvPr id="27" name="TextBox 26">
            <a:extLst>
              <a:ext uri="{FF2B5EF4-FFF2-40B4-BE49-F238E27FC236}">
                <a16:creationId xmlns:a16="http://schemas.microsoft.com/office/drawing/2014/main" id="{E727C88A-8B43-4853-99D8-E2F6F17B8C00}"/>
              </a:ext>
            </a:extLst>
          </p:cNvPr>
          <p:cNvSpPr txBox="1"/>
          <p:nvPr/>
        </p:nvSpPr>
        <p:spPr>
          <a:xfrm>
            <a:off x="5104361" y="4365464"/>
            <a:ext cx="2364870" cy="307777"/>
          </a:xfrm>
          <a:prstGeom prst="rect">
            <a:avLst/>
          </a:prstGeom>
          <a:noFill/>
        </p:spPr>
        <p:txBody>
          <a:bodyPr wrap="square" rtlCol="0">
            <a:spAutoFit/>
          </a:bodyPr>
          <a:lstStyle/>
          <a:p>
            <a:r>
              <a:rPr lang="en-US" sz="1400" dirty="0"/>
              <a:t>5</a:t>
            </a:r>
            <a:r>
              <a:rPr lang="en-US" sz="1400" baseline="30000" dirty="0"/>
              <a:t>th</a:t>
            </a:r>
            <a:r>
              <a:rPr lang="en-US" sz="1400" dirty="0"/>
              <a:t> and Madison Street</a:t>
            </a:r>
          </a:p>
        </p:txBody>
      </p:sp>
      <p:sp>
        <p:nvSpPr>
          <p:cNvPr id="28" name="TextBox 27">
            <a:extLst>
              <a:ext uri="{FF2B5EF4-FFF2-40B4-BE49-F238E27FC236}">
                <a16:creationId xmlns:a16="http://schemas.microsoft.com/office/drawing/2014/main" id="{46E86D86-D60E-43E4-8FF4-97EB9A17AC06}"/>
              </a:ext>
            </a:extLst>
          </p:cNvPr>
          <p:cNvSpPr txBox="1"/>
          <p:nvPr/>
        </p:nvSpPr>
        <p:spPr>
          <a:xfrm>
            <a:off x="8515564" y="1820528"/>
            <a:ext cx="2848132" cy="523220"/>
          </a:xfrm>
          <a:prstGeom prst="rect">
            <a:avLst/>
          </a:prstGeom>
          <a:noFill/>
        </p:spPr>
        <p:txBody>
          <a:bodyPr wrap="square" rtlCol="0">
            <a:spAutoFit/>
          </a:bodyPr>
          <a:lstStyle/>
          <a:p>
            <a:pPr algn="ctr"/>
            <a:r>
              <a:rPr lang="en-US" sz="1400" dirty="0"/>
              <a:t>Conscious Connections </a:t>
            </a:r>
          </a:p>
          <a:p>
            <a:pPr algn="ctr"/>
            <a:r>
              <a:rPr lang="en-US" sz="1400" dirty="0"/>
              <a:t>26 E 23</a:t>
            </a:r>
            <a:r>
              <a:rPr lang="en-US" sz="1400" baseline="30000" dirty="0"/>
              <a:t>rd</a:t>
            </a:r>
            <a:r>
              <a:rPr lang="en-US" sz="1400" dirty="0"/>
              <a:t> Street</a:t>
            </a:r>
          </a:p>
        </p:txBody>
      </p:sp>
    </p:spTree>
    <p:extLst>
      <p:ext uri="{BB962C8B-B14F-4D97-AF65-F5344CB8AC3E}">
        <p14:creationId xmlns:p14="http://schemas.microsoft.com/office/powerpoint/2010/main" val="269403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538960" y="500062"/>
            <a:ext cx="5979455" cy="1325563"/>
          </a:xfrm>
        </p:spPr>
        <p:txBody>
          <a:bodyPr/>
          <a:lstStyle/>
          <a:p>
            <a:r>
              <a:rPr lang="en-US" sz="2800" dirty="0"/>
              <a:t>Removing Unsafe Structures for Safer Neighborhoods</a:t>
            </a:r>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715234" y="1835553"/>
            <a:ext cx="4151027" cy="4351338"/>
          </a:xfrm>
        </p:spPr>
        <p:txBody>
          <a:bodyPr/>
          <a:lstStyle/>
          <a:p>
            <a:pPr marL="0" indent="0">
              <a:buNone/>
            </a:pPr>
            <a:r>
              <a:rPr lang="en-US" sz="1800" dirty="0"/>
              <a:t>Many of the homes in WNCLB’s inventory have been vacant and neglected for over 20 years. </a:t>
            </a:r>
          </a:p>
          <a:p>
            <a:pPr marL="0" indent="0">
              <a:buNone/>
            </a:pPr>
            <a:r>
              <a:rPr lang="en-US" sz="1800" dirty="0"/>
              <a:t>Today, in the City of Wilmington, the average demolition cost per unit is $50,000.</a:t>
            </a:r>
          </a:p>
          <a:p>
            <a:pPr marL="0" indent="0">
              <a:buNone/>
            </a:pPr>
            <a:endParaRPr lang="en-US" sz="1800" dirty="0"/>
          </a:p>
          <a:p>
            <a:pPr marL="0" indent="0">
              <a:buNone/>
            </a:pPr>
            <a:endParaRPr lang="en-US" sz="1800" dirty="0"/>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US" smtClean="0"/>
              <a:pPr/>
              <a:t>7</a:t>
            </a:fld>
            <a:endParaRPr lang="en-US" dirty="0"/>
          </a:p>
        </p:txBody>
      </p:sp>
      <p:pic>
        <p:nvPicPr>
          <p:cNvPr id="19" name="Picture Placeholder 18">
            <a:extLst>
              <a:ext uri="{FF2B5EF4-FFF2-40B4-BE49-F238E27FC236}">
                <a16:creationId xmlns:a16="http://schemas.microsoft.com/office/drawing/2014/main" id="{599C558E-6FEA-4356-BAD5-15BB2BEE1A7A}"/>
              </a:ext>
            </a:extLst>
          </p:cNvPr>
          <p:cNvPicPr>
            <a:picLocks noGrp="1" noChangeAspect="1"/>
          </p:cNvPicPr>
          <p:nvPr>
            <p:ph type="pic" sz="quarter" idx="13"/>
          </p:nvPr>
        </p:nvPicPr>
        <p:blipFill>
          <a:blip r:embed="rId3"/>
          <a:srcRect l="12500" r="12500"/>
          <a:stretch>
            <a:fillRect/>
          </a:stretch>
        </p:blipFill>
        <p:spPr>
          <a:xfrm rot="5400000">
            <a:off x="5455212" y="988536"/>
            <a:ext cx="4884848" cy="4884848"/>
          </a:xfrm>
        </p:spPr>
      </p:pic>
      <p:sp>
        <p:nvSpPr>
          <p:cNvPr id="23" name="TextBox 22">
            <a:extLst>
              <a:ext uri="{FF2B5EF4-FFF2-40B4-BE49-F238E27FC236}">
                <a16:creationId xmlns:a16="http://schemas.microsoft.com/office/drawing/2014/main" id="{AA357D24-0610-483A-AA49-CCE175C50A35}"/>
              </a:ext>
            </a:extLst>
          </p:cNvPr>
          <p:cNvSpPr txBox="1"/>
          <p:nvPr/>
        </p:nvSpPr>
        <p:spPr>
          <a:xfrm>
            <a:off x="538960" y="4209406"/>
            <a:ext cx="4503577" cy="1292662"/>
          </a:xfrm>
          <a:prstGeom prst="rect">
            <a:avLst/>
          </a:prstGeom>
          <a:noFill/>
        </p:spPr>
        <p:txBody>
          <a:bodyPr wrap="square" rtlCol="0">
            <a:spAutoFit/>
          </a:bodyPr>
          <a:lstStyle/>
          <a:p>
            <a:pPr algn="ctr"/>
            <a:r>
              <a:rPr lang="en-US" sz="2600" b="1" dirty="0">
                <a:latin typeface="+mj-lt"/>
              </a:rPr>
              <a:t>To-date, WNCLB has removed 35 unsafe structures costing $1,500,000</a:t>
            </a:r>
          </a:p>
        </p:txBody>
      </p:sp>
      <p:pic>
        <p:nvPicPr>
          <p:cNvPr id="7" name="Picture 6">
            <a:extLst>
              <a:ext uri="{FF2B5EF4-FFF2-40B4-BE49-F238E27FC236}">
                <a16:creationId xmlns:a16="http://schemas.microsoft.com/office/drawing/2014/main" id="{E86F915A-CDDA-4AB1-8444-B69E944168E9}"/>
              </a:ext>
            </a:extLst>
          </p:cNvPr>
          <p:cNvPicPr>
            <a:picLocks noChangeAspect="1"/>
          </p:cNvPicPr>
          <p:nvPr/>
        </p:nvPicPr>
        <p:blipFill>
          <a:blip r:embed="rId4"/>
          <a:stretch>
            <a:fillRect/>
          </a:stretch>
        </p:blipFill>
        <p:spPr>
          <a:xfrm>
            <a:off x="226436" y="5502068"/>
            <a:ext cx="1750234" cy="1167056"/>
          </a:xfrm>
          <a:prstGeom prst="rect">
            <a:avLst/>
          </a:prstGeom>
        </p:spPr>
      </p:pic>
    </p:spTree>
    <p:extLst>
      <p:ext uri="{BB962C8B-B14F-4D97-AF65-F5344CB8AC3E}">
        <p14:creationId xmlns:p14="http://schemas.microsoft.com/office/powerpoint/2010/main" val="9617301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FCA16-8D78-4A87-9023-708458E3A4F3}"/>
              </a:ext>
            </a:extLst>
          </p:cNvPr>
          <p:cNvSpPr>
            <a:spLocks noGrp="1"/>
          </p:cNvSpPr>
          <p:nvPr>
            <p:ph type="title"/>
          </p:nvPr>
        </p:nvSpPr>
        <p:spPr/>
        <p:txBody>
          <a:bodyPr/>
          <a:lstStyle/>
          <a:p>
            <a:pPr algn="l" fontAlgn="base"/>
            <a:r>
              <a:rPr lang="en-US" b="0" i="0" dirty="0">
                <a:effectLst/>
                <a:latin typeface="Open Sans" panose="020B0606030504020204" pitchFamily="34" charset="0"/>
              </a:rPr>
              <a:t>Building Valuable Partnerships</a:t>
            </a:r>
          </a:p>
        </p:txBody>
      </p:sp>
      <p:sp>
        <p:nvSpPr>
          <p:cNvPr id="9" name="Content Placeholder 8">
            <a:extLst>
              <a:ext uri="{FF2B5EF4-FFF2-40B4-BE49-F238E27FC236}">
                <a16:creationId xmlns:a16="http://schemas.microsoft.com/office/drawing/2014/main" id="{D66C6D21-6780-4D8A-9B6F-582E0BD2DC2E}"/>
              </a:ext>
            </a:extLst>
          </p:cNvPr>
          <p:cNvSpPr>
            <a:spLocks noGrp="1"/>
          </p:cNvSpPr>
          <p:nvPr>
            <p:ph idx="17"/>
          </p:nvPr>
        </p:nvSpPr>
        <p:spPr/>
        <p:txBody>
          <a:bodyPr/>
          <a:lstStyle/>
          <a:p>
            <a:r>
              <a:rPr lang="en-US" dirty="0"/>
              <a:t>Technical Advisory Committee</a:t>
            </a:r>
          </a:p>
        </p:txBody>
      </p:sp>
      <p:sp>
        <p:nvSpPr>
          <p:cNvPr id="11" name="Content Placeholder 10">
            <a:extLst>
              <a:ext uri="{FF2B5EF4-FFF2-40B4-BE49-F238E27FC236}">
                <a16:creationId xmlns:a16="http://schemas.microsoft.com/office/drawing/2014/main" id="{90DE57B2-448D-4C8D-8B9C-FFDDFB0A9208}"/>
              </a:ext>
            </a:extLst>
          </p:cNvPr>
          <p:cNvSpPr>
            <a:spLocks noGrp="1"/>
          </p:cNvSpPr>
          <p:nvPr>
            <p:ph idx="19"/>
          </p:nvPr>
        </p:nvSpPr>
        <p:spPr/>
        <p:txBody>
          <a:bodyPr/>
          <a:lstStyle/>
          <a:p>
            <a:r>
              <a:rPr lang="en-US" dirty="0"/>
              <a:t>9</a:t>
            </a:r>
            <a:r>
              <a:rPr lang="en-US" baseline="30000" dirty="0"/>
              <a:t>th</a:t>
            </a:r>
            <a:r>
              <a:rPr lang="en-US" dirty="0"/>
              <a:t> Street Revitalization project</a:t>
            </a:r>
          </a:p>
        </p:txBody>
      </p:sp>
      <p:sp>
        <p:nvSpPr>
          <p:cNvPr id="10" name="Content Placeholder 9">
            <a:extLst>
              <a:ext uri="{FF2B5EF4-FFF2-40B4-BE49-F238E27FC236}">
                <a16:creationId xmlns:a16="http://schemas.microsoft.com/office/drawing/2014/main" id="{CCF1405A-05DA-4553-A7B3-B9592963C6B1}"/>
              </a:ext>
            </a:extLst>
          </p:cNvPr>
          <p:cNvSpPr>
            <a:spLocks noGrp="1"/>
          </p:cNvSpPr>
          <p:nvPr>
            <p:ph idx="18"/>
          </p:nvPr>
        </p:nvSpPr>
        <p:spPr>
          <a:xfrm>
            <a:off x="3377853" y="4127159"/>
            <a:ext cx="2588705" cy="1749005"/>
          </a:xfrm>
        </p:spPr>
        <p:txBody>
          <a:bodyPr/>
          <a:lstStyle/>
          <a:p>
            <a:r>
              <a:rPr lang="en-US" sz="1500" dirty="0"/>
              <a:t>Funded in conjunction with JPMorgan Chase and DSHA, the 9</a:t>
            </a:r>
            <a:r>
              <a:rPr lang="en-US" sz="1500" baseline="30000" dirty="0"/>
              <a:t>th</a:t>
            </a:r>
            <a:r>
              <a:rPr lang="en-US" sz="1500" dirty="0"/>
              <a:t> Street Revitalization Project combines acquisition, demolition and construction subsidy. </a:t>
            </a:r>
          </a:p>
          <a:p>
            <a:r>
              <a:rPr lang="en-US" sz="1500" dirty="0"/>
              <a:t>Working with National Community Reinvestment Coalition creating 6 rehabilitated units and Interfaith Community Housing creating 3 newly constructed units. </a:t>
            </a:r>
          </a:p>
        </p:txBody>
      </p:sp>
      <p:sp>
        <p:nvSpPr>
          <p:cNvPr id="13" name="Content Placeholder 12">
            <a:extLst>
              <a:ext uri="{FF2B5EF4-FFF2-40B4-BE49-F238E27FC236}">
                <a16:creationId xmlns:a16="http://schemas.microsoft.com/office/drawing/2014/main" id="{FB9E2175-1C3C-4B3E-A872-A1B7E6D64D52}"/>
              </a:ext>
            </a:extLst>
          </p:cNvPr>
          <p:cNvSpPr>
            <a:spLocks noGrp="1"/>
          </p:cNvSpPr>
          <p:nvPr>
            <p:ph idx="21"/>
          </p:nvPr>
        </p:nvSpPr>
        <p:spPr/>
        <p:txBody>
          <a:bodyPr/>
          <a:lstStyle/>
          <a:p>
            <a:r>
              <a:rPr lang="en-US" dirty="0"/>
              <a:t>City of Wilmington</a:t>
            </a:r>
          </a:p>
        </p:txBody>
      </p:sp>
      <p:sp>
        <p:nvSpPr>
          <p:cNvPr id="12" name="Content Placeholder 11">
            <a:extLst>
              <a:ext uri="{FF2B5EF4-FFF2-40B4-BE49-F238E27FC236}">
                <a16:creationId xmlns:a16="http://schemas.microsoft.com/office/drawing/2014/main" id="{780C3E07-3509-4911-AFF9-20EA8F12D0A4}"/>
              </a:ext>
            </a:extLst>
          </p:cNvPr>
          <p:cNvSpPr>
            <a:spLocks noGrp="1"/>
          </p:cNvSpPr>
          <p:nvPr>
            <p:ph idx="20"/>
          </p:nvPr>
        </p:nvSpPr>
        <p:spPr>
          <a:xfrm>
            <a:off x="6348428" y="3957679"/>
            <a:ext cx="2588705" cy="1749005"/>
          </a:xfrm>
        </p:spPr>
        <p:txBody>
          <a:bodyPr/>
          <a:lstStyle/>
          <a:p>
            <a:r>
              <a:rPr lang="en-US" dirty="0"/>
              <a:t>Meet weekly with the City of Wilmington to collectively formulate strategic acquisitions/demolitions for large-scale redevelopment projects. </a:t>
            </a:r>
          </a:p>
          <a:p>
            <a:r>
              <a:rPr lang="en-US" dirty="0"/>
              <a:t>The City of Wilmington has transferred 76 properties to WNCLB and refined the Sheriff Sale process to directly assign units to WNCLB.</a:t>
            </a:r>
          </a:p>
          <a:p>
            <a:endParaRPr lang="en-US" dirty="0"/>
          </a:p>
        </p:txBody>
      </p:sp>
      <p:sp>
        <p:nvSpPr>
          <p:cNvPr id="15" name="Content Placeholder 14">
            <a:extLst>
              <a:ext uri="{FF2B5EF4-FFF2-40B4-BE49-F238E27FC236}">
                <a16:creationId xmlns:a16="http://schemas.microsoft.com/office/drawing/2014/main" id="{471C9CF1-70B0-46DB-869F-6DC53668898D}"/>
              </a:ext>
            </a:extLst>
          </p:cNvPr>
          <p:cNvSpPr>
            <a:spLocks noGrp="1"/>
          </p:cNvSpPr>
          <p:nvPr>
            <p:ph idx="23"/>
          </p:nvPr>
        </p:nvSpPr>
        <p:spPr/>
        <p:txBody>
          <a:bodyPr/>
          <a:lstStyle/>
          <a:p>
            <a:r>
              <a:rPr lang="en-US" dirty="0"/>
              <a:t>Cornerstone west </a:t>
            </a:r>
            <a:r>
              <a:rPr lang="en-US" dirty="0" err="1"/>
              <a:t>cdc</a:t>
            </a:r>
            <a:endParaRPr lang="en-US" dirty="0"/>
          </a:p>
        </p:txBody>
      </p:sp>
      <p:sp>
        <p:nvSpPr>
          <p:cNvPr id="14" name="Content Placeholder 13">
            <a:extLst>
              <a:ext uri="{FF2B5EF4-FFF2-40B4-BE49-F238E27FC236}">
                <a16:creationId xmlns:a16="http://schemas.microsoft.com/office/drawing/2014/main" id="{4EAA9254-229F-4C3E-B078-B8912E5BBE98}"/>
              </a:ext>
            </a:extLst>
          </p:cNvPr>
          <p:cNvSpPr>
            <a:spLocks noGrp="1"/>
          </p:cNvSpPr>
          <p:nvPr>
            <p:ph idx="22"/>
          </p:nvPr>
        </p:nvSpPr>
        <p:spPr/>
        <p:txBody>
          <a:bodyPr/>
          <a:lstStyle/>
          <a:p>
            <a:r>
              <a:rPr lang="en-US" dirty="0"/>
              <a:t>Provided $70,000 in funding for the acquisition and demolition on the 700 block of Douglas Street to support Cornerstone West CDC’s Life Lines III project-transitioning youths from foster care.</a:t>
            </a:r>
          </a:p>
          <a:p>
            <a:endParaRPr lang="en-US" dirty="0"/>
          </a:p>
        </p:txBody>
      </p:sp>
      <p:sp>
        <p:nvSpPr>
          <p:cNvPr id="3" name="Slide Number Placeholder 2">
            <a:extLst>
              <a:ext uri="{FF2B5EF4-FFF2-40B4-BE49-F238E27FC236}">
                <a16:creationId xmlns:a16="http://schemas.microsoft.com/office/drawing/2014/main" id="{C10F7B49-6C9D-4DBF-AD20-9D4CFAB1CBFD}"/>
              </a:ext>
            </a:extLst>
          </p:cNvPr>
          <p:cNvSpPr>
            <a:spLocks noGrp="1"/>
          </p:cNvSpPr>
          <p:nvPr>
            <p:ph type="sldNum" sz="quarter" idx="12"/>
          </p:nvPr>
        </p:nvSpPr>
        <p:spPr/>
        <p:txBody>
          <a:bodyPr/>
          <a:lstStyle/>
          <a:p>
            <a:fld id="{9EC71654-96A5-4280-94F3-931C61A9F92C}" type="slidenum">
              <a:rPr lang="en-US" smtClean="0"/>
              <a:pPr/>
              <a:t>8</a:t>
            </a:fld>
            <a:endParaRPr lang="en-US" dirty="0"/>
          </a:p>
        </p:txBody>
      </p:sp>
      <p:pic>
        <p:nvPicPr>
          <p:cNvPr id="7" name="Picture Placeholder 6">
            <a:extLst>
              <a:ext uri="{FF2B5EF4-FFF2-40B4-BE49-F238E27FC236}">
                <a16:creationId xmlns:a16="http://schemas.microsoft.com/office/drawing/2014/main" id="{3F95127C-1AE1-4658-99B8-F28378FBD4BC}"/>
              </a:ext>
            </a:extLst>
          </p:cNvPr>
          <p:cNvPicPr>
            <a:picLocks noGrp="1" noChangeAspect="1"/>
          </p:cNvPicPr>
          <p:nvPr>
            <p:ph type="pic" sz="quarter" idx="13"/>
          </p:nvPr>
        </p:nvPicPr>
        <p:blipFill>
          <a:blip r:embed="rId3"/>
          <a:srcRect l="12500" r="12500"/>
          <a:stretch>
            <a:fillRect/>
          </a:stretch>
        </p:blipFill>
        <p:spPr>
          <a:xfrm>
            <a:off x="1100509" y="1897976"/>
            <a:ext cx="1430337" cy="1430337"/>
          </a:xfrm>
        </p:spPr>
      </p:pic>
      <p:sp>
        <p:nvSpPr>
          <p:cNvPr id="20" name="Content Placeholder 9">
            <a:extLst>
              <a:ext uri="{FF2B5EF4-FFF2-40B4-BE49-F238E27FC236}">
                <a16:creationId xmlns:a16="http://schemas.microsoft.com/office/drawing/2014/main" id="{80CB7632-D0C4-46C8-AFC7-4AB0BAC57C9B}"/>
              </a:ext>
            </a:extLst>
          </p:cNvPr>
          <p:cNvSpPr txBox="1">
            <a:spLocks/>
          </p:cNvSpPr>
          <p:nvPr/>
        </p:nvSpPr>
        <p:spPr>
          <a:xfrm>
            <a:off x="515938" y="4127159"/>
            <a:ext cx="2588705" cy="1749005"/>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Established in 2017, WNCLB’s Technical Advisory Committee was created to advance policies, exchange ideas, and coordinate projects.</a:t>
            </a:r>
          </a:p>
          <a:p>
            <a:r>
              <a:rPr lang="en-US" dirty="0"/>
              <a:t>Today we have over 20 members from nonprofits, public administration, community members, and private investors.</a:t>
            </a:r>
          </a:p>
          <a:p>
            <a:endParaRPr lang="en-US" dirty="0"/>
          </a:p>
        </p:txBody>
      </p:sp>
      <p:pic>
        <p:nvPicPr>
          <p:cNvPr id="26" name="Picture Placeholder 25">
            <a:extLst>
              <a:ext uri="{FF2B5EF4-FFF2-40B4-BE49-F238E27FC236}">
                <a16:creationId xmlns:a16="http://schemas.microsoft.com/office/drawing/2014/main" id="{7AF99FD7-D6E1-4CDE-B7F0-AE1F38CB71BE}"/>
              </a:ext>
            </a:extLst>
          </p:cNvPr>
          <p:cNvPicPr>
            <a:picLocks noGrp="1" noChangeAspect="1"/>
          </p:cNvPicPr>
          <p:nvPr>
            <p:ph type="pic" sz="quarter" idx="14"/>
          </p:nvPr>
        </p:nvPicPr>
        <p:blipFill>
          <a:blip r:embed="rId4"/>
          <a:srcRect l="12500" r="12500"/>
          <a:stretch>
            <a:fillRect/>
          </a:stretch>
        </p:blipFill>
        <p:spPr>
          <a:xfrm rot="5400000">
            <a:off x="3957638" y="1847850"/>
            <a:ext cx="1430337" cy="1430338"/>
          </a:xfrm>
        </p:spPr>
      </p:pic>
      <p:pic>
        <p:nvPicPr>
          <p:cNvPr id="30" name="Picture Placeholder 29">
            <a:extLst>
              <a:ext uri="{FF2B5EF4-FFF2-40B4-BE49-F238E27FC236}">
                <a16:creationId xmlns:a16="http://schemas.microsoft.com/office/drawing/2014/main" id="{79BAA771-4927-43D7-9112-C31302CC1AA7}"/>
              </a:ext>
            </a:extLst>
          </p:cNvPr>
          <p:cNvPicPr>
            <a:picLocks noGrp="1" noChangeAspect="1"/>
          </p:cNvPicPr>
          <p:nvPr>
            <p:ph type="pic" sz="quarter" idx="15"/>
          </p:nvPr>
        </p:nvPicPr>
        <p:blipFill>
          <a:blip r:embed="rId5"/>
          <a:srcRect/>
          <a:stretch>
            <a:fillRect/>
          </a:stretch>
        </p:blipFill>
        <p:spPr/>
      </p:pic>
      <p:pic>
        <p:nvPicPr>
          <p:cNvPr id="34" name="Picture Placeholder 33">
            <a:extLst>
              <a:ext uri="{FF2B5EF4-FFF2-40B4-BE49-F238E27FC236}">
                <a16:creationId xmlns:a16="http://schemas.microsoft.com/office/drawing/2014/main" id="{A4F8E088-77FE-46BD-89A8-B585EA6B0470}"/>
              </a:ext>
            </a:extLst>
          </p:cNvPr>
          <p:cNvPicPr>
            <a:picLocks noGrp="1" noChangeAspect="1"/>
          </p:cNvPicPr>
          <p:nvPr>
            <p:ph type="pic" sz="quarter" idx="16"/>
          </p:nvPr>
        </p:nvPicPr>
        <p:blipFill>
          <a:blip r:embed="rId6"/>
          <a:srcRect l="21875" r="21875"/>
          <a:stretch>
            <a:fillRect/>
          </a:stretch>
        </p:blipFill>
        <p:spPr/>
      </p:pic>
    </p:spTree>
    <p:extLst>
      <p:ext uri="{BB962C8B-B14F-4D97-AF65-F5344CB8AC3E}">
        <p14:creationId xmlns:p14="http://schemas.microsoft.com/office/powerpoint/2010/main" val="435634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FCA16-8D78-4A87-9023-708458E3A4F3}"/>
              </a:ext>
            </a:extLst>
          </p:cNvPr>
          <p:cNvSpPr>
            <a:spLocks noGrp="1"/>
          </p:cNvSpPr>
          <p:nvPr>
            <p:ph type="title"/>
          </p:nvPr>
        </p:nvSpPr>
        <p:spPr/>
        <p:txBody>
          <a:bodyPr/>
          <a:lstStyle/>
          <a:p>
            <a:pPr algn="l" fontAlgn="base"/>
            <a:r>
              <a:rPr lang="en-US" b="0" dirty="0">
                <a:latin typeface="Open Sans" panose="020B0606030504020204" pitchFamily="34" charset="0"/>
              </a:rPr>
              <a:t>Building valuable partnerships</a:t>
            </a:r>
            <a:endParaRPr lang="en-US" b="0" i="0" dirty="0">
              <a:effectLst/>
              <a:latin typeface="Open Sans" panose="020B0606030504020204" pitchFamily="34" charset="0"/>
            </a:endParaRPr>
          </a:p>
        </p:txBody>
      </p:sp>
      <p:sp>
        <p:nvSpPr>
          <p:cNvPr id="13" name="Content Placeholder 12">
            <a:extLst>
              <a:ext uri="{FF2B5EF4-FFF2-40B4-BE49-F238E27FC236}">
                <a16:creationId xmlns:a16="http://schemas.microsoft.com/office/drawing/2014/main" id="{FB9E2175-1C3C-4B3E-A872-A1B7E6D64D52}"/>
              </a:ext>
            </a:extLst>
          </p:cNvPr>
          <p:cNvSpPr>
            <a:spLocks noGrp="1"/>
          </p:cNvSpPr>
          <p:nvPr>
            <p:ph idx="21"/>
          </p:nvPr>
        </p:nvSpPr>
        <p:spPr/>
        <p:txBody>
          <a:bodyPr/>
          <a:lstStyle/>
          <a:p>
            <a:r>
              <a:rPr lang="en-US" dirty="0"/>
              <a:t>West Center City </a:t>
            </a:r>
          </a:p>
        </p:txBody>
      </p:sp>
      <p:sp>
        <p:nvSpPr>
          <p:cNvPr id="15" name="Content Placeholder 14">
            <a:extLst>
              <a:ext uri="{FF2B5EF4-FFF2-40B4-BE49-F238E27FC236}">
                <a16:creationId xmlns:a16="http://schemas.microsoft.com/office/drawing/2014/main" id="{471C9CF1-70B0-46DB-869F-6DC53668898D}"/>
              </a:ext>
            </a:extLst>
          </p:cNvPr>
          <p:cNvSpPr>
            <a:spLocks noGrp="1"/>
          </p:cNvSpPr>
          <p:nvPr>
            <p:ph idx="23"/>
          </p:nvPr>
        </p:nvSpPr>
        <p:spPr/>
        <p:txBody>
          <a:bodyPr/>
          <a:lstStyle/>
          <a:p>
            <a:r>
              <a:rPr lang="en-US" dirty="0"/>
              <a:t>Additional partnerships</a:t>
            </a:r>
          </a:p>
        </p:txBody>
      </p:sp>
      <p:sp>
        <p:nvSpPr>
          <p:cNvPr id="3" name="Slide Number Placeholder 2">
            <a:extLst>
              <a:ext uri="{FF2B5EF4-FFF2-40B4-BE49-F238E27FC236}">
                <a16:creationId xmlns:a16="http://schemas.microsoft.com/office/drawing/2014/main" id="{C10F7B49-6C9D-4DBF-AD20-9D4CFAB1CBFD}"/>
              </a:ext>
            </a:extLst>
          </p:cNvPr>
          <p:cNvSpPr>
            <a:spLocks noGrp="1"/>
          </p:cNvSpPr>
          <p:nvPr>
            <p:ph type="sldNum" sz="quarter" idx="12"/>
          </p:nvPr>
        </p:nvSpPr>
        <p:spPr/>
        <p:txBody>
          <a:bodyPr/>
          <a:lstStyle/>
          <a:p>
            <a:fld id="{9EC71654-96A5-4280-94F3-931C61A9F92C}" type="slidenum">
              <a:rPr lang="en-US" smtClean="0"/>
              <a:pPr/>
              <a:t>9</a:t>
            </a:fld>
            <a:endParaRPr lang="en-US" dirty="0"/>
          </a:p>
        </p:txBody>
      </p:sp>
      <p:sp>
        <p:nvSpPr>
          <p:cNvPr id="16" name="object 14">
            <a:extLst>
              <a:ext uri="{FF2B5EF4-FFF2-40B4-BE49-F238E27FC236}">
                <a16:creationId xmlns:a16="http://schemas.microsoft.com/office/drawing/2014/main" id="{E2E97C29-91F6-4D75-BE8A-23CD1CD37B20}"/>
              </a:ext>
            </a:extLst>
          </p:cNvPr>
          <p:cNvSpPr txBox="1"/>
          <p:nvPr/>
        </p:nvSpPr>
        <p:spPr>
          <a:xfrm>
            <a:off x="345427" y="3286571"/>
            <a:ext cx="3102414" cy="3039294"/>
          </a:xfrm>
          <a:prstGeom prst="rect">
            <a:avLst/>
          </a:prstGeom>
          <a:solidFill>
            <a:schemeClr val="bg1"/>
          </a:solidFill>
        </p:spPr>
        <p:txBody>
          <a:bodyPr vert="horz" wrap="square" lIns="0" tIns="0" rIns="0" bIns="0" rtlCol="0">
            <a:spAutoFit/>
          </a:bodyPr>
          <a:lstStyle/>
          <a:p>
            <a:pPr>
              <a:lnSpc>
                <a:spcPct val="100000"/>
              </a:lnSpc>
            </a:pPr>
            <a:endParaRPr lang="en-US" sz="1700" dirty="0">
              <a:latin typeface="Times New Roman"/>
              <a:cs typeface="Times New Roman"/>
            </a:endParaRPr>
          </a:p>
          <a:p>
            <a:pPr>
              <a:lnSpc>
                <a:spcPct val="100000"/>
              </a:lnSpc>
            </a:pPr>
            <a:endParaRPr lang="en-US" sz="1700" dirty="0">
              <a:latin typeface="Times New Roman"/>
              <a:cs typeface="Times New Roman"/>
            </a:endParaRPr>
          </a:p>
          <a:p>
            <a:pPr>
              <a:lnSpc>
                <a:spcPct val="100000"/>
              </a:lnSpc>
              <a:spcBef>
                <a:spcPts val="40"/>
              </a:spcBef>
            </a:pPr>
            <a:endParaRPr sz="1950" dirty="0">
              <a:latin typeface="Times New Roman"/>
              <a:cs typeface="Times New Roman"/>
            </a:endParaRPr>
          </a:p>
          <a:p>
            <a:pPr marL="172720" marR="294005" algn="ctr">
              <a:lnSpc>
                <a:spcPct val="100000"/>
              </a:lnSpc>
            </a:pPr>
            <a:r>
              <a:rPr sz="1600" b="0" spc="-5" dirty="0">
                <a:solidFill>
                  <a:srgbClr val="231F20"/>
                </a:solidFill>
                <a:latin typeface="Segoe UI Semilight"/>
                <a:cs typeface="Segoe UI Semilight"/>
              </a:rPr>
              <a:t>Collaborated </a:t>
            </a:r>
            <a:r>
              <a:rPr sz="1600" b="0" dirty="0">
                <a:solidFill>
                  <a:srgbClr val="231F20"/>
                </a:solidFill>
                <a:latin typeface="Segoe UI Semilight"/>
                <a:cs typeface="Segoe UI Semilight"/>
              </a:rPr>
              <a:t>with the </a:t>
            </a:r>
            <a:r>
              <a:rPr sz="1600" b="1" spc="-5" dirty="0">
                <a:solidFill>
                  <a:srgbClr val="231F20"/>
                </a:solidFill>
                <a:latin typeface="Segoe UI Semibold"/>
                <a:cs typeface="Segoe UI Semibold"/>
              </a:rPr>
              <a:t>National </a:t>
            </a:r>
            <a:r>
              <a:rPr sz="1600" b="1" dirty="0">
                <a:solidFill>
                  <a:srgbClr val="231F20"/>
                </a:solidFill>
                <a:latin typeface="Segoe UI Semibold"/>
                <a:cs typeface="Segoe UI Semibold"/>
              </a:rPr>
              <a:t> </a:t>
            </a:r>
            <a:r>
              <a:rPr sz="1600" b="1" spc="-5" dirty="0">
                <a:solidFill>
                  <a:srgbClr val="231F20"/>
                </a:solidFill>
                <a:latin typeface="Segoe UI Semibold"/>
                <a:cs typeface="Segoe UI Semibold"/>
              </a:rPr>
              <a:t>Community </a:t>
            </a:r>
            <a:r>
              <a:rPr sz="1600" b="1" spc="-10" dirty="0">
                <a:solidFill>
                  <a:srgbClr val="231F20"/>
                </a:solidFill>
                <a:latin typeface="Segoe UI Semibold"/>
                <a:cs typeface="Segoe UI Semibold"/>
              </a:rPr>
              <a:t>Reinvestment </a:t>
            </a:r>
            <a:r>
              <a:rPr sz="1600" b="1" spc="-5" dirty="0">
                <a:solidFill>
                  <a:srgbClr val="231F20"/>
                </a:solidFill>
                <a:latin typeface="Segoe UI Semibold"/>
                <a:cs typeface="Segoe UI Semibold"/>
              </a:rPr>
              <a:t>Coalition </a:t>
            </a:r>
            <a:r>
              <a:rPr sz="1600" b="1" dirty="0">
                <a:solidFill>
                  <a:srgbClr val="231F20"/>
                </a:solidFill>
                <a:latin typeface="Segoe UI Semibold"/>
                <a:cs typeface="Segoe UI Semibold"/>
              </a:rPr>
              <a:t> </a:t>
            </a:r>
            <a:r>
              <a:rPr sz="1600" b="0" spc="-5" dirty="0">
                <a:solidFill>
                  <a:srgbClr val="231F20"/>
                </a:solidFill>
                <a:latin typeface="Segoe UI Semilight"/>
                <a:cs typeface="Segoe UI Semilight"/>
              </a:rPr>
              <a:t>(NCRC), based </a:t>
            </a:r>
            <a:r>
              <a:rPr sz="1600" b="0" dirty="0">
                <a:solidFill>
                  <a:srgbClr val="231F20"/>
                </a:solidFill>
                <a:latin typeface="Segoe UI Semilight"/>
                <a:cs typeface="Segoe UI Semilight"/>
              </a:rPr>
              <a:t>in </a:t>
            </a:r>
            <a:r>
              <a:rPr sz="1600" b="0" spc="-10" dirty="0">
                <a:solidFill>
                  <a:srgbClr val="231F20"/>
                </a:solidFill>
                <a:latin typeface="Segoe UI Semilight"/>
                <a:cs typeface="Segoe UI Semilight"/>
              </a:rPr>
              <a:t>Washington </a:t>
            </a:r>
            <a:r>
              <a:rPr sz="1600" b="0" dirty="0">
                <a:solidFill>
                  <a:srgbClr val="231F20"/>
                </a:solidFill>
                <a:latin typeface="Segoe UI Semilight"/>
                <a:cs typeface="Segoe UI Semilight"/>
              </a:rPr>
              <a:t>DC. </a:t>
            </a:r>
            <a:r>
              <a:rPr sz="1600" b="0" spc="-5" dirty="0">
                <a:solidFill>
                  <a:srgbClr val="231F20"/>
                </a:solidFill>
                <a:latin typeface="Segoe UI Semilight"/>
                <a:cs typeface="Segoe UI Semilight"/>
              </a:rPr>
              <a:t>to </a:t>
            </a:r>
            <a:r>
              <a:rPr sz="1600" b="0" dirty="0">
                <a:solidFill>
                  <a:srgbClr val="231F20"/>
                </a:solidFill>
                <a:latin typeface="Segoe UI Semilight"/>
                <a:cs typeface="Segoe UI Semilight"/>
              </a:rPr>
              <a:t> </a:t>
            </a:r>
            <a:r>
              <a:rPr sz="1600" b="0" spc="-10" dirty="0">
                <a:solidFill>
                  <a:srgbClr val="231F20"/>
                </a:solidFill>
                <a:latin typeface="Segoe UI Semilight"/>
                <a:cs typeface="Segoe UI Semilight"/>
              </a:rPr>
              <a:t>create </a:t>
            </a:r>
            <a:r>
              <a:rPr sz="1600" b="0" spc="-5" dirty="0">
                <a:solidFill>
                  <a:srgbClr val="231F20"/>
                </a:solidFill>
                <a:latin typeface="Segoe UI Semilight"/>
                <a:cs typeface="Segoe UI Semilight"/>
              </a:rPr>
              <a:t>affordable housing </a:t>
            </a:r>
            <a:r>
              <a:rPr sz="1600" b="0" spc="-10" dirty="0">
                <a:solidFill>
                  <a:srgbClr val="231F20"/>
                </a:solidFill>
                <a:latin typeface="Segoe UI Semilight"/>
                <a:cs typeface="Segoe UI Semilight"/>
              </a:rPr>
              <a:t>projects </a:t>
            </a:r>
            <a:r>
              <a:rPr sz="1600" b="0" dirty="0">
                <a:solidFill>
                  <a:srgbClr val="231F20"/>
                </a:solidFill>
                <a:latin typeface="Segoe UI Semilight"/>
                <a:cs typeface="Segoe UI Semilight"/>
              </a:rPr>
              <a:t>by </a:t>
            </a:r>
            <a:r>
              <a:rPr sz="1600" b="0" spc="5" dirty="0">
                <a:solidFill>
                  <a:srgbClr val="231F20"/>
                </a:solidFill>
                <a:latin typeface="Segoe UI Semilight"/>
                <a:cs typeface="Segoe UI Semilight"/>
              </a:rPr>
              <a:t> </a:t>
            </a:r>
            <a:r>
              <a:rPr sz="1600" b="0" spc="-5" dirty="0">
                <a:solidFill>
                  <a:srgbClr val="231F20"/>
                </a:solidFill>
                <a:latin typeface="Segoe UI Semilight"/>
                <a:cs typeface="Segoe UI Semilight"/>
              </a:rPr>
              <a:t>purchasing, holding, </a:t>
            </a:r>
            <a:r>
              <a:rPr sz="1600" b="0" dirty="0">
                <a:solidFill>
                  <a:srgbClr val="231F20"/>
                </a:solidFill>
                <a:latin typeface="Segoe UI Semilight"/>
                <a:cs typeface="Segoe UI Semilight"/>
              </a:rPr>
              <a:t>and transferring </a:t>
            </a:r>
            <a:r>
              <a:rPr sz="1600" b="0" spc="5" dirty="0">
                <a:solidFill>
                  <a:srgbClr val="231F20"/>
                </a:solidFill>
                <a:latin typeface="Segoe UI Semilight"/>
                <a:cs typeface="Segoe UI Semilight"/>
              </a:rPr>
              <a:t> </a:t>
            </a:r>
            <a:r>
              <a:rPr sz="1600" b="1" spc="-5" dirty="0">
                <a:solidFill>
                  <a:srgbClr val="231F20"/>
                </a:solidFill>
                <a:latin typeface="Segoe UI"/>
                <a:cs typeface="Segoe UI"/>
              </a:rPr>
              <a:t>10</a:t>
            </a:r>
            <a:r>
              <a:rPr sz="1600" b="1" spc="-20" dirty="0">
                <a:solidFill>
                  <a:srgbClr val="231F20"/>
                </a:solidFill>
                <a:latin typeface="Segoe UI"/>
                <a:cs typeface="Segoe UI"/>
              </a:rPr>
              <a:t> </a:t>
            </a:r>
            <a:r>
              <a:rPr sz="1600" b="0" dirty="0">
                <a:solidFill>
                  <a:srgbClr val="231F20"/>
                </a:solidFill>
                <a:latin typeface="Segoe UI Semilight"/>
                <a:cs typeface="Segoe UI Semilight"/>
              </a:rPr>
              <a:t>units</a:t>
            </a:r>
            <a:r>
              <a:rPr sz="1600" b="0" spc="-10" dirty="0">
                <a:solidFill>
                  <a:srgbClr val="231F20"/>
                </a:solidFill>
                <a:latin typeface="Segoe UI Semilight"/>
                <a:cs typeface="Segoe UI Semilight"/>
              </a:rPr>
              <a:t> </a:t>
            </a:r>
            <a:r>
              <a:rPr sz="1600" b="0" dirty="0">
                <a:solidFill>
                  <a:srgbClr val="231F20"/>
                </a:solidFill>
                <a:latin typeface="Segoe UI Semilight"/>
                <a:cs typeface="Segoe UI Semilight"/>
              </a:rPr>
              <a:t>and</a:t>
            </a:r>
            <a:r>
              <a:rPr sz="1600" b="0" spc="-10" dirty="0">
                <a:solidFill>
                  <a:srgbClr val="231F20"/>
                </a:solidFill>
                <a:latin typeface="Segoe UI Semilight"/>
                <a:cs typeface="Segoe UI Semilight"/>
              </a:rPr>
              <a:t> </a:t>
            </a:r>
            <a:r>
              <a:rPr sz="1600" b="0" dirty="0">
                <a:solidFill>
                  <a:srgbClr val="231F20"/>
                </a:solidFill>
                <a:latin typeface="Segoe UI Semilight"/>
                <a:cs typeface="Segoe UI Semilight"/>
              </a:rPr>
              <a:t>employing</a:t>
            </a:r>
            <a:r>
              <a:rPr sz="1600" b="0" spc="-15" dirty="0">
                <a:solidFill>
                  <a:srgbClr val="231F20"/>
                </a:solidFill>
                <a:latin typeface="Segoe UI Semilight"/>
                <a:cs typeface="Segoe UI Semilight"/>
              </a:rPr>
              <a:t> </a:t>
            </a:r>
            <a:r>
              <a:rPr sz="1600" b="0" spc="-5" dirty="0">
                <a:solidFill>
                  <a:srgbClr val="231F20"/>
                </a:solidFill>
                <a:latin typeface="Segoe UI Semilight"/>
                <a:cs typeface="Segoe UI Semilight"/>
              </a:rPr>
              <a:t>City</a:t>
            </a:r>
            <a:r>
              <a:rPr sz="1600" b="0" spc="-15" dirty="0">
                <a:solidFill>
                  <a:srgbClr val="231F20"/>
                </a:solidFill>
                <a:latin typeface="Segoe UI Semilight"/>
                <a:cs typeface="Segoe UI Semilight"/>
              </a:rPr>
              <a:t> </a:t>
            </a:r>
            <a:r>
              <a:rPr sz="1600" b="0" spc="-5" dirty="0">
                <a:solidFill>
                  <a:srgbClr val="231F20"/>
                </a:solidFill>
                <a:latin typeface="Segoe UI Semilight"/>
                <a:cs typeface="Segoe UI Semilight"/>
              </a:rPr>
              <a:t>residents.</a:t>
            </a:r>
            <a:endParaRPr sz="1600" dirty="0">
              <a:latin typeface="Segoe UI Semilight"/>
              <a:cs typeface="Segoe UI Semilight"/>
            </a:endParaRPr>
          </a:p>
        </p:txBody>
      </p:sp>
      <p:pic>
        <p:nvPicPr>
          <p:cNvPr id="8" name="Picture Placeholder 7">
            <a:extLst>
              <a:ext uri="{FF2B5EF4-FFF2-40B4-BE49-F238E27FC236}">
                <a16:creationId xmlns:a16="http://schemas.microsoft.com/office/drawing/2014/main" id="{185160B5-08A1-40CF-946F-3BF7DD389CD4}"/>
              </a:ext>
            </a:extLst>
          </p:cNvPr>
          <p:cNvPicPr>
            <a:picLocks noGrp="1" noChangeAspect="1"/>
          </p:cNvPicPr>
          <p:nvPr>
            <p:ph type="pic" sz="quarter" idx="13"/>
          </p:nvPr>
        </p:nvPicPr>
        <p:blipFill>
          <a:blip r:embed="rId3"/>
          <a:srcRect l="12500" r="12500"/>
          <a:stretch>
            <a:fillRect/>
          </a:stretch>
        </p:blipFill>
        <p:spPr/>
      </p:pic>
      <p:sp>
        <p:nvSpPr>
          <p:cNvPr id="9" name="Content Placeholder 8">
            <a:extLst>
              <a:ext uri="{FF2B5EF4-FFF2-40B4-BE49-F238E27FC236}">
                <a16:creationId xmlns:a16="http://schemas.microsoft.com/office/drawing/2014/main" id="{D66C6D21-6780-4D8A-9B6F-582E0BD2DC2E}"/>
              </a:ext>
            </a:extLst>
          </p:cNvPr>
          <p:cNvSpPr>
            <a:spLocks noGrp="1"/>
          </p:cNvSpPr>
          <p:nvPr>
            <p:ph idx="17"/>
          </p:nvPr>
        </p:nvSpPr>
        <p:spPr/>
        <p:txBody>
          <a:bodyPr/>
          <a:lstStyle/>
          <a:p>
            <a:r>
              <a:rPr lang="en-US" dirty="0"/>
              <a:t>NCRC</a:t>
            </a:r>
          </a:p>
        </p:txBody>
      </p:sp>
      <p:pic>
        <p:nvPicPr>
          <p:cNvPr id="24" name="Picture Placeholder 23">
            <a:extLst>
              <a:ext uri="{FF2B5EF4-FFF2-40B4-BE49-F238E27FC236}">
                <a16:creationId xmlns:a16="http://schemas.microsoft.com/office/drawing/2014/main" id="{7A39FB81-6F2B-4878-9B1A-728F104AB442}"/>
              </a:ext>
            </a:extLst>
          </p:cNvPr>
          <p:cNvPicPr>
            <a:picLocks noGrp="1" noChangeAspect="1"/>
          </p:cNvPicPr>
          <p:nvPr>
            <p:ph type="pic" sz="quarter" idx="14"/>
          </p:nvPr>
        </p:nvPicPr>
        <p:blipFill>
          <a:blip r:embed="rId4"/>
          <a:srcRect l="13761" r="13761"/>
          <a:stretch>
            <a:fillRect/>
          </a:stretch>
        </p:blipFill>
        <p:spPr/>
      </p:pic>
      <p:sp>
        <p:nvSpPr>
          <p:cNvPr id="23" name="object 13">
            <a:extLst>
              <a:ext uri="{FF2B5EF4-FFF2-40B4-BE49-F238E27FC236}">
                <a16:creationId xmlns:a16="http://schemas.microsoft.com/office/drawing/2014/main" id="{847FC5F6-50F2-4F77-BF6F-F3C043A3D4D3}"/>
              </a:ext>
            </a:extLst>
          </p:cNvPr>
          <p:cNvSpPr txBox="1"/>
          <p:nvPr/>
        </p:nvSpPr>
        <p:spPr>
          <a:xfrm>
            <a:off x="3149169" y="3624551"/>
            <a:ext cx="3187065" cy="3170740"/>
          </a:xfrm>
          <a:prstGeom prst="rect">
            <a:avLst/>
          </a:prstGeom>
          <a:solidFill>
            <a:schemeClr val="bg1"/>
          </a:solidFill>
        </p:spPr>
        <p:txBody>
          <a:bodyPr vert="horz" wrap="square" lIns="0" tIns="153035" rIns="0" bIns="0" rtlCol="0">
            <a:spAutoFit/>
          </a:bodyPr>
          <a:lstStyle/>
          <a:p>
            <a:pPr marL="161925" marR="231140" algn="ctr">
              <a:lnSpc>
                <a:spcPct val="100000"/>
              </a:lnSpc>
              <a:spcBef>
                <a:spcPts val="1205"/>
              </a:spcBef>
            </a:pPr>
            <a:r>
              <a:rPr sz="1500" b="0" spc="-5" dirty="0">
                <a:solidFill>
                  <a:srgbClr val="231F20"/>
                </a:solidFill>
                <a:latin typeface="Segoe UI Semilight"/>
                <a:cs typeface="Segoe UI Semilight"/>
              </a:rPr>
              <a:t>In April </a:t>
            </a:r>
            <a:r>
              <a:rPr sz="1500" b="0" dirty="0">
                <a:solidFill>
                  <a:srgbClr val="231F20"/>
                </a:solidFill>
                <a:latin typeface="Segoe UI Semilight"/>
                <a:cs typeface="Segoe UI Semilight"/>
              </a:rPr>
              <a:t>2019, WNCLB and the </a:t>
            </a:r>
            <a:r>
              <a:rPr sz="1500" b="0" spc="-5" dirty="0">
                <a:solidFill>
                  <a:srgbClr val="231F20"/>
                </a:solidFill>
                <a:latin typeface="Segoe UI Semilight"/>
                <a:cs typeface="Segoe UI Semilight"/>
              </a:rPr>
              <a:t>Central </a:t>
            </a:r>
            <a:r>
              <a:rPr sz="1500" b="0" dirty="0">
                <a:solidFill>
                  <a:srgbClr val="231F20"/>
                </a:solidFill>
                <a:latin typeface="Segoe UI Semilight"/>
                <a:cs typeface="Segoe UI Semilight"/>
              </a:rPr>
              <a:t> Baptist </a:t>
            </a:r>
            <a:r>
              <a:rPr sz="1500" b="0" spc="-10" dirty="0">
                <a:solidFill>
                  <a:srgbClr val="231F20"/>
                </a:solidFill>
                <a:latin typeface="Segoe UI Semilight"/>
                <a:cs typeface="Segoe UI Semilight"/>
              </a:rPr>
              <a:t>Church </a:t>
            </a:r>
            <a:r>
              <a:rPr sz="1500" b="0" spc="-5" dirty="0">
                <a:solidFill>
                  <a:srgbClr val="231F20"/>
                </a:solidFill>
                <a:latin typeface="Segoe UI Semilight"/>
                <a:cs typeface="Segoe UI Semilight"/>
              </a:rPr>
              <a:t>CDC </a:t>
            </a:r>
            <a:r>
              <a:rPr sz="1500" b="0" dirty="0">
                <a:solidFill>
                  <a:srgbClr val="231F20"/>
                </a:solidFill>
                <a:latin typeface="Segoe UI Semilight"/>
                <a:cs typeface="Segoe UI Semilight"/>
              </a:rPr>
              <a:t>joined </a:t>
            </a:r>
            <a:r>
              <a:rPr sz="1500" b="0" spc="-5" dirty="0">
                <a:solidFill>
                  <a:srgbClr val="231F20"/>
                </a:solidFill>
                <a:latin typeface="Segoe UI Semilight"/>
                <a:cs typeface="Segoe UI Semilight"/>
              </a:rPr>
              <a:t>forces </a:t>
            </a:r>
            <a:r>
              <a:rPr sz="1500" b="0" spc="-10" dirty="0">
                <a:solidFill>
                  <a:srgbClr val="231F20"/>
                </a:solidFill>
                <a:latin typeface="Segoe UI Semilight"/>
                <a:cs typeface="Segoe UI Semilight"/>
              </a:rPr>
              <a:t>to </a:t>
            </a:r>
            <a:r>
              <a:rPr sz="1500" b="0" spc="-5" dirty="0">
                <a:solidFill>
                  <a:srgbClr val="231F20"/>
                </a:solidFill>
                <a:latin typeface="Segoe UI Semilight"/>
                <a:cs typeface="Segoe UI Semilight"/>
              </a:rPr>
              <a:t> </a:t>
            </a:r>
            <a:r>
              <a:rPr sz="1500" b="0" spc="-10" dirty="0">
                <a:solidFill>
                  <a:srgbClr val="231F20"/>
                </a:solidFill>
                <a:latin typeface="Segoe UI Semilight"/>
                <a:cs typeface="Segoe UI Semilight"/>
              </a:rPr>
              <a:t>create</a:t>
            </a:r>
            <a:r>
              <a:rPr sz="1500" b="0" spc="-5" dirty="0">
                <a:solidFill>
                  <a:srgbClr val="231F20"/>
                </a:solidFill>
                <a:latin typeface="Segoe UI Semilight"/>
                <a:cs typeface="Segoe UI Semilight"/>
              </a:rPr>
              <a:t> </a:t>
            </a:r>
            <a:r>
              <a:rPr sz="1500" b="0" dirty="0">
                <a:solidFill>
                  <a:srgbClr val="231F20"/>
                </a:solidFill>
                <a:latin typeface="Segoe UI Semilight"/>
                <a:cs typeface="Segoe UI Semilight"/>
              </a:rPr>
              <a:t>a</a:t>
            </a:r>
            <a:r>
              <a:rPr sz="1500" b="0" spc="-10" dirty="0">
                <a:solidFill>
                  <a:srgbClr val="231F20"/>
                </a:solidFill>
                <a:latin typeface="Segoe UI Semilight"/>
                <a:cs typeface="Segoe UI Semilight"/>
              </a:rPr>
              <a:t> </a:t>
            </a:r>
            <a:r>
              <a:rPr sz="1500" b="1" spc="-10" dirty="0">
                <a:solidFill>
                  <a:srgbClr val="231F20"/>
                </a:solidFill>
                <a:latin typeface="Segoe UI Semibold"/>
                <a:cs typeface="Segoe UI Semibold"/>
              </a:rPr>
              <a:t>workforce</a:t>
            </a:r>
            <a:r>
              <a:rPr sz="1500" b="1" spc="-5" dirty="0">
                <a:solidFill>
                  <a:srgbClr val="231F20"/>
                </a:solidFill>
                <a:latin typeface="Segoe UI Semibold"/>
                <a:cs typeface="Segoe UI Semibold"/>
              </a:rPr>
              <a:t> development </a:t>
            </a:r>
            <a:r>
              <a:rPr sz="1500" b="1" dirty="0">
                <a:solidFill>
                  <a:srgbClr val="231F20"/>
                </a:solidFill>
                <a:latin typeface="Segoe UI Semibold"/>
                <a:cs typeface="Segoe UI Semibold"/>
              </a:rPr>
              <a:t> </a:t>
            </a:r>
            <a:r>
              <a:rPr sz="1500" b="0" spc="-10" dirty="0">
                <a:solidFill>
                  <a:srgbClr val="231F20"/>
                </a:solidFill>
                <a:latin typeface="Segoe UI Semilight"/>
                <a:cs typeface="Segoe UI Semilight"/>
              </a:rPr>
              <a:t>program </a:t>
            </a:r>
            <a:r>
              <a:rPr sz="1500" b="0" spc="-5" dirty="0">
                <a:solidFill>
                  <a:srgbClr val="231F20"/>
                </a:solidFill>
                <a:latin typeface="Segoe UI Semilight"/>
                <a:cs typeface="Segoe UI Semilight"/>
              </a:rPr>
              <a:t>to </a:t>
            </a:r>
            <a:r>
              <a:rPr sz="1500" b="0" dirty="0">
                <a:solidFill>
                  <a:srgbClr val="231F20"/>
                </a:solidFill>
                <a:latin typeface="Segoe UI Semilight"/>
                <a:cs typeface="Segoe UI Semilight"/>
              </a:rPr>
              <a:t>employ the local </a:t>
            </a:r>
            <a:r>
              <a:rPr sz="1500" b="0" spc="-5" dirty="0">
                <a:solidFill>
                  <a:srgbClr val="231F20"/>
                </a:solidFill>
                <a:latin typeface="Segoe UI Semilight"/>
                <a:cs typeface="Segoe UI Semilight"/>
              </a:rPr>
              <a:t>residents </a:t>
            </a:r>
            <a:r>
              <a:rPr sz="1500" b="0" spc="-15" dirty="0">
                <a:solidFill>
                  <a:srgbClr val="231F20"/>
                </a:solidFill>
                <a:latin typeface="Segoe UI Semilight"/>
                <a:cs typeface="Segoe UI Semilight"/>
              </a:rPr>
              <a:t>of </a:t>
            </a:r>
            <a:r>
              <a:rPr sz="1500" b="0" dirty="0">
                <a:solidFill>
                  <a:srgbClr val="231F20"/>
                </a:solidFill>
                <a:latin typeface="Segoe UI Semilight"/>
                <a:cs typeface="Segoe UI Semilight"/>
              </a:rPr>
              <a:t>the East </a:t>
            </a:r>
            <a:r>
              <a:rPr sz="1500" b="0" spc="-5" dirty="0">
                <a:solidFill>
                  <a:srgbClr val="231F20"/>
                </a:solidFill>
                <a:latin typeface="Segoe UI Semilight"/>
                <a:cs typeface="Segoe UI Semilight"/>
              </a:rPr>
              <a:t>Side </a:t>
            </a:r>
            <a:r>
              <a:rPr sz="1500" b="0" dirty="0">
                <a:solidFill>
                  <a:srgbClr val="231F20"/>
                </a:solidFill>
                <a:latin typeface="Segoe UI Semilight"/>
                <a:cs typeface="Segoe UI Semilight"/>
              </a:rPr>
              <a:t>community </a:t>
            </a:r>
            <a:r>
              <a:rPr sz="1500" b="0" spc="-5" dirty="0">
                <a:solidFill>
                  <a:srgbClr val="231F20"/>
                </a:solidFill>
                <a:latin typeface="Segoe UI Semilight"/>
                <a:cs typeface="Segoe UI Semilight"/>
              </a:rPr>
              <a:t>responsible </a:t>
            </a:r>
            <a:r>
              <a:rPr sz="1500" b="0" spc="-345" dirty="0">
                <a:solidFill>
                  <a:srgbClr val="231F20"/>
                </a:solidFill>
                <a:latin typeface="Segoe UI Semilight"/>
                <a:cs typeface="Segoe UI Semilight"/>
              </a:rPr>
              <a:t> </a:t>
            </a:r>
            <a:r>
              <a:rPr sz="1500" b="0" spc="-5" dirty="0">
                <a:solidFill>
                  <a:srgbClr val="231F20"/>
                </a:solidFill>
                <a:latin typeface="Segoe UI Semilight"/>
                <a:cs typeface="Segoe UI Semilight"/>
              </a:rPr>
              <a:t>for</a:t>
            </a:r>
            <a:r>
              <a:rPr sz="1500" b="0" spc="-15" dirty="0">
                <a:solidFill>
                  <a:srgbClr val="231F20"/>
                </a:solidFill>
                <a:latin typeface="Segoe UI Semilight"/>
                <a:cs typeface="Segoe UI Semilight"/>
              </a:rPr>
              <a:t> </a:t>
            </a:r>
            <a:r>
              <a:rPr sz="1500" b="0" dirty="0">
                <a:solidFill>
                  <a:srgbClr val="231F20"/>
                </a:solidFill>
                <a:latin typeface="Segoe UI Semilight"/>
                <a:cs typeface="Segoe UI Semilight"/>
              </a:rPr>
              <a:t>WNCLB</a:t>
            </a:r>
            <a:r>
              <a:rPr sz="1500" b="0" spc="-5" dirty="0">
                <a:solidFill>
                  <a:srgbClr val="231F20"/>
                </a:solidFill>
                <a:latin typeface="Segoe UI Semilight"/>
                <a:cs typeface="Segoe UI Semilight"/>
              </a:rPr>
              <a:t> </a:t>
            </a:r>
            <a:r>
              <a:rPr sz="1500" b="0" dirty="0">
                <a:solidFill>
                  <a:srgbClr val="231F20"/>
                </a:solidFill>
                <a:latin typeface="Segoe UI Semilight"/>
                <a:cs typeface="Segoe UI Semilight"/>
              </a:rPr>
              <a:t>property</a:t>
            </a:r>
            <a:r>
              <a:rPr sz="1500" b="0" spc="-5" dirty="0">
                <a:solidFill>
                  <a:srgbClr val="231F20"/>
                </a:solidFill>
                <a:latin typeface="Segoe UI Semilight"/>
                <a:cs typeface="Segoe UI Semilight"/>
              </a:rPr>
              <a:t> maintenance.</a:t>
            </a:r>
            <a:endParaRPr sz="1500" dirty="0">
              <a:latin typeface="Segoe UI Semilight"/>
              <a:cs typeface="Segoe UI Semilight"/>
            </a:endParaRPr>
          </a:p>
          <a:p>
            <a:pPr marL="162560" marR="270510" algn="ctr">
              <a:lnSpc>
                <a:spcPct val="100000"/>
              </a:lnSpc>
            </a:pPr>
            <a:r>
              <a:rPr sz="1500" b="0" dirty="0">
                <a:solidFill>
                  <a:srgbClr val="231F20"/>
                </a:solidFill>
                <a:latin typeface="Segoe UI Semilight"/>
                <a:cs typeface="Segoe UI Semilight"/>
              </a:rPr>
              <a:t>WNCLB </a:t>
            </a:r>
            <a:r>
              <a:rPr sz="1500" b="0" spc="-5" dirty="0">
                <a:solidFill>
                  <a:srgbClr val="231F20"/>
                </a:solidFill>
                <a:latin typeface="Segoe UI Semilight"/>
                <a:cs typeface="Segoe UI Semilight"/>
              </a:rPr>
              <a:t>funds </a:t>
            </a:r>
            <a:r>
              <a:rPr sz="1500" b="1" dirty="0">
                <a:solidFill>
                  <a:srgbClr val="231F20"/>
                </a:solidFill>
                <a:latin typeface="Segoe UI Semibold"/>
                <a:cs typeface="Segoe UI Semibold"/>
              </a:rPr>
              <a:t>8 </a:t>
            </a:r>
            <a:r>
              <a:rPr sz="1500" b="0" spc="-5" dirty="0">
                <a:solidFill>
                  <a:srgbClr val="231F20"/>
                </a:solidFill>
                <a:latin typeface="Segoe UI Semilight"/>
                <a:cs typeface="Segoe UI Semilight"/>
              </a:rPr>
              <a:t>full-time City residents </a:t>
            </a:r>
            <a:r>
              <a:rPr sz="1500" b="0" spc="-345" dirty="0">
                <a:solidFill>
                  <a:srgbClr val="231F20"/>
                </a:solidFill>
                <a:latin typeface="Segoe UI Semilight"/>
                <a:cs typeface="Segoe UI Semilight"/>
              </a:rPr>
              <a:t> </a:t>
            </a:r>
            <a:r>
              <a:rPr sz="1500" b="0" dirty="0">
                <a:solidFill>
                  <a:srgbClr val="231F20"/>
                </a:solidFill>
                <a:latin typeface="Segoe UI Semilight"/>
                <a:cs typeface="Segoe UI Semilight"/>
              </a:rPr>
              <a:t>and the </a:t>
            </a:r>
            <a:r>
              <a:rPr sz="1500" b="0" spc="-5" dirty="0">
                <a:solidFill>
                  <a:srgbClr val="231F20"/>
                </a:solidFill>
                <a:latin typeface="Segoe UI Semilight"/>
                <a:cs typeface="Segoe UI Semilight"/>
              </a:rPr>
              <a:t>maintenance </a:t>
            </a:r>
            <a:r>
              <a:rPr sz="1500" b="0" spc="-10" dirty="0">
                <a:solidFill>
                  <a:srgbClr val="231F20"/>
                </a:solidFill>
                <a:latin typeface="Segoe UI Semilight"/>
                <a:cs typeface="Segoe UI Semilight"/>
              </a:rPr>
              <a:t>program </a:t>
            </a:r>
            <a:r>
              <a:rPr sz="1500" b="0" dirty="0">
                <a:solidFill>
                  <a:srgbClr val="231F20"/>
                </a:solidFill>
                <a:latin typeface="Segoe UI Semilight"/>
                <a:cs typeface="Segoe UI Semilight"/>
              </a:rPr>
              <a:t>which </a:t>
            </a:r>
            <a:r>
              <a:rPr sz="1500" b="0" spc="5" dirty="0">
                <a:solidFill>
                  <a:srgbClr val="231F20"/>
                </a:solidFill>
                <a:latin typeface="Segoe UI Semilight"/>
                <a:cs typeface="Segoe UI Semilight"/>
              </a:rPr>
              <a:t> </a:t>
            </a:r>
            <a:r>
              <a:rPr sz="1500" b="0" spc="-5" dirty="0">
                <a:solidFill>
                  <a:srgbClr val="231F20"/>
                </a:solidFill>
                <a:latin typeface="Segoe UI Semilight"/>
                <a:cs typeface="Segoe UI Semilight"/>
              </a:rPr>
              <a:t>oversees </a:t>
            </a:r>
            <a:r>
              <a:rPr sz="1500" b="1" spc="-5" dirty="0">
                <a:solidFill>
                  <a:srgbClr val="231F20"/>
                </a:solidFill>
                <a:latin typeface="Segoe UI Semibold"/>
                <a:cs typeface="Segoe UI Semibold"/>
              </a:rPr>
              <a:t>260 </a:t>
            </a:r>
            <a:r>
              <a:rPr sz="1500" b="0" dirty="0">
                <a:solidFill>
                  <a:srgbClr val="231F20"/>
                </a:solidFill>
                <a:latin typeface="Segoe UI Semilight"/>
                <a:cs typeface="Segoe UI Semilight"/>
              </a:rPr>
              <a:t>properties including the</a:t>
            </a:r>
            <a:r>
              <a:rPr sz="1500" b="0" spc="5" dirty="0">
                <a:solidFill>
                  <a:srgbClr val="231F20"/>
                </a:solidFill>
                <a:latin typeface="Segoe UI Semilight"/>
                <a:cs typeface="Segoe UI Semilight"/>
              </a:rPr>
              <a:t> </a:t>
            </a:r>
            <a:r>
              <a:rPr sz="1500" b="0" spc="-5" dirty="0">
                <a:solidFill>
                  <a:srgbClr val="231F20"/>
                </a:solidFill>
                <a:latin typeface="Segoe UI Semilight"/>
                <a:cs typeface="Segoe UI Semilight"/>
              </a:rPr>
              <a:t>City</a:t>
            </a:r>
            <a:r>
              <a:rPr sz="1500" b="0" spc="-20" dirty="0">
                <a:solidFill>
                  <a:srgbClr val="231F20"/>
                </a:solidFill>
                <a:latin typeface="Segoe UI Semilight"/>
                <a:cs typeface="Segoe UI Semilight"/>
              </a:rPr>
              <a:t> </a:t>
            </a:r>
            <a:r>
              <a:rPr sz="1500" b="0" dirty="0">
                <a:solidFill>
                  <a:srgbClr val="231F20"/>
                </a:solidFill>
                <a:latin typeface="Segoe UI Semilight"/>
                <a:cs typeface="Segoe UI Semilight"/>
              </a:rPr>
              <a:t>and</a:t>
            </a:r>
            <a:r>
              <a:rPr sz="1500" b="0" spc="-10" dirty="0">
                <a:solidFill>
                  <a:srgbClr val="231F20"/>
                </a:solidFill>
                <a:latin typeface="Segoe UI Semilight"/>
                <a:cs typeface="Segoe UI Semilight"/>
              </a:rPr>
              <a:t> </a:t>
            </a:r>
            <a:r>
              <a:rPr sz="1500" b="0" spc="-5" dirty="0">
                <a:solidFill>
                  <a:srgbClr val="231F20"/>
                </a:solidFill>
                <a:latin typeface="Segoe UI Semilight"/>
                <a:cs typeface="Segoe UI Semilight"/>
              </a:rPr>
              <a:t>Habitat</a:t>
            </a:r>
            <a:r>
              <a:rPr sz="1500" b="0" spc="-20" dirty="0">
                <a:solidFill>
                  <a:srgbClr val="231F20"/>
                </a:solidFill>
                <a:latin typeface="Segoe UI Semilight"/>
                <a:cs typeface="Segoe UI Semilight"/>
              </a:rPr>
              <a:t> </a:t>
            </a:r>
            <a:r>
              <a:rPr sz="1500" b="0" spc="-5" dirty="0">
                <a:solidFill>
                  <a:srgbClr val="231F20"/>
                </a:solidFill>
                <a:latin typeface="Segoe UI Semilight"/>
                <a:cs typeface="Segoe UI Semilight"/>
              </a:rPr>
              <a:t>for</a:t>
            </a:r>
            <a:r>
              <a:rPr sz="1500" b="0" spc="-15" dirty="0">
                <a:solidFill>
                  <a:srgbClr val="231F20"/>
                </a:solidFill>
                <a:latin typeface="Segoe UI Semilight"/>
                <a:cs typeface="Segoe UI Semilight"/>
              </a:rPr>
              <a:t> </a:t>
            </a:r>
            <a:r>
              <a:rPr sz="1500" b="0" spc="-5" dirty="0">
                <a:solidFill>
                  <a:srgbClr val="231F20"/>
                </a:solidFill>
                <a:latin typeface="Segoe UI Semilight"/>
                <a:cs typeface="Segoe UI Semilight"/>
              </a:rPr>
              <a:t>Humanity</a:t>
            </a:r>
            <a:r>
              <a:rPr sz="1500" b="0" spc="-20" dirty="0">
                <a:solidFill>
                  <a:srgbClr val="231F20"/>
                </a:solidFill>
                <a:latin typeface="Segoe UI Semilight"/>
                <a:cs typeface="Segoe UI Semilight"/>
              </a:rPr>
              <a:t> </a:t>
            </a:r>
            <a:r>
              <a:rPr sz="1600" b="0" spc="-5" dirty="0">
                <a:solidFill>
                  <a:srgbClr val="231F20"/>
                </a:solidFill>
                <a:latin typeface="Segoe UI Semilight"/>
                <a:cs typeface="Segoe UI Semilight"/>
              </a:rPr>
              <a:t>parcels.</a:t>
            </a:r>
            <a:endParaRPr sz="1600" dirty="0">
              <a:latin typeface="Segoe UI Semilight"/>
              <a:cs typeface="Segoe UI Semilight"/>
            </a:endParaRPr>
          </a:p>
        </p:txBody>
      </p:sp>
      <p:sp>
        <p:nvSpPr>
          <p:cNvPr id="11" name="Content Placeholder 10">
            <a:extLst>
              <a:ext uri="{FF2B5EF4-FFF2-40B4-BE49-F238E27FC236}">
                <a16:creationId xmlns:a16="http://schemas.microsoft.com/office/drawing/2014/main" id="{90DE57B2-448D-4C8D-8B9C-FFDDFB0A9208}"/>
              </a:ext>
            </a:extLst>
          </p:cNvPr>
          <p:cNvSpPr>
            <a:spLocks noGrp="1"/>
          </p:cNvSpPr>
          <p:nvPr>
            <p:ph idx="19"/>
          </p:nvPr>
        </p:nvSpPr>
        <p:spPr>
          <a:xfrm>
            <a:off x="2988824" y="3349977"/>
            <a:ext cx="3490427" cy="495389"/>
          </a:xfrm>
        </p:spPr>
        <p:txBody>
          <a:bodyPr/>
          <a:lstStyle/>
          <a:p>
            <a:r>
              <a:rPr lang="en-US" sz="1400" dirty="0"/>
              <a:t>Central Baptist church </a:t>
            </a:r>
            <a:r>
              <a:rPr lang="en-US" sz="1400" dirty="0" err="1"/>
              <a:t>cdc</a:t>
            </a:r>
            <a:endParaRPr lang="en-US" sz="1400" dirty="0"/>
          </a:p>
        </p:txBody>
      </p:sp>
      <p:sp>
        <p:nvSpPr>
          <p:cNvPr id="32" name="object 18">
            <a:extLst>
              <a:ext uri="{FF2B5EF4-FFF2-40B4-BE49-F238E27FC236}">
                <a16:creationId xmlns:a16="http://schemas.microsoft.com/office/drawing/2014/main" id="{BA350EAD-2C74-4663-9CEC-74C3D33A134A}"/>
              </a:ext>
            </a:extLst>
          </p:cNvPr>
          <p:cNvSpPr txBox="1"/>
          <p:nvPr/>
        </p:nvSpPr>
        <p:spPr>
          <a:xfrm>
            <a:off x="6059220" y="3911998"/>
            <a:ext cx="2977734" cy="2683427"/>
          </a:xfrm>
          <a:prstGeom prst="rect">
            <a:avLst/>
          </a:prstGeom>
          <a:noFill/>
        </p:spPr>
        <p:txBody>
          <a:bodyPr vert="horz" wrap="square" lIns="0" tIns="5715" rIns="0" bIns="0" rtlCol="0">
            <a:spAutoFit/>
          </a:bodyPr>
          <a:lstStyle/>
          <a:p>
            <a:pPr>
              <a:lnSpc>
                <a:spcPct val="100000"/>
              </a:lnSpc>
              <a:spcBef>
                <a:spcPts val="45"/>
              </a:spcBef>
            </a:pPr>
            <a:endParaRPr sz="1400" dirty="0">
              <a:latin typeface="Times New Roman"/>
              <a:cs typeface="Times New Roman"/>
            </a:endParaRPr>
          </a:p>
          <a:p>
            <a:pPr marL="140335" marR="200660" algn="ctr">
              <a:lnSpc>
                <a:spcPct val="100000"/>
              </a:lnSpc>
              <a:spcBef>
                <a:spcPts val="5"/>
              </a:spcBef>
            </a:pPr>
            <a:r>
              <a:rPr sz="1600" b="0" spc="-5" dirty="0">
                <a:solidFill>
                  <a:srgbClr val="231F20"/>
                </a:solidFill>
                <a:latin typeface="Segoe UI Semilight"/>
                <a:cs typeface="Segoe UI Semilight"/>
              </a:rPr>
              <a:t>Joined together </a:t>
            </a:r>
            <a:r>
              <a:rPr sz="1600" b="0" dirty="0">
                <a:solidFill>
                  <a:srgbClr val="231F20"/>
                </a:solidFill>
                <a:latin typeface="Segoe UI Semilight"/>
                <a:cs typeface="Segoe UI Semilight"/>
              </a:rPr>
              <a:t>with the </a:t>
            </a:r>
            <a:r>
              <a:rPr sz="1600" b="1" spc="-5" dirty="0">
                <a:solidFill>
                  <a:srgbClr val="231F20"/>
                </a:solidFill>
                <a:latin typeface="Segoe UI Semibold"/>
                <a:cs typeface="Segoe UI Semibold"/>
              </a:rPr>
              <a:t>City </a:t>
            </a:r>
            <a:r>
              <a:rPr sz="1600" b="1" spc="-15" dirty="0">
                <a:solidFill>
                  <a:srgbClr val="231F20"/>
                </a:solidFill>
                <a:latin typeface="Segoe UI Semibold"/>
                <a:cs typeface="Segoe UI Semibold"/>
              </a:rPr>
              <a:t>of </a:t>
            </a:r>
            <a:r>
              <a:rPr sz="1600" b="1" spc="-10" dirty="0">
                <a:solidFill>
                  <a:srgbClr val="231F20"/>
                </a:solidFill>
                <a:latin typeface="Segoe UI Semibold"/>
                <a:cs typeface="Segoe UI Semibold"/>
              </a:rPr>
              <a:t> </a:t>
            </a:r>
            <a:r>
              <a:rPr sz="1600" b="1" spc="-5" dirty="0">
                <a:solidFill>
                  <a:srgbClr val="231F20"/>
                </a:solidFill>
                <a:latin typeface="Segoe UI Semibold"/>
                <a:cs typeface="Segoe UI Semibold"/>
              </a:rPr>
              <a:t>Wilmington, Cinnaire, </a:t>
            </a:r>
            <a:r>
              <a:rPr sz="1600" b="0" dirty="0">
                <a:solidFill>
                  <a:srgbClr val="231F20"/>
                </a:solidFill>
                <a:latin typeface="Segoe UI Semilight"/>
                <a:cs typeface="Segoe UI Semilight"/>
              </a:rPr>
              <a:t>and </a:t>
            </a:r>
            <a:r>
              <a:rPr sz="1600" b="1" spc="-10" dirty="0">
                <a:solidFill>
                  <a:srgbClr val="231F20"/>
                </a:solidFill>
                <a:latin typeface="Segoe UI Semibold"/>
                <a:cs typeface="Segoe UI Semibold"/>
              </a:rPr>
              <a:t>Delaware </a:t>
            </a:r>
            <a:r>
              <a:rPr sz="1600" b="1" spc="-5" dirty="0">
                <a:solidFill>
                  <a:srgbClr val="231F20"/>
                </a:solidFill>
                <a:latin typeface="Segoe UI Semibold"/>
                <a:cs typeface="Segoe UI Semibold"/>
              </a:rPr>
              <a:t> </a:t>
            </a:r>
            <a:r>
              <a:rPr sz="1600" b="1" spc="-20" dirty="0">
                <a:solidFill>
                  <a:srgbClr val="231F20"/>
                </a:solidFill>
                <a:latin typeface="Segoe UI Semibold"/>
                <a:cs typeface="Segoe UI Semibold"/>
              </a:rPr>
              <a:t>Valley </a:t>
            </a:r>
            <a:r>
              <a:rPr sz="1600" b="1" spc="-5" dirty="0">
                <a:solidFill>
                  <a:srgbClr val="231F20"/>
                </a:solidFill>
                <a:latin typeface="Segoe UI Semibold"/>
                <a:cs typeface="Segoe UI Semibold"/>
              </a:rPr>
              <a:t>Development Corporation </a:t>
            </a:r>
            <a:r>
              <a:rPr sz="1600" b="0" spc="-15" dirty="0">
                <a:solidFill>
                  <a:srgbClr val="231F20"/>
                </a:solidFill>
                <a:latin typeface="Segoe UI Semilight"/>
                <a:cs typeface="Segoe UI Semilight"/>
              </a:rPr>
              <a:t>to </a:t>
            </a:r>
            <a:r>
              <a:rPr sz="1600" b="0" spc="-10" dirty="0">
                <a:solidFill>
                  <a:srgbClr val="231F20"/>
                </a:solidFill>
                <a:latin typeface="Segoe UI Semilight"/>
                <a:cs typeface="Segoe UI Semilight"/>
              </a:rPr>
              <a:t> </a:t>
            </a:r>
            <a:r>
              <a:rPr sz="1600" b="0" spc="-5" dirty="0">
                <a:solidFill>
                  <a:srgbClr val="231F20"/>
                </a:solidFill>
                <a:latin typeface="Segoe UI Semilight"/>
                <a:cs typeface="Segoe UI Semilight"/>
              </a:rPr>
              <a:t>target </a:t>
            </a:r>
            <a:r>
              <a:rPr sz="1600" b="0" dirty="0">
                <a:solidFill>
                  <a:srgbClr val="231F20"/>
                </a:solidFill>
                <a:latin typeface="Segoe UI Semilight"/>
                <a:cs typeface="Segoe UI Semilight"/>
              </a:rPr>
              <a:t>the </a:t>
            </a:r>
            <a:r>
              <a:rPr sz="1600" b="0" spc="-5" dirty="0">
                <a:solidFill>
                  <a:srgbClr val="231F20"/>
                </a:solidFill>
                <a:latin typeface="Segoe UI Semilight"/>
                <a:cs typeface="Segoe UI Semilight"/>
              </a:rPr>
              <a:t>revitalization </a:t>
            </a:r>
            <a:r>
              <a:rPr sz="1600" b="0" spc="-15" dirty="0">
                <a:solidFill>
                  <a:srgbClr val="231F20"/>
                </a:solidFill>
                <a:latin typeface="Segoe UI Semilight"/>
                <a:cs typeface="Segoe UI Semilight"/>
              </a:rPr>
              <a:t>of </a:t>
            </a:r>
            <a:r>
              <a:rPr sz="1600" b="0" dirty="0">
                <a:solidFill>
                  <a:srgbClr val="231F20"/>
                </a:solidFill>
                <a:latin typeface="Segoe UI Semilight"/>
                <a:cs typeface="Segoe UI Semilight"/>
              </a:rPr>
              <a:t>the </a:t>
            </a:r>
            <a:r>
              <a:rPr sz="1600" b="0" spc="-10" dirty="0">
                <a:solidFill>
                  <a:srgbClr val="231F20"/>
                </a:solidFill>
                <a:latin typeface="Segoe UI Semilight"/>
                <a:cs typeface="Segoe UI Semilight"/>
              </a:rPr>
              <a:t>West </a:t>
            </a:r>
            <a:r>
              <a:rPr sz="1600" b="0" spc="-5" dirty="0">
                <a:solidFill>
                  <a:srgbClr val="231F20"/>
                </a:solidFill>
                <a:latin typeface="Segoe UI Semilight"/>
                <a:cs typeface="Segoe UI Semilight"/>
              </a:rPr>
              <a:t>Side </a:t>
            </a:r>
            <a:r>
              <a:rPr sz="1600" b="0" spc="-345" dirty="0">
                <a:solidFill>
                  <a:srgbClr val="231F20"/>
                </a:solidFill>
                <a:latin typeface="Segoe UI Semilight"/>
                <a:cs typeface="Segoe UI Semilight"/>
              </a:rPr>
              <a:t> </a:t>
            </a:r>
            <a:r>
              <a:rPr sz="1600" b="0" spc="-5" dirty="0">
                <a:solidFill>
                  <a:srgbClr val="231F20"/>
                </a:solidFill>
                <a:latin typeface="Segoe UI Semilight"/>
                <a:cs typeface="Segoe UI Semilight"/>
              </a:rPr>
              <a:t>Community developing </a:t>
            </a:r>
            <a:r>
              <a:rPr sz="1600" b="0" dirty="0">
                <a:solidFill>
                  <a:srgbClr val="231F20"/>
                </a:solidFill>
                <a:latin typeface="Segoe UI Semilight"/>
                <a:cs typeface="Segoe UI Semilight"/>
              </a:rPr>
              <a:t>a </a:t>
            </a:r>
            <a:r>
              <a:rPr sz="1600" b="0" spc="-5" dirty="0">
                <a:solidFill>
                  <a:srgbClr val="231F20"/>
                </a:solidFill>
                <a:latin typeface="Segoe UI Semilight"/>
                <a:cs typeface="Segoe UI Semilight"/>
              </a:rPr>
              <a:t>strategic </a:t>
            </a:r>
            <a:r>
              <a:rPr sz="1600" b="0" dirty="0">
                <a:solidFill>
                  <a:srgbClr val="231F20"/>
                </a:solidFill>
                <a:latin typeface="Segoe UI Semilight"/>
                <a:cs typeface="Segoe UI Semilight"/>
              </a:rPr>
              <a:t>plan </a:t>
            </a:r>
            <a:r>
              <a:rPr sz="1600" b="0" spc="5" dirty="0">
                <a:solidFill>
                  <a:srgbClr val="231F20"/>
                </a:solidFill>
                <a:latin typeface="Segoe UI Semilight"/>
                <a:cs typeface="Segoe UI Semilight"/>
              </a:rPr>
              <a:t> </a:t>
            </a:r>
            <a:r>
              <a:rPr sz="1600" b="0" spc="-10" dirty="0">
                <a:solidFill>
                  <a:srgbClr val="231F20"/>
                </a:solidFill>
                <a:latin typeface="Segoe UI Semilight"/>
                <a:cs typeface="Segoe UI Semilight"/>
              </a:rPr>
              <a:t>to </a:t>
            </a:r>
            <a:r>
              <a:rPr sz="1600" b="0" spc="-5" dirty="0">
                <a:solidFill>
                  <a:srgbClr val="231F20"/>
                </a:solidFill>
                <a:latin typeface="Segoe UI Semilight"/>
                <a:cs typeface="Segoe UI Semilight"/>
              </a:rPr>
              <a:t>effectively</a:t>
            </a:r>
            <a:r>
              <a:rPr sz="1600" b="0" dirty="0">
                <a:solidFill>
                  <a:srgbClr val="231F20"/>
                </a:solidFill>
                <a:latin typeface="Segoe UI Semilight"/>
                <a:cs typeface="Segoe UI Semilight"/>
              </a:rPr>
              <a:t> </a:t>
            </a:r>
            <a:r>
              <a:rPr sz="1600" b="0" spc="-5" dirty="0">
                <a:solidFill>
                  <a:srgbClr val="231F20"/>
                </a:solidFill>
                <a:latin typeface="Segoe UI Semilight"/>
                <a:cs typeface="Segoe UI Semilight"/>
              </a:rPr>
              <a:t>deploy Delaware</a:t>
            </a:r>
            <a:r>
              <a:rPr sz="1600" b="0" dirty="0">
                <a:solidFill>
                  <a:srgbClr val="231F20"/>
                </a:solidFill>
                <a:latin typeface="Segoe UI Semilight"/>
                <a:cs typeface="Segoe UI Semilight"/>
              </a:rPr>
              <a:t> </a:t>
            </a:r>
            <a:r>
              <a:rPr sz="1600" b="0" spc="-15" dirty="0">
                <a:solidFill>
                  <a:srgbClr val="231F20"/>
                </a:solidFill>
                <a:latin typeface="Segoe UI Semilight"/>
                <a:cs typeface="Segoe UI Semilight"/>
              </a:rPr>
              <a:t>State </a:t>
            </a:r>
            <a:r>
              <a:rPr sz="1600" b="0" spc="-10" dirty="0">
                <a:solidFill>
                  <a:srgbClr val="231F20"/>
                </a:solidFill>
                <a:latin typeface="Segoe UI Semilight"/>
                <a:cs typeface="Segoe UI Semilight"/>
              </a:rPr>
              <a:t> </a:t>
            </a:r>
            <a:r>
              <a:rPr sz="1600" b="0" spc="-5" dirty="0">
                <a:solidFill>
                  <a:srgbClr val="231F20"/>
                </a:solidFill>
                <a:latin typeface="Segoe UI Semilight"/>
                <a:cs typeface="Segoe UI Semilight"/>
              </a:rPr>
              <a:t>Housing</a:t>
            </a:r>
            <a:r>
              <a:rPr sz="1600" b="0" spc="-10" dirty="0">
                <a:solidFill>
                  <a:srgbClr val="231F20"/>
                </a:solidFill>
                <a:latin typeface="Segoe UI Semilight"/>
                <a:cs typeface="Segoe UI Semilight"/>
              </a:rPr>
              <a:t> </a:t>
            </a:r>
            <a:r>
              <a:rPr sz="1600" b="0" spc="-5" dirty="0">
                <a:solidFill>
                  <a:srgbClr val="231F20"/>
                </a:solidFill>
                <a:latin typeface="Segoe UI Semilight"/>
                <a:cs typeface="Segoe UI Semilight"/>
              </a:rPr>
              <a:t>Authority</a:t>
            </a:r>
            <a:r>
              <a:rPr sz="1600" b="0" spc="-10" dirty="0">
                <a:solidFill>
                  <a:srgbClr val="231F20"/>
                </a:solidFill>
                <a:latin typeface="Segoe UI Semilight"/>
                <a:cs typeface="Segoe UI Semilight"/>
              </a:rPr>
              <a:t> </a:t>
            </a:r>
            <a:r>
              <a:rPr sz="1600" b="0" spc="-5" dirty="0">
                <a:solidFill>
                  <a:srgbClr val="231F20"/>
                </a:solidFill>
                <a:latin typeface="Segoe UI Semilight"/>
                <a:cs typeface="Segoe UI Semilight"/>
              </a:rPr>
              <a:t>funds.</a:t>
            </a:r>
            <a:endParaRPr sz="1600" dirty="0">
              <a:latin typeface="Segoe UI Semilight"/>
              <a:cs typeface="Segoe UI Semilight"/>
            </a:endParaRPr>
          </a:p>
        </p:txBody>
      </p:sp>
      <p:pic>
        <p:nvPicPr>
          <p:cNvPr id="35" name="Picture Placeholder 34">
            <a:extLst>
              <a:ext uri="{FF2B5EF4-FFF2-40B4-BE49-F238E27FC236}">
                <a16:creationId xmlns:a16="http://schemas.microsoft.com/office/drawing/2014/main" id="{727E7AB1-943F-43BB-B459-149785ABAA25}"/>
              </a:ext>
            </a:extLst>
          </p:cNvPr>
          <p:cNvPicPr>
            <a:picLocks noGrp="1" noChangeAspect="1"/>
          </p:cNvPicPr>
          <p:nvPr>
            <p:ph type="pic" sz="quarter" idx="15"/>
          </p:nvPr>
        </p:nvPicPr>
        <p:blipFill>
          <a:blip r:embed="rId5"/>
          <a:srcRect l="12500" r="12500"/>
          <a:stretch>
            <a:fillRect/>
          </a:stretch>
        </p:blipFill>
        <p:spPr/>
      </p:pic>
      <p:sp>
        <p:nvSpPr>
          <p:cNvPr id="36" name="object 20">
            <a:extLst>
              <a:ext uri="{FF2B5EF4-FFF2-40B4-BE49-F238E27FC236}">
                <a16:creationId xmlns:a16="http://schemas.microsoft.com/office/drawing/2014/main" id="{8424C1E2-0F4D-49AF-8DFC-1630F95F3EE6}"/>
              </a:ext>
            </a:extLst>
          </p:cNvPr>
          <p:cNvSpPr txBox="1"/>
          <p:nvPr/>
        </p:nvSpPr>
        <p:spPr>
          <a:xfrm>
            <a:off x="8728949" y="3836500"/>
            <a:ext cx="3187065" cy="2712922"/>
          </a:xfrm>
          <a:prstGeom prst="rect">
            <a:avLst/>
          </a:prstGeom>
          <a:noFill/>
        </p:spPr>
        <p:txBody>
          <a:bodyPr vert="horz" wrap="square" lIns="0" tIns="4445" rIns="0" bIns="0" rtlCol="0">
            <a:spAutoFit/>
          </a:bodyPr>
          <a:lstStyle/>
          <a:p>
            <a:pPr algn="ctr">
              <a:lnSpc>
                <a:spcPct val="100000"/>
              </a:lnSpc>
              <a:spcBef>
                <a:spcPts val="35"/>
              </a:spcBef>
            </a:pPr>
            <a:endParaRPr sz="1600" dirty="0">
              <a:latin typeface="Times New Roman"/>
              <a:cs typeface="Times New Roman"/>
            </a:endParaRPr>
          </a:p>
          <a:p>
            <a:pPr marL="156210" marR="121285" algn="ctr">
              <a:lnSpc>
                <a:spcPct val="100000"/>
              </a:lnSpc>
            </a:pPr>
            <a:r>
              <a:rPr sz="1600" b="0" spc="-5" dirty="0">
                <a:solidFill>
                  <a:srgbClr val="231F20"/>
                </a:solidFill>
                <a:latin typeface="Segoe UI Semilight"/>
                <a:cs typeface="Segoe UI Semilight"/>
              </a:rPr>
              <a:t>Additional </a:t>
            </a:r>
            <a:r>
              <a:rPr sz="1600" b="0" dirty="0">
                <a:solidFill>
                  <a:srgbClr val="231F20"/>
                </a:solidFill>
                <a:latin typeface="Segoe UI Semilight"/>
                <a:cs typeface="Segoe UI Semilight"/>
              </a:rPr>
              <a:t>partnerships include: </a:t>
            </a:r>
            <a:r>
              <a:rPr sz="1600" b="1" spc="-5" dirty="0">
                <a:solidFill>
                  <a:srgbClr val="231F20"/>
                </a:solidFill>
                <a:latin typeface="Segoe UI Semibold"/>
                <a:cs typeface="Segoe UI Semibold"/>
              </a:rPr>
              <a:t>Cinnaire </a:t>
            </a:r>
            <a:r>
              <a:rPr sz="1600" b="1" spc="-345" dirty="0">
                <a:solidFill>
                  <a:srgbClr val="231F20"/>
                </a:solidFill>
                <a:latin typeface="Segoe UI Semibold"/>
                <a:cs typeface="Segoe UI Semibold"/>
              </a:rPr>
              <a:t> </a:t>
            </a:r>
            <a:r>
              <a:rPr sz="1600" b="1" spc="-5" dirty="0">
                <a:solidFill>
                  <a:srgbClr val="231F20"/>
                </a:solidFill>
                <a:latin typeface="Segoe UI Semibold"/>
                <a:cs typeface="Segoe UI Semibold"/>
              </a:rPr>
              <a:t>JumpStart </a:t>
            </a:r>
            <a:r>
              <a:rPr sz="1600" b="1" spc="-10" dirty="0">
                <a:solidFill>
                  <a:srgbClr val="231F20"/>
                </a:solidFill>
                <a:latin typeface="Segoe UI Semibold"/>
                <a:cs typeface="Segoe UI Semibold"/>
              </a:rPr>
              <a:t>Program, </a:t>
            </a:r>
            <a:r>
              <a:rPr sz="1600" b="1" spc="-5" dirty="0">
                <a:solidFill>
                  <a:srgbClr val="231F20"/>
                </a:solidFill>
                <a:latin typeface="Segoe UI Semibold"/>
                <a:cs typeface="Segoe UI Semibold"/>
              </a:rPr>
              <a:t>Habitat </a:t>
            </a:r>
            <a:r>
              <a:rPr sz="1600" b="1" dirty="0">
                <a:solidFill>
                  <a:srgbClr val="231F20"/>
                </a:solidFill>
                <a:latin typeface="Segoe UI Semibold"/>
                <a:cs typeface="Segoe UI Semibold"/>
              </a:rPr>
              <a:t>for </a:t>
            </a:r>
            <a:r>
              <a:rPr sz="1600" b="1" spc="5" dirty="0">
                <a:solidFill>
                  <a:srgbClr val="231F20"/>
                </a:solidFill>
                <a:latin typeface="Segoe UI Semibold"/>
                <a:cs typeface="Segoe UI Semibold"/>
              </a:rPr>
              <a:t> </a:t>
            </a:r>
            <a:r>
              <a:rPr sz="1600" b="1" spc="-15" dirty="0">
                <a:solidFill>
                  <a:srgbClr val="231F20"/>
                </a:solidFill>
                <a:latin typeface="Segoe UI Semibold"/>
                <a:cs typeface="Segoe UI Semibold"/>
              </a:rPr>
              <a:t>Humanity, </a:t>
            </a:r>
            <a:r>
              <a:rPr sz="1600" b="1" spc="-5" dirty="0">
                <a:solidFill>
                  <a:srgbClr val="231F20"/>
                </a:solidFill>
                <a:latin typeface="Segoe UI Semibold"/>
                <a:cs typeface="Segoe UI Semibold"/>
              </a:rPr>
              <a:t>NCALL, </a:t>
            </a:r>
            <a:r>
              <a:rPr sz="1600" b="1" spc="-10" dirty="0">
                <a:solidFill>
                  <a:srgbClr val="231F20"/>
                </a:solidFill>
                <a:latin typeface="Segoe UI Semibold"/>
                <a:cs typeface="Segoe UI Semibold"/>
              </a:rPr>
              <a:t>Woodlawn </a:t>
            </a:r>
            <a:r>
              <a:rPr sz="1600" b="1" spc="-20" dirty="0">
                <a:solidFill>
                  <a:srgbClr val="231F20"/>
                </a:solidFill>
                <a:latin typeface="Segoe UI Semibold"/>
                <a:cs typeface="Segoe UI Semibold"/>
              </a:rPr>
              <a:t>Trustees, </a:t>
            </a:r>
            <a:r>
              <a:rPr sz="1600" b="1" spc="-345" dirty="0">
                <a:solidFill>
                  <a:srgbClr val="231F20"/>
                </a:solidFill>
                <a:latin typeface="Segoe UI Semibold"/>
                <a:cs typeface="Segoe UI Semibold"/>
              </a:rPr>
              <a:t> </a:t>
            </a:r>
            <a:r>
              <a:rPr sz="1600" b="1" spc="-5" dirty="0">
                <a:solidFill>
                  <a:srgbClr val="231F20"/>
                </a:solidFill>
                <a:latin typeface="Segoe UI Semibold"/>
                <a:cs typeface="Segoe UI Semibold"/>
              </a:rPr>
              <a:t>Neighborhood Assistance Corporation </a:t>
            </a:r>
            <a:r>
              <a:rPr sz="1600" b="1" spc="-345" dirty="0">
                <a:solidFill>
                  <a:srgbClr val="231F20"/>
                </a:solidFill>
                <a:latin typeface="Segoe UI Semibold"/>
                <a:cs typeface="Segoe UI Semibold"/>
              </a:rPr>
              <a:t> </a:t>
            </a:r>
            <a:r>
              <a:rPr sz="1600" b="1" spc="-15" dirty="0">
                <a:solidFill>
                  <a:srgbClr val="231F20"/>
                </a:solidFill>
                <a:latin typeface="Segoe UI Semibold"/>
                <a:cs typeface="Segoe UI Semibold"/>
              </a:rPr>
              <a:t>of</a:t>
            </a:r>
            <a:r>
              <a:rPr sz="1600" b="1" spc="-5" dirty="0">
                <a:solidFill>
                  <a:srgbClr val="231F20"/>
                </a:solidFill>
                <a:latin typeface="Segoe UI Semibold"/>
                <a:cs typeface="Segoe UI Semibold"/>
              </a:rPr>
              <a:t> America,</a:t>
            </a:r>
            <a:r>
              <a:rPr sz="1600" b="1" dirty="0">
                <a:solidFill>
                  <a:srgbClr val="231F20"/>
                </a:solidFill>
                <a:latin typeface="Segoe UI Semibold"/>
                <a:cs typeface="Segoe UI Semibold"/>
              </a:rPr>
              <a:t> </a:t>
            </a:r>
            <a:r>
              <a:rPr sz="1600" b="0" dirty="0">
                <a:solidFill>
                  <a:srgbClr val="231F20"/>
                </a:solidFill>
                <a:latin typeface="Segoe UI Semilight"/>
                <a:cs typeface="Segoe UI Semilight"/>
              </a:rPr>
              <a:t>and</a:t>
            </a:r>
            <a:r>
              <a:rPr sz="1600" b="0" spc="-5" dirty="0">
                <a:solidFill>
                  <a:srgbClr val="231F20"/>
                </a:solidFill>
                <a:latin typeface="Segoe UI Semilight"/>
                <a:cs typeface="Segoe UI Semilight"/>
              </a:rPr>
              <a:t> </a:t>
            </a:r>
            <a:r>
              <a:rPr sz="1600" b="1" spc="-15" dirty="0">
                <a:solidFill>
                  <a:srgbClr val="231F20"/>
                </a:solidFill>
                <a:latin typeface="Segoe UI Semibold"/>
                <a:cs typeface="Segoe UI Semibold"/>
              </a:rPr>
              <a:t>for-profit</a:t>
            </a:r>
            <a:r>
              <a:rPr sz="1600" b="1" spc="-5" dirty="0">
                <a:solidFill>
                  <a:srgbClr val="231F20"/>
                </a:solidFill>
                <a:latin typeface="Segoe UI Semibold"/>
                <a:cs typeface="Segoe UI Semibold"/>
              </a:rPr>
              <a:t> entities</a:t>
            </a:r>
            <a:r>
              <a:rPr sz="1600" b="1" spc="-10" dirty="0">
                <a:solidFill>
                  <a:srgbClr val="231F20"/>
                </a:solidFill>
                <a:latin typeface="Segoe UI Semibold"/>
                <a:cs typeface="Segoe UI Semibold"/>
              </a:rPr>
              <a:t> </a:t>
            </a:r>
            <a:r>
              <a:rPr sz="1600" b="0" spc="-15" dirty="0">
                <a:solidFill>
                  <a:srgbClr val="231F20"/>
                </a:solidFill>
                <a:latin typeface="Segoe UI Semilight"/>
                <a:cs typeface="Segoe UI Semilight"/>
              </a:rPr>
              <a:t>to </a:t>
            </a:r>
            <a:r>
              <a:rPr sz="1600" b="0" spc="-10" dirty="0">
                <a:solidFill>
                  <a:srgbClr val="231F20"/>
                </a:solidFill>
                <a:latin typeface="Segoe UI Semilight"/>
                <a:cs typeface="Segoe UI Semilight"/>
              </a:rPr>
              <a:t> </a:t>
            </a:r>
            <a:r>
              <a:rPr sz="1600" b="0" spc="-5" dirty="0">
                <a:solidFill>
                  <a:srgbClr val="231F20"/>
                </a:solidFill>
                <a:latin typeface="Segoe UI Semilight"/>
                <a:cs typeface="Segoe UI Semilight"/>
              </a:rPr>
              <a:t>meet </a:t>
            </a:r>
            <a:r>
              <a:rPr sz="1600" b="0" dirty="0">
                <a:solidFill>
                  <a:srgbClr val="231F20"/>
                </a:solidFill>
                <a:latin typeface="Segoe UI Semilight"/>
                <a:cs typeface="Segoe UI Semilight"/>
              </a:rPr>
              <a:t>the </a:t>
            </a:r>
            <a:r>
              <a:rPr sz="1600" b="0" spc="-5" dirty="0">
                <a:solidFill>
                  <a:srgbClr val="231F20"/>
                </a:solidFill>
                <a:latin typeface="Segoe UI Semilight"/>
                <a:cs typeface="Segoe UI Semilight"/>
              </a:rPr>
              <a:t>objectives </a:t>
            </a:r>
            <a:r>
              <a:rPr sz="1600" b="0" spc="-15" dirty="0">
                <a:solidFill>
                  <a:srgbClr val="231F20"/>
                </a:solidFill>
                <a:latin typeface="Segoe UI Semilight"/>
                <a:cs typeface="Segoe UI Semilight"/>
              </a:rPr>
              <a:t>of </a:t>
            </a:r>
            <a:r>
              <a:rPr sz="1600" b="0" dirty="0">
                <a:solidFill>
                  <a:srgbClr val="231F20"/>
                </a:solidFill>
                <a:latin typeface="Segoe UI Semilight"/>
                <a:cs typeface="Segoe UI Semilight"/>
              </a:rPr>
              <a:t>the </a:t>
            </a:r>
            <a:r>
              <a:rPr sz="1600" b="0" spc="-5" dirty="0">
                <a:solidFill>
                  <a:srgbClr val="231F20"/>
                </a:solidFill>
                <a:latin typeface="Segoe UI Semilight"/>
                <a:cs typeface="Segoe UI Semilight"/>
              </a:rPr>
              <a:t>City </a:t>
            </a:r>
            <a:r>
              <a:rPr sz="1600" b="0" spc="-15" dirty="0">
                <a:solidFill>
                  <a:srgbClr val="231F20"/>
                </a:solidFill>
                <a:latin typeface="Segoe UI Semilight"/>
                <a:cs typeface="Segoe UI Semilight"/>
              </a:rPr>
              <a:t>of </a:t>
            </a:r>
            <a:r>
              <a:rPr sz="1600" b="0" spc="-10" dirty="0">
                <a:solidFill>
                  <a:srgbClr val="231F20"/>
                </a:solidFill>
                <a:latin typeface="Segoe UI Semilight"/>
                <a:cs typeface="Segoe UI Semilight"/>
              </a:rPr>
              <a:t> Wilmington’s </a:t>
            </a:r>
            <a:r>
              <a:rPr sz="1600" b="0" spc="-5" dirty="0">
                <a:solidFill>
                  <a:srgbClr val="231F20"/>
                </a:solidFill>
                <a:latin typeface="Segoe UI Semilight"/>
                <a:cs typeface="Segoe UI Semilight"/>
              </a:rPr>
              <a:t>comprehensive </a:t>
            </a:r>
            <a:r>
              <a:rPr sz="1600" b="0" dirty="0">
                <a:solidFill>
                  <a:srgbClr val="231F20"/>
                </a:solidFill>
                <a:latin typeface="Segoe UI Semilight"/>
                <a:cs typeface="Segoe UI Semilight"/>
              </a:rPr>
              <a:t>plan</a:t>
            </a:r>
            <a:r>
              <a:rPr sz="1300" b="0" dirty="0">
                <a:solidFill>
                  <a:srgbClr val="231F20"/>
                </a:solidFill>
                <a:latin typeface="Segoe UI Semilight"/>
                <a:cs typeface="Segoe UI Semilight"/>
              </a:rPr>
              <a:t>.</a:t>
            </a:r>
            <a:endParaRPr sz="1300" dirty="0">
              <a:latin typeface="Segoe UI Semilight"/>
              <a:cs typeface="Segoe UI Semilight"/>
            </a:endParaRPr>
          </a:p>
        </p:txBody>
      </p:sp>
      <p:pic>
        <p:nvPicPr>
          <p:cNvPr id="42" name="Picture Placeholder 41">
            <a:extLst>
              <a:ext uri="{FF2B5EF4-FFF2-40B4-BE49-F238E27FC236}">
                <a16:creationId xmlns:a16="http://schemas.microsoft.com/office/drawing/2014/main" id="{6C360848-D430-4D58-BC2D-4A4388DF3511}"/>
              </a:ext>
            </a:extLst>
          </p:cNvPr>
          <p:cNvPicPr>
            <a:picLocks noGrp="1" noChangeAspect="1"/>
          </p:cNvPicPr>
          <p:nvPr>
            <p:ph type="pic" sz="quarter" idx="16"/>
          </p:nvPr>
        </p:nvPicPr>
        <p:blipFill>
          <a:blip r:embed="rId6"/>
          <a:srcRect l="12500" r="12500"/>
          <a:stretch>
            <a:fillRect/>
          </a:stretch>
        </p:blipFill>
        <p:spPr/>
      </p:pic>
    </p:spTree>
    <p:extLst>
      <p:ext uri="{BB962C8B-B14F-4D97-AF65-F5344CB8AC3E}">
        <p14:creationId xmlns:p14="http://schemas.microsoft.com/office/powerpoint/2010/main" val="745467504"/>
      </p:ext>
    </p:extLst>
  </p:cSld>
  <p:clrMapOvr>
    <a:masterClrMapping/>
  </p:clrMapOvr>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EA9B47F-3DD8-4645-81DC-B88780643C07}">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B0C07E3D-60A7-4F4E-8208-D9CCD01982CB}">
  <ds:schemaRefs>
    <ds:schemaRef ds:uri="http://schemas.microsoft.com/sharepoint/v3/contenttype/forms"/>
  </ds:schemaRefs>
</ds:datastoreItem>
</file>

<file path=customXml/itemProps3.xml><?xml version="1.0" encoding="utf-8"?>
<ds:datastoreItem xmlns:ds="http://schemas.openxmlformats.org/officeDocument/2006/customXml" ds:itemID="{631071E6-22AE-499A-B09C-BF21CF5F74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Blue spheres presentation</Template>
  <TotalTime>746</TotalTime>
  <Words>967</Words>
  <Application>Microsoft Office PowerPoint</Application>
  <PresentationFormat>Widescreen</PresentationFormat>
  <Paragraphs>139</Paragraphs>
  <Slides>10</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10</vt:i4>
      </vt:variant>
    </vt:vector>
  </HeadingPairs>
  <TitlesOfParts>
    <vt:vector size="20" baseType="lpstr">
      <vt:lpstr>Arial</vt:lpstr>
      <vt:lpstr>Calibri</vt:lpstr>
      <vt:lpstr>Corbel</vt:lpstr>
      <vt:lpstr>Microsoft Sans Serif</vt:lpstr>
      <vt:lpstr>Open Sans</vt:lpstr>
      <vt:lpstr>Segoe UI</vt:lpstr>
      <vt:lpstr>Segoe UI Semibold</vt:lpstr>
      <vt:lpstr>Segoe UI Semilight</vt:lpstr>
      <vt:lpstr>Times New Roman</vt:lpstr>
      <vt:lpstr>Office Theme</vt:lpstr>
      <vt:lpstr>Wilmington Neighborhood Conservancy Land Bank</vt:lpstr>
      <vt:lpstr>Our History And Mission </vt:lpstr>
      <vt:lpstr>Removing Blight from Neighborhoods</vt:lpstr>
      <vt:lpstr>Removing Blight from neighborhoods </vt:lpstr>
      <vt:lpstr>Dispositions To-Date (2018-2021)</vt:lpstr>
      <vt:lpstr>Green Space For Healthier communities</vt:lpstr>
      <vt:lpstr>Removing Unsafe Structures for Safer Neighborhoods</vt:lpstr>
      <vt:lpstr>Building Valuable Partnerships</vt:lpstr>
      <vt:lpstr>Building valuable partnerships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N DiCostanza</dc:creator>
  <cp:lastModifiedBy>N DiCostanza</cp:lastModifiedBy>
  <cp:revision>62</cp:revision>
  <dcterms:created xsi:type="dcterms:W3CDTF">2021-05-10T16:25:45Z</dcterms:created>
  <dcterms:modified xsi:type="dcterms:W3CDTF">2021-05-11T17:11:24Z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