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6" r:id="rId1"/>
  </p:sldMasterIdLst>
  <p:notesMasterIdLst>
    <p:notesMasterId r:id="rId10"/>
  </p:notesMasterIdLst>
  <p:handoutMasterIdLst>
    <p:handoutMasterId r:id="rId11"/>
  </p:handoutMasterIdLst>
  <p:sldIdLst>
    <p:sldId id="263" r:id="rId2"/>
    <p:sldId id="264" r:id="rId3"/>
    <p:sldId id="262" r:id="rId4"/>
    <p:sldId id="267" r:id="rId5"/>
    <p:sldId id="268" r:id="rId6"/>
    <p:sldId id="266" r:id="rId7"/>
    <p:sldId id="265" r:id="rId8"/>
    <p:sldId id="270" r:id="rId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D1537"/>
    <a:srgbClr val="E11537"/>
    <a:srgbClr val="A50021"/>
    <a:srgbClr val="D3772B"/>
    <a:srgbClr val="6D8254"/>
    <a:srgbClr val="6D6754"/>
    <a:srgbClr val="A1B48A"/>
    <a:srgbClr val="A4BFDC"/>
    <a:srgbClr val="3E6FA4"/>
    <a:srgbClr val="E8B8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16" autoAdjust="0"/>
    <p:restoredTop sz="80334" autoAdjust="0"/>
  </p:normalViewPr>
  <p:slideViewPr>
    <p:cSldViewPr>
      <p:cViewPr varScale="1">
        <p:scale>
          <a:sx n="54" d="100"/>
          <a:sy n="54" d="100"/>
        </p:scale>
        <p:origin x="1038"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80" d="100"/>
          <a:sy n="80" d="100"/>
        </p:scale>
        <p:origin x="2755" y="-499"/>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51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513"/>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D89B08C-1578-4AC9-BA04-E2EE6C066077}" type="datetimeFigureOut">
              <a:rPr lang="en-US"/>
              <a:pPr>
                <a:defRPr/>
              </a:pPr>
              <a:t>10/27/2021</a:t>
            </a:fld>
            <a:endParaRPr lang="en-US"/>
          </a:p>
        </p:txBody>
      </p:sp>
      <p:sp>
        <p:nvSpPr>
          <p:cNvPr id="4" name="Footer Placeholder 3"/>
          <p:cNvSpPr>
            <a:spLocks noGrp="1"/>
          </p:cNvSpPr>
          <p:nvPr>
            <p:ph type="ftr" sz="quarter" idx="2"/>
          </p:nvPr>
        </p:nvSpPr>
        <p:spPr>
          <a:xfrm>
            <a:off x="0" y="8684926"/>
            <a:ext cx="2971800" cy="457513"/>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4926"/>
            <a:ext cx="2971800" cy="457513"/>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F8A0BFD-5E30-476E-801F-288C021FAF97}" type="slidenum">
              <a:rPr lang="en-US"/>
              <a:pPr>
                <a:defRPr/>
              </a:pPr>
              <a:t>‹#›</a:t>
            </a:fld>
            <a:endParaRPr lang="en-US"/>
          </a:p>
        </p:txBody>
      </p:sp>
    </p:spTree>
    <p:extLst>
      <p:ext uri="{BB962C8B-B14F-4D97-AF65-F5344CB8AC3E}">
        <p14:creationId xmlns:p14="http://schemas.microsoft.com/office/powerpoint/2010/main" val="1661729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51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513"/>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3143C9F-F6A7-4D88-A80B-8F7395C7CD70}" type="datetimeFigureOut">
              <a:rPr lang="en-US"/>
              <a:pPr>
                <a:defRPr/>
              </a:pPr>
              <a:t>10/27/2021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6" name="Footer Placeholder 5"/>
          <p:cNvSpPr>
            <a:spLocks noGrp="1"/>
          </p:cNvSpPr>
          <p:nvPr>
            <p:ph type="ftr" sz="quarter" idx="4"/>
          </p:nvPr>
        </p:nvSpPr>
        <p:spPr>
          <a:xfrm>
            <a:off x="0" y="8684926"/>
            <a:ext cx="2971800" cy="457513"/>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4926"/>
            <a:ext cx="2971800" cy="457513"/>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407B8F7-0401-43B5-969F-F1985174FDD2}" type="slidenum">
              <a:rPr lang="en-US"/>
              <a:pPr>
                <a:defRPr/>
              </a:pPr>
              <a:t>‹#›</a:t>
            </a:fld>
            <a:endParaRPr lang="en-US"/>
          </a:p>
        </p:txBody>
      </p:sp>
    </p:spTree>
    <p:extLst>
      <p:ext uri="{BB962C8B-B14F-4D97-AF65-F5344CB8AC3E}">
        <p14:creationId xmlns:p14="http://schemas.microsoft.com/office/powerpoint/2010/main" val="26394731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pPr>
              <a:defRPr/>
            </a:pPr>
            <a:fld id="{8407B8F7-0401-43B5-969F-F1985174FDD2}" type="slidenum">
              <a:rPr lang="en-US" smtClean="0"/>
              <a:pPr>
                <a:defRPr/>
              </a:pPr>
              <a:t>2</a:t>
            </a:fld>
            <a:endParaRPr lang="en-US"/>
          </a:p>
        </p:txBody>
      </p:sp>
    </p:spTree>
    <p:extLst>
      <p:ext uri="{BB962C8B-B14F-4D97-AF65-F5344CB8AC3E}">
        <p14:creationId xmlns:p14="http://schemas.microsoft.com/office/powerpoint/2010/main" val="1555230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pPr>
              <a:defRPr/>
            </a:pPr>
            <a:fld id="{8407B8F7-0401-43B5-969F-F1985174FDD2}" type="slidenum">
              <a:rPr lang="en-US" smtClean="0"/>
              <a:pPr>
                <a:defRPr/>
              </a:pPr>
              <a:t>3</a:t>
            </a:fld>
            <a:endParaRPr lang="en-US"/>
          </a:p>
        </p:txBody>
      </p:sp>
    </p:spTree>
    <p:extLst>
      <p:ext uri="{BB962C8B-B14F-4D97-AF65-F5344CB8AC3E}">
        <p14:creationId xmlns:p14="http://schemas.microsoft.com/office/powerpoint/2010/main" val="607349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pPr>
              <a:defRPr/>
            </a:pPr>
            <a:fld id="{8407B8F7-0401-43B5-969F-F1985174FDD2}" type="slidenum">
              <a:rPr lang="en-US" smtClean="0"/>
              <a:pPr>
                <a:defRPr/>
              </a:pPr>
              <a:t>4</a:t>
            </a:fld>
            <a:endParaRPr lang="en-US"/>
          </a:p>
        </p:txBody>
      </p:sp>
    </p:spTree>
    <p:extLst>
      <p:ext uri="{BB962C8B-B14F-4D97-AF65-F5344CB8AC3E}">
        <p14:creationId xmlns:p14="http://schemas.microsoft.com/office/powerpoint/2010/main" val="2893183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pPr>
              <a:defRPr/>
            </a:pPr>
            <a:fld id="{8407B8F7-0401-43B5-969F-F1985174FDD2}" type="slidenum">
              <a:rPr lang="en-US" smtClean="0"/>
              <a:pPr>
                <a:defRPr/>
              </a:pPr>
              <a:t>5</a:t>
            </a:fld>
            <a:endParaRPr lang="en-US"/>
          </a:p>
        </p:txBody>
      </p:sp>
    </p:spTree>
    <p:extLst>
      <p:ext uri="{BB962C8B-B14F-4D97-AF65-F5344CB8AC3E}">
        <p14:creationId xmlns:p14="http://schemas.microsoft.com/office/powerpoint/2010/main" val="4257000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a:lnSpc>
                <a:spcPct val="100000"/>
              </a:lnSpc>
            </a:pPr>
            <a:endParaRPr lang="en-US" sz="1200" spc="-80" dirty="0">
              <a:ln>
                <a:solidFill>
                  <a:schemeClr val="accent1">
                    <a:alpha val="0"/>
                  </a:schemeClr>
                </a:solidFill>
              </a:ln>
              <a:latin typeface="+mn-lt"/>
              <a:cs typeface="DINOT" panose="020B0504020101020102" pitchFamily="34" charset="0"/>
            </a:endParaRPr>
          </a:p>
        </p:txBody>
      </p:sp>
      <p:sp>
        <p:nvSpPr>
          <p:cNvPr id="4" name="Slide Number Placeholder 3"/>
          <p:cNvSpPr>
            <a:spLocks noGrp="1"/>
          </p:cNvSpPr>
          <p:nvPr>
            <p:ph type="sldNum" sz="quarter" idx="5"/>
          </p:nvPr>
        </p:nvSpPr>
        <p:spPr/>
        <p:txBody>
          <a:bodyPr/>
          <a:lstStyle/>
          <a:p>
            <a:pPr>
              <a:defRPr/>
            </a:pPr>
            <a:fld id="{8407B8F7-0401-43B5-969F-F1985174FDD2}" type="slidenum">
              <a:rPr lang="en-US" smtClean="0"/>
              <a:pPr>
                <a:defRPr/>
              </a:pPr>
              <a:t>6</a:t>
            </a:fld>
            <a:endParaRPr lang="en-US"/>
          </a:p>
        </p:txBody>
      </p:sp>
    </p:spTree>
    <p:extLst>
      <p:ext uri="{BB962C8B-B14F-4D97-AF65-F5344CB8AC3E}">
        <p14:creationId xmlns:p14="http://schemas.microsoft.com/office/powerpoint/2010/main" val="3533108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pPr>
              <a:defRPr/>
            </a:pPr>
            <a:fld id="{8407B8F7-0401-43B5-969F-F1985174FDD2}" type="slidenum">
              <a:rPr lang="en-US" smtClean="0"/>
              <a:pPr>
                <a:defRPr/>
              </a:pPr>
              <a:t>7</a:t>
            </a:fld>
            <a:endParaRPr lang="en-US"/>
          </a:p>
        </p:txBody>
      </p:sp>
    </p:spTree>
    <p:extLst>
      <p:ext uri="{BB962C8B-B14F-4D97-AF65-F5344CB8AC3E}">
        <p14:creationId xmlns:p14="http://schemas.microsoft.com/office/powerpoint/2010/main" val="2222600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pPr>
              <a:defRPr/>
            </a:pPr>
            <a:fld id="{8407B8F7-0401-43B5-969F-F1985174FDD2}" type="slidenum">
              <a:rPr lang="en-US" smtClean="0"/>
              <a:pPr>
                <a:defRPr/>
              </a:pPr>
              <a:t>8</a:t>
            </a:fld>
            <a:endParaRPr lang="en-US"/>
          </a:p>
        </p:txBody>
      </p:sp>
    </p:spTree>
    <p:extLst>
      <p:ext uri="{BB962C8B-B14F-4D97-AF65-F5344CB8AC3E}">
        <p14:creationId xmlns:p14="http://schemas.microsoft.com/office/powerpoint/2010/main" val="1266345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Card">
    <p:bg>
      <p:bgPr>
        <a:gradFill flip="none" rotWithShape="1">
          <a:gsLst>
            <a:gs pos="0">
              <a:schemeClr val="tx1">
                <a:lumMod val="75000"/>
                <a:lumOff val="25000"/>
              </a:schemeClr>
            </a:gs>
            <a:gs pos="49000">
              <a:schemeClr val="tx1">
                <a:lumMod val="75000"/>
                <a:lumOff val="25000"/>
              </a:schemeClr>
            </a:gs>
            <a:gs pos="100000">
              <a:schemeClr val="tx1">
                <a:lumMod val="85000"/>
                <a:lumOff val="1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a:xfrm>
            <a:off x="1219200" y="1524000"/>
            <a:ext cx="9753600" cy="1828800"/>
          </a:xfrm>
          <a:prstGeom prst="rect">
            <a:avLst/>
          </a:prstGeom>
        </p:spPr>
        <p:txBody>
          <a:bodyPr anchor="b"/>
          <a:lstStyle>
            <a:lvl1pPr algn="l">
              <a:lnSpc>
                <a:spcPct val="80000"/>
              </a:lnSpc>
              <a:defRPr sz="6000" b="1" spc="-150" baseline="0">
                <a:solidFill>
                  <a:schemeClr val="bg1"/>
                </a:solidFill>
              </a:defRPr>
            </a:lvl1pPr>
          </a:lstStyle>
          <a:p>
            <a:r>
              <a:rPr lang="en-US" dirty="0"/>
              <a:t>Click to edit Master title style</a:t>
            </a:r>
          </a:p>
        </p:txBody>
      </p:sp>
      <p:sp>
        <p:nvSpPr>
          <p:cNvPr id="17" name="Text Placeholder 16"/>
          <p:cNvSpPr>
            <a:spLocks noGrp="1"/>
          </p:cNvSpPr>
          <p:nvPr>
            <p:ph type="body" sz="quarter" idx="10" hasCustomPrompt="1"/>
          </p:nvPr>
        </p:nvSpPr>
        <p:spPr>
          <a:xfrm>
            <a:off x="1219200" y="3577680"/>
            <a:ext cx="7213600" cy="384721"/>
          </a:xfrm>
          <a:prstGeom prst="rect">
            <a:avLst/>
          </a:prstGeom>
          <a:noFill/>
          <a:ln>
            <a:noFill/>
          </a:ln>
        </p:spPr>
        <p:txBody>
          <a:bodyPr wrap="square" tIns="91440" rIns="91440">
            <a:spAutoFit/>
          </a:bodyPr>
          <a:lstStyle>
            <a:lvl1pPr marL="0" indent="0" algn="l">
              <a:buNone/>
              <a:defRPr sz="2000" b="0" baseline="0">
                <a:solidFill>
                  <a:schemeClr val="bg1">
                    <a:lumMod val="65000"/>
                  </a:schemeClr>
                </a:solidFill>
              </a:defRPr>
            </a:lvl1pPr>
          </a:lstStyle>
          <a:p>
            <a:pPr lvl="0"/>
            <a:r>
              <a:rPr lang="en-US" sz="2000" dirty="0"/>
              <a:t>Presenter: Drag Left or Right to make fit in one line</a:t>
            </a:r>
            <a:endParaRPr lang="en-US" dirty="0"/>
          </a:p>
        </p:txBody>
      </p:sp>
      <p:cxnSp>
        <p:nvCxnSpPr>
          <p:cNvPr id="19" name="Straight Connector 18"/>
          <p:cNvCxnSpPr/>
          <p:nvPr userDrawn="1"/>
        </p:nvCxnSpPr>
        <p:spPr>
          <a:xfrm>
            <a:off x="1167219" y="3429000"/>
            <a:ext cx="9805581"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 r="91542" b="-976"/>
          <a:stretch/>
        </p:blipFill>
        <p:spPr>
          <a:xfrm>
            <a:off x="1219200" y="5871303"/>
            <a:ext cx="533279" cy="457200"/>
          </a:xfrm>
          <a:prstGeom prst="rect">
            <a:avLst/>
          </a:prstGeom>
        </p:spPr>
      </p:pic>
      <p:sp>
        <p:nvSpPr>
          <p:cNvPr id="3" name="TextBox 2">
            <a:extLst>
              <a:ext uri="{FF2B5EF4-FFF2-40B4-BE49-F238E27FC236}">
                <a16:creationId xmlns:a16="http://schemas.microsoft.com/office/drawing/2014/main" id="{387CA9BD-B87D-414F-9DE2-227BD243A903}"/>
              </a:ext>
            </a:extLst>
          </p:cNvPr>
          <p:cNvSpPr txBox="1"/>
          <p:nvPr userDrawn="1"/>
        </p:nvSpPr>
        <p:spPr>
          <a:xfrm>
            <a:off x="1752479" y="5871304"/>
            <a:ext cx="7620000" cy="457200"/>
          </a:xfrm>
          <a:prstGeom prst="rect">
            <a:avLst/>
          </a:prstGeom>
          <a:noFill/>
        </p:spPr>
        <p:txBody>
          <a:bodyPr wrap="square" lIns="0" tIns="0" rIns="0" bIns="0" rtlCol="0" anchor="ctr">
            <a:normAutofit/>
          </a:bodyPr>
          <a:lstStyle/>
          <a:p>
            <a:pPr>
              <a:lnSpc>
                <a:spcPct val="100000"/>
              </a:lnSpc>
            </a:pPr>
            <a:r>
              <a:rPr lang="en-US" sz="2800" b="1" spc="-80" baseline="0" dirty="0">
                <a:ln>
                  <a:solidFill>
                    <a:schemeClr val="accent1">
                      <a:alpha val="0"/>
                    </a:schemeClr>
                  </a:solidFill>
                </a:ln>
                <a:solidFill>
                  <a:schemeClr val="bg1">
                    <a:lumMod val="65000"/>
                  </a:schemeClr>
                </a:solidFill>
              </a:rPr>
              <a:t>JUNIOR LEAGUE OF WILMINGTON, DE</a:t>
            </a:r>
          </a:p>
        </p:txBody>
      </p:sp>
    </p:spTree>
    <p:extLst>
      <p:ext uri="{BB962C8B-B14F-4D97-AF65-F5344CB8AC3E}">
        <p14:creationId xmlns:p14="http://schemas.microsoft.com/office/powerpoint/2010/main" val="1576024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gradFill flip="none" rotWithShape="1">
          <a:gsLst>
            <a:gs pos="0">
              <a:schemeClr val="tx1">
                <a:lumMod val="75000"/>
                <a:lumOff val="25000"/>
              </a:schemeClr>
            </a:gs>
            <a:gs pos="49000">
              <a:schemeClr val="tx1">
                <a:lumMod val="75000"/>
                <a:lumOff val="25000"/>
              </a:schemeClr>
            </a:gs>
            <a:gs pos="100000">
              <a:schemeClr val="tx1">
                <a:lumMod val="85000"/>
                <a:lumOff val="1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a:xfrm>
            <a:off x="1219200" y="3410527"/>
            <a:ext cx="9753600" cy="1828800"/>
          </a:xfrm>
          <a:prstGeom prst="rect">
            <a:avLst/>
          </a:prstGeom>
        </p:spPr>
        <p:txBody>
          <a:bodyPr anchor="b"/>
          <a:lstStyle>
            <a:lvl1pPr algn="l">
              <a:lnSpc>
                <a:spcPct val="80000"/>
              </a:lnSpc>
              <a:defRPr sz="6000" b="1" spc="-150" baseline="0">
                <a:solidFill>
                  <a:schemeClr val="bg1"/>
                </a:solidFill>
              </a:defRPr>
            </a:lvl1pPr>
          </a:lstStyle>
          <a:p>
            <a:r>
              <a:rPr lang="en-US" dirty="0"/>
              <a:t>Click to edit Master title style</a:t>
            </a:r>
          </a:p>
        </p:txBody>
      </p:sp>
      <p:sp>
        <p:nvSpPr>
          <p:cNvPr id="17" name="Text Placeholder 16"/>
          <p:cNvSpPr>
            <a:spLocks noGrp="1"/>
          </p:cNvSpPr>
          <p:nvPr>
            <p:ph type="body" sz="quarter" idx="10" hasCustomPrompt="1"/>
          </p:nvPr>
        </p:nvSpPr>
        <p:spPr>
          <a:xfrm>
            <a:off x="1219200" y="5562600"/>
            <a:ext cx="7213600" cy="384721"/>
          </a:xfrm>
          <a:prstGeom prst="rect">
            <a:avLst/>
          </a:prstGeom>
          <a:noFill/>
          <a:ln>
            <a:noFill/>
          </a:ln>
        </p:spPr>
        <p:txBody>
          <a:bodyPr wrap="square" tIns="91440" rIns="91440">
            <a:spAutoFit/>
          </a:bodyPr>
          <a:lstStyle>
            <a:lvl1pPr marL="0" indent="0" algn="l">
              <a:buNone/>
              <a:defRPr sz="2000" b="0" baseline="0">
                <a:solidFill>
                  <a:schemeClr val="bg1">
                    <a:lumMod val="65000"/>
                  </a:schemeClr>
                </a:solidFill>
              </a:defRPr>
            </a:lvl1pPr>
          </a:lstStyle>
          <a:p>
            <a:pPr lvl="0"/>
            <a:r>
              <a:rPr lang="en-US" sz="2000" dirty="0"/>
              <a:t>Presenter: Drag Left or Right to make fit in one line</a:t>
            </a:r>
            <a:endParaRPr lang="en-US" dirty="0"/>
          </a:p>
        </p:txBody>
      </p:sp>
      <p:cxnSp>
        <p:nvCxnSpPr>
          <p:cNvPr id="19" name="Straight Connector 18"/>
          <p:cNvCxnSpPr/>
          <p:nvPr userDrawn="1"/>
        </p:nvCxnSpPr>
        <p:spPr>
          <a:xfrm>
            <a:off x="1219200" y="5410200"/>
            <a:ext cx="9805581"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D6EEBFBB-DEE4-4754-808B-99CDB5CB5B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8400" y="5562600"/>
            <a:ext cx="914400" cy="914400"/>
          </a:xfrm>
          <a:prstGeom prst="rect">
            <a:avLst/>
          </a:prstGeom>
        </p:spPr>
      </p:pic>
    </p:spTree>
    <p:extLst>
      <p:ext uri="{BB962C8B-B14F-4D97-AF65-F5344CB8AC3E}">
        <p14:creationId xmlns:p14="http://schemas.microsoft.com/office/powerpoint/2010/main" val="577508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Line Title and Content">
    <p:spTree>
      <p:nvGrpSpPr>
        <p:cNvPr id="1" name=""/>
        <p:cNvGrpSpPr/>
        <p:nvPr/>
      </p:nvGrpSpPr>
      <p:grpSpPr>
        <a:xfrm>
          <a:off x="0" y="0"/>
          <a:ext cx="0" cy="0"/>
          <a:chOff x="0" y="0"/>
          <a:chExt cx="0" cy="0"/>
        </a:xfrm>
      </p:grpSpPr>
      <p:sp>
        <p:nvSpPr>
          <p:cNvPr id="14" name="Text Placeholder 13"/>
          <p:cNvSpPr>
            <a:spLocks noGrp="1"/>
          </p:cNvSpPr>
          <p:nvPr>
            <p:ph type="body" sz="quarter" idx="10"/>
          </p:nvPr>
        </p:nvSpPr>
        <p:spPr>
          <a:xfrm>
            <a:off x="508000" y="1295400"/>
            <a:ext cx="11176000" cy="4800600"/>
          </a:xfrm>
          <a:prstGeom prst="rect">
            <a:avLst/>
          </a:prstGeom>
        </p:spPr>
        <p:txBody>
          <a:bodyPr>
            <a:normAutofit/>
          </a:bodyPr>
          <a:lstStyle>
            <a:lvl1pPr marL="228600" indent="-228600">
              <a:lnSpc>
                <a:spcPct val="100000"/>
              </a:lnSpc>
              <a:spcBef>
                <a:spcPts val="600"/>
              </a:spcBef>
              <a:spcAft>
                <a:spcPts val="600"/>
              </a:spcAft>
              <a:buClr>
                <a:srgbClr val="A50021"/>
              </a:buClr>
              <a:buFont typeface="Wingdings" panose="05000000000000000000" pitchFamily="2" charset="2"/>
              <a:buChar char="§"/>
              <a:defRPr sz="2800">
                <a:solidFill>
                  <a:schemeClr val="tx1">
                    <a:lumMod val="65000"/>
                    <a:lumOff val="35000"/>
                  </a:schemeClr>
                </a:solidFill>
              </a:defRPr>
            </a:lvl1pPr>
            <a:lvl2pPr marL="628650" indent="-285750">
              <a:lnSpc>
                <a:spcPct val="100000"/>
              </a:lnSpc>
              <a:spcBef>
                <a:spcPts val="600"/>
              </a:spcBef>
              <a:spcAft>
                <a:spcPts val="600"/>
              </a:spcAft>
              <a:defRPr sz="2400">
                <a:solidFill>
                  <a:schemeClr val="tx1">
                    <a:lumMod val="65000"/>
                    <a:lumOff val="35000"/>
                  </a:schemeClr>
                </a:solidFill>
              </a:defRPr>
            </a:lvl2pPr>
            <a:lvl3pPr marL="971550" indent="-171450">
              <a:lnSpc>
                <a:spcPct val="100000"/>
              </a:lnSpc>
              <a:spcBef>
                <a:spcPts val="600"/>
              </a:spcBef>
              <a:spcAft>
                <a:spcPts val="600"/>
              </a:spcAft>
              <a:defRPr sz="2000">
                <a:solidFill>
                  <a:schemeClr val="tx1">
                    <a:lumMod val="65000"/>
                    <a:lumOff val="35000"/>
                  </a:schemeClr>
                </a:solidFill>
              </a:defRPr>
            </a:lvl3pPr>
            <a:lvl4pPr marL="1314450" indent="-171450">
              <a:lnSpc>
                <a:spcPct val="100000"/>
              </a:lnSpc>
              <a:spcBef>
                <a:spcPts val="600"/>
              </a:spcBef>
              <a:spcAft>
                <a:spcPts val="600"/>
              </a:spcAft>
              <a:tabLst/>
              <a:defRPr sz="1800">
                <a:solidFill>
                  <a:schemeClr val="tx1">
                    <a:lumMod val="65000"/>
                    <a:lumOff val="35000"/>
                  </a:schemeClr>
                </a:solidFill>
              </a:defRPr>
            </a:lvl4pPr>
            <a:lvl5pPr marL="1657350" indent="-171450">
              <a:lnSpc>
                <a:spcPct val="100000"/>
              </a:lnSpc>
              <a:spcBef>
                <a:spcPts val="600"/>
              </a:spcBef>
              <a:spcAft>
                <a:spcPts val="600"/>
              </a:spcAft>
              <a:tabLst/>
              <a:defRPr sz="18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4"/>
          <p:cNvSpPr>
            <a:spLocks noGrp="1"/>
          </p:cNvSpPr>
          <p:nvPr>
            <p:ph type="title" hasCustomPrompt="1"/>
          </p:nvPr>
        </p:nvSpPr>
        <p:spPr>
          <a:xfrm>
            <a:off x="508000" y="304800"/>
            <a:ext cx="11176000" cy="685800"/>
          </a:xfrm>
          <a:prstGeom prst="rect">
            <a:avLst/>
          </a:prstGeom>
        </p:spPr>
        <p:txBody>
          <a:bodyPr anchor="t"/>
          <a:lstStyle>
            <a:lvl1pPr algn="l">
              <a:lnSpc>
                <a:spcPct val="75000"/>
              </a:lnSpc>
              <a:defRPr sz="4800" b="1" spc="-80" baseline="0">
                <a:solidFill>
                  <a:schemeClr val="tx1">
                    <a:lumMod val="75000"/>
                    <a:lumOff val="25000"/>
                  </a:schemeClr>
                </a:solidFill>
                <a:latin typeface="Arial" pitchFamily="34" charset="0"/>
                <a:cs typeface="Arial" pitchFamily="34" charset="0"/>
              </a:defRPr>
            </a:lvl1pPr>
          </a:lstStyle>
          <a:p>
            <a:r>
              <a:rPr lang="en-US" dirty="0"/>
              <a:t>Single line header</a:t>
            </a:r>
          </a:p>
        </p:txBody>
      </p:sp>
      <p:sp>
        <p:nvSpPr>
          <p:cNvPr id="6" name="Rectangle 5"/>
          <p:cNvSpPr/>
          <p:nvPr userDrawn="1"/>
        </p:nvSpPr>
        <p:spPr>
          <a:xfrm>
            <a:off x="0" y="6490334"/>
            <a:ext cx="12192000" cy="36766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000" y="6490335"/>
            <a:ext cx="378229" cy="365760"/>
          </a:xfrm>
          <a:prstGeom prst="rect">
            <a:avLst/>
          </a:prstGeom>
        </p:spPr>
      </p:pic>
      <p:sp>
        <p:nvSpPr>
          <p:cNvPr id="8" name="TextBox 7"/>
          <p:cNvSpPr txBox="1"/>
          <p:nvPr userDrawn="1"/>
        </p:nvSpPr>
        <p:spPr>
          <a:xfrm>
            <a:off x="7823200" y="6553200"/>
            <a:ext cx="3860800" cy="228600"/>
          </a:xfrm>
          <a:prstGeom prst="rect">
            <a:avLst/>
          </a:prstGeom>
          <a:noFill/>
        </p:spPr>
        <p:txBody>
          <a:bodyPr wrap="square" lIns="0" tIns="0" rIns="0" bIns="0" rtlCol="0">
            <a:normAutofit/>
          </a:bodyPr>
          <a:lstStyle/>
          <a:p>
            <a:pPr algn="r">
              <a:lnSpc>
                <a:spcPct val="100000"/>
              </a:lnSpc>
            </a:pPr>
            <a:r>
              <a:rPr lang="en-US" sz="1400" b="1" spc="-80" dirty="0">
                <a:ln>
                  <a:solidFill>
                    <a:schemeClr val="accent1">
                      <a:alpha val="0"/>
                    </a:schemeClr>
                  </a:solidFill>
                </a:ln>
                <a:solidFill>
                  <a:schemeClr val="bg1">
                    <a:lumMod val="65000"/>
                  </a:schemeClr>
                </a:solidFill>
              </a:rPr>
              <a:t>www.jlwilmington.org</a:t>
            </a:r>
            <a:endParaRPr lang="en-US" sz="1400" b="1" spc="-80" baseline="0" dirty="0">
              <a:ln>
                <a:solidFill>
                  <a:schemeClr val="accent1">
                    <a:alpha val="0"/>
                  </a:schemeClr>
                </a:solidFill>
              </a:ln>
              <a:solidFill>
                <a:schemeClr val="bg1">
                  <a:lumMod val="65000"/>
                </a:schemeClr>
              </a:solidFill>
            </a:endParaRPr>
          </a:p>
        </p:txBody>
      </p:sp>
      <p:sp>
        <p:nvSpPr>
          <p:cNvPr id="9" name="TextBox 8">
            <a:extLst>
              <a:ext uri="{FF2B5EF4-FFF2-40B4-BE49-F238E27FC236}">
                <a16:creationId xmlns:a16="http://schemas.microsoft.com/office/drawing/2014/main" id="{97415F58-E613-4F3E-BE17-E549F3969B64}"/>
              </a:ext>
            </a:extLst>
          </p:cNvPr>
          <p:cNvSpPr txBox="1"/>
          <p:nvPr userDrawn="1"/>
        </p:nvSpPr>
        <p:spPr>
          <a:xfrm>
            <a:off x="990600" y="6484620"/>
            <a:ext cx="3860800" cy="365760"/>
          </a:xfrm>
          <a:prstGeom prst="rect">
            <a:avLst/>
          </a:prstGeom>
          <a:noFill/>
        </p:spPr>
        <p:txBody>
          <a:bodyPr wrap="square" lIns="0" tIns="0" rIns="0" bIns="0" rtlCol="0" anchor="ctr">
            <a:normAutofit/>
          </a:bodyPr>
          <a:lstStyle/>
          <a:p>
            <a:pPr>
              <a:lnSpc>
                <a:spcPct val="100000"/>
              </a:lnSpc>
            </a:pPr>
            <a:r>
              <a:rPr lang="en-US" sz="1600" b="1" spc="-80" baseline="0" dirty="0">
                <a:ln>
                  <a:solidFill>
                    <a:schemeClr val="accent1">
                      <a:alpha val="0"/>
                    </a:schemeClr>
                  </a:solidFill>
                </a:ln>
                <a:solidFill>
                  <a:schemeClr val="bg1">
                    <a:lumMod val="65000"/>
                  </a:schemeClr>
                </a:solidFill>
              </a:rPr>
              <a:t>JUNIOR LEAGUE OF WILMINGTON, DE</a:t>
            </a:r>
          </a:p>
        </p:txBody>
      </p:sp>
    </p:spTree>
    <p:extLst>
      <p:ext uri="{BB962C8B-B14F-4D97-AF65-F5344CB8AC3E}">
        <p14:creationId xmlns:p14="http://schemas.microsoft.com/office/powerpoint/2010/main" val="364231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ne-Line Title and Two Content Boxes">
    <p:spTree>
      <p:nvGrpSpPr>
        <p:cNvPr id="1" name=""/>
        <p:cNvGrpSpPr/>
        <p:nvPr/>
      </p:nvGrpSpPr>
      <p:grpSpPr>
        <a:xfrm>
          <a:off x="0" y="0"/>
          <a:ext cx="0" cy="0"/>
          <a:chOff x="0" y="0"/>
          <a:chExt cx="0" cy="0"/>
        </a:xfrm>
      </p:grpSpPr>
      <p:sp>
        <p:nvSpPr>
          <p:cNvPr id="14" name="Text Placeholder 13"/>
          <p:cNvSpPr>
            <a:spLocks noGrp="1"/>
          </p:cNvSpPr>
          <p:nvPr>
            <p:ph type="body" sz="quarter" idx="10"/>
          </p:nvPr>
        </p:nvSpPr>
        <p:spPr>
          <a:xfrm>
            <a:off x="508000" y="1295400"/>
            <a:ext cx="5435600" cy="4800600"/>
          </a:xfrm>
          <a:prstGeom prst="rect">
            <a:avLst/>
          </a:prstGeom>
        </p:spPr>
        <p:txBody>
          <a:bodyPr>
            <a:normAutofit/>
          </a:bodyPr>
          <a:lstStyle>
            <a:lvl1pPr marL="228600" indent="-228600">
              <a:lnSpc>
                <a:spcPct val="100000"/>
              </a:lnSpc>
              <a:spcBef>
                <a:spcPts val="600"/>
              </a:spcBef>
              <a:spcAft>
                <a:spcPts val="600"/>
              </a:spcAft>
              <a:buClr>
                <a:srgbClr val="A50021"/>
              </a:buClr>
              <a:buFont typeface="Wingdings" panose="05000000000000000000" pitchFamily="2" charset="2"/>
              <a:buChar char="§"/>
              <a:defRPr sz="2800">
                <a:solidFill>
                  <a:schemeClr val="tx1">
                    <a:lumMod val="65000"/>
                    <a:lumOff val="35000"/>
                  </a:schemeClr>
                </a:solidFill>
              </a:defRPr>
            </a:lvl1pPr>
            <a:lvl2pPr marL="628650" indent="-285750">
              <a:lnSpc>
                <a:spcPct val="100000"/>
              </a:lnSpc>
              <a:spcBef>
                <a:spcPts val="600"/>
              </a:spcBef>
              <a:spcAft>
                <a:spcPts val="600"/>
              </a:spcAft>
              <a:defRPr sz="2400">
                <a:solidFill>
                  <a:schemeClr val="tx1">
                    <a:lumMod val="65000"/>
                    <a:lumOff val="35000"/>
                  </a:schemeClr>
                </a:solidFill>
              </a:defRPr>
            </a:lvl2pPr>
            <a:lvl3pPr marL="971550" indent="-171450">
              <a:lnSpc>
                <a:spcPct val="100000"/>
              </a:lnSpc>
              <a:spcBef>
                <a:spcPts val="600"/>
              </a:spcBef>
              <a:spcAft>
                <a:spcPts val="600"/>
              </a:spcAft>
              <a:defRPr sz="2000">
                <a:solidFill>
                  <a:schemeClr val="tx1">
                    <a:lumMod val="65000"/>
                    <a:lumOff val="35000"/>
                  </a:schemeClr>
                </a:solidFill>
              </a:defRPr>
            </a:lvl3pPr>
            <a:lvl4pPr marL="1314450" indent="-171450">
              <a:lnSpc>
                <a:spcPct val="100000"/>
              </a:lnSpc>
              <a:spcBef>
                <a:spcPts val="600"/>
              </a:spcBef>
              <a:spcAft>
                <a:spcPts val="600"/>
              </a:spcAft>
              <a:tabLst/>
              <a:defRPr sz="1800">
                <a:solidFill>
                  <a:schemeClr val="tx1">
                    <a:lumMod val="65000"/>
                    <a:lumOff val="35000"/>
                  </a:schemeClr>
                </a:solidFill>
              </a:defRPr>
            </a:lvl4pPr>
            <a:lvl5pPr marL="1657350" indent="-171450">
              <a:lnSpc>
                <a:spcPct val="100000"/>
              </a:lnSpc>
              <a:spcBef>
                <a:spcPts val="600"/>
              </a:spcBef>
              <a:spcAft>
                <a:spcPts val="600"/>
              </a:spcAft>
              <a:tabLst/>
              <a:defRPr sz="18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4"/>
          <p:cNvSpPr>
            <a:spLocks noGrp="1"/>
          </p:cNvSpPr>
          <p:nvPr>
            <p:ph type="title" hasCustomPrompt="1"/>
          </p:nvPr>
        </p:nvSpPr>
        <p:spPr>
          <a:xfrm>
            <a:off x="508000" y="304800"/>
            <a:ext cx="11176000" cy="685800"/>
          </a:xfrm>
          <a:prstGeom prst="rect">
            <a:avLst/>
          </a:prstGeom>
        </p:spPr>
        <p:txBody>
          <a:bodyPr anchor="t"/>
          <a:lstStyle>
            <a:lvl1pPr algn="l">
              <a:lnSpc>
                <a:spcPct val="75000"/>
              </a:lnSpc>
              <a:defRPr sz="4800" b="1" spc="-80" baseline="0">
                <a:solidFill>
                  <a:schemeClr val="tx1">
                    <a:lumMod val="75000"/>
                    <a:lumOff val="25000"/>
                  </a:schemeClr>
                </a:solidFill>
                <a:latin typeface="Arial" pitchFamily="34" charset="0"/>
                <a:cs typeface="Arial" pitchFamily="34" charset="0"/>
              </a:defRPr>
            </a:lvl1pPr>
          </a:lstStyle>
          <a:p>
            <a:r>
              <a:rPr lang="en-US" dirty="0"/>
              <a:t>Single line header</a:t>
            </a:r>
          </a:p>
        </p:txBody>
      </p:sp>
      <p:sp>
        <p:nvSpPr>
          <p:cNvPr id="6" name="Rectangle 5"/>
          <p:cNvSpPr/>
          <p:nvPr userDrawn="1"/>
        </p:nvSpPr>
        <p:spPr>
          <a:xfrm>
            <a:off x="0" y="6490334"/>
            <a:ext cx="12192000" cy="36766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000" y="6490335"/>
            <a:ext cx="378229" cy="365760"/>
          </a:xfrm>
          <a:prstGeom prst="rect">
            <a:avLst/>
          </a:prstGeom>
        </p:spPr>
      </p:pic>
      <p:sp>
        <p:nvSpPr>
          <p:cNvPr id="8" name="TextBox 7"/>
          <p:cNvSpPr txBox="1"/>
          <p:nvPr userDrawn="1"/>
        </p:nvSpPr>
        <p:spPr>
          <a:xfrm>
            <a:off x="7823200" y="6553200"/>
            <a:ext cx="3860800" cy="228600"/>
          </a:xfrm>
          <a:prstGeom prst="rect">
            <a:avLst/>
          </a:prstGeom>
          <a:noFill/>
        </p:spPr>
        <p:txBody>
          <a:bodyPr wrap="square" lIns="0" tIns="0" rIns="0" bIns="0" rtlCol="0">
            <a:normAutofit/>
          </a:bodyPr>
          <a:lstStyle/>
          <a:p>
            <a:pPr algn="r">
              <a:lnSpc>
                <a:spcPct val="100000"/>
              </a:lnSpc>
            </a:pPr>
            <a:r>
              <a:rPr lang="en-US" sz="1400" b="1" spc="-80" dirty="0">
                <a:ln>
                  <a:solidFill>
                    <a:schemeClr val="accent1">
                      <a:alpha val="0"/>
                    </a:schemeClr>
                  </a:solidFill>
                </a:ln>
                <a:solidFill>
                  <a:schemeClr val="bg1">
                    <a:lumMod val="65000"/>
                  </a:schemeClr>
                </a:solidFill>
              </a:rPr>
              <a:t>www.jlwilmington.org</a:t>
            </a:r>
            <a:endParaRPr lang="en-US" sz="1400" b="1" spc="-80" baseline="0" dirty="0">
              <a:ln>
                <a:solidFill>
                  <a:schemeClr val="accent1">
                    <a:alpha val="0"/>
                  </a:schemeClr>
                </a:solidFill>
              </a:ln>
              <a:solidFill>
                <a:schemeClr val="bg1">
                  <a:lumMod val="65000"/>
                </a:schemeClr>
              </a:solidFill>
            </a:endParaRPr>
          </a:p>
        </p:txBody>
      </p:sp>
      <p:sp>
        <p:nvSpPr>
          <p:cNvPr id="9" name="TextBox 8">
            <a:extLst>
              <a:ext uri="{FF2B5EF4-FFF2-40B4-BE49-F238E27FC236}">
                <a16:creationId xmlns:a16="http://schemas.microsoft.com/office/drawing/2014/main" id="{97415F58-E613-4F3E-BE17-E549F3969B64}"/>
              </a:ext>
            </a:extLst>
          </p:cNvPr>
          <p:cNvSpPr txBox="1"/>
          <p:nvPr userDrawn="1"/>
        </p:nvSpPr>
        <p:spPr>
          <a:xfrm>
            <a:off x="990600" y="6484620"/>
            <a:ext cx="3860800" cy="365760"/>
          </a:xfrm>
          <a:prstGeom prst="rect">
            <a:avLst/>
          </a:prstGeom>
          <a:noFill/>
        </p:spPr>
        <p:txBody>
          <a:bodyPr wrap="square" lIns="0" tIns="0" rIns="0" bIns="0" rtlCol="0" anchor="ctr">
            <a:normAutofit/>
          </a:bodyPr>
          <a:lstStyle/>
          <a:p>
            <a:pPr>
              <a:lnSpc>
                <a:spcPct val="100000"/>
              </a:lnSpc>
            </a:pPr>
            <a:r>
              <a:rPr lang="en-US" sz="1600" b="1" spc="-80" baseline="0" dirty="0">
                <a:ln>
                  <a:solidFill>
                    <a:schemeClr val="accent1">
                      <a:alpha val="0"/>
                    </a:schemeClr>
                  </a:solidFill>
                </a:ln>
                <a:solidFill>
                  <a:schemeClr val="bg1">
                    <a:lumMod val="65000"/>
                  </a:schemeClr>
                </a:solidFill>
              </a:rPr>
              <a:t>JUNIOR LEAGUE OF WILMINGTON, DE</a:t>
            </a:r>
          </a:p>
        </p:txBody>
      </p:sp>
      <p:sp>
        <p:nvSpPr>
          <p:cNvPr id="10" name="Text Placeholder 13">
            <a:extLst>
              <a:ext uri="{FF2B5EF4-FFF2-40B4-BE49-F238E27FC236}">
                <a16:creationId xmlns:a16="http://schemas.microsoft.com/office/drawing/2014/main" id="{01ECFECF-A88D-463B-A6C6-20BED9D1DD10}"/>
              </a:ext>
            </a:extLst>
          </p:cNvPr>
          <p:cNvSpPr>
            <a:spLocks noGrp="1"/>
          </p:cNvSpPr>
          <p:nvPr>
            <p:ph type="body" sz="quarter" idx="11"/>
          </p:nvPr>
        </p:nvSpPr>
        <p:spPr>
          <a:xfrm>
            <a:off x="6248400" y="1295400"/>
            <a:ext cx="5435600" cy="4800600"/>
          </a:xfrm>
          <a:prstGeom prst="rect">
            <a:avLst/>
          </a:prstGeom>
        </p:spPr>
        <p:txBody>
          <a:bodyPr>
            <a:normAutofit/>
          </a:bodyPr>
          <a:lstStyle>
            <a:lvl1pPr marL="228600" indent="-228600">
              <a:lnSpc>
                <a:spcPct val="100000"/>
              </a:lnSpc>
              <a:spcBef>
                <a:spcPts val="600"/>
              </a:spcBef>
              <a:spcAft>
                <a:spcPts val="600"/>
              </a:spcAft>
              <a:buClr>
                <a:srgbClr val="A50021"/>
              </a:buClr>
              <a:buFont typeface="Wingdings" panose="05000000000000000000" pitchFamily="2" charset="2"/>
              <a:buChar char="§"/>
              <a:defRPr sz="2800">
                <a:solidFill>
                  <a:schemeClr val="tx1">
                    <a:lumMod val="65000"/>
                    <a:lumOff val="35000"/>
                  </a:schemeClr>
                </a:solidFill>
              </a:defRPr>
            </a:lvl1pPr>
            <a:lvl2pPr marL="628650" indent="-285750">
              <a:lnSpc>
                <a:spcPct val="100000"/>
              </a:lnSpc>
              <a:spcBef>
                <a:spcPts val="600"/>
              </a:spcBef>
              <a:spcAft>
                <a:spcPts val="600"/>
              </a:spcAft>
              <a:defRPr sz="2400">
                <a:solidFill>
                  <a:schemeClr val="tx1">
                    <a:lumMod val="65000"/>
                    <a:lumOff val="35000"/>
                  </a:schemeClr>
                </a:solidFill>
              </a:defRPr>
            </a:lvl2pPr>
            <a:lvl3pPr marL="971550" indent="-171450">
              <a:lnSpc>
                <a:spcPct val="100000"/>
              </a:lnSpc>
              <a:spcBef>
                <a:spcPts val="600"/>
              </a:spcBef>
              <a:spcAft>
                <a:spcPts val="600"/>
              </a:spcAft>
              <a:defRPr sz="2000">
                <a:solidFill>
                  <a:schemeClr val="tx1">
                    <a:lumMod val="65000"/>
                    <a:lumOff val="35000"/>
                  </a:schemeClr>
                </a:solidFill>
              </a:defRPr>
            </a:lvl3pPr>
            <a:lvl4pPr marL="1314450" indent="-171450">
              <a:lnSpc>
                <a:spcPct val="100000"/>
              </a:lnSpc>
              <a:spcBef>
                <a:spcPts val="600"/>
              </a:spcBef>
              <a:spcAft>
                <a:spcPts val="600"/>
              </a:spcAft>
              <a:tabLst/>
              <a:defRPr sz="1800">
                <a:solidFill>
                  <a:schemeClr val="tx1">
                    <a:lumMod val="65000"/>
                    <a:lumOff val="35000"/>
                  </a:schemeClr>
                </a:solidFill>
              </a:defRPr>
            </a:lvl4pPr>
            <a:lvl5pPr marL="1657350" indent="-171450">
              <a:lnSpc>
                <a:spcPct val="100000"/>
              </a:lnSpc>
              <a:spcBef>
                <a:spcPts val="600"/>
              </a:spcBef>
              <a:spcAft>
                <a:spcPts val="600"/>
              </a:spcAft>
              <a:tabLst/>
              <a:defRPr sz="18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7514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508000" y="304800"/>
            <a:ext cx="11176000" cy="685800"/>
          </a:xfrm>
          <a:prstGeom prst="rect">
            <a:avLst/>
          </a:prstGeom>
        </p:spPr>
        <p:txBody>
          <a:bodyPr anchor="t"/>
          <a:lstStyle>
            <a:lvl1pPr algn="l">
              <a:lnSpc>
                <a:spcPct val="75000"/>
              </a:lnSpc>
              <a:defRPr sz="4800" b="1" spc="-80" baseline="0">
                <a:solidFill>
                  <a:schemeClr val="tx1">
                    <a:lumMod val="75000"/>
                    <a:lumOff val="25000"/>
                  </a:schemeClr>
                </a:solidFill>
                <a:latin typeface="Arial" pitchFamily="34" charset="0"/>
                <a:cs typeface="Arial" pitchFamily="34" charset="0"/>
              </a:defRPr>
            </a:lvl1pPr>
          </a:lstStyle>
          <a:p>
            <a:r>
              <a:rPr lang="en-US" dirty="0"/>
              <a:t>Single line header</a:t>
            </a:r>
          </a:p>
        </p:txBody>
      </p:sp>
      <p:sp>
        <p:nvSpPr>
          <p:cNvPr id="6" name="Rectangle 5"/>
          <p:cNvSpPr/>
          <p:nvPr userDrawn="1"/>
        </p:nvSpPr>
        <p:spPr>
          <a:xfrm>
            <a:off x="0" y="6490334"/>
            <a:ext cx="12192000" cy="36766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000" y="6490335"/>
            <a:ext cx="378229" cy="365760"/>
          </a:xfrm>
          <a:prstGeom prst="rect">
            <a:avLst/>
          </a:prstGeom>
        </p:spPr>
      </p:pic>
      <p:sp>
        <p:nvSpPr>
          <p:cNvPr id="8" name="TextBox 7"/>
          <p:cNvSpPr txBox="1"/>
          <p:nvPr userDrawn="1"/>
        </p:nvSpPr>
        <p:spPr>
          <a:xfrm>
            <a:off x="7823200" y="6553200"/>
            <a:ext cx="3860800" cy="228600"/>
          </a:xfrm>
          <a:prstGeom prst="rect">
            <a:avLst/>
          </a:prstGeom>
          <a:noFill/>
        </p:spPr>
        <p:txBody>
          <a:bodyPr wrap="square" lIns="0" tIns="0" rIns="0" bIns="0" rtlCol="0">
            <a:normAutofit/>
          </a:bodyPr>
          <a:lstStyle/>
          <a:p>
            <a:pPr algn="r">
              <a:lnSpc>
                <a:spcPct val="100000"/>
              </a:lnSpc>
            </a:pPr>
            <a:r>
              <a:rPr lang="en-US" sz="1400" b="1" spc="-80" dirty="0">
                <a:ln>
                  <a:solidFill>
                    <a:schemeClr val="accent1">
                      <a:alpha val="0"/>
                    </a:schemeClr>
                  </a:solidFill>
                </a:ln>
                <a:solidFill>
                  <a:schemeClr val="bg1">
                    <a:lumMod val="65000"/>
                  </a:schemeClr>
                </a:solidFill>
              </a:rPr>
              <a:t>www.jlwilmington.org</a:t>
            </a:r>
            <a:endParaRPr lang="en-US" sz="1400" b="1" spc="-80" baseline="0" dirty="0">
              <a:ln>
                <a:solidFill>
                  <a:schemeClr val="accent1">
                    <a:alpha val="0"/>
                  </a:schemeClr>
                </a:solidFill>
              </a:ln>
              <a:solidFill>
                <a:schemeClr val="bg1">
                  <a:lumMod val="65000"/>
                </a:schemeClr>
              </a:solidFill>
            </a:endParaRPr>
          </a:p>
        </p:txBody>
      </p:sp>
      <p:sp>
        <p:nvSpPr>
          <p:cNvPr id="9" name="TextBox 8">
            <a:extLst>
              <a:ext uri="{FF2B5EF4-FFF2-40B4-BE49-F238E27FC236}">
                <a16:creationId xmlns:a16="http://schemas.microsoft.com/office/drawing/2014/main" id="{97415F58-E613-4F3E-BE17-E549F3969B64}"/>
              </a:ext>
            </a:extLst>
          </p:cNvPr>
          <p:cNvSpPr txBox="1"/>
          <p:nvPr userDrawn="1"/>
        </p:nvSpPr>
        <p:spPr>
          <a:xfrm>
            <a:off x="990600" y="6484620"/>
            <a:ext cx="3860800" cy="365760"/>
          </a:xfrm>
          <a:prstGeom prst="rect">
            <a:avLst/>
          </a:prstGeom>
          <a:noFill/>
        </p:spPr>
        <p:txBody>
          <a:bodyPr wrap="square" lIns="0" tIns="0" rIns="0" bIns="0" rtlCol="0" anchor="ctr">
            <a:normAutofit/>
          </a:bodyPr>
          <a:lstStyle/>
          <a:p>
            <a:pPr>
              <a:lnSpc>
                <a:spcPct val="100000"/>
              </a:lnSpc>
            </a:pPr>
            <a:r>
              <a:rPr lang="en-US" sz="1600" b="1" spc="-80" baseline="0" dirty="0">
                <a:ln>
                  <a:solidFill>
                    <a:schemeClr val="accent1">
                      <a:alpha val="0"/>
                    </a:schemeClr>
                  </a:solidFill>
                </a:ln>
                <a:solidFill>
                  <a:schemeClr val="bg1">
                    <a:lumMod val="65000"/>
                  </a:schemeClr>
                </a:solidFill>
              </a:rPr>
              <a:t>JUNIOR LEAGUE OF WILMINGTON, DE</a:t>
            </a:r>
          </a:p>
        </p:txBody>
      </p:sp>
    </p:spTree>
    <p:extLst>
      <p:ext uri="{BB962C8B-B14F-4D97-AF65-F5344CB8AC3E}">
        <p14:creationId xmlns:p14="http://schemas.microsoft.com/office/powerpoint/2010/main" val="4086785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line title and content">
    <p:spTree>
      <p:nvGrpSpPr>
        <p:cNvPr id="1" name=""/>
        <p:cNvGrpSpPr/>
        <p:nvPr/>
      </p:nvGrpSpPr>
      <p:grpSpPr>
        <a:xfrm>
          <a:off x="0" y="0"/>
          <a:ext cx="0" cy="0"/>
          <a:chOff x="0" y="0"/>
          <a:chExt cx="0" cy="0"/>
        </a:xfrm>
      </p:grpSpPr>
      <p:sp>
        <p:nvSpPr>
          <p:cNvPr id="15" name="Text Placeholder 13"/>
          <p:cNvSpPr>
            <a:spLocks noGrp="1"/>
          </p:cNvSpPr>
          <p:nvPr>
            <p:ph type="body" sz="quarter" idx="10"/>
          </p:nvPr>
        </p:nvSpPr>
        <p:spPr>
          <a:xfrm>
            <a:off x="508000" y="1905000"/>
            <a:ext cx="11176000" cy="4343400"/>
          </a:xfrm>
          <a:prstGeom prst="rect">
            <a:avLst/>
          </a:prstGeom>
        </p:spPr>
        <p:txBody>
          <a:bodyPr>
            <a:normAutofit/>
          </a:bodyPr>
          <a:lstStyle>
            <a:lvl1pPr marL="228600" indent="-228600">
              <a:lnSpc>
                <a:spcPct val="100000"/>
              </a:lnSpc>
              <a:spcBef>
                <a:spcPts val="600"/>
              </a:spcBef>
              <a:spcAft>
                <a:spcPts val="600"/>
              </a:spcAft>
              <a:buClr>
                <a:srgbClr val="A50021"/>
              </a:buClr>
              <a:buFont typeface="Wingdings" panose="05000000000000000000" pitchFamily="2" charset="2"/>
              <a:buChar char="§"/>
              <a:defRPr sz="2800">
                <a:solidFill>
                  <a:schemeClr val="tx1">
                    <a:lumMod val="65000"/>
                    <a:lumOff val="35000"/>
                  </a:schemeClr>
                </a:solidFill>
              </a:defRPr>
            </a:lvl1pPr>
            <a:lvl2pPr marL="628650" indent="-285750">
              <a:lnSpc>
                <a:spcPct val="100000"/>
              </a:lnSpc>
              <a:spcBef>
                <a:spcPts val="600"/>
              </a:spcBef>
              <a:spcAft>
                <a:spcPts val="600"/>
              </a:spcAft>
              <a:defRPr sz="2400">
                <a:solidFill>
                  <a:schemeClr val="tx1">
                    <a:lumMod val="65000"/>
                    <a:lumOff val="35000"/>
                  </a:schemeClr>
                </a:solidFill>
              </a:defRPr>
            </a:lvl2pPr>
            <a:lvl3pPr marL="971550" indent="-171450">
              <a:lnSpc>
                <a:spcPct val="100000"/>
              </a:lnSpc>
              <a:spcBef>
                <a:spcPts val="600"/>
              </a:spcBef>
              <a:spcAft>
                <a:spcPts val="600"/>
              </a:spcAft>
              <a:defRPr sz="2000">
                <a:solidFill>
                  <a:schemeClr val="tx1">
                    <a:lumMod val="65000"/>
                    <a:lumOff val="35000"/>
                  </a:schemeClr>
                </a:solidFill>
              </a:defRPr>
            </a:lvl3pPr>
            <a:lvl4pPr marL="1314450" indent="-171450">
              <a:lnSpc>
                <a:spcPct val="100000"/>
              </a:lnSpc>
              <a:spcBef>
                <a:spcPts val="600"/>
              </a:spcBef>
              <a:spcAft>
                <a:spcPts val="600"/>
              </a:spcAft>
              <a:tabLst/>
              <a:defRPr sz="1800">
                <a:solidFill>
                  <a:schemeClr val="tx1">
                    <a:lumMod val="65000"/>
                    <a:lumOff val="35000"/>
                  </a:schemeClr>
                </a:solidFill>
              </a:defRPr>
            </a:lvl4pPr>
            <a:lvl5pPr marL="1657350" indent="-171450">
              <a:lnSpc>
                <a:spcPct val="100000"/>
              </a:lnSpc>
              <a:spcBef>
                <a:spcPts val="600"/>
              </a:spcBef>
              <a:spcAft>
                <a:spcPts val="600"/>
              </a:spcAft>
              <a:tabLst/>
              <a:defRPr sz="18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4"/>
          <p:cNvSpPr>
            <a:spLocks noGrp="1"/>
          </p:cNvSpPr>
          <p:nvPr>
            <p:ph type="title" hasCustomPrompt="1"/>
          </p:nvPr>
        </p:nvSpPr>
        <p:spPr>
          <a:xfrm>
            <a:off x="508000" y="304800"/>
            <a:ext cx="11176000" cy="1371600"/>
          </a:xfrm>
          <a:prstGeom prst="rect">
            <a:avLst/>
          </a:prstGeom>
        </p:spPr>
        <p:txBody>
          <a:bodyPr anchor="b"/>
          <a:lstStyle>
            <a:lvl1pPr algn="l">
              <a:lnSpc>
                <a:spcPct val="100000"/>
              </a:lnSpc>
              <a:defRPr sz="4800" b="1" spc="-80" baseline="0">
                <a:solidFill>
                  <a:schemeClr val="tx1">
                    <a:lumMod val="75000"/>
                    <a:lumOff val="25000"/>
                  </a:schemeClr>
                </a:solidFill>
                <a:latin typeface="Arial" pitchFamily="34" charset="0"/>
                <a:cs typeface="Arial" pitchFamily="34" charset="0"/>
              </a:defRPr>
            </a:lvl1pPr>
          </a:lstStyle>
          <a:p>
            <a:r>
              <a:rPr lang="en-US" dirty="0"/>
              <a:t>Two line header would go something like this here it is</a:t>
            </a:r>
          </a:p>
        </p:txBody>
      </p:sp>
      <p:sp>
        <p:nvSpPr>
          <p:cNvPr id="7" name="Rectangle 6"/>
          <p:cNvSpPr/>
          <p:nvPr userDrawn="1"/>
        </p:nvSpPr>
        <p:spPr>
          <a:xfrm>
            <a:off x="0" y="6490334"/>
            <a:ext cx="12192000" cy="36766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000" y="6490335"/>
            <a:ext cx="378229" cy="365760"/>
          </a:xfrm>
          <a:prstGeom prst="rect">
            <a:avLst/>
          </a:prstGeom>
        </p:spPr>
      </p:pic>
      <p:sp>
        <p:nvSpPr>
          <p:cNvPr id="9" name="TextBox 8">
            <a:extLst>
              <a:ext uri="{FF2B5EF4-FFF2-40B4-BE49-F238E27FC236}">
                <a16:creationId xmlns:a16="http://schemas.microsoft.com/office/drawing/2014/main" id="{34FF5BD0-30DE-4F3C-AA2C-A5D4C9D785D8}"/>
              </a:ext>
            </a:extLst>
          </p:cNvPr>
          <p:cNvSpPr txBox="1"/>
          <p:nvPr userDrawn="1"/>
        </p:nvSpPr>
        <p:spPr>
          <a:xfrm>
            <a:off x="990600" y="6484620"/>
            <a:ext cx="3860800" cy="365760"/>
          </a:xfrm>
          <a:prstGeom prst="rect">
            <a:avLst/>
          </a:prstGeom>
          <a:noFill/>
        </p:spPr>
        <p:txBody>
          <a:bodyPr wrap="square" lIns="0" tIns="0" rIns="0" bIns="0" rtlCol="0" anchor="ctr">
            <a:normAutofit/>
          </a:bodyPr>
          <a:lstStyle/>
          <a:p>
            <a:pPr>
              <a:lnSpc>
                <a:spcPct val="100000"/>
              </a:lnSpc>
            </a:pPr>
            <a:r>
              <a:rPr lang="en-US" sz="1600" b="1" spc="-80" baseline="0" dirty="0">
                <a:ln>
                  <a:solidFill>
                    <a:schemeClr val="accent1">
                      <a:alpha val="0"/>
                    </a:schemeClr>
                  </a:solidFill>
                </a:ln>
                <a:solidFill>
                  <a:schemeClr val="bg1">
                    <a:lumMod val="65000"/>
                  </a:schemeClr>
                </a:solidFill>
              </a:rPr>
              <a:t>JUNIOR LEAGUE OF WILMINGTON, DE</a:t>
            </a:r>
          </a:p>
        </p:txBody>
      </p:sp>
      <p:sp>
        <p:nvSpPr>
          <p:cNvPr id="10" name="TextBox 9">
            <a:extLst>
              <a:ext uri="{FF2B5EF4-FFF2-40B4-BE49-F238E27FC236}">
                <a16:creationId xmlns:a16="http://schemas.microsoft.com/office/drawing/2014/main" id="{FCE842E4-628D-45F8-9617-D53C7B65413B}"/>
              </a:ext>
            </a:extLst>
          </p:cNvPr>
          <p:cNvSpPr txBox="1"/>
          <p:nvPr userDrawn="1"/>
        </p:nvSpPr>
        <p:spPr>
          <a:xfrm>
            <a:off x="7823200" y="6553200"/>
            <a:ext cx="3860800" cy="228600"/>
          </a:xfrm>
          <a:prstGeom prst="rect">
            <a:avLst/>
          </a:prstGeom>
          <a:noFill/>
        </p:spPr>
        <p:txBody>
          <a:bodyPr wrap="square" lIns="0" tIns="0" rIns="0" bIns="0" rtlCol="0">
            <a:normAutofit/>
          </a:bodyPr>
          <a:lstStyle/>
          <a:p>
            <a:pPr algn="r">
              <a:lnSpc>
                <a:spcPct val="100000"/>
              </a:lnSpc>
            </a:pPr>
            <a:r>
              <a:rPr lang="en-US" sz="1400" b="1" spc="-80" dirty="0">
                <a:ln>
                  <a:solidFill>
                    <a:schemeClr val="accent1">
                      <a:alpha val="0"/>
                    </a:schemeClr>
                  </a:solidFill>
                </a:ln>
                <a:solidFill>
                  <a:schemeClr val="bg1">
                    <a:lumMod val="65000"/>
                  </a:schemeClr>
                </a:solidFill>
              </a:rPr>
              <a:t>www.jlwilmington.org</a:t>
            </a:r>
            <a:endParaRPr lang="en-US" sz="1400" b="1" spc="-80" baseline="0" dirty="0">
              <a:ln>
                <a:solidFill>
                  <a:schemeClr val="accent1">
                    <a:alpha val="0"/>
                  </a:schemeClr>
                </a:solidFill>
              </a:ln>
              <a:solidFill>
                <a:schemeClr val="bg1">
                  <a:lumMod val="65000"/>
                </a:schemeClr>
              </a:solidFill>
            </a:endParaRPr>
          </a:p>
        </p:txBody>
      </p:sp>
    </p:spTree>
    <p:extLst>
      <p:ext uri="{BB962C8B-B14F-4D97-AF65-F5344CB8AC3E}">
        <p14:creationId xmlns:p14="http://schemas.microsoft.com/office/powerpoint/2010/main" val="2043497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5" name="Rectangle 4"/>
          <p:cNvSpPr/>
          <p:nvPr userDrawn="1"/>
        </p:nvSpPr>
        <p:spPr>
          <a:xfrm>
            <a:off x="0" y="6490334"/>
            <a:ext cx="12192000" cy="36766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000" y="6490335"/>
            <a:ext cx="378229" cy="365760"/>
          </a:xfrm>
          <a:prstGeom prst="rect">
            <a:avLst/>
          </a:prstGeom>
        </p:spPr>
      </p:pic>
      <p:sp>
        <p:nvSpPr>
          <p:cNvPr id="7" name="TextBox 6">
            <a:extLst>
              <a:ext uri="{FF2B5EF4-FFF2-40B4-BE49-F238E27FC236}">
                <a16:creationId xmlns:a16="http://schemas.microsoft.com/office/drawing/2014/main" id="{A47EB7DA-9D08-40AD-BBCF-6284578FE2EE}"/>
              </a:ext>
            </a:extLst>
          </p:cNvPr>
          <p:cNvSpPr txBox="1"/>
          <p:nvPr userDrawn="1"/>
        </p:nvSpPr>
        <p:spPr>
          <a:xfrm>
            <a:off x="990600" y="6484620"/>
            <a:ext cx="3860800" cy="365760"/>
          </a:xfrm>
          <a:prstGeom prst="rect">
            <a:avLst/>
          </a:prstGeom>
          <a:noFill/>
        </p:spPr>
        <p:txBody>
          <a:bodyPr wrap="square" lIns="0" tIns="0" rIns="0" bIns="0" rtlCol="0" anchor="ctr">
            <a:normAutofit/>
          </a:bodyPr>
          <a:lstStyle/>
          <a:p>
            <a:pPr>
              <a:lnSpc>
                <a:spcPct val="100000"/>
              </a:lnSpc>
            </a:pPr>
            <a:r>
              <a:rPr lang="en-US" sz="1600" b="1" spc="-80" baseline="0" dirty="0">
                <a:ln>
                  <a:solidFill>
                    <a:schemeClr val="accent1">
                      <a:alpha val="0"/>
                    </a:schemeClr>
                  </a:solidFill>
                </a:ln>
                <a:solidFill>
                  <a:schemeClr val="bg1">
                    <a:lumMod val="65000"/>
                  </a:schemeClr>
                </a:solidFill>
              </a:rPr>
              <a:t>JUNIOR LEAGUE OF WILMINGTON, DE</a:t>
            </a:r>
          </a:p>
        </p:txBody>
      </p:sp>
      <p:sp>
        <p:nvSpPr>
          <p:cNvPr id="8" name="TextBox 7">
            <a:extLst>
              <a:ext uri="{FF2B5EF4-FFF2-40B4-BE49-F238E27FC236}">
                <a16:creationId xmlns:a16="http://schemas.microsoft.com/office/drawing/2014/main" id="{30D6A9B9-A201-49E3-A82B-2BE0F17001A8}"/>
              </a:ext>
            </a:extLst>
          </p:cNvPr>
          <p:cNvSpPr txBox="1"/>
          <p:nvPr userDrawn="1"/>
        </p:nvSpPr>
        <p:spPr>
          <a:xfrm>
            <a:off x="7823200" y="6553200"/>
            <a:ext cx="3860800" cy="228600"/>
          </a:xfrm>
          <a:prstGeom prst="rect">
            <a:avLst/>
          </a:prstGeom>
          <a:noFill/>
        </p:spPr>
        <p:txBody>
          <a:bodyPr wrap="square" lIns="0" tIns="0" rIns="0" bIns="0" rtlCol="0">
            <a:normAutofit/>
          </a:bodyPr>
          <a:lstStyle/>
          <a:p>
            <a:pPr algn="r">
              <a:lnSpc>
                <a:spcPct val="100000"/>
              </a:lnSpc>
            </a:pPr>
            <a:r>
              <a:rPr lang="en-US" sz="1400" b="1" spc="-80" dirty="0">
                <a:ln>
                  <a:solidFill>
                    <a:schemeClr val="accent1">
                      <a:alpha val="0"/>
                    </a:schemeClr>
                  </a:solidFill>
                </a:ln>
                <a:solidFill>
                  <a:schemeClr val="bg1">
                    <a:lumMod val="65000"/>
                  </a:schemeClr>
                </a:solidFill>
              </a:rPr>
              <a:t>www.jlwilmington.org</a:t>
            </a:r>
            <a:endParaRPr lang="en-US" sz="1400" b="1" spc="-80" baseline="0" dirty="0">
              <a:ln>
                <a:solidFill>
                  <a:schemeClr val="accent1">
                    <a:alpha val="0"/>
                  </a:schemeClr>
                </a:solidFill>
              </a:ln>
              <a:solidFill>
                <a:schemeClr val="bg1">
                  <a:lumMod val="65000"/>
                </a:schemeClr>
              </a:solidFill>
            </a:endParaRPr>
          </a:p>
        </p:txBody>
      </p:sp>
      <p:sp>
        <p:nvSpPr>
          <p:cNvPr id="3" name="Picture Placeholder 2">
            <a:extLst>
              <a:ext uri="{FF2B5EF4-FFF2-40B4-BE49-F238E27FC236}">
                <a16:creationId xmlns:a16="http://schemas.microsoft.com/office/drawing/2014/main" id="{4809ADC5-5EA9-4EB6-ADEB-B82530F9C9E6}"/>
              </a:ext>
            </a:extLst>
          </p:cNvPr>
          <p:cNvSpPr>
            <a:spLocks noGrp="1"/>
          </p:cNvSpPr>
          <p:nvPr>
            <p:ph type="pic" sz="quarter" idx="10"/>
          </p:nvPr>
        </p:nvSpPr>
        <p:spPr>
          <a:xfrm>
            <a:off x="609600" y="533400"/>
            <a:ext cx="10972800" cy="5486400"/>
          </a:xfrm>
          <a:prstGeom prst="rect">
            <a:avLst/>
          </a:prstGeom>
        </p:spPr>
        <p:txBody>
          <a:bodyPr/>
          <a:lstStyle/>
          <a:p>
            <a:endParaRPr lang="en-US"/>
          </a:p>
        </p:txBody>
      </p:sp>
    </p:spTree>
    <p:extLst>
      <p:ext uri="{BB962C8B-B14F-4D97-AF65-F5344CB8AC3E}">
        <p14:creationId xmlns:p14="http://schemas.microsoft.com/office/powerpoint/2010/main" val="62824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6490334"/>
            <a:ext cx="12192000" cy="36766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000" y="6490335"/>
            <a:ext cx="378229" cy="365760"/>
          </a:xfrm>
          <a:prstGeom prst="rect">
            <a:avLst/>
          </a:prstGeom>
        </p:spPr>
      </p:pic>
      <p:sp>
        <p:nvSpPr>
          <p:cNvPr id="7" name="TextBox 6">
            <a:extLst>
              <a:ext uri="{FF2B5EF4-FFF2-40B4-BE49-F238E27FC236}">
                <a16:creationId xmlns:a16="http://schemas.microsoft.com/office/drawing/2014/main" id="{A47EB7DA-9D08-40AD-BBCF-6284578FE2EE}"/>
              </a:ext>
            </a:extLst>
          </p:cNvPr>
          <p:cNvSpPr txBox="1"/>
          <p:nvPr userDrawn="1"/>
        </p:nvSpPr>
        <p:spPr>
          <a:xfrm>
            <a:off x="990600" y="6484620"/>
            <a:ext cx="3860800" cy="365760"/>
          </a:xfrm>
          <a:prstGeom prst="rect">
            <a:avLst/>
          </a:prstGeom>
          <a:noFill/>
        </p:spPr>
        <p:txBody>
          <a:bodyPr wrap="square" lIns="0" tIns="0" rIns="0" bIns="0" rtlCol="0" anchor="ctr">
            <a:normAutofit/>
          </a:bodyPr>
          <a:lstStyle/>
          <a:p>
            <a:pPr>
              <a:lnSpc>
                <a:spcPct val="100000"/>
              </a:lnSpc>
            </a:pPr>
            <a:r>
              <a:rPr lang="en-US" sz="1600" b="1" spc="-80" baseline="0" dirty="0">
                <a:ln>
                  <a:solidFill>
                    <a:schemeClr val="accent1">
                      <a:alpha val="0"/>
                    </a:schemeClr>
                  </a:solidFill>
                </a:ln>
                <a:solidFill>
                  <a:schemeClr val="bg1">
                    <a:lumMod val="65000"/>
                  </a:schemeClr>
                </a:solidFill>
              </a:rPr>
              <a:t>JUNIOR LEAGUE OF WILMINGTON, DE</a:t>
            </a:r>
          </a:p>
        </p:txBody>
      </p:sp>
      <p:sp>
        <p:nvSpPr>
          <p:cNvPr id="8" name="TextBox 7">
            <a:extLst>
              <a:ext uri="{FF2B5EF4-FFF2-40B4-BE49-F238E27FC236}">
                <a16:creationId xmlns:a16="http://schemas.microsoft.com/office/drawing/2014/main" id="{30D6A9B9-A201-49E3-A82B-2BE0F17001A8}"/>
              </a:ext>
            </a:extLst>
          </p:cNvPr>
          <p:cNvSpPr txBox="1"/>
          <p:nvPr userDrawn="1"/>
        </p:nvSpPr>
        <p:spPr>
          <a:xfrm>
            <a:off x="7823200" y="6553200"/>
            <a:ext cx="3860800" cy="228600"/>
          </a:xfrm>
          <a:prstGeom prst="rect">
            <a:avLst/>
          </a:prstGeom>
          <a:noFill/>
        </p:spPr>
        <p:txBody>
          <a:bodyPr wrap="square" lIns="0" tIns="0" rIns="0" bIns="0" rtlCol="0">
            <a:normAutofit/>
          </a:bodyPr>
          <a:lstStyle/>
          <a:p>
            <a:pPr algn="r">
              <a:lnSpc>
                <a:spcPct val="100000"/>
              </a:lnSpc>
            </a:pPr>
            <a:r>
              <a:rPr lang="en-US" sz="1400" b="1" spc="-80" dirty="0">
                <a:ln>
                  <a:solidFill>
                    <a:schemeClr val="accent1">
                      <a:alpha val="0"/>
                    </a:schemeClr>
                  </a:solidFill>
                </a:ln>
                <a:solidFill>
                  <a:schemeClr val="bg1">
                    <a:lumMod val="65000"/>
                  </a:schemeClr>
                </a:solidFill>
              </a:rPr>
              <a:t>www.jlwilmington.org</a:t>
            </a:r>
            <a:endParaRPr lang="en-US" sz="1400" b="1" spc="-80" baseline="0" dirty="0">
              <a:ln>
                <a:solidFill>
                  <a:schemeClr val="accent1">
                    <a:alpha val="0"/>
                  </a:schemeClr>
                </a:solidFill>
              </a:ln>
              <a:solidFill>
                <a:schemeClr val="bg1">
                  <a:lumMod val="65000"/>
                </a:schemeClr>
              </a:solidFill>
            </a:endParaRPr>
          </a:p>
        </p:txBody>
      </p:sp>
    </p:spTree>
    <p:extLst>
      <p:ext uri="{BB962C8B-B14F-4D97-AF65-F5344CB8AC3E}">
        <p14:creationId xmlns:p14="http://schemas.microsoft.com/office/powerpoint/2010/main" val="3431800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57000">
              <a:schemeClr val="bg1"/>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620899"/>
      </p:ext>
    </p:extLst>
  </p:cSld>
  <p:clrMap bg1="lt1" tx1="dk1" bg2="lt2" tx2="dk2" accent1="accent1" accent2="accent2" accent3="accent3" accent4="accent4" accent5="accent5" accent6="accent6" hlink="hlink" folHlink="folHlink"/>
  <p:sldLayoutIdLst>
    <p:sldLayoutId id="2147484117" r:id="rId1"/>
    <p:sldLayoutId id="2147484122" r:id="rId2"/>
    <p:sldLayoutId id="2147484108" r:id="rId3"/>
    <p:sldLayoutId id="2147484119" r:id="rId4"/>
    <p:sldLayoutId id="2147484121" r:id="rId5"/>
    <p:sldLayoutId id="2147484112" r:id="rId6"/>
    <p:sldLayoutId id="2147484120" r:id="rId7"/>
    <p:sldLayoutId id="2147484113"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lnSpc>
          <a:spcPct val="80000"/>
        </a:lnSpc>
        <a:spcBef>
          <a:spcPct val="20000"/>
        </a:spcBef>
        <a:buFont typeface="Arial" pitchFamily="34" charset="0"/>
        <a:buChar char="•"/>
        <a:defRPr sz="3200" kern="1200" spc="-80" baseline="0">
          <a:solidFill>
            <a:schemeClr val="tx1">
              <a:lumMod val="75000"/>
              <a:lumOff val="25000"/>
            </a:schemeClr>
          </a:solidFill>
          <a:latin typeface="Arial" pitchFamily="34" charset="0"/>
          <a:ea typeface="+mn-ea"/>
          <a:cs typeface="+mn-cs"/>
        </a:defRPr>
      </a:lvl1pPr>
      <a:lvl2pPr marL="742950" indent="-285750" algn="l" defTabSz="914400" rtl="0" eaLnBrk="1" latinLnBrk="0" hangingPunct="1">
        <a:lnSpc>
          <a:spcPct val="80000"/>
        </a:lnSpc>
        <a:spcBef>
          <a:spcPct val="20000"/>
        </a:spcBef>
        <a:buFont typeface="Arial" pitchFamily="34" charset="0"/>
        <a:buChar char="–"/>
        <a:defRPr sz="2800" kern="1200" spc="-80" baseline="0">
          <a:solidFill>
            <a:schemeClr val="tx1">
              <a:lumMod val="75000"/>
              <a:lumOff val="25000"/>
            </a:schemeClr>
          </a:solidFill>
          <a:latin typeface="Arial" pitchFamily="34" charset="0"/>
          <a:ea typeface="+mn-ea"/>
          <a:cs typeface="+mn-cs"/>
        </a:defRPr>
      </a:lvl2pPr>
      <a:lvl3pPr marL="1143000" indent="-228600" algn="l" defTabSz="914400" rtl="0" eaLnBrk="1" latinLnBrk="0" hangingPunct="1">
        <a:lnSpc>
          <a:spcPct val="110000"/>
        </a:lnSpc>
        <a:spcBef>
          <a:spcPct val="20000"/>
        </a:spcBef>
        <a:buFont typeface="Arial" pitchFamily="34" charset="0"/>
        <a:buChar char="•"/>
        <a:defRPr sz="2400" kern="1200" spc="-80" baseline="0">
          <a:solidFill>
            <a:schemeClr val="tx1">
              <a:lumMod val="75000"/>
              <a:lumOff val="25000"/>
            </a:schemeClr>
          </a:solidFill>
          <a:latin typeface="Arial" pitchFamily="34" charset="0"/>
          <a:ea typeface="+mn-ea"/>
          <a:cs typeface="+mn-cs"/>
        </a:defRPr>
      </a:lvl3pPr>
      <a:lvl4pPr marL="1600200" indent="-228600" algn="l" defTabSz="914400" rtl="0" eaLnBrk="1" latinLnBrk="0" hangingPunct="1">
        <a:lnSpc>
          <a:spcPct val="110000"/>
        </a:lnSpc>
        <a:spcBef>
          <a:spcPct val="20000"/>
        </a:spcBef>
        <a:buFont typeface="Arial" pitchFamily="34" charset="0"/>
        <a:buChar char="–"/>
        <a:defRPr sz="2000" kern="1200" spc="-80" baseline="0">
          <a:solidFill>
            <a:schemeClr val="tx1">
              <a:lumMod val="75000"/>
              <a:lumOff val="25000"/>
            </a:schemeClr>
          </a:solidFill>
          <a:latin typeface="Arial" pitchFamily="34" charset="0"/>
          <a:ea typeface="+mn-ea"/>
          <a:cs typeface="+mn-cs"/>
        </a:defRPr>
      </a:lvl4pPr>
      <a:lvl5pPr marL="2057400" indent="-228600" algn="l" defTabSz="914400" rtl="0" eaLnBrk="1" latinLnBrk="0" hangingPunct="1">
        <a:lnSpc>
          <a:spcPct val="110000"/>
        </a:lnSpc>
        <a:spcBef>
          <a:spcPct val="20000"/>
        </a:spcBef>
        <a:buFont typeface="Arial" pitchFamily="34" charset="0"/>
        <a:buChar char="»"/>
        <a:defRPr sz="2000" kern="1200" spc="-80" baseline="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jpeg"/><Relationship Id="rId10" Type="http://schemas.microsoft.com/office/2007/relationships/hdphoto" Target="../media/hdphoto1.wdp"/><Relationship Id="rId4" Type="http://schemas.openxmlformats.org/officeDocument/2006/relationships/image" Target="../media/image5.jp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Menstrual Equity in Wilmington, Delaware</a:t>
            </a:r>
          </a:p>
        </p:txBody>
      </p:sp>
      <p:sp>
        <p:nvSpPr>
          <p:cNvPr id="3" name="Text Placeholder 2"/>
          <p:cNvSpPr>
            <a:spLocks noGrp="1"/>
          </p:cNvSpPr>
          <p:nvPr>
            <p:ph type="body" sz="quarter" idx="10"/>
          </p:nvPr>
        </p:nvSpPr>
        <p:spPr>
          <a:xfrm>
            <a:off x="1219200" y="3577680"/>
            <a:ext cx="7213600" cy="1308050"/>
          </a:xfrm>
        </p:spPr>
        <p:txBody>
          <a:bodyPr/>
          <a:lstStyle/>
          <a:p>
            <a:r>
              <a:rPr lang="en-US" dirty="0"/>
              <a:t>Melissa Marlin, JLW President</a:t>
            </a:r>
          </a:p>
          <a:p>
            <a:r>
              <a:rPr lang="en-US" dirty="0"/>
              <a:t>Melissa Beiler, Co-Chair, Community Impact</a:t>
            </a:r>
          </a:p>
          <a:p>
            <a:r>
              <a:rPr lang="en-US" dirty="0"/>
              <a:t>Kelly Slabicki, Co-Chair, Community Impact</a:t>
            </a:r>
          </a:p>
          <a:p>
            <a:r>
              <a:rPr lang="en-US" dirty="0"/>
              <a:t>Merrie Goodlander, Chair, Public Policy &amp; Advocacy</a:t>
            </a:r>
          </a:p>
        </p:txBody>
      </p:sp>
    </p:spTree>
    <p:extLst>
      <p:ext uri="{BB962C8B-B14F-4D97-AF65-F5344CB8AC3E}">
        <p14:creationId xmlns:p14="http://schemas.microsoft.com/office/powerpoint/2010/main" val="3416862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F1AFA7-FD48-4178-B3C6-AF8C5930BA18}"/>
              </a:ext>
            </a:extLst>
          </p:cNvPr>
          <p:cNvSpPr>
            <a:spLocks noGrp="1"/>
          </p:cNvSpPr>
          <p:nvPr>
            <p:ph type="title"/>
          </p:nvPr>
        </p:nvSpPr>
        <p:spPr/>
        <p:txBody>
          <a:bodyPr/>
          <a:lstStyle/>
          <a:p>
            <a:pPr algn="ctr"/>
            <a:r>
              <a:rPr lang="en-US" dirty="0">
                <a:latin typeface="DINOT-Black" panose="020B0A04020101010102" pitchFamily="34" charset="0"/>
                <a:cs typeface="DINOT-Black" panose="020B0A04020101010102" pitchFamily="34" charset="0"/>
              </a:rPr>
              <a:t>The Junior League</a:t>
            </a:r>
            <a:br>
              <a:rPr lang="en-US" dirty="0">
                <a:latin typeface="DINOT-Black" panose="020B0A04020101010102" pitchFamily="34" charset="0"/>
                <a:cs typeface="DINOT-Black" panose="020B0A04020101010102" pitchFamily="34" charset="0"/>
              </a:rPr>
            </a:br>
            <a:r>
              <a:rPr lang="en-US" dirty="0">
                <a:latin typeface="DINOT-Black" panose="020B0A04020101010102" pitchFamily="34" charset="0"/>
                <a:cs typeface="DINOT-Black" panose="020B0A04020101010102" pitchFamily="34" charset="0"/>
              </a:rPr>
              <a:t>of Wilmington, DE</a:t>
            </a:r>
          </a:p>
        </p:txBody>
      </p:sp>
      <p:sp>
        <p:nvSpPr>
          <p:cNvPr id="2" name="Rectangle 1">
            <a:extLst>
              <a:ext uri="{FF2B5EF4-FFF2-40B4-BE49-F238E27FC236}">
                <a16:creationId xmlns:a16="http://schemas.microsoft.com/office/drawing/2014/main" id="{8D2B3B87-DF67-48A5-AAE5-5CEEFF521CB4}"/>
              </a:ext>
            </a:extLst>
          </p:cNvPr>
          <p:cNvSpPr/>
          <p:nvPr/>
        </p:nvSpPr>
        <p:spPr>
          <a:xfrm>
            <a:off x="3027502" y="1711574"/>
            <a:ext cx="6136995" cy="274626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125000"/>
              </a:lnSpc>
            </a:pPr>
            <a:r>
              <a:rPr lang="en-US" sz="2000" b="1" cap="none" spc="0" dirty="0">
                <a:ln/>
                <a:solidFill>
                  <a:schemeClr val="accent4"/>
                </a:solidFill>
                <a:effectLst/>
                <a:latin typeface="DINOT-Medium" panose="020B0604020101020102" pitchFamily="34" charset="0"/>
                <a:cs typeface="DINOT-Medium" panose="020B0604020101020102" pitchFamily="34" charset="0"/>
              </a:rPr>
              <a:t>The Junior League of Wilmington is an organization of women committed to promoting voluntarism, developing the potential of women, and improving the community through the effective action and leadership of trained volunteers. Its purpose is exclusively educational and charitable.</a:t>
            </a:r>
          </a:p>
        </p:txBody>
      </p:sp>
      <p:pic>
        <p:nvPicPr>
          <p:cNvPr id="6" name="Picture 5" descr="A group of people standing behind a podium&#10;&#10;Description automatically generated with medium confidence">
            <a:extLst>
              <a:ext uri="{FF2B5EF4-FFF2-40B4-BE49-F238E27FC236}">
                <a16:creationId xmlns:a16="http://schemas.microsoft.com/office/drawing/2014/main" id="{DB1DDA26-327B-4815-A132-5A7EE36338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57" y="4589109"/>
            <a:ext cx="2438400" cy="1828800"/>
          </a:xfrm>
          <a:prstGeom prst="rect">
            <a:avLst/>
          </a:prstGeom>
        </p:spPr>
      </p:pic>
      <p:pic>
        <p:nvPicPr>
          <p:cNvPr id="14" name="Picture 13" descr="A group of women posing for a photo&#10;&#10;Description automatically generated">
            <a:extLst>
              <a:ext uri="{FF2B5EF4-FFF2-40B4-BE49-F238E27FC236}">
                <a16:creationId xmlns:a16="http://schemas.microsoft.com/office/drawing/2014/main" id="{B08E5D04-2101-4F0D-91B7-375482B51D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719" t="5993" r="5878" b="2339"/>
          <a:stretch/>
        </p:blipFill>
        <p:spPr>
          <a:xfrm>
            <a:off x="9684341" y="4589109"/>
            <a:ext cx="2438400" cy="1828800"/>
          </a:xfrm>
          <a:prstGeom prst="rect">
            <a:avLst/>
          </a:prstGeom>
        </p:spPr>
      </p:pic>
      <p:pic>
        <p:nvPicPr>
          <p:cNvPr id="18" name="Picture 17" descr="A picture containing text, table, indoor, person&#10;&#10;Description automatically generated">
            <a:extLst>
              <a:ext uri="{FF2B5EF4-FFF2-40B4-BE49-F238E27FC236}">
                <a16:creationId xmlns:a16="http://schemas.microsoft.com/office/drawing/2014/main" id="{3DF2EB92-093A-4BF6-831E-30083A34A2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1133"/>
          <a:stretch/>
        </p:blipFill>
        <p:spPr>
          <a:xfrm>
            <a:off x="69257" y="298704"/>
            <a:ext cx="2438400" cy="1828800"/>
          </a:xfrm>
          <a:prstGeom prst="rect">
            <a:avLst/>
          </a:prstGeom>
        </p:spPr>
      </p:pic>
      <p:pic>
        <p:nvPicPr>
          <p:cNvPr id="20" name="Picture 19" descr="A group of women posing for a photo&#10;&#10;Description automatically generated">
            <a:extLst>
              <a:ext uri="{FF2B5EF4-FFF2-40B4-BE49-F238E27FC236}">
                <a16:creationId xmlns:a16="http://schemas.microsoft.com/office/drawing/2014/main" id="{601EFC35-0251-49B7-9944-D66C5AF312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4985" b="18835"/>
          <a:stretch/>
        </p:blipFill>
        <p:spPr>
          <a:xfrm>
            <a:off x="9684340" y="2440857"/>
            <a:ext cx="2441448" cy="1828800"/>
          </a:xfrm>
          <a:prstGeom prst="rect">
            <a:avLst/>
          </a:prstGeom>
        </p:spPr>
      </p:pic>
      <p:pic>
        <p:nvPicPr>
          <p:cNvPr id="22" name="Picture 21" descr="A group of women posing for a photo&#10;&#10;Description automatically generated with medium confidence">
            <a:extLst>
              <a:ext uri="{FF2B5EF4-FFF2-40B4-BE49-F238E27FC236}">
                <a16:creationId xmlns:a16="http://schemas.microsoft.com/office/drawing/2014/main" id="{4D46B940-7A6D-4E61-A1FB-AB090F40EB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142" t="3000" r="3747" b="-3000"/>
          <a:stretch/>
        </p:blipFill>
        <p:spPr>
          <a:xfrm>
            <a:off x="9663012" y="292605"/>
            <a:ext cx="2444489" cy="1828800"/>
          </a:xfrm>
          <a:prstGeom prst="rect">
            <a:avLst/>
          </a:prstGeom>
        </p:spPr>
      </p:pic>
      <p:pic>
        <p:nvPicPr>
          <p:cNvPr id="24" name="Picture 23">
            <a:extLst>
              <a:ext uri="{FF2B5EF4-FFF2-40B4-BE49-F238E27FC236}">
                <a16:creationId xmlns:a16="http://schemas.microsoft.com/office/drawing/2014/main" id="{77A031F8-2B51-4424-AC0D-2D32DF54D44E}"/>
              </a:ext>
            </a:extLst>
          </p:cNvPr>
          <p:cNvPicPr>
            <a:picLocks noChangeAspect="1"/>
          </p:cNvPicPr>
          <p:nvPr/>
        </p:nvPicPr>
        <p:blipFill rotWithShape="1">
          <a:blip r:embed="rId8"/>
          <a:srcRect l="13537" t="-238" r="23480" b="238"/>
          <a:stretch/>
        </p:blipFill>
        <p:spPr>
          <a:xfrm>
            <a:off x="66213" y="2436503"/>
            <a:ext cx="2435356" cy="1828800"/>
          </a:xfrm>
          <a:prstGeom prst="rect">
            <a:avLst/>
          </a:prstGeom>
        </p:spPr>
      </p:pic>
      <p:pic>
        <p:nvPicPr>
          <p:cNvPr id="28" name="Picture 27" descr="A picture containing outdoor, sky, tree, building&#10;&#10;Description automatically generated">
            <a:extLst>
              <a:ext uri="{FF2B5EF4-FFF2-40B4-BE49-F238E27FC236}">
                <a16:creationId xmlns:a16="http://schemas.microsoft.com/office/drawing/2014/main" id="{FBCD44A5-60F0-4A6E-A2D7-A8485F8CFE5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t="14201" b="7367"/>
          <a:stretch/>
        </p:blipFill>
        <p:spPr>
          <a:xfrm>
            <a:off x="4541519" y="4589109"/>
            <a:ext cx="3108959" cy="1828800"/>
          </a:xfrm>
          <a:prstGeom prst="rect">
            <a:avLst/>
          </a:prstGeom>
        </p:spPr>
      </p:pic>
    </p:spTree>
    <p:extLst>
      <p:ext uri="{BB962C8B-B14F-4D97-AF65-F5344CB8AC3E}">
        <p14:creationId xmlns:p14="http://schemas.microsoft.com/office/powerpoint/2010/main" val="1009278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8345A-320D-43EC-9F02-B82F0138DF0B}"/>
              </a:ext>
            </a:extLst>
          </p:cNvPr>
          <p:cNvPicPr>
            <a:picLocks noChangeAspect="1"/>
          </p:cNvPicPr>
          <p:nvPr/>
        </p:nvPicPr>
        <p:blipFill>
          <a:blip r:embed="rId3"/>
          <a:stretch>
            <a:fillRect/>
          </a:stretch>
        </p:blipFill>
        <p:spPr>
          <a:xfrm>
            <a:off x="1054102" y="3180806"/>
            <a:ext cx="3048000" cy="2286000"/>
          </a:xfrm>
          <a:prstGeom prst="rect">
            <a:avLst/>
          </a:prstGeom>
        </p:spPr>
      </p:pic>
      <p:pic>
        <p:nvPicPr>
          <p:cNvPr id="12" name="Picture 11">
            <a:extLst>
              <a:ext uri="{FF2B5EF4-FFF2-40B4-BE49-F238E27FC236}">
                <a16:creationId xmlns:a16="http://schemas.microsoft.com/office/drawing/2014/main" id="{CE744F29-CE4F-4B10-85DD-1FD8108C0D97}"/>
              </a:ext>
            </a:extLst>
          </p:cNvPr>
          <p:cNvPicPr>
            <a:picLocks noChangeAspect="1"/>
          </p:cNvPicPr>
          <p:nvPr/>
        </p:nvPicPr>
        <p:blipFill rotWithShape="1">
          <a:blip r:embed="rId4"/>
          <a:srcRect r="11269"/>
          <a:stretch/>
        </p:blipFill>
        <p:spPr>
          <a:xfrm>
            <a:off x="4217141" y="259080"/>
            <a:ext cx="4284952" cy="2286000"/>
          </a:xfrm>
          <a:prstGeom prst="rect">
            <a:avLst/>
          </a:prstGeom>
        </p:spPr>
      </p:pic>
      <p:pic>
        <p:nvPicPr>
          <p:cNvPr id="16" name="Picture 15" descr="Shape, circle&#10;&#10;Description automatically generated">
            <a:extLst>
              <a:ext uri="{FF2B5EF4-FFF2-40B4-BE49-F238E27FC236}">
                <a16:creationId xmlns:a16="http://schemas.microsoft.com/office/drawing/2014/main" id="{E35FB283-075A-41FC-AD72-23913A4FEE81}"/>
              </a:ext>
            </a:extLst>
          </p:cNvPr>
          <p:cNvPicPr>
            <a:picLocks noChangeAspect="1"/>
          </p:cNvPicPr>
          <p:nvPr/>
        </p:nvPicPr>
        <p:blipFill rotWithShape="1">
          <a:blip r:embed="rId5">
            <a:extLst>
              <a:ext uri="{28A0092B-C50C-407E-A947-70E740481C1C}">
                <a14:useLocalDpi xmlns:a14="http://schemas.microsoft.com/office/drawing/2010/main" val="0"/>
              </a:ext>
            </a:extLst>
          </a:blip>
          <a:srcRect l="10870" t="10621" r="9937" b="10186"/>
          <a:stretch/>
        </p:blipFill>
        <p:spPr>
          <a:xfrm>
            <a:off x="419100" y="129540"/>
            <a:ext cx="2819400" cy="2819400"/>
          </a:xfrm>
          <a:prstGeom prst="rect">
            <a:avLst/>
          </a:prstGeom>
        </p:spPr>
      </p:pic>
      <p:sp>
        <p:nvSpPr>
          <p:cNvPr id="22" name="TextBox 21">
            <a:extLst>
              <a:ext uri="{FF2B5EF4-FFF2-40B4-BE49-F238E27FC236}">
                <a16:creationId xmlns:a16="http://schemas.microsoft.com/office/drawing/2014/main" id="{9B88526B-5E07-4903-8B38-D63E8169609F}"/>
              </a:ext>
            </a:extLst>
          </p:cNvPr>
          <p:cNvSpPr txBox="1"/>
          <p:nvPr/>
        </p:nvSpPr>
        <p:spPr>
          <a:xfrm>
            <a:off x="4216792" y="2534194"/>
            <a:ext cx="4284952" cy="646612"/>
          </a:xfrm>
          <a:prstGeom prst="rect">
            <a:avLst/>
          </a:prstGeom>
          <a:noFill/>
        </p:spPr>
        <p:txBody>
          <a:bodyPr wrap="square" lIns="0" tIns="0" rIns="0" bIns="0" rtlCol="0" anchor="ctr">
            <a:normAutofit/>
          </a:bodyPr>
          <a:lstStyle/>
          <a:p>
            <a:pPr algn="ctr">
              <a:lnSpc>
                <a:spcPct val="100000"/>
              </a:lnSpc>
            </a:pPr>
            <a:r>
              <a:rPr lang="en-US" sz="1600" spc="-80" baseline="0" dirty="0">
                <a:ln>
                  <a:solidFill>
                    <a:schemeClr val="accent1">
                      <a:alpha val="0"/>
                    </a:schemeClr>
                  </a:solidFill>
                </a:ln>
                <a:latin typeface="DINOT" panose="020B0504020101020102" pitchFamily="34" charset="0"/>
                <a:cs typeface="DINOT" panose="020B0504020101020102" pitchFamily="34" charset="0"/>
              </a:rPr>
              <a:t>October 2020: Received a shipment of over 125,000 period products from the Alliance for Period Supplies</a:t>
            </a:r>
          </a:p>
        </p:txBody>
      </p:sp>
      <p:sp>
        <p:nvSpPr>
          <p:cNvPr id="23" name="TextBox 22">
            <a:extLst>
              <a:ext uri="{FF2B5EF4-FFF2-40B4-BE49-F238E27FC236}">
                <a16:creationId xmlns:a16="http://schemas.microsoft.com/office/drawing/2014/main" id="{C6DE35E1-382A-4185-A3D0-C225560A0728}"/>
              </a:ext>
            </a:extLst>
          </p:cNvPr>
          <p:cNvSpPr txBox="1"/>
          <p:nvPr/>
        </p:nvSpPr>
        <p:spPr>
          <a:xfrm>
            <a:off x="1054102" y="5466806"/>
            <a:ext cx="3048000" cy="646613"/>
          </a:xfrm>
          <a:prstGeom prst="rect">
            <a:avLst/>
          </a:prstGeom>
          <a:noFill/>
        </p:spPr>
        <p:txBody>
          <a:bodyPr wrap="square" lIns="0" tIns="0" rIns="0" bIns="0" rtlCol="0" anchor="ctr">
            <a:normAutofit/>
          </a:bodyPr>
          <a:lstStyle/>
          <a:p>
            <a:pPr algn="ctr">
              <a:lnSpc>
                <a:spcPct val="100000"/>
              </a:lnSpc>
            </a:pPr>
            <a:r>
              <a:rPr lang="en-US" sz="1600" spc="-80" dirty="0">
                <a:ln>
                  <a:solidFill>
                    <a:schemeClr val="accent1">
                      <a:alpha val="0"/>
                    </a:schemeClr>
                  </a:solidFill>
                </a:ln>
                <a:latin typeface="DINOT" panose="020B0504020101020102" pitchFamily="34" charset="0"/>
                <a:cs typeface="DINOT" panose="020B0504020101020102" pitchFamily="34" charset="0"/>
              </a:rPr>
              <a:t>Awarded</a:t>
            </a:r>
            <a:r>
              <a:rPr lang="en-US" sz="1600" spc="-80" baseline="0" dirty="0">
                <a:ln>
                  <a:solidFill>
                    <a:schemeClr val="accent1">
                      <a:alpha val="0"/>
                    </a:schemeClr>
                  </a:solidFill>
                </a:ln>
                <a:latin typeface="DINOT" panose="020B0504020101020102" pitchFamily="34" charset="0"/>
                <a:cs typeface="DINOT" panose="020B0504020101020102" pitchFamily="34" charset="0"/>
              </a:rPr>
              <a:t> $37,000 in grant funds to purchase additional supplies</a:t>
            </a:r>
          </a:p>
        </p:txBody>
      </p:sp>
      <p:pic>
        <p:nvPicPr>
          <p:cNvPr id="25" name="Picture 24">
            <a:extLst>
              <a:ext uri="{FF2B5EF4-FFF2-40B4-BE49-F238E27FC236}">
                <a16:creationId xmlns:a16="http://schemas.microsoft.com/office/drawing/2014/main" id="{92A4FAF2-8D17-44B7-9294-E068A5AEB427}"/>
              </a:ext>
            </a:extLst>
          </p:cNvPr>
          <p:cNvPicPr>
            <a:picLocks noChangeAspect="1"/>
          </p:cNvPicPr>
          <p:nvPr/>
        </p:nvPicPr>
        <p:blipFill rotWithShape="1">
          <a:blip r:embed="rId6"/>
          <a:srcRect l="14735" t="19886" r="40563" b="645"/>
          <a:stretch/>
        </p:blipFill>
        <p:spPr>
          <a:xfrm>
            <a:off x="9715500" y="248194"/>
            <a:ext cx="2057400" cy="2057400"/>
          </a:xfrm>
          <a:prstGeom prst="rect">
            <a:avLst/>
          </a:prstGeom>
        </p:spPr>
      </p:pic>
      <p:pic>
        <p:nvPicPr>
          <p:cNvPr id="26" name="Picture 25">
            <a:extLst>
              <a:ext uri="{FF2B5EF4-FFF2-40B4-BE49-F238E27FC236}">
                <a16:creationId xmlns:a16="http://schemas.microsoft.com/office/drawing/2014/main" id="{0BF73B70-CEEC-4717-8355-7111755EF5A4}"/>
              </a:ext>
            </a:extLst>
          </p:cNvPr>
          <p:cNvPicPr>
            <a:picLocks noChangeAspect="1"/>
          </p:cNvPicPr>
          <p:nvPr/>
        </p:nvPicPr>
        <p:blipFill rotWithShape="1">
          <a:blip r:embed="rId7"/>
          <a:srcRect l="2989" r="2989"/>
          <a:stretch/>
        </p:blipFill>
        <p:spPr>
          <a:xfrm>
            <a:off x="9715500" y="3409407"/>
            <a:ext cx="2057400" cy="2057400"/>
          </a:xfrm>
          <a:prstGeom prst="rect">
            <a:avLst/>
          </a:prstGeom>
        </p:spPr>
      </p:pic>
      <p:pic>
        <p:nvPicPr>
          <p:cNvPr id="28" name="Picture 27">
            <a:extLst>
              <a:ext uri="{FF2B5EF4-FFF2-40B4-BE49-F238E27FC236}">
                <a16:creationId xmlns:a16="http://schemas.microsoft.com/office/drawing/2014/main" id="{45FC27AB-8A12-479D-AD21-1F040018943C}"/>
              </a:ext>
            </a:extLst>
          </p:cNvPr>
          <p:cNvPicPr>
            <a:picLocks noChangeAspect="1"/>
          </p:cNvPicPr>
          <p:nvPr/>
        </p:nvPicPr>
        <p:blipFill>
          <a:blip r:embed="rId8"/>
          <a:stretch>
            <a:fillRect/>
          </a:stretch>
        </p:blipFill>
        <p:spPr>
          <a:xfrm>
            <a:off x="5250544" y="3429000"/>
            <a:ext cx="3251200" cy="1828800"/>
          </a:xfrm>
          <a:prstGeom prst="rect">
            <a:avLst/>
          </a:prstGeom>
        </p:spPr>
      </p:pic>
      <p:sp>
        <p:nvSpPr>
          <p:cNvPr id="29" name="TextBox 28">
            <a:extLst>
              <a:ext uri="{FF2B5EF4-FFF2-40B4-BE49-F238E27FC236}">
                <a16:creationId xmlns:a16="http://schemas.microsoft.com/office/drawing/2014/main" id="{817FA59D-0906-4F21-AB30-7CFB888B7CD5}"/>
              </a:ext>
            </a:extLst>
          </p:cNvPr>
          <p:cNvSpPr txBox="1"/>
          <p:nvPr/>
        </p:nvSpPr>
        <p:spPr>
          <a:xfrm>
            <a:off x="5250544" y="5257800"/>
            <a:ext cx="3251200" cy="875212"/>
          </a:xfrm>
          <a:prstGeom prst="rect">
            <a:avLst/>
          </a:prstGeom>
          <a:noFill/>
        </p:spPr>
        <p:txBody>
          <a:bodyPr wrap="square" lIns="0" tIns="0" rIns="0" bIns="0" rtlCol="0" anchor="ctr">
            <a:normAutofit/>
          </a:bodyPr>
          <a:lstStyle/>
          <a:p>
            <a:pPr algn="ctr">
              <a:lnSpc>
                <a:spcPct val="100000"/>
              </a:lnSpc>
            </a:pPr>
            <a:r>
              <a:rPr lang="en-US" sz="1600" spc="-80" baseline="0" dirty="0">
                <a:ln>
                  <a:solidFill>
                    <a:schemeClr val="accent1">
                      <a:alpha val="0"/>
                    </a:schemeClr>
                  </a:solidFill>
                </a:ln>
                <a:latin typeface="DINOT" panose="020B0504020101020102" pitchFamily="34" charset="0"/>
                <a:cs typeface="DINOT" panose="020B0504020101020102" pitchFamily="34" charset="0"/>
              </a:rPr>
              <a:t>ADVOCACY: JLW advocated for the passage of HB 20, requiring schools to provide period products</a:t>
            </a:r>
          </a:p>
        </p:txBody>
      </p:sp>
      <p:sp>
        <p:nvSpPr>
          <p:cNvPr id="30" name="TextBox 29">
            <a:extLst>
              <a:ext uri="{FF2B5EF4-FFF2-40B4-BE49-F238E27FC236}">
                <a16:creationId xmlns:a16="http://schemas.microsoft.com/office/drawing/2014/main" id="{8941F755-9F39-4E02-B544-36B18F4C8A4E}"/>
              </a:ext>
            </a:extLst>
          </p:cNvPr>
          <p:cNvSpPr txBox="1"/>
          <p:nvPr/>
        </p:nvSpPr>
        <p:spPr>
          <a:xfrm>
            <a:off x="9220200" y="2305594"/>
            <a:ext cx="2971800" cy="875212"/>
          </a:xfrm>
          <a:prstGeom prst="rect">
            <a:avLst/>
          </a:prstGeom>
          <a:noFill/>
        </p:spPr>
        <p:txBody>
          <a:bodyPr wrap="square" lIns="0" tIns="0" rIns="0" bIns="0" rtlCol="0" anchor="ctr">
            <a:normAutofit/>
          </a:bodyPr>
          <a:lstStyle/>
          <a:p>
            <a:pPr algn="ctr">
              <a:lnSpc>
                <a:spcPct val="100000"/>
              </a:lnSpc>
            </a:pPr>
            <a:r>
              <a:rPr lang="en-US" sz="1600" spc="-80" baseline="0" dirty="0">
                <a:ln>
                  <a:solidFill>
                    <a:schemeClr val="accent1">
                      <a:alpha val="0"/>
                    </a:schemeClr>
                  </a:solidFill>
                </a:ln>
                <a:latin typeface="DINOT" panose="020B0504020101020102" pitchFamily="34" charset="0"/>
                <a:cs typeface="DINOT" panose="020B0504020101020102" pitchFamily="34" charset="0"/>
              </a:rPr>
              <a:t>DIRECT SERVICE: JLW regularly attends community events to pass out free period supplies</a:t>
            </a:r>
          </a:p>
        </p:txBody>
      </p:sp>
      <p:sp>
        <p:nvSpPr>
          <p:cNvPr id="31" name="TextBox 30">
            <a:extLst>
              <a:ext uri="{FF2B5EF4-FFF2-40B4-BE49-F238E27FC236}">
                <a16:creationId xmlns:a16="http://schemas.microsoft.com/office/drawing/2014/main" id="{8EDECA01-9C99-4B87-8A9B-B6856AA359A2}"/>
              </a:ext>
            </a:extLst>
          </p:cNvPr>
          <p:cNvSpPr txBox="1"/>
          <p:nvPr/>
        </p:nvSpPr>
        <p:spPr>
          <a:xfrm>
            <a:off x="9328151" y="5466806"/>
            <a:ext cx="2832098" cy="875212"/>
          </a:xfrm>
          <a:prstGeom prst="rect">
            <a:avLst/>
          </a:prstGeom>
          <a:noFill/>
        </p:spPr>
        <p:txBody>
          <a:bodyPr wrap="square" lIns="0" tIns="0" rIns="0" bIns="0" rtlCol="0" anchor="ctr">
            <a:normAutofit/>
          </a:bodyPr>
          <a:lstStyle/>
          <a:p>
            <a:pPr algn="ctr">
              <a:lnSpc>
                <a:spcPct val="100000"/>
              </a:lnSpc>
            </a:pPr>
            <a:r>
              <a:rPr lang="en-US" sz="1600" spc="-80" baseline="0" dirty="0">
                <a:ln>
                  <a:solidFill>
                    <a:schemeClr val="accent1">
                      <a:alpha val="0"/>
                    </a:schemeClr>
                  </a:solidFill>
                </a:ln>
                <a:latin typeface="DINOT" panose="020B0504020101020102" pitchFamily="34" charset="0"/>
                <a:cs typeface="DINOT" panose="020B0504020101020102" pitchFamily="34" charset="0"/>
              </a:rPr>
              <a:t>COALITION BUILDING: JLW has formed many partnerships throughout the community</a:t>
            </a:r>
          </a:p>
        </p:txBody>
      </p:sp>
    </p:spTree>
    <p:extLst>
      <p:ext uri="{BB962C8B-B14F-4D97-AF65-F5344CB8AC3E}">
        <p14:creationId xmlns:p14="http://schemas.microsoft.com/office/powerpoint/2010/main" val="3202394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circle&#10;&#10;Description automatically generated">
            <a:extLst>
              <a:ext uri="{FF2B5EF4-FFF2-40B4-BE49-F238E27FC236}">
                <a16:creationId xmlns:a16="http://schemas.microsoft.com/office/drawing/2014/main" id="{E35FB283-075A-41FC-AD72-23913A4FEE81}"/>
              </a:ext>
            </a:extLst>
          </p:cNvPr>
          <p:cNvPicPr>
            <a:picLocks noChangeAspect="1"/>
          </p:cNvPicPr>
          <p:nvPr/>
        </p:nvPicPr>
        <p:blipFill rotWithShape="1">
          <a:blip r:embed="rId3">
            <a:extLst>
              <a:ext uri="{28A0092B-C50C-407E-A947-70E740481C1C}">
                <a14:useLocalDpi xmlns:a14="http://schemas.microsoft.com/office/drawing/2010/main" val="0"/>
              </a:ext>
            </a:extLst>
          </a:blip>
          <a:srcRect l="10870" t="10621" r="9937" b="10186"/>
          <a:stretch/>
        </p:blipFill>
        <p:spPr>
          <a:xfrm>
            <a:off x="419100" y="129540"/>
            <a:ext cx="2819400" cy="2819400"/>
          </a:xfrm>
          <a:prstGeom prst="rect">
            <a:avLst/>
          </a:prstGeom>
        </p:spPr>
      </p:pic>
      <p:sp>
        <p:nvSpPr>
          <p:cNvPr id="11" name="TextBox 10">
            <a:extLst>
              <a:ext uri="{FF2B5EF4-FFF2-40B4-BE49-F238E27FC236}">
                <a16:creationId xmlns:a16="http://schemas.microsoft.com/office/drawing/2014/main" id="{2379BCFE-8528-4CDC-9773-9B372C4B1919}"/>
              </a:ext>
            </a:extLst>
          </p:cNvPr>
          <p:cNvSpPr txBox="1"/>
          <p:nvPr/>
        </p:nvSpPr>
        <p:spPr>
          <a:xfrm>
            <a:off x="3272187" y="2209800"/>
            <a:ext cx="8511797" cy="4114800"/>
          </a:xfrm>
          <a:prstGeom prst="rect">
            <a:avLst/>
          </a:prstGeom>
          <a:noFill/>
        </p:spPr>
        <p:txBody>
          <a:bodyPr wrap="square" lIns="0" tIns="0" rIns="0" bIns="0" rtlCol="0" anchor="ctr">
            <a:noAutofit/>
          </a:bodyPr>
          <a:lstStyle/>
          <a:p>
            <a:pPr>
              <a:lnSpc>
                <a:spcPct val="100000"/>
              </a:lnSpc>
            </a:pPr>
            <a:r>
              <a:rPr lang="en-US" sz="2000" spc="-80" dirty="0">
                <a:ln>
                  <a:solidFill>
                    <a:schemeClr val="accent1">
                      <a:alpha val="0"/>
                    </a:schemeClr>
                  </a:solidFill>
                </a:ln>
                <a:solidFill>
                  <a:schemeClr val="accent2"/>
                </a:solidFill>
                <a:latin typeface="DINOT-Medium"/>
                <a:cs typeface="DINOT" panose="020B0504020101020102" pitchFamily="34" charset="0"/>
              </a:rPr>
              <a:t>Menstrual hygiene is an intersectional issue. </a:t>
            </a:r>
          </a:p>
          <a:p>
            <a:pPr>
              <a:lnSpc>
                <a:spcPct val="100000"/>
              </a:lnSpc>
            </a:pPr>
            <a:endParaRPr lang="en-US" sz="2000" spc="-80" dirty="0">
              <a:ln>
                <a:solidFill>
                  <a:schemeClr val="accent1">
                    <a:alpha val="0"/>
                  </a:schemeClr>
                </a:solidFill>
              </a:ln>
              <a:latin typeface="DINOT" panose="020B0504020101020102" pitchFamily="34" charset="0"/>
              <a:cs typeface="DINOT" panose="020B0504020101020102" pitchFamily="34" charset="0"/>
            </a:endParaRPr>
          </a:p>
          <a:p>
            <a:pPr>
              <a:lnSpc>
                <a:spcPct val="100000"/>
              </a:lnSpc>
            </a:pPr>
            <a:r>
              <a:rPr lang="en-US" sz="2000" spc="-80" dirty="0">
                <a:ln>
                  <a:solidFill>
                    <a:schemeClr val="accent1">
                      <a:alpha val="0"/>
                    </a:schemeClr>
                  </a:solidFill>
                </a:ln>
                <a:latin typeface="DINOT" panose="020B0504020101020102" pitchFamily="34" charset="0"/>
                <a:cs typeface="DINOT" panose="020B0504020101020102" pitchFamily="34" charset="0"/>
              </a:rPr>
              <a:t>It impacts:</a:t>
            </a:r>
          </a:p>
          <a:p>
            <a:pPr marL="285750" indent="-285750">
              <a:lnSpc>
                <a:spcPct val="100000"/>
              </a:lnSpc>
              <a:buFont typeface="Arial" panose="020B0604020202020204" pitchFamily="34" charset="0"/>
              <a:buChar char="•"/>
            </a:pPr>
            <a:r>
              <a:rPr lang="en-US" sz="2000" spc="-80" dirty="0">
                <a:ln>
                  <a:solidFill>
                    <a:schemeClr val="accent1">
                      <a:alpha val="0"/>
                    </a:schemeClr>
                  </a:solidFill>
                </a:ln>
                <a:latin typeface="DINOT" panose="020B0504020101020102" pitchFamily="34" charset="0"/>
                <a:cs typeface="DINOT" panose="020B0504020101020102" pitchFamily="34" charset="0"/>
              </a:rPr>
              <a:t>Quality of life</a:t>
            </a:r>
          </a:p>
          <a:p>
            <a:pPr marL="285750" indent="-285750">
              <a:lnSpc>
                <a:spcPct val="100000"/>
              </a:lnSpc>
              <a:buFont typeface="Arial" panose="020B0604020202020204" pitchFamily="34" charset="0"/>
              <a:buChar char="•"/>
            </a:pPr>
            <a:r>
              <a:rPr lang="en-US" sz="2000" spc="-80" dirty="0">
                <a:ln>
                  <a:solidFill>
                    <a:schemeClr val="accent1">
                      <a:alpha val="0"/>
                    </a:schemeClr>
                  </a:solidFill>
                </a:ln>
                <a:latin typeface="DINOT" panose="020B0504020101020102" pitchFamily="34" charset="0"/>
                <a:cs typeface="DINOT" panose="020B0504020101020102" pitchFamily="34" charset="0"/>
              </a:rPr>
              <a:t>Physical, emotional, and sexual health</a:t>
            </a:r>
          </a:p>
          <a:p>
            <a:pPr marL="285750" indent="-285750">
              <a:lnSpc>
                <a:spcPct val="100000"/>
              </a:lnSpc>
              <a:buFont typeface="Arial" panose="020B0604020202020204" pitchFamily="34" charset="0"/>
              <a:buChar char="•"/>
            </a:pPr>
            <a:r>
              <a:rPr lang="en-US" sz="2000" spc="-80" dirty="0">
                <a:ln>
                  <a:solidFill>
                    <a:schemeClr val="accent1">
                      <a:alpha val="0"/>
                    </a:schemeClr>
                  </a:solidFill>
                </a:ln>
                <a:latin typeface="DINOT" panose="020B0504020101020102" pitchFamily="34" charset="0"/>
                <a:cs typeface="DINOT" panose="020B0504020101020102" pitchFamily="34" charset="0"/>
              </a:rPr>
              <a:t>Education and extracurricular activities</a:t>
            </a:r>
          </a:p>
          <a:p>
            <a:pPr marL="285750" indent="-285750">
              <a:lnSpc>
                <a:spcPct val="100000"/>
              </a:lnSpc>
              <a:buFont typeface="Arial" panose="020B0604020202020204" pitchFamily="34" charset="0"/>
              <a:buChar char="•"/>
            </a:pPr>
            <a:r>
              <a:rPr lang="en-US" sz="2000" spc="-80" dirty="0">
                <a:ln>
                  <a:solidFill>
                    <a:schemeClr val="accent1">
                      <a:alpha val="0"/>
                    </a:schemeClr>
                  </a:solidFill>
                </a:ln>
                <a:latin typeface="DINOT" panose="020B0504020101020102" pitchFamily="34" charset="0"/>
                <a:cs typeface="DINOT" panose="020B0504020101020102" pitchFamily="34" charset="0"/>
              </a:rPr>
              <a:t>Employment / income / financial stability</a:t>
            </a:r>
          </a:p>
          <a:p>
            <a:pPr marL="285750" indent="-285750">
              <a:lnSpc>
                <a:spcPct val="100000"/>
              </a:lnSpc>
              <a:buFont typeface="Arial" panose="020B0604020202020204" pitchFamily="34" charset="0"/>
              <a:buChar char="•"/>
            </a:pPr>
            <a:r>
              <a:rPr lang="en-US" sz="2000" spc="-80" dirty="0">
                <a:ln>
                  <a:solidFill>
                    <a:schemeClr val="accent1">
                      <a:alpha val="0"/>
                    </a:schemeClr>
                  </a:solidFill>
                </a:ln>
                <a:latin typeface="DINOT" panose="020B0504020101020102" pitchFamily="34" charset="0"/>
                <a:cs typeface="DINOT" panose="020B0504020101020102" pitchFamily="34" charset="0"/>
              </a:rPr>
              <a:t>Personal safety</a:t>
            </a:r>
          </a:p>
          <a:p>
            <a:pPr marL="285750" indent="-285750">
              <a:lnSpc>
                <a:spcPct val="100000"/>
              </a:lnSpc>
              <a:buFont typeface="Arial" panose="020B0604020202020204" pitchFamily="34" charset="0"/>
              <a:buChar char="•"/>
            </a:pPr>
            <a:endParaRPr lang="en-US" sz="2000" spc="-80" dirty="0">
              <a:ln>
                <a:solidFill>
                  <a:schemeClr val="accent1">
                    <a:alpha val="0"/>
                  </a:schemeClr>
                </a:solidFill>
              </a:ln>
              <a:latin typeface="DINOT" panose="020B0504020101020102" pitchFamily="34" charset="0"/>
              <a:cs typeface="DINOT" panose="020B0504020101020102" pitchFamily="34" charset="0"/>
            </a:endParaRPr>
          </a:p>
          <a:p>
            <a:pPr>
              <a:lnSpc>
                <a:spcPct val="100000"/>
              </a:lnSpc>
            </a:pPr>
            <a:r>
              <a:rPr lang="en-US" sz="2000" spc="-80" dirty="0">
                <a:ln>
                  <a:solidFill>
                    <a:schemeClr val="accent1">
                      <a:alpha val="0"/>
                    </a:schemeClr>
                  </a:solidFill>
                </a:ln>
                <a:solidFill>
                  <a:schemeClr val="accent2"/>
                </a:solidFill>
                <a:latin typeface="DINOT" panose="020B0504020101020102" pitchFamily="34" charset="0"/>
                <a:cs typeface="DINOT" panose="020B0504020101020102" pitchFamily="34" charset="0"/>
              </a:rPr>
              <a:t>The impacts of menstrual health are not limited to the menstruator; they affect us all by means of economic opportunity cost and diminished dignity.  </a:t>
            </a:r>
          </a:p>
          <a:p>
            <a:pPr marL="285750" indent="-285750">
              <a:lnSpc>
                <a:spcPct val="100000"/>
              </a:lnSpc>
              <a:buFont typeface="Arial" panose="020B0604020202020204" pitchFamily="34" charset="0"/>
              <a:buChar char="•"/>
            </a:pPr>
            <a:endParaRPr lang="en-US" sz="1700" spc="-80" dirty="0">
              <a:ln>
                <a:solidFill>
                  <a:schemeClr val="accent1">
                    <a:alpha val="0"/>
                  </a:schemeClr>
                </a:solidFill>
              </a:ln>
              <a:latin typeface="DINOT" panose="020B0504020101020102" pitchFamily="34" charset="0"/>
              <a:cs typeface="DINOT" panose="020B0504020101020102" pitchFamily="34" charset="0"/>
            </a:endParaRPr>
          </a:p>
        </p:txBody>
      </p:sp>
    </p:spTree>
    <p:extLst>
      <p:ext uri="{BB962C8B-B14F-4D97-AF65-F5344CB8AC3E}">
        <p14:creationId xmlns:p14="http://schemas.microsoft.com/office/powerpoint/2010/main" val="1476239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circle&#10;&#10;Description automatically generated">
            <a:extLst>
              <a:ext uri="{FF2B5EF4-FFF2-40B4-BE49-F238E27FC236}">
                <a16:creationId xmlns:a16="http://schemas.microsoft.com/office/drawing/2014/main" id="{E35FB283-075A-41FC-AD72-23913A4FEE81}"/>
              </a:ext>
            </a:extLst>
          </p:cNvPr>
          <p:cNvPicPr>
            <a:picLocks noChangeAspect="1"/>
          </p:cNvPicPr>
          <p:nvPr/>
        </p:nvPicPr>
        <p:blipFill rotWithShape="1">
          <a:blip r:embed="rId3">
            <a:extLst>
              <a:ext uri="{28A0092B-C50C-407E-A947-70E740481C1C}">
                <a14:useLocalDpi xmlns:a14="http://schemas.microsoft.com/office/drawing/2010/main" val="0"/>
              </a:ext>
            </a:extLst>
          </a:blip>
          <a:srcRect l="10870" t="10621" r="9937" b="10186"/>
          <a:stretch/>
        </p:blipFill>
        <p:spPr>
          <a:xfrm>
            <a:off x="419100" y="129540"/>
            <a:ext cx="2819400" cy="2819400"/>
          </a:xfrm>
          <a:prstGeom prst="rect">
            <a:avLst/>
          </a:prstGeom>
        </p:spPr>
      </p:pic>
      <p:sp>
        <p:nvSpPr>
          <p:cNvPr id="11" name="TextBox 10">
            <a:extLst>
              <a:ext uri="{FF2B5EF4-FFF2-40B4-BE49-F238E27FC236}">
                <a16:creationId xmlns:a16="http://schemas.microsoft.com/office/drawing/2014/main" id="{2379BCFE-8528-4CDC-9773-9B372C4B1919}"/>
              </a:ext>
            </a:extLst>
          </p:cNvPr>
          <p:cNvSpPr txBox="1"/>
          <p:nvPr/>
        </p:nvSpPr>
        <p:spPr>
          <a:xfrm>
            <a:off x="3261103" y="1828800"/>
            <a:ext cx="8511797" cy="4114800"/>
          </a:xfrm>
          <a:prstGeom prst="rect">
            <a:avLst/>
          </a:prstGeom>
          <a:noFill/>
        </p:spPr>
        <p:txBody>
          <a:bodyPr wrap="square" lIns="0" tIns="0" rIns="0" bIns="0" rtlCol="0" anchor="ctr">
            <a:noAutofit/>
          </a:bodyPr>
          <a:lstStyle/>
          <a:p>
            <a:pPr>
              <a:lnSpc>
                <a:spcPct val="100000"/>
              </a:lnSpc>
            </a:pPr>
            <a:r>
              <a:rPr lang="en-US" sz="2000" spc="-80" dirty="0">
                <a:ln>
                  <a:solidFill>
                    <a:schemeClr val="accent1">
                      <a:alpha val="0"/>
                    </a:schemeClr>
                  </a:solidFill>
                </a:ln>
                <a:solidFill>
                  <a:schemeClr val="accent2"/>
                </a:solidFill>
                <a:latin typeface="DINOT-Medium"/>
                <a:cs typeface="DINOT" panose="020B0504020101020102" pitchFamily="34" charset="0"/>
              </a:rPr>
              <a:t>Menstrual hygiene in Delaware has  room for improvement. </a:t>
            </a:r>
          </a:p>
          <a:p>
            <a:pPr>
              <a:lnSpc>
                <a:spcPct val="100000"/>
              </a:lnSpc>
            </a:pPr>
            <a:endParaRPr lang="en-US" sz="2000" spc="-80" dirty="0">
              <a:ln>
                <a:solidFill>
                  <a:schemeClr val="accent1">
                    <a:alpha val="0"/>
                  </a:schemeClr>
                </a:solidFill>
              </a:ln>
              <a:latin typeface="DINOT" panose="020B0504020101020102" pitchFamily="34" charset="0"/>
              <a:cs typeface="DINOT" panose="020B0504020101020102" pitchFamily="34" charset="0"/>
            </a:endParaRPr>
          </a:p>
          <a:p>
            <a:pPr marL="285750" indent="-285750">
              <a:lnSpc>
                <a:spcPct val="100000"/>
              </a:lnSpc>
              <a:buFont typeface="Arial" panose="020B0604020202020204" pitchFamily="34" charset="0"/>
              <a:buChar char="•"/>
            </a:pPr>
            <a:r>
              <a:rPr lang="en-US" sz="2000" spc="-80" dirty="0">
                <a:ln>
                  <a:solidFill>
                    <a:schemeClr val="accent1">
                      <a:alpha val="0"/>
                    </a:schemeClr>
                  </a:solidFill>
                </a:ln>
                <a:latin typeface="DINOT" panose="020B0504020101020102" pitchFamily="34" charset="0"/>
                <a:cs typeface="DINOT" panose="020B0504020101020102" pitchFamily="34" charset="0"/>
              </a:rPr>
              <a:t>Nearly 200,000 women and girls between the ages of 12 and 44 live in Delaware</a:t>
            </a:r>
          </a:p>
          <a:p>
            <a:pPr marL="742950" lvl="1" indent="-285750">
              <a:buFont typeface="Arial" panose="020B0604020202020204" pitchFamily="34" charset="0"/>
              <a:buChar char="•"/>
            </a:pPr>
            <a:r>
              <a:rPr lang="en-US" sz="2000" spc="-80" dirty="0">
                <a:ln>
                  <a:solidFill>
                    <a:schemeClr val="accent1">
                      <a:alpha val="0"/>
                    </a:schemeClr>
                  </a:solidFill>
                </a:ln>
                <a:latin typeface="DINOT" panose="020B0504020101020102" pitchFamily="34" charset="0"/>
                <a:cs typeface="DINOT" panose="020B0504020101020102" pitchFamily="34" charset="0"/>
              </a:rPr>
              <a:t>Of those,  1 in 6 lives below the Federal poverty line</a:t>
            </a:r>
          </a:p>
          <a:p>
            <a:pPr lvl="1"/>
            <a:endParaRPr lang="en-US" sz="2000" spc="-80" dirty="0">
              <a:ln>
                <a:solidFill>
                  <a:schemeClr val="accent1">
                    <a:alpha val="0"/>
                  </a:schemeClr>
                </a:solidFill>
              </a:ln>
              <a:latin typeface="DINOT" panose="020B0504020101020102" pitchFamily="34" charset="0"/>
              <a:cs typeface="DINOT" panose="020B0504020101020102" pitchFamily="34" charset="0"/>
            </a:endParaRPr>
          </a:p>
          <a:p>
            <a:pPr marL="285750" indent="-285750">
              <a:lnSpc>
                <a:spcPct val="100000"/>
              </a:lnSpc>
              <a:buFont typeface="Arial" panose="020B0604020202020204" pitchFamily="34" charset="0"/>
              <a:buChar char="•"/>
            </a:pPr>
            <a:r>
              <a:rPr lang="en-US" sz="2000" spc="-80" dirty="0">
                <a:ln>
                  <a:solidFill>
                    <a:schemeClr val="accent1">
                      <a:alpha val="0"/>
                    </a:schemeClr>
                  </a:solidFill>
                </a:ln>
                <a:latin typeface="DINOT" panose="020B0504020101020102" pitchFamily="34" charset="0"/>
                <a:cs typeface="DINOT" panose="020B0504020101020102" pitchFamily="34" charset="0"/>
              </a:rPr>
              <a:t>60,300 women between the ages of  19 and 64 are covered by Medicaid</a:t>
            </a:r>
          </a:p>
          <a:p>
            <a:pPr marL="742950" lvl="1" indent="-285750">
              <a:buFont typeface="Arial" panose="020B0604020202020204" pitchFamily="34" charset="0"/>
              <a:buChar char="•"/>
            </a:pPr>
            <a:r>
              <a:rPr lang="en-US" sz="2000" spc="-80" dirty="0">
                <a:ln>
                  <a:solidFill>
                    <a:schemeClr val="accent1">
                      <a:alpha val="0"/>
                    </a:schemeClr>
                  </a:solidFill>
                </a:ln>
                <a:latin typeface="DINOT" panose="020B0504020101020102" pitchFamily="34" charset="0"/>
                <a:cs typeface="DINOT" panose="020B0504020101020102" pitchFamily="34" charset="0"/>
              </a:rPr>
              <a:t>This does not address the need for menstrual supplies</a:t>
            </a:r>
          </a:p>
          <a:p>
            <a:pPr marL="742950" lvl="1" indent="-285750">
              <a:buFont typeface="Arial" panose="020B0604020202020204" pitchFamily="34" charset="0"/>
              <a:buChar char="•"/>
            </a:pPr>
            <a:r>
              <a:rPr lang="en-US" sz="2000" spc="-80" dirty="0">
                <a:ln>
                  <a:solidFill>
                    <a:schemeClr val="accent1">
                      <a:alpha val="0"/>
                    </a:schemeClr>
                  </a:solidFill>
                </a:ln>
                <a:latin typeface="DINOT" panose="020B0504020101020102" pitchFamily="34" charset="0"/>
                <a:cs typeface="DINOT" panose="020B0504020101020102" pitchFamily="34" charset="0"/>
              </a:rPr>
              <a:t>Food assistance programs make this exclusion as well</a:t>
            </a:r>
          </a:p>
        </p:txBody>
      </p:sp>
    </p:spTree>
    <p:extLst>
      <p:ext uri="{BB962C8B-B14F-4D97-AF65-F5344CB8AC3E}">
        <p14:creationId xmlns:p14="http://schemas.microsoft.com/office/powerpoint/2010/main" val="2071715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8345A-320D-43EC-9F02-B82F0138DF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00870" y="3395902"/>
            <a:ext cx="3772030" cy="2917037"/>
          </a:xfrm>
          <a:prstGeom prst="rect">
            <a:avLst/>
          </a:prstGeom>
        </p:spPr>
      </p:pic>
      <p:pic>
        <p:nvPicPr>
          <p:cNvPr id="12" name="Picture 11">
            <a:extLst>
              <a:ext uri="{FF2B5EF4-FFF2-40B4-BE49-F238E27FC236}">
                <a16:creationId xmlns:a16="http://schemas.microsoft.com/office/drawing/2014/main" id="{CE744F29-CE4F-4B10-85DD-1FD8108C0D97}"/>
              </a:ext>
            </a:extLst>
          </p:cNvPr>
          <p:cNvPicPr>
            <a:picLocks noChangeAspect="1"/>
          </p:cNvPicPr>
          <p:nvPr/>
        </p:nvPicPr>
        <p:blipFill rotWithShape="1">
          <a:blip r:embed="rId4">
            <a:extLst>
              <a:ext uri="{28A0092B-C50C-407E-A947-70E740481C1C}">
                <a14:useLocalDpi xmlns:a14="http://schemas.microsoft.com/office/drawing/2010/main" val="0"/>
              </a:ext>
            </a:extLst>
          </a:blip>
          <a:srcRect l="-4376" t="3105" r="9222" b="10242"/>
          <a:stretch/>
        </p:blipFill>
        <p:spPr>
          <a:xfrm>
            <a:off x="4841710" y="420147"/>
            <a:ext cx="6931190" cy="2819401"/>
          </a:xfrm>
          <a:prstGeom prst="rect">
            <a:avLst/>
          </a:prstGeom>
        </p:spPr>
      </p:pic>
      <p:pic>
        <p:nvPicPr>
          <p:cNvPr id="16" name="Picture 15" descr="Shape, circle&#10;&#10;Description automatically generated">
            <a:extLst>
              <a:ext uri="{FF2B5EF4-FFF2-40B4-BE49-F238E27FC236}">
                <a16:creationId xmlns:a16="http://schemas.microsoft.com/office/drawing/2014/main" id="{E35FB283-075A-41FC-AD72-23913A4FEE81}"/>
              </a:ext>
            </a:extLst>
          </p:cNvPr>
          <p:cNvPicPr>
            <a:picLocks noChangeAspect="1"/>
          </p:cNvPicPr>
          <p:nvPr/>
        </p:nvPicPr>
        <p:blipFill rotWithShape="1">
          <a:blip r:embed="rId5">
            <a:extLst>
              <a:ext uri="{28A0092B-C50C-407E-A947-70E740481C1C}">
                <a14:useLocalDpi xmlns:a14="http://schemas.microsoft.com/office/drawing/2010/main" val="0"/>
              </a:ext>
            </a:extLst>
          </a:blip>
          <a:srcRect l="10870" t="10621" r="9937" b="10186"/>
          <a:stretch/>
        </p:blipFill>
        <p:spPr>
          <a:xfrm>
            <a:off x="419100" y="129540"/>
            <a:ext cx="2819400" cy="2819400"/>
          </a:xfrm>
          <a:prstGeom prst="rect">
            <a:avLst/>
          </a:prstGeom>
        </p:spPr>
      </p:pic>
      <p:sp>
        <p:nvSpPr>
          <p:cNvPr id="23" name="TextBox 22">
            <a:extLst>
              <a:ext uri="{FF2B5EF4-FFF2-40B4-BE49-F238E27FC236}">
                <a16:creationId xmlns:a16="http://schemas.microsoft.com/office/drawing/2014/main" id="{C6DE35E1-382A-4185-A3D0-C225560A0728}"/>
              </a:ext>
            </a:extLst>
          </p:cNvPr>
          <p:cNvSpPr txBox="1"/>
          <p:nvPr/>
        </p:nvSpPr>
        <p:spPr>
          <a:xfrm>
            <a:off x="725535" y="3910310"/>
            <a:ext cx="6931191" cy="2080260"/>
          </a:xfrm>
          <a:prstGeom prst="rect">
            <a:avLst/>
          </a:prstGeom>
          <a:noFill/>
        </p:spPr>
        <p:txBody>
          <a:bodyPr wrap="square" lIns="0" tIns="0" rIns="0" bIns="0" rtlCol="0" anchor="ctr">
            <a:noAutofit/>
          </a:bodyPr>
          <a:lstStyle/>
          <a:p>
            <a:pPr>
              <a:lnSpc>
                <a:spcPct val="100000"/>
              </a:lnSpc>
            </a:pPr>
            <a:r>
              <a:rPr lang="en-US" sz="2000" spc="-80" dirty="0">
                <a:ln>
                  <a:solidFill>
                    <a:schemeClr val="accent1">
                      <a:alpha val="0"/>
                    </a:schemeClr>
                  </a:solidFill>
                </a:ln>
                <a:latin typeface="DINOT" panose="020B0504020101020102" pitchFamily="34" charset="0"/>
                <a:cs typeface="DINOT" panose="020B0504020101020102" pitchFamily="34" charset="0"/>
              </a:rPr>
              <a:t>The Junior League of Wilmington’s Community Impact Committee participates in twice-monthly community resource events, supplying period packs at no cost to residents. We are currently on track to donate 19,000 individual supplies per month, and will approach a quarter of million supplies donated this year.</a:t>
            </a:r>
          </a:p>
        </p:txBody>
      </p:sp>
    </p:spTree>
    <p:extLst>
      <p:ext uri="{BB962C8B-B14F-4D97-AF65-F5344CB8AC3E}">
        <p14:creationId xmlns:p14="http://schemas.microsoft.com/office/powerpoint/2010/main" val="2055764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58345A-320D-43EC-9F02-B82F0138DF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80703" y="376228"/>
            <a:ext cx="4092197" cy="5603583"/>
          </a:xfrm>
          <a:prstGeom prst="rect">
            <a:avLst/>
          </a:prstGeom>
        </p:spPr>
      </p:pic>
      <p:pic>
        <p:nvPicPr>
          <p:cNvPr id="16" name="Picture 15" descr="Shape, circle&#10;&#10;Description automatically generated">
            <a:extLst>
              <a:ext uri="{FF2B5EF4-FFF2-40B4-BE49-F238E27FC236}">
                <a16:creationId xmlns:a16="http://schemas.microsoft.com/office/drawing/2014/main" id="{E35FB283-075A-41FC-AD72-23913A4FEE81}"/>
              </a:ext>
            </a:extLst>
          </p:cNvPr>
          <p:cNvPicPr>
            <a:picLocks noChangeAspect="1"/>
          </p:cNvPicPr>
          <p:nvPr/>
        </p:nvPicPr>
        <p:blipFill rotWithShape="1">
          <a:blip r:embed="rId4">
            <a:extLst>
              <a:ext uri="{28A0092B-C50C-407E-A947-70E740481C1C}">
                <a14:useLocalDpi xmlns:a14="http://schemas.microsoft.com/office/drawing/2010/main" val="0"/>
              </a:ext>
            </a:extLst>
          </a:blip>
          <a:srcRect l="10870" t="10621" r="9937" b="10186"/>
          <a:stretch/>
        </p:blipFill>
        <p:spPr>
          <a:xfrm>
            <a:off x="419100" y="129540"/>
            <a:ext cx="2819400" cy="2819400"/>
          </a:xfrm>
          <a:prstGeom prst="rect">
            <a:avLst/>
          </a:prstGeom>
        </p:spPr>
      </p:pic>
      <p:sp>
        <p:nvSpPr>
          <p:cNvPr id="23" name="TextBox 22">
            <a:extLst>
              <a:ext uri="{FF2B5EF4-FFF2-40B4-BE49-F238E27FC236}">
                <a16:creationId xmlns:a16="http://schemas.microsoft.com/office/drawing/2014/main" id="{C6DE35E1-382A-4185-A3D0-C225560A0728}"/>
              </a:ext>
            </a:extLst>
          </p:cNvPr>
          <p:cNvSpPr txBox="1"/>
          <p:nvPr/>
        </p:nvSpPr>
        <p:spPr>
          <a:xfrm>
            <a:off x="419100" y="2948940"/>
            <a:ext cx="5676900" cy="3567066"/>
          </a:xfrm>
          <a:prstGeom prst="rect">
            <a:avLst/>
          </a:prstGeom>
          <a:noFill/>
        </p:spPr>
        <p:txBody>
          <a:bodyPr wrap="square" lIns="0" tIns="0" rIns="0" bIns="0" rtlCol="0" anchor="ctr">
            <a:noAutofit/>
          </a:bodyPr>
          <a:lstStyle/>
          <a:p>
            <a:pPr>
              <a:lnSpc>
                <a:spcPct val="100000"/>
              </a:lnSpc>
            </a:pPr>
            <a:r>
              <a:rPr lang="en-US" spc="-80" dirty="0">
                <a:ln>
                  <a:solidFill>
                    <a:schemeClr val="accent1">
                      <a:alpha val="0"/>
                    </a:schemeClr>
                  </a:solidFill>
                </a:ln>
                <a:latin typeface="DINOT" panose="020B0504020101020102" pitchFamily="34" charset="0"/>
                <a:cs typeface="DINOT" panose="020B0504020101020102" pitchFamily="34" charset="0"/>
              </a:rPr>
              <a:t>Community events resource hosts and participants have included:</a:t>
            </a:r>
          </a:p>
          <a:p>
            <a:pPr>
              <a:lnSpc>
                <a:spcPct val="100000"/>
              </a:lnSpc>
            </a:pPr>
            <a:endParaRPr lang="en-US" spc="-80" dirty="0">
              <a:ln>
                <a:solidFill>
                  <a:schemeClr val="accent1">
                    <a:alpha val="0"/>
                  </a:schemeClr>
                </a:solidFill>
              </a:ln>
              <a:latin typeface="DINOT" panose="020B0504020101020102" pitchFamily="34" charset="0"/>
              <a:cs typeface="DINOT" panose="020B0504020101020102" pitchFamily="34" charset="0"/>
            </a:endParaRPr>
          </a:p>
          <a:p>
            <a:pPr marL="285750" indent="-285750">
              <a:lnSpc>
                <a:spcPct val="100000"/>
              </a:lnSpc>
              <a:buFont typeface="Arial" panose="020B0604020202020204" pitchFamily="34" charset="0"/>
              <a:buChar char="•"/>
            </a:pPr>
            <a:r>
              <a:rPr lang="en-US" spc="-80" dirty="0">
                <a:ln>
                  <a:solidFill>
                    <a:schemeClr val="accent1">
                      <a:alpha val="0"/>
                    </a:schemeClr>
                  </a:solidFill>
                </a:ln>
                <a:latin typeface="DINOT" panose="020B0504020101020102" pitchFamily="34" charset="0"/>
                <a:cs typeface="DINOT" panose="020B0504020101020102" pitchFamily="34" charset="0"/>
              </a:rPr>
              <a:t>Lutheran Community Services </a:t>
            </a:r>
          </a:p>
          <a:p>
            <a:pPr marL="285750" indent="-285750">
              <a:lnSpc>
                <a:spcPct val="100000"/>
              </a:lnSpc>
              <a:buFont typeface="Arial" panose="020B0604020202020204" pitchFamily="34" charset="0"/>
              <a:buChar char="•"/>
            </a:pPr>
            <a:r>
              <a:rPr lang="en-US" spc="-80" dirty="0">
                <a:ln>
                  <a:solidFill>
                    <a:schemeClr val="accent1">
                      <a:alpha val="0"/>
                    </a:schemeClr>
                  </a:solidFill>
                </a:ln>
                <a:latin typeface="DINOT" panose="020B0504020101020102" pitchFamily="34" charset="0"/>
                <a:cs typeface="DINOT" panose="020B0504020101020102" pitchFamily="34" charset="0"/>
              </a:rPr>
              <a:t>The Friendship House</a:t>
            </a:r>
          </a:p>
          <a:p>
            <a:pPr marL="285750" indent="-285750">
              <a:lnSpc>
                <a:spcPct val="100000"/>
              </a:lnSpc>
              <a:buFont typeface="Arial" panose="020B0604020202020204" pitchFamily="34" charset="0"/>
              <a:buChar char="•"/>
            </a:pPr>
            <a:r>
              <a:rPr lang="en-US" spc="-80" dirty="0">
                <a:ln>
                  <a:solidFill>
                    <a:schemeClr val="accent1">
                      <a:alpha val="0"/>
                    </a:schemeClr>
                  </a:solidFill>
                </a:ln>
                <a:latin typeface="DINOT" panose="020B0504020101020102" pitchFamily="34" charset="0"/>
                <a:cs typeface="DINOT" panose="020B0504020101020102" pitchFamily="34" charset="0"/>
              </a:rPr>
              <a:t>REACH Teen Warehouse</a:t>
            </a:r>
          </a:p>
          <a:p>
            <a:pPr marL="285750" indent="-285750">
              <a:lnSpc>
                <a:spcPct val="100000"/>
              </a:lnSpc>
              <a:buFont typeface="Arial" panose="020B0604020202020204" pitchFamily="34" charset="0"/>
              <a:buChar char="•"/>
            </a:pPr>
            <a:r>
              <a:rPr lang="en-US" spc="-80" dirty="0">
                <a:ln>
                  <a:solidFill>
                    <a:schemeClr val="accent1">
                      <a:alpha val="0"/>
                    </a:schemeClr>
                  </a:solidFill>
                </a:ln>
                <a:latin typeface="DINOT" panose="020B0504020101020102" pitchFamily="34" charset="0"/>
                <a:cs typeface="DINOT" panose="020B0504020101020102" pitchFamily="34" charset="0"/>
              </a:rPr>
              <a:t>Restoration Now (Salvations Army) </a:t>
            </a:r>
          </a:p>
          <a:p>
            <a:pPr marL="285750" indent="-285750">
              <a:lnSpc>
                <a:spcPct val="100000"/>
              </a:lnSpc>
              <a:buFont typeface="Arial" panose="020B0604020202020204" pitchFamily="34" charset="0"/>
              <a:buChar char="•"/>
            </a:pPr>
            <a:r>
              <a:rPr lang="en-US" spc="-80" dirty="0">
                <a:ln>
                  <a:solidFill>
                    <a:schemeClr val="accent1">
                      <a:alpha val="0"/>
                    </a:schemeClr>
                  </a:solidFill>
                </a:ln>
                <a:latin typeface="DINOT" panose="020B0504020101020102" pitchFamily="34" charset="0"/>
                <a:cs typeface="DINOT" panose="020B0504020101020102" pitchFamily="34" charset="0"/>
              </a:rPr>
              <a:t>Grace United Methodist Church</a:t>
            </a:r>
          </a:p>
          <a:p>
            <a:pPr marL="285750" indent="-285750">
              <a:lnSpc>
                <a:spcPct val="100000"/>
              </a:lnSpc>
              <a:buFont typeface="Arial" panose="020B0604020202020204" pitchFamily="34" charset="0"/>
              <a:buChar char="•"/>
            </a:pPr>
            <a:r>
              <a:rPr lang="en-US" b="0" i="0" spc="-80" dirty="0">
                <a:ln>
                  <a:solidFill>
                    <a:schemeClr val="accent1">
                      <a:alpha val="0"/>
                    </a:schemeClr>
                  </a:solidFill>
                </a:ln>
                <a:solidFill>
                  <a:srgbClr val="222222"/>
                </a:solidFill>
                <a:effectLst/>
                <a:latin typeface="DINOT" panose="020B0504020101020102" pitchFamily="34" charset="0"/>
              </a:rPr>
              <a:t>Charity Crossing</a:t>
            </a:r>
          </a:p>
          <a:p>
            <a:pPr marL="285750" indent="-285750">
              <a:lnSpc>
                <a:spcPct val="100000"/>
              </a:lnSpc>
              <a:buFont typeface="Arial" panose="020B0604020202020204" pitchFamily="34" charset="0"/>
              <a:buChar char="•"/>
            </a:pPr>
            <a:r>
              <a:rPr lang="en-US" spc="-80" dirty="0">
                <a:ln>
                  <a:solidFill>
                    <a:schemeClr val="accent1">
                      <a:alpha val="0"/>
                    </a:schemeClr>
                  </a:solidFill>
                </a:ln>
                <a:solidFill>
                  <a:srgbClr val="222222"/>
                </a:solidFill>
                <a:latin typeface="DINOT" panose="020B0504020101020102" pitchFamily="34" charset="0"/>
              </a:rPr>
              <a:t>Delaware Division of Public Health</a:t>
            </a:r>
          </a:p>
          <a:p>
            <a:pPr marL="285750" indent="-285750">
              <a:lnSpc>
                <a:spcPct val="100000"/>
              </a:lnSpc>
              <a:buFont typeface="Arial" panose="020B0604020202020204" pitchFamily="34" charset="0"/>
              <a:buChar char="•"/>
            </a:pPr>
            <a:r>
              <a:rPr lang="en-US" b="0" i="0" spc="-80" dirty="0">
                <a:ln>
                  <a:solidFill>
                    <a:schemeClr val="accent1">
                      <a:alpha val="0"/>
                    </a:schemeClr>
                  </a:solidFill>
                </a:ln>
                <a:solidFill>
                  <a:srgbClr val="222222"/>
                </a:solidFill>
                <a:effectLst/>
                <a:latin typeface="DINOT" panose="020B0504020101020102" pitchFamily="34" charset="0"/>
              </a:rPr>
              <a:t>Child Inc.</a:t>
            </a:r>
          </a:p>
          <a:p>
            <a:pPr marL="285750" indent="-285750">
              <a:lnSpc>
                <a:spcPct val="100000"/>
              </a:lnSpc>
              <a:buFont typeface="Arial" panose="020B0604020202020204" pitchFamily="34" charset="0"/>
              <a:buChar char="•"/>
            </a:pPr>
            <a:r>
              <a:rPr lang="en-US" spc="-80" baseline="0" dirty="0">
                <a:ln>
                  <a:solidFill>
                    <a:schemeClr val="accent1">
                      <a:alpha val="0"/>
                    </a:schemeClr>
                  </a:solidFill>
                </a:ln>
                <a:solidFill>
                  <a:srgbClr val="222222"/>
                </a:solidFill>
                <a:latin typeface="DINOT" panose="020B0504020101020102" pitchFamily="34" charset="0"/>
                <a:cs typeface="DINOT" panose="020B0504020101020102" pitchFamily="34" charset="0"/>
              </a:rPr>
              <a:t>DAPI</a:t>
            </a:r>
            <a:endParaRPr lang="en-US" spc="-80" baseline="0" dirty="0">
              <a:ln>
                <a:solidFill>
                  <a:schemeClr val="accent1">
                    <a:alpha val="0"/>
                  </a:schemeClr>
                </a:solidFill>
              </a:ln>
              <a:latin typeface="DINOT" panose="020B0504020101020102" pitchFamily="34" charset="0"/>
              <a:cs typeface="DINOT" panose="020B0504020101020102" pitchFamily="34" charset="0"/>
            </a:endParaRPr>
          </a:p>
        </p:txBody>
      </p:sp>
      <p:sp>
        <p:nvSpPr>
          <p:cNvPr id="11" name="TextBox 10">
            <a:extLst>
              <a:ext uri="{FF2B5EF4-FFF2-40B4-BE49-F238E27FC236}">
                <a16:creationId xmlns:a16="http://schemas.microsoft.com/office/drawing/2014/main" id="{2379BCFE-8528-4CDC-9773-9B372C4B1919}"/>
              </a:ext>
            </a:extLst>
          </p:cNvPr>
          <p:cNvSpPr txBox="1"/>
          <p:nvPr/>
        </p:nvSpPr>
        <p:spPr>
          <a:xfrm>
            <a:off x="3261103" y="717704"/>
            <a:ext cx="4282697" cy="1905000"/>
          </a:xfrm>
          <a:prstGeom prst="rect">
            <a:avLst/>
          </a:prstGeom>
          <a:noFill/>
        </p:spPr>
        <p:txBody>
          <a:bodyPr wrap="square" lIns="0" tIns="0" rIns="0" bIns="0" rtlCol="0" anchor="ctr">
            <a:noAutofit/>
          </a:bodyPr>
          <a:lstStyle/>
          <a:p>
            <a:pPr>
              <a:lnSpc>
                <a:spcPct val="100000"/>
              </a:lnSpc>
            </a:pPr>
            <a:r>
              <a:rPr lang="en-US" sz="2000" spc="-80" dirty="0">
                <a:ln>
                  <a:solidFill>
                    <a:schemeClr val="accent1">
                      <a:alpha val="0"/>
                    </a:schemeClr>
                  </a:solidFill>
                </a:ln>
                <a:latin typeface="DINOT" panose="020B0504020101020102" pitchFamily="34" charset="0"/>
                <a:cs typeface="DINOT" panose="020B0504020101020102" pitchFamily="34" charset="0"/>
              </a:rPr>
              <a:t>Since June of 2021, the Junior League of Wilmington’s Community Impact Committee has donated 23,800 liners, 24,400 tampons, and 62,300 pads. This includes the donation of over 27,000 menstrual products to all 15 New Castle County libraries.</a:t>
            </a:r>
            <a:endParaRPr lang="en-US" sz="2000" spc="-80" baseline="0" dirty="0">
              <a:ln>
                <a:solidFill>
                  <a:schemeClr val="accent1">
                    <a:alpha val="0"/>
                  </a:schemeClr>
                </a:solidFill>
              </a:ln>
              <a:latin typeface="DINOT" panose="020B0504020101020102" pitchFamily="34" charset="0"/>
              <a:cs typeface="DINOT" panose="020B0504020101020102" pitchFamily="34" charset="0"/>
            </a:endParaRPr>
          </a:p>
        </p:txBody>
      </p:sp>
      <p:sp>
        <p:nvSpPr>
          <p:cNvPr id="13" name="TextBox 12">
            <a:extLst>
              <a:ext uri="{FF2B5EF4-FFF2-40B4-BE49-F238E27FC236}">
                <a16:creationId xmlns:a16="http://schemas.microsoft.com/office/drawing/2014/main" id="{C74E3928-5476-4841-8F42-D2807C82903E}"/>
              </a:ext>
            </a:extLst>
          </p:cNvPr>
          <p:cNvSpPr txBox="1"/>
          <p:nvPr/>
        </p:nvSpPr>
        <p:spPr>
          <a:xfrm>
            <a:off x="4106359" y="3581400"/>
            <a:ext cx="3418703" cy="2096885"/>
          </a:xfrm>
          <a:prstGeom prst="rect">
            <a:avLst/>
          </a:prstGeom>
          <a:noFill/>
        </p:spPr>
        <p:txBody>
          <a:bodyPr wrap="square" lIns="0" tIns="0" rIns="0" bIns="0" rtlCol="0" anchor="ctr">
            <a:noAutofit/>
          </a:bodyPr>
          <a:lstStyle/>
          <a:p>
            <a:pPr>
              <a:lnSpc>
                <a:spcPct val="100000"/>
              </a:lnSpc>
            </a:pPr>
            <a:endParaRPr lang="en-US" sz="1700" spc="-80" dirty="0">
              <a:ln>
                <a:solidFill>
                  <a:schemeClr val="accent1">
                    <a:alpha val="0"/>
                  </a:schemeClr>
                </a:solidFill>
              </a:ln>
              <a:latin typeface="DINOT" panose="020B0504020101020102" pitchFamily="34" charset="0"/>
              <a:cs typeface="DINOT" panose="020B0504020101020102" pitchFamily="34" charset="0"/>
            </a:endParaRPr>
          </a:p>
          <a:p>
            <a:pPr marL="285750" indent="-285750">
              <a:lnSpc>
                <a:spcPct val="100000"/>
              </a:lnSpc>
              <a:buFont typeface="Arial" panose="020B0604020202020204" pitchFamily="34" charset="0"/>
              <a:buChar char="•"/>
            </a:pPr>
            <a:r>
              <a:rPr lang="en-US" spc="-80" dirty="0" err="1">
                <a:ln>
                  <a:solidFill>
                    <a:schemeClr val="accent1">
                      <a:alpha val="0"/>
                    </a:schemeClr>
                  </a:solidFill>
                </a:ln>
                <a:latin typeface="DINOT" panose="020B0504020101020102" pitchFamily="34" charset="0"/>
                <a:cs typeface="DINOT" panose="020B0504020101020102" pitchFamily="34" charset="0"/>
              </a:rPr>
              <a:t>Kingswood</a:t>
            </a:r>
            <a:r>
              <a:rPr lang="en-US" spc="-80" dirty="0">
                <a:ln>
                  <a:solidFill>
                    <a:schemeClr val="accent1">
                      <a:alpha val="0"/>
                    </a:schemeClr>
                  </a:solidFill>
                </a:ln>
                <a:latin typeface="DINOT" panose="020B0504020101020102" pitchFamily="34" charset="0"/>
                <a:cs typeface="DINOT" panose="020B0504020101020102" pitchFamily="34" charset="0"/>
              </a:rPr>
              <a:t> Community  Center</a:t>
            </a:r>
          </a:p>
          <a:p>
            <a:pPr marL="285750" indent="-285750">
              <a:lnSpc>
                <a:spcPct val="100000"/>
              </a:lnSpc>
              <a:buFont typeface="Arial" panose="020B0604020202020204" pitchFamily="34" charset="0"/>
              <a:buChar char="•"/>
            </a:pPr>
            <a:r>
              <a:rPr lang="en-US" spc="-80" dirty="0">
                <a:ln>
                  <a:solidFill>
                    <a:schemeClr val="accent1">
                      <a:alpha val="0"/>
                    </a:schemeClr>
                  </a:solidFill>
                </a:ln>
                <a:latin typeface="DINOT" panose="020B0504020101020102" pitchFamily="34" charset="0"/>
                <a:cs typeface="DINOT" panose="020B0504020101020102" pitchFamily="34" charset="0"/>
              </a:rPr>
              <a:t>NCC Libraries</a:t>
            </a:r>
          </a:p>
          <a:p>
            <a:pPr marL="285750" indent="-285750">
              <a:lnSpc>
                <a:spcPct val="100000"/>
              </a:lnSpc>
              <a:buFont typeface="Arial" panose="020B0604020202020204" pitchFamily="34" charset="0"/>
              <a:buChar char="•"/>
            </a:pPr>
            <a:r>
              <a:rPr lang="en-US" spc="-80" dirty="0">
                <a:ln>
                  <a:solidFill>
                    <a:schemeClr val="accent1">
                      <a:alpha val="0"/>
                    </a:schemeClr>
                  </a:solidFill>
                </a:ln>
                <a:latin typeface="DINOT" panose="020B0504020101020102" pitchFamily="34" charset="0"/>
                <a:cs typeface="DINOT" panose="020B0504020101020102" pitchFamily="34" charset="0"/>
              </a:rPr>
              <a:t>AmeriHealth Caritas</a:t>
            </a:r>
          </a:p>
          <a:p>
            <a:pPr marL="285750" indent="-285750">
              <a:lnSpc>
                <a:spcPct val="100000"/>
              </a:lnSpc>
              <a:buFont typeface="Arial" panose="020B0604020202020204" pitchFamily="34" charset="0"/>
              <a:buChar char="•"/>
            </a:pPr>
            <a:r>
              <a:rPr lang="en-US" spc="-80" dirty="0">
                <a:ln>
                  <a:solidFill>
                    <a:schemeClr val="accent1">
                      <a:alpha val="0"/>
                    </a:schemeClr>
                  </a:solidFill>
                </a:ln>
                <a:latin typeface="DINOT" panose="020B0504020101020102" pitchFamily="34" charset="0"/>
                <a:cs typeface="DINOT" panose="020B0504020101020102" pitchFamily="34" charset="0"/>
              </a:rPr>
              <a:t>Networks Connect</a:t>
            </a:r>
          </a:p>
          <a:p>
            <a:pPr marL="285750" indent="-285750">
              <a:lnSpc>
                <a:spcPct val="100000"/>
              </a:lnSpc>
              <a:buFont typeface="Arial" panose="020B0604020202020204" pitchFamily="34" charset="0"/>
              <a:buChar char="•"/>
            </a:pPr>
            <a:r>
              <a:rPr lang="en-US" spc="-80" baseline="0" dirty="0">
                <a:ln>
                  <a:solidFill>
                    <a:schemeClr val="accent1">
                      <a:alpha val="0"/>
                    </a:schemeClr>
                  </a:solidFill>
                </a:ln>
                <a:latin typeface="DINOT" panose="020B0504020101020102" pitchFamily="34" charset="0"/>
                <a:cs typeface="DINOT" panose="020B0504020101020102" pitchFamily="34" charset="0"/>
              </a:rPr>
              <a:t>Domestic Vio</a:t>
            </a:r>
            <a:r>
              <a:rPr lang="en-US" spc="-80" dirty="0">
                <a:ln>
                  <a:solidFill>
                    <a:schemeClr val="accent1">
                      <a:alpha val="0"/>
                    </a:schemeClr>
                  </a:solidFill>
                </a:ln>
                <a:latin typeface="DINOT" panose="020B0504020101020102" pitchFamily="34" charset="0"/>
                <a:cs typeface="DINOT" panose="020B0504020101020102" pitchFamily="34" charset="0"/>
              </a:rPr>
              <a:t>lence Coordinating Council</a:t>
            </a:r>
          </a:p>
          <a:p>
            <a:pPr marL="285750" indent="-285750">
              <a:lnSpc>
                <a:spcPct val="100000"/>
              </a:lnSpc>
              <a:buFont typeface="Arial" panose="020B0604020202020204" pitchFamily="34" charset="0"/>
              <a:buChar char="•"/>
            </a:pPr>
            <a:r>
              <a:rPr lang="en-US" spc="-80" baseline="0" dirty="0">
                <a:ln>
                  <a:solidFill>
                    <a:schemeClr val="accent1">
                      <a:alpha val="0"/>
                    </a:schemeClr>
                  </a:solidFill>
                </a:ln>
                <a:latin typeface="DINOT" panose="020B0504020101020102" pitchFamily="34" charset="0"/>
                <a:cs typeface="DINOT" panose="020B0504020101020102" pitchFamily="34" charset="0"/>
              </a:rPr>
              <a:t>Urban Prom</a:t>
            </a:r>
            <a:r>
              <a:rPr lang="en-US" spc="-80" dirty="0">
                <a:ln>
                  <a:solidFill>
                    <a:schemeClr val="accent1">
                      <a:alpha val="0"/>
                    </a:schemeClr>
                  </a:solidFill>
                </a:ln>
                <a:latin typeface="DINOT" panose="020B0504020101020102" pitchFamily="34" charset="0"/>
                <a:cs typeface="DINOT" panose="020B0504020101020102" pitchFamily="34" charset="0"/>
              </a:rPr>
              <a:t>ise</a:t>
            </a:r>
            <a:endParaRPr lang="en-US" spc="-80" baseline="0" dirty="0">
              <a:ln>
                <a:solidFill>
                  <a:schemeClr val="accent1">
                    <a:alpha val="0"/>
                  </a:schemeClr>
                </a:solidFill>
              </a:ln>
              <a:latin typeface="DINOT" panose="020B0504020101020102" pitchFamily="34" charset="0"/>
              <a:cs typeface="DINOT" panose="020B0504020101020102" pitchFamily="34" charset="0"/>
            </a:endParaRPr>
          </a:p>
        </p:txBody>
      </p:sp>
    </p:spTree>
    <p:extLst>
      <p:ext uri="{BB962C8B-B14F-4D97-AF65-F5344CB8AC3E}">
        <p14:creationId xmlns:p14="http://schemas.microsoft.com/office/powerpoint/2010/main" val="1798498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circle&#10;&#10;Description automatically generated">
            <a:extLst>
              <a:ext uri="{FF2B5EF4-FFF2-40B4-BE49-F238E27FC236}">
                <a16:creationId xmlns:a16="http://schemas.microsoft.com/office/drawing/2014/main" id="{E35FB283-075A-41FC-AD72-23913A4FEE81}"/>
              </a:ext>
            </a:extLst>
          </p:cNvPr>
          <p:cNvPicPr>
            <a:picLocks noChangeAspect="1"/>
          </p:cNvPicPr>
          <p:nvPr/>
        </p:nvPicPr>
        <p:blipFill rotWithShape="1">
          <a:blip r:embed="rId3">
            <a:extLst>
              <a:ext uri="{28A0092B-C50C-407E-A947-70E740481C1C}">
                <a14:useLocalDpi xmlns:a14="http://schemas.microsoft.com/office/drawing/2010/main" val="0"/>
              </a:ext>
            </a:extLst>
          </a:blip>
          <a:srcRect l="10870" t="10621" r="9937" b="10186"/>
          <a:stretch/>
        </p:blipFill>
        <p:spPr>
          <a:xfrm>
            <a:off x="4210050" y="1543050"/>
            <a:ext cx="3771900" cy="3771900"/>
          </a:xfrm>
          <a:prstGeom prst="rect">
            <a:avLst/>
          </a:prstGeom>
        </p:spPr>
      </p:pic>
    </p:spTree>
    <p:extLst>
      <p:ext uri="{BB962C8B-B14F-4D97-AF65-F5344CB8AC3E}">
        <p14:creationId xmlns:p14="http://schemas.microsoft.com/office/powerpoint/2010/main" val="2391236160"/>
      </p:ext>
    </p:extLst>
  </p:cSld>
  <p:clrMapOvr>
    <a:masterClrMapping/>
  </p:clrMapOvr>
</p:sld>
</file>

<file path=ppt/theme/theme1.xml><?xml version="1.0" encoding="utf-8"?>
<a:theme xmlns:a="http://schemas.openxmlformats.org/drawingml/2006/main" name="The Junior League PPT">
  <a:themeElements>
    <a:clrScheme name="Annual Conference 2013">
      <a:dk1>
        <a:sysClr val="windowText" lastClr="000000"/>
      </a:dk1>
      <a:lt1>
        <a:sysClr val="window" lastClr="FFFFFF"/>
      </a:lt1>
      <a:dk2>
        <a:srgbClr val="3F3F3F"/>
      </a:dk2>
      <a:lt2>
        <a:srgbClr val="D8D8D8"/>
      </a:lt2>
      <a:accent1>
        <a:srgbClr val="A5A5A5"/>
      </a:accent1>
      <a:accent2>
        <a:srgbClr val="C41230"/>
      </a:accent2>
      <a:accent3>
        <a:srgbClr val="262626"/>
      </a:accent3>
      <a:accent4>
        <a:srgbClr val="800000"/>
      </a:accent4>
      <a:accent5>
        <a:srgbClr val="595959"/>
      </a:accent5>
      <a:accent6>
        <a:srgbClr val="F79646"/>
      </a:accent6>
      <a:hlink>
        <a:srgbClr val="C41230"/>
      </a:hlink>
      <a:folHlink>
        <a:srgbClr val="C4123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normAutofit/>
      </a:bodyPr>
      <a:lstStyle>
        <a:defPPr>
          <a:lnSpc>
            <a:spcPct val="100000"/>
          </a:lnSpc>
          <a:defRPr sz="3200" spc="-80" baseline="0" dirty="0" smtClean="0">
            <a:ln>
              <a:solidFill>
                <a:schemeClr val="accent1">
                  <a:alpha val="0"/>
                </a:schemeClr>
              </a:solidFill>
            </a:ln>
            <a:solidFill>
              <a:schemeClr val="tx1">
                <a:lumMod val="65000"/>
                <a:lumOff val="35000"/>
              </a:schemeClr>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FallConference2012</Template>
  <TotalTime>3790</TotalTime>
  <Words>430</Words>
  <Application>Microsoft Office PowerPoint</Application>
  <PresentationFormat>Widescreen</PresentationFormat>
  <Paragraphs>57</Paragraphs>
  <Slides>8</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DINOT</vt:lpstr>
      <vt:lpstr>DINOT-Black</vt:lpstr>
      <vt:lpstr>DINOT-Medium</vt:lpstr>
      <vt:lpstr>Wingdings</vt:lpstr>
      <vt:lpstr>The Junior League PPT</vt:lpstr>
      <vt:lpstr>Menstrual Equity in Wilmington, Delaware</vt:lpstr>
      <vt:lpstr>The Junior League of Wilmington, DE</vt:lpstr>
      <vt:lpstr>PowerPoint Presentation</vt:lpstr>
      <vt:lpstr>PowerPoint Presentation</vt:lpstr>
      <vt:lpstr>PowerPoint Presentation</vt:lpstr>
      <vt:lpstr>PowerPoint Presentation</vt:lpstr>
      <vt:lpstr>PowerPoint Presentation</vt:lpstr>
      <vt:lpstr>PowerPoint Presentation</vt:lpstr>
    </vt:vector>
  </TitlesOfParts>
  <Company>AJLI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on Development Practices</dc:title>
  <dc:creator>Meg McConnell</dc:creator>
  <cp:lastModifiedBy>Merrie Goodlander</cp:lastModifiedBy>
  <cp:revision>200</cp:revision>
  <cp:lastPrinted>2012-09-10T14:30:24Z</cp:lastPrinted>
  <dcterms:created xsi:type="dcterms:W3CDTF">2012-07-30T21:47:07Z</dcterms:created>
  <dcterms:modified xsi:type="dcterms:W3CDTF">2021-10-27T11:57:14Z</dcterms:modified>
</cp:coreProperties>
</file>