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8" r:id="rId4"/>
    <p:sldId id="259" r:id="rId5"/>
    <p:sldId id="260" r:id="rId6"/>
    <p:sldId id="261" r:id="rId7"/>
    <p:sldId id="262" r:id="rId8"/>
    <p:sldId id="266" r:id="rId9"/>
    <p:sldId id="264" r:id="rId10"/>
    <p:sldId id="265"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2211757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1960171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155062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3356005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37490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3301419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2007466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22565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3859581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3801732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93AFAC-37C8-4BE1-8F0E-EC66F1C9702D}" type="datetimeFigureOut">
              <a:rPr lang="en-US" smtClean="0"/>
              <a:t>5/5/2021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388EC9-3AD5-4D20-9933-D8441B4F5772}" type="slidenum">
              <a:rPr lang="en-US" smtClean="0"/>
              <a:t>‹#›</a:t>
            </a:fld>
            <a:endParaRPr lang="en-US" dirty="0"/>
          </a:p>
        </p:txBody>
      </p:sp>
    </p:spTree>
    <p:extLst>
      <p:ext uri="{BB962C8B-B14F-4D97-AF65-F5344CB8AC3E}">
        <p14:creationId xmlns:p14="http://schemas.microsoft.com/office/powerpoint/2010/main" val="13410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3AFAC-37C8-4BE1-8F0E-EC66F1C9702D}" type="datetimeFigureOut">
              <a:rPr lang="en-US" smtClean="0"/>
              <a:t>5/5/2021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388EC9-3AD5-4D20-9933-D8441B4F5772}" type="slidenum">
              <a:rPr lang="en-US" smtClean="0"/>
              <a:t>‹#›</a:t>
            </a:fld>
            <a:endParaRPr lang="en-US" dirty="0"/>
          </a:p>
        </p:txBody>
      </p:sp>
    </p:spTree>
    <p:extLst>
      <p:ext uri="{BB962C8B-B14F-4D97-AF65-F5344CB8AC3E}">
        <p14:creationId xmlns:p14="http://schemas.microsoft.com/office/powerpoint/2010/main" val="4202875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www.hond.org/" TargetMode="External"/><Relationship Id="rId2" Type="http://schemas.openxmlformats.org/officeDocument/2006/relationships/hyperlink" Target="mailto:Spikes@hond.org"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video" Target="https://www.youtube.com/embed/cyahBccVxmw?controls=0"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64841" y="451821"/>
            <a:ext cx="2681162" cy="804714"/>
          </a:xfrm>
          <a:prstGeom prst="rect">
            <a:avLst/>
          </a:prstGeom>
        </p:spPr>
      </p:pic>
      <p:sp>
        <p:nvSpPr>
          <p:cNvPr id="6" name="TextBox 5"/>
          <p:cNvSpPr txBox="1"/>
          <p:nvPr/>
        </p:nvSpPr>
        <p:spPr>
          <a:xfrm>
            <a:off x="892884" y="1226368"/>
            <a:ext cx="9746428" cy="5370701"/>
          </a:xfrm>
          <a:prstGeom prst="rect">
            <a:avLst/>
          </a:prstGeom>
          <a:noFill/>
        </p:spPr>
        <p:txBody>
          <a:bodyPr wrap="square" rtlCol="0">
            <a:spAutoFit/>
          </a:bodyPr>
          <a:lstStyle/>
          <a:p>
            <a:pPr lvl="0" algn="ctr"/>
            <a:r>
              <a:rPr lang="en-US" sz="2000" b="1" dirty="0" smtClean="0"/>
              <a:t>ALL ABOUT HOND, INC.</a:t>
            </a:r>
          </a:p>
          <a:p>
            <a:pPr lvl="0" algn="ctr"/>
            <a:endParaRPr lang="en-US" sz="1400" b="1" dirty="0"/>
          </a:p>
          <a:p>
            <a:pPr lvl="0" algn="ctr"/>
            <a:r>
              <a:rPr lang="en-US" sz="2000" b="1" dirty="0" smtClean="0"/>
              <a:t>Mission</a:t>
            </a:r>
          </a:p>
          <a:p>
            <a:pPr lvl="0" algn="ctr"/>
            <a:endParaRPr lang="en-US" sz="800" b="1" u="sng" dirty="0" smtClean="0"/>
          </a:p>
          <a:p>
            <a:pPr lvl="0" algn="just"/>
            <a:endParaRPr lang="en-US" sz="200" dirty="0"/>
          </a:p>
          <a:p>
            <a:pPr lvl="0" algn="just"/>
            <a:r>
              <a:rPr lang="en-US" sz="1400" dirty="0" smtClean="0"/>
              <a:t>As </a:t>
            </a:r>
            <a:r>
              <a:rPr lang="en-US" sz="1400" dirty="0"/>
              <a:t>a non-profit ,Fair Housing Advocacy Agency , we promote and advocate for all Delawareans when seeking housing, protected under the State and National Fair Housing Laws shall have equal access to housing whether they are renting, buying ,getting a mortgage, acquiring home owners insurance, or selling their homes. We promotes diverse neighborhoods, which creates economically strong, safe and happy Communities</a:t>
            </a:r>
            <a:r>
              <a:rPr lang="en-US" sz="1400" dirty="0" smtClean="0"/>
              <a:t>.</a:t>
            </a:r>
          </a:p>
          <a:p>
            <a:pPr lvl="0" algn="just"/>
            <a:endParaRPr lang="en-US" sz="1400" dirty="0"/>
          </a:p>
          <a:p>
            <a:pPr lvl="0" algn="ctr"/>
            <a:r>
              <a:rPr lang="en-US" sz="2000" b="1" dirty="0" smtClean="0"/>
              <a:t>History</a:t>
            </a:r>
          </a:p>
          <a:p>
            <a:pPr lvl="0" algn="ctr"/>
            <a:endParaRPr lang="en-US" sz="800" b="1" u="sng" dirty="0" smtClean="0"/>
          </a:p>
          <a:p>
            <a:pPr lvl="0" algn="ctr"/>
            <a:endParaRPr lang="en-US" sz="100" b="1" dirty="0"/>
          </a:p>
          <a:p>
            <a:pPr algn="just"/>
            <a:r>
              <a:rPr lang="en-US" sz="1400" dirty="0"/>
              <a:t>HOND, Inc. was established to support New Castle County and City of Wilmington as they initially applied for Community Development Block Grant Funds (1981, US Department Housing and Urban Development</a:t>
            </a:r>
            <a:r>
              <a:rPr lang="en-US" sz="1400" dirty="0" smtClean="0"/>
              <a:t>)</a:t>
            </a:r>
          </a:p>
          <a:p>
            <a:pPr algn="just"/>
            <a:endParaRPr lang="en-US" sz="1400" dirty="0"/>
          </a:p>
          <a:p>
            <a:pPr algn="just"/>
            <a:r>
              <a:rPr lang="en-US" sz="1400" dirty="0"/>
              <a:t>Wilmington City Council passed an ordinance which designated HOND, Inc. as the known entity as its advisor on matters including equal housing opportunities. HOND Inc. has monitored the rental sales, mortgage industry through Fair Housing testing; HOND has provided more than 50 Fair Housing Law Education Workshops, 24 Fair Housing Law Forums; and 36 Annual Fair Housing Proclamation readings and 36 Annual Fair Housing Law and Observance and Awards Luncheon. HOND has provided client assistance to families who are faced with housing discrimination over the years. HOND, Inc. has provided 500 Fair Housing test sales, rental, mortgage and homeowners’ insurance. HOND has successfully helped 5 families and a Tenant Council to resolve issues (discriminatory) HOND , Inc. became a certified Housing Counseling Agency in 1989. It has serviced more than 6,000 families in the First Time Homebuyer Housing Certificate Course programs; Court ordered Mediation process(2013-), we assisted 900 families who participated in the Mortgage Default/Prevention Counseling program. </a:t>
            </a:r>
            <a:endParaRPr lang="en-US" sz="1400" dirty="0"/>
          </a:p>
        </p:txBody>
      </p:sp>
    </p:spTree>
    <p:extLst>
      <p:ext uri="{BB962C8B-B14F-4D97-AF65-F5344CB8AC3E}">
        <p14:creationId xmlns:p14="http://schemas.microsoft.com/office/powerpoint/2010/main" val="39235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58645"/>
            <a:ext cx="10515600" cy="432043"/>
          </a:xfrm>
        </p:spPr>
        <p:txBody>
          <a:bodyPr>
            <a:normAutofit fontScale="90000"/>
          </a:bodyPr>
          <a:lstStyle/>
          <a:p>
            <a:r>
              <a:rPr lang="en-US" dirty="0" smtClean="0"/>
              <a:t/>
            </a:r>
            <a:br>
              <a:rPr lang="en-US" dirty="0" smtClean="0"/>
            </a:br>
            <a:r>
              <a:rPr lang="en-US" dirty="0" smtClean="0"/>
              <a:t>Q&amp;A</a:t>
            </a:r>
            <a:r>
              <a:rPr lang="en-US" dirty="0"/>
              <a:t/>
            </a:r>
            <a:br>
              <a:rPr lang="en-US" dirty="0"/>
            </a:br>
            <a:r>
              <a:rPr lang="en-US" dirty="0" smtClean="0"/>
              <a:t/>
            </a:r>
            <a:br>
              <a:rPr lang="en-US" dirty="0" smtClean="0"/>
            </a:br>
            <a:r>
              <a:rPr lang="en-US" sz="3600" b="1" i="1" u="sng" dirty="0" smtClean="0">
                <a:latin typeface="+mn-lt"/>
              </a:rPr>
              <a:t>Save the </a:t>
            </a:r>
            <a:r>
              <a:rPr lang="en-US" sz="3600" b="1" i="1" u="sng" dirty="0" smtClean="0">
                <a:latin typeface="+mn-lt"/>
              </a:rPr>
              <a:t>Date:</a:t>
            </a:r>
            <a:br>
              <a:rPr lang="en-US" sz="3600" b="1" i="1" u="sng" dirty="0" smtClean="0">
                <a:latin typeface="+mn-lt"/>
              </a:rPr>
            </a:br>
            <a:r>
              <a:rPr lang="en-US" sz="3600" b="1" i="1" u="sng" dirty="0" smtClean="0">
                <a:latin typeface="+mn-lt"/>
              </a:rPr>
              <a:t>Date:</a:t>
            </a:r>
            <a:r>
              <a:rPr lang="en-US" sz="2200" b="1" i="1" u="sng" dirty="0" smtClean="0">
                <a:latin typeface="+mn-lt"/>
              </a:rPr>
              <a:t> </a:t>
            </a:r>
            <a:r>
              <a:rPr lang="en-US" sz="2200" b="1" i="1" u="sng" dirty="0" smtClean="0">
                <a:latin typeface="+mn-lt"/>
              </a:rPr>
              <a:t>June 4, 2021 </a:t>
            </a:r>
            <a:r>
              <a:rPr lang="en-US" sz="2200" b="1" i="1" u="sng" dirty="0" smtClean="0">
                <a:latin typeface="+mn-lt"/>
              </a:rPr>
              <a:t/>
            </a:r>
            <a:br>
              <a:rPr lang="en-US" sz="2200" b="1" i="1" u="sng" dirty="0" smtClean="0">
                <a:latin typeface="+mn-lt"/>
              </a:rPr>
            </a:br>
            <a:r>
              <a:rPr lang="en-US" sz="3600" b="1" i="1" u="sng" dirty="0" smtClean="0">
                <a:latin typeface="+mn-lt"/>
              </a:rPr>
              <a:t>Event: </a:t>
            </a:r>
            <a:r>
              <a:rPr lang="en-US" sz="2200" b="1" i="1" u="sng" dirty="0" smtClean="0">
                <a:latin typeface="+mn-lt"/>
              </a:rPr>
              <a:t>24</a:t>
            </a:r>
            <a:r>
              <a:rPr lang="en-US" sz="2200" b="1" i="1" u="sng" baseline="30000" dirty="0" smtClean="0">
                <a:latin typeface="+mn-lt"/>
              </a:rPr>
              <a:t>th</a:t>
            </a:r>
            <a:r>
              <a:rPr lang="en-US" sz="2200" b="1" i="1" u="sng" dirty="0" smtClean="0">
                <a:latin typeface="+mn-lt"/>
              </a:rPr>
              <a:t> </a:t>
            </a:r>
            <a:r>
              <a:rPr lang="en-US" sz="2200" b="1" i="1" u="sng" dirty="0" smtClean="0">
                <a:latin typeface="+mn-lt"/>
              </a:rPr>
              <a:t>Annual Fair Housing Law Forum - Fair Housing Law </a:t>
            </a:r>
            <a:r>
              <a:rPr lang="en-US" sz="2200" b="1" i="1" u="sng" dirty="0" smtClean="0">
                <a:latin typeface="+mn-lt"/>
              </a:rPr>
              <a:t>101</a:t>
            </a:r>
            <a:br>
              <a:rPr lang="en-US" sz="2200" b="1" i="1" u="sng" dirty="0" smtClean="0">
                <a:latin typeface="+mn-lt"/>
              </a:rPr>
            </a:br>
            <a:r>
              <a:rPr lang="en-US" sz="3200" b="1" i="1" u="sng" dirty="0" smtClean="0">
                <a:latin typeface="+mn-lt"/>
              </a:rPr>
              <a:t>Location: ZOOM</a:t>
            </a:r>
            <a:r>
              <a:rPr lang="en-US" sz="2200" b="1" dirty="0">
                <a:latin typeface="+mn-lt"/>
              </a:rPr>
              <a:t/>
            </a:r>
            <a:br>
              <a:rPr lang="en-US" sz="2200" b="1" dirty="0">
                <a:latin typeface="+mn-lt"/>
              </a:rPr>
            </a:br>
            <a:r>
              <a:rPr lang="en-US" dirty="0"/>
              <a:t> </a:t>
            </a:r>
            <a:br>
              <a:rPr lang="en-US" dirty="0"/>
            </a:br>
            <a:endParaRPr lang="en-US" dirty="0"/>
          </a:p>
        </p:txBody>
      </p:sp>
      <p:sp>
        <p:nvSpPr>
          <p:cNvPr id="3" name="Content Placeholder 2"/>
          <p:cNvSpPr>
            <a:spLocks noGrp="1"/>
          </p:cNvSpPr>
          <p:nvPr>
            <p:ph idx="1"/>
          </p:nvPr>
        </p:nvSpPr>
        <p:spPr>
          <a:xfrm>
            <a:off x="838200" y="2753957"/>
            <a:ext cx="10515600" cy="3423005"/>
          </a:xfrm>
        </p:spPr>
        <p:txBody>
          <a:bodyPr>
            <a:normAutofit fontScale="25000" lnSpcReduction="20000"/>
          </a:bodyPr>
          <a:lstStyle/>
          <a:p>
            <a:pPr marL="0" indent="0">
              <a:buNone/>
            </a:pPr>
            <a:endParaRPr lang="en-US" dirty="0" smtClean="0"/>
          </a:p>
          <a:p>
            <a:pPr marL="0" indent="0">
              <a:buNone/>
            </a:pPr>
            <a:r>
              <a:rPr lang="en-US" sz="5600" dirty="0" smtClean="0"/>
              <a:t>Contact Information: </a:t>
            </a:r>
          </a:p>
          <a:p>
            <a:pPr marL="0" indent="0">
              <a:buNone/>
            </a:pPr>
            <a:r>
              <a:rPr lang="en-US" sz="5600" dirty="0" smtClean="0"/>
              <a:t>Housing </a:t>
            </a:r>
            <a:r>
              <a:rPr lang="en-US" sz="5600" dirty="0"/>
              <a:t>Opportunities of Northern Delaware, Inc.</a:t>
            </a:r>
          </a:p>
          <a:p>
            <a:pPr marL="0" indent="0">
              <a:buNone/>
            </a:pPr>
            <a:r>
              <a:rPr lang="en-US" sz="5600" dirty="0"/>
              <a:t>Gladys B. Spikes</a:t>
            </a:r>
          </a:p>
          <a:p>
            <a:pPr marL="0" indent="0">
              <a:buNone/>
            </a:pPr>
            <a:r>
              <a:rPr lang="en-US" sz="5600" dirty="0"/>
              <a:t>Executive Director</a:t>
            </a:r>
          </a:p>
          <a:p>
            <a:pPr marL="0" indent="0">
              <a:buNone/>
            </a:pPr>
            <a:r>
              <a:rPr lang="en-US" sz="5600" dirty="0"/>
              <a:t>100 West 10</a:t>
            </a:r>
            <a:r>
              <a:rPr lang="en-US" sz="5600" baseline="30000" dirty="0"/>
              <a:t>th</a:t>
            </a:r>
            <a:r>
              <a:rPr lang="en-US" sz="5600" dirty="0"/>
              <a:t> Street</a:t>
            </a:r>
          </a:p>
          <a:p>
            <a:pPr marL="0" indent="0">
              <a:buNone/>
            </a:pPr>
            <a:r>
              <a:rPr lang="en-US" sz="5600" dirty="0"/>
              <a:t>Suite 1001</a:t>
            </a:r>
          </a:p>
          <a:p>
            <a:pPr marL="0" indent="0">
              <a:buNone/>
            </a:pPr>
            <a:r>
              <a:rPr lang="en-US" sz="5600" dirty="0"/>
              <a:t>Wilmington, DE 19801</a:t>
            </a:r>
          </a:p>
          <a:p>
            <a:pPr marL="0" indent="0">
              <a:buNone/>
            </a:pPr>
            <a:r>
              <a:rPr lang="en-US" sz="5600" dirty="0"/>
              <a:t>(302) 429-0794 Office</a:t>
            </a:r>
          </a:p>
          <a:p>
            <a:pPr marL="0" indent="0">
              <a:buNone/>
            </a:pPr>
            <a:r>
              <a:rPr lang="en-US" sz="5600" dirty="0"/>
              <a:t>(302) 429-0795 Fax</a:t>
            </a:r>
          </a:p>
          <a:p>
            <a:pPr marL="0" indent="0">
              <a:buNone/>
            </a:pPr>
            <a:r>
              <a:rPr lang="en-US" sz="5600" u="sng" dirty="0">
                <a:hlinkClick r:id="rId2"/>
              </a:rPr>
              <a:t>Spikes@hond.org</a:t>
            </a:r>
            <a:endParaRPr lang="en-US" sz="5600" dirty="0"/>
          </a:p>
          <a:p>
            <a:pPr marL="0" indent="0">
              <a:buNone/>
            </a:pPr>
            <a:r>
              <a:rPr lang="en-US" sz="5600" u="sng" dirty="0" smtClean="0">
                <a:hlinkClick r:id="rId3"/>
              </a:rPr>
              <a:t>www.hond.org</a:t>
            </a:r>
            <a:endParaRPr lang="en-US" sz="5600" u="sng" dirty="0" smtClean="0"/>
          </a:p>
          <a:p>
            <a:pPr marL="0" indent="0" algn="ctr">
              <a:buNone/>
            </a:pPr>
            <a:r>
              <a:rPr lang="en-US" sz="9600" dirty="0" smtClean="0"/>
              <a:t>						</a:t>
            </a:r>
            <a:r>
              <a:rPr lang="en-US" sz="12800" dirty="0" smtClean="0"/>
              <a:t>Thanks</a:t>
            </a:r>
          </a:p>
          <a:p>
            <a:endParaRPr lang="en-US" dirty="0"/>
          </a:p>
          <a:p>
            <a:pPr marL="0" indent="0" algn="ctr">
              <a:buNone/>
            </a:pPr>
            <a:endParaRPr lang="en-US" dirty="0"/>
          </a:p>
          <a:p>
            <a:endParaRPr lang="en-US"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0838" y="0"/>
            <a:ext cx="2681162" cy="804714"/>
          </a:xfrm>
          <a:prstGeom prst="rect">
            <a:avLst/>
          </a:prstGeom>
        </p:spPr>
      </p:pic>
    </p:spTree>
    <p:extLst>
      <p:ext uri="{BB962C8B-B14F-4D97-AF65-F5344CB8AC3E}">
        <p14:creationId xmlns:p14="http://schemas.microsoft.com/office/powerpoint/2010/main" val="3689982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9576" y="946038"/>
            <a:ext cx="10515600" cy="1325563"/>
          </a:xfrm>
        </p:spPr>
        <p:txBody>
          <a:bodyPr>
            <a:normAutofit/>
          </a:bodyPr>
          <a:lstStyle/>
          <a:p>
            <a:r>
              <a:rPr lang="en-US" sz="2000" b="1" dirty="0">
                <a:latin typeface="+mn-lt"/>
              </a:rPr>
              <a:t>DELAWARE FAIR HOUSING </a:t>
            </a:r>
            <a:r>
              <a:rPr lang="en-US" sz="2000" b="1" dirty="0" smtClean="0">
                <a:latin typeface="+mn-lt"/>
              </a:rPr>
              <a:t>LAW</a:t>
            </a:r>
            <a:r>
              <a:rPr lang="en-US" dirty="0"/>
              <a:t/>
            </a:r>
            <a:br>
              <a:rPr lang="en-US" dirty="0"/>
            </a:br>
            <a:endParaRPr lang="en-US" dirty="0"/>
          </a:p>
        </p:txBody>
      </p:sp>
      <p:sp>
        <p:nvSpPr>
          <p:cNvPr id="3" name="Content Placeholder 2"/>
          <p:cNvSpPr>
            <a:spLocks noGrp="1"/>
          </p:cNvSpPr>
          <p:nvPr>
            <p:ph idx="1"/>
          </p:nvPr>
        </p:nvSpPr>
        <p:spPr>
          <a:xfrm>
            <a:off x="838200" y="1516828"/>
            <a:ext cx="10515600" cy="4432151"/>
          </a:xfrm>
        </p:spPr>
        <p:txBody>
          <a:bodyPr>
            <a:noAutofit/>
          </a:bodyPr>
          <a:lstStyle/>
          <a:p>
            <a:pPr marL="0" lvl="0" indent="0">
              <a:buNone/>
            </a:pPr>
            <a:r>
              <a:rPr lang="en-US" sz="1400" dirty="0" smtClean="0"/>
              <a:t>About </a:t>
            </a:r>
            <a:r>
              <a:rPr lang="en-US" sz="1400" dirty="0"/>
              <a:t>Delaware’s Fair Housing Law - Federal Fair Housing laws cover seven protected classes. Delaware’s Fair Housing laws prohibit discrimination on the basis of six additional protected classes. That means Delaware’s Fair Housing laws cover a total of 13 protected classes. That means Delaware’s Fair Housing laws cover a total of 13 protected classes</a:t>
            </a:r>
            <a:r>
              <a:rPr lang="en-US" sz="1400" dirty="0" smtClean="0"/>
              <a:t>.</a:t>
            </a:r>
            <a:r>
              <a:rPr lang="en-US" sz="1400" dirty="0"/>
              <a:t> </a:t>
            </a:r>
          </a:p>
          <a:p>
            <a:pPr marL="0" lvl="0" indent="0">
              <a:buNone/>
            </a:pPr>
            <a:r>
              <a:rPr lang="en-US" sz="1400" b="1" dirty="0"/>
              <a:t>Delaware’s protected classes:</a:t>
            </a:r>
          </a:p>
          <a:p>
            <a:pPr lvl="0"/>
            <a:r>
              <a:rPr lang="en-US" sz="1400" dirty="0"/>
              <a:t>Race</a:t>
            </a:r>
          </a:p>
          <a:p>
            <a:pPr lvl="0"/>
            <a:r>
              <a:rPr lang="en-US" sz="1400" dirty="0"/>
              <a:t>Color</a:t>
            </a:r>
          </a:p>
          <a:p>
            <a:pPr lvl="0"/>
            <a:r>
              <a:rPr lang="en-US" sz="1400" dirty="0"/>
              <a:t>National Origin</a:t>
            </a:r>
          </a:p>
          <a:p>
            <a:pPr lvl="0"/>
            <a:r>
              <a:rPr lang="en-US" sz="1400" dirty="0"/>
              <a:t>Familial Status</a:t>
            </a:r>
          </a:p>
          <a:p>
            <a:pPr lvl="0"/>
            <a:r>
              <a:rPr lang="en-US" sz="1400" dirty="0"/>
              <a:t>Sex (Gender)</a:t>
            </a:r>
          </a:p>
          <a:p>
            <a:pPr lvl="0"/>
            <a:r>
              <a:rPr lang="en-US" sz="1400" dirty="0"/>
              <a:t>Disability Status</a:t>
            </a:r>
          </a:p>
          <a:p>
            <a:pPr lvl="0"/>
            <a:r>
              <a:rPr lang="en-US" sz="1400" dirty="0"/>
              <a:t>Marital Status</a:t>
            </a:r>
          </a:p>
          <a:p>
            <a:pPr lvl="0"/>
            <a:r>
              <a:rPr lang="en-US" sz="1400" dirty="0"/>
              <a:t>Sexual Orientation</a:t>
            </a:r>
          </a:p>
          <a:p>
            <a:pPr lvl="0"/>
            <a:r>
              <a:rPr lang="en-US" sz="1400" dirty="0"/>
              <a:t>Gender Identity</a:t>
            </a:r>
          </a:p>
          <a:p>
            <a:pPr lvl="0"/>
            <a:r>
              <a:rPr lang="en-US" sz="1400" dirty="0"/>
              <a:t>Creed</a:t>
            </a:r>
          </a:p>
          <a:p>
            <a:pPr lvl="0"/>
            <a:r>
              <a:rPr lang="en-US" sz="1400" dirty="0"/>
              <a:t>Age</a:t>
            </a:r>
          </a:p>
          <a:p>
            <a:pPr lvl="0"/>
            <a:r>
              <a:rPr lang="en-US" sz="1400" dirty="0"/>
              <a:t>Source of Income</a:t>
            </a:r>
          </a:p>
          <a:p>
            <a:pPr marL="0" indent="0">
              <a:buNone/>
            </a:pPr>
            <a:r>
              <a:rPr lang="en-US" sz="1400" dirty="0" smtClean="0"/>
              <a:t>The </a:t>
            </a:r>
            <a:r>
              <a:rPr lang="en-US" sz="1400" dirty="0"/>
              <a:t>Delaware Fair Housing Law congruent with Fair Housing Act, Title VIII in terms of what is prohibited under the Fair Housing Law in the areas of; Real Estate transactions, Disability and Public accommodations, and seeking rental housing. </a:t>
            </a:r>
          </a:p>
          <a:p>
            <a:endParaRPr lang="en-US" sz="1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2873" y="223192"/>
            <a:ext cx="2681162" cy="80471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1728" y="2691417"/>
            <a:ext cx="3291840" cy="2450739"/>
          </a:xfrm>
          <a:prstGeom prst="rect">
            <a:avLst/>
          </a:prstGeom>
        </p:spPr>
      </p:pic>
    </p:spTree>
    <p:extLst>
      <p:ext uri="{BB962C8B-B14F-4D97-AF65-F5344CB8AC3E}">
        <p14:creationId xmlns:p14="http://schemas.microsoft.com/office/powerpoint/2010/main" val="2276463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04150"/>
            <a:ext cx="10515600" cy="1325563"/>
          </a:xfrm>
        </p:spPr>
        <p:txBody>
          <a:bodyPr>
            <a:normAutofit/>
          </a:bodyPr>
          <a:lstStyle/>
          <a:p>
            <a:r>
              <a:rPr lang="en-US" sz="2000" b="1" dirty="0">
                <a:latin typeface="+mn-lt"/>
              </a:rPr>
              <a:t>Fair Housing Law Education and Counseling Program </a:t>
            </a:r>
            <a:r>
              <a:rPr lang="en-US" sz="2000" dirty="0">
                <a:latin typeface="+mn-lt"/>
              </a:rPr>
              <a:t/>
            </a:r>
            <a:br>
              <a:rPr lang="en-US" sz="2000" dirty="0">
                <a:latin typeface="+mn-lt"/>
              </a:rPr>
            </a:br>
            <a:endParaRPr lang="en-US" sz="2000" dirty="0">
              <a:latin typeface="+mn-lt"/>
            </a:endParaRPr>
          </a:p>
        </p:txBody>
      </p:sp>
      <p:sp>
        <p:nvSpPr>
          <p:cNvPr id="3" name="Content Placeholder 2"/>
          <p:cNvSpPr>
            <a:spLocks noGrp="1"/>
          </p:cNvSpPr>
          <p:nvPr>
            <p:ph idx="1"/>
          </p:nvPr>
        </p:nvSpPr>
        <p:spPr>
          <a:xfrm>
            <a:off x="838200" y="1506071"/>
            <a:ext cx="10515600" cy="4670892"/>
          </a:xfrm>
        </p:spPr>
        <p:txBody>
          <a:bodyPr>
            <a:normAutofit fontScale="47500" lnSpcReduction="20000"/>
          </a:bodyPr>
          <a:lstStyle/>
          <a:p>
            <a:pPr fontAlgn="base"/>
            <a:endParaRPr lang="en-US" dirty="0" smtClean="0"/>
          </a:p>
          <a:p>
            <a:pPr fontAlgn="base"/>
            <a:r>
              <a:rPr lang="en-US" sz="2900" dirty="0" smtClean="0"/>
              <a:t>Housing </a:t>
            </a:r>
            <a:r>
              <a:rPr lang="en-US" sz="2900" dirty="0"/>
              <a:t>Opportunities of Northern DE.INC (HOND) was created non-profit Fair Housing Advocacy Agency. (November, 1981). The agency was charged to advocate and educate City of Wilmington and New Castle County Families as they seek housing (rental, sales, acquiring a mortgage, acquiring home owners insurance, or selling their homes</a:t>
            </a:r>
            <a:r>
              <a:rPr lang="en-US" sz="2900" dirty="0" smtClean="0"/>
              <a:t>).</a:t>
            </a:r>
            <a:r>
              <a:rPr lang="en-US" sz="2900" dirty="0"/>
              <a:t> </a:t>
            </a:r>
          </a:p>
          <a:p>
            <a:pPr fontAlgn="base"/>
            <a:r>
              <a:rPr lang="en-US" sz="2900" dirty="0"/>
              <a:t>HOND’s Fair Housing Law program services:</a:t>
            </a:r>
          </a:p>
          <a:p>
            <a:pPr lvl="0" fontAlgn="base"/>
            <a:r>
              <a:rPr lang="en-US" sz="2900" dirty="0"/>
              <a:t>Fair Housing Law education program includes: U.S. Fair Housing Act, Title VIII; (1968; 1988); Delaware Fair Housing Law (1992) (2018; 2019).</a:t>
            </a:r>
          </a:p>
          <a:p>
            <a:pPr lvl="0" fontAlgn="base"/>
            <a:r>
              <a:rPr lang="en-US" sz="2900" dirty="0"/>
              <a:t>HOND, INC provides </a:t>
            </a:r>
            <a:r>
              <a:rPr lang="en-US" sz="2900" b="1" dirty="0"/>
              <a:t>Fair Housing Law education workshops/ seminars</a:t>
            </a:r>
            <a:r>
              <a:rPr lang="en-US" sz="2900" dirty="0"/>
              <a:t> to educate Delawareans about the purpose of the Fair Housing Law and how to prevent housing discrimination.</a:t>
            </a:r>
          </a:p>
          <a:p>
            <a:pPr lvl="0" fontAlgn="base"/>
            <a:r>
              <a:rPr lang="en-US" sz="2900" dirty="0"/>
              <a:t>To provide the resources and where to file a complaint when appropriate. </a:t>
            </a:r>
          </a:p>
          <a:p>
            <a:pPr lvl="0" fontAlgn="base"/>
            <a:r>
              <a:rPr lang="en-US" sz="2900" dirty="0"/>
              <a:t>HOND also provides an </a:t>
            </a:r>
            <a:r>
              <a:rPr lang="en-US" sz="2900" b="1" dirty="0"/>
              <a:t>Annual Fair Housing Law Forum</a:t>
            </a:r>
            <a:r>
              <a:rPr lang="en-US" sz="2900" dirty="0"/>
              <a:t> with such topics as: “Court Ordered process; Mediation and Fair Housing Law”; “Predatory Lending and Mortgage Discrimination”; “Housing Discrimination vs Tenant / Landlord Code (Rights and Responsibilities)”; “Fair Housing Law 101”.</a:t>
            </a:r>
          </a:p>
          <a:p>
            <a:pPr lvl="0" fontAlgn="base"/>
            <a:r>
              <a:rPr lang="en-US" sz="2900" b="1" dirty="0"/>
              <a:t>Annual Fair Housing Law Observance and Awards Symposium:</a:t>
            </a:r>
            <a:endParaRPr lang="en-US" sz="2900" dirty="0"/>
          </a:p>
          <a:p>
            <a:pPr fontAlgn="base"/>
            <a:r>
              <a:rPr lang="en-US" sz="2900" dirty="0"/>
              <a:t> To provide our constituents information about the “Statewide Fair Housing Analysis and Impediments Study”. The symposium is designed to educate housing developers, housing professionals, housing counselors, Public Officials and consumers about preventive measures to eradicate housing discrimination.</a:t>
            </a:r>
          </a:p>
          <a:p>
            <a:pPr lvl="0" fontAlgn="base"/>
            <a:r>
              <a:rPr lang="en-US" sz="2900" b="1" dirty="0"/>
              <a:t>Targeted Audience</a:t>
            </a:r>
            <a:r>
              <a:rPr lang="en-US" sz="2900" dirty="0"/>
              <a:t>: Clients, Government employees, Real Estate agents, real estate attorneys, lending consultants, appraisers, Public Officials, housing counselors, and community organizations Statewide. HOND, INC partners with Delaware State Human Relations, Wilmington Housing Authority, US Department of HUD, National Fair Housing Alliance (NFHA), HomeFree USA, New Castle County, City of Wilmington, Delaware State Housing Authority, Delaware Federation of Housing Counselors and local financial institutions. </a:t>
            </a:r>
          </a:p>
          <a:p>
            <a:pPr marL="0" indent="0">
              <a:buNone/>
            </a:pPr>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10838" y="0"/>
            <a:ext cx="2681162" cy="804714"/>
          </a:xfrm>
          <a:prstGeom prst="rect">
            <a:avLst/>
          </a:prstGeom>
        </p:spPr>
      </p:pic>
    </p:spTree>
    <p:extLst>
      <p:ext uri="{BB962C8B-B14F-4D97-AF65-F5344CB8AC3E}">
        <p14:creationId xmlns:p14="http://schemas.microsoft.com/office/powerpoint/2010/main" val="3891667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09252"/>
            <a:ext cx="10515600" cy="916138"/>
          </a:xfrm>
        </p:spPr>
        <p:txBody>
          <a:bodyPr>
            <a:normAutofit fontScale="90000"/>
          </a:bodyPr>
          <a:lstStyle/>
          <a:p>
            <a:r>
              <a:rPr lang="en-US" sz="2200" b="1" dirty="0">
                <a:latin typeface="+mn-lt"/>
              </a:rPr>
              <a:t>CERTIFIED HOUSING COUNSELING PROGRAMS</a:t>
            </a:r>
            <a:r>
              <a:rPr lang="en-US" dirty="0">
                <a:latin typeface="+mn-lt"/>
              </a:rPr>
              <a:t/>
            </a:r>
            <a:br>
              <a:rPr lang="en-US" dirty="0">
                <a:latin typeface="+mn-lt"/>
              </a:rPr>
            </a:br>
            <a:endParaRPr lang="en-US" dirty="0">
              <a:latin typeface="+mn-lt"/>
            </a:endParaRPr>
          </a:p>
        </p:txBody>
      </p:sp>
      <p:sp>
        <p:nvSpPr>
          <p:cNvPr id="3" name="Content Placeholder 2"/>
          <p:cNvSpPr>
            <a:spLocks noGrp="1"/>
          </p:cNvSpPr>
          <p:nvPr>
            <p:ph idx="1"/>
          </p:nvPr>
        </p:nvSpPr>
        <p:spPr>
          <a:xfrm>
            <a:off x="838200" y="1549101"/>
            <a:ext cx="10515600" cy="4627862"/>
          </a:xfrm>
        </p:spPr>
        <p:txBody>
          <a:bodyPr>
            <a:normAutofit fontScale="77500" lnSpcReduction="20000"/>
          </a:bodyPr>
          <a:lstStyle/>
          <a:p>
            <a:pPr marL="0" indent="0" fontAlgn="base">
              <a:buNone/>
            </a:pPr>
            <a:endParaRPr lang="en-US" b="1" dirty="0" smtClean="0"/>
          </a:p>
          <a:p>
            <a:pPr marL="0" indent="0" fontAlgn="base">
              <a:buNone/>
            </a:pPr>
            <a:r>
              <a:rPr lang="en-US" b="1" dirty="0" smtClean="0"/>
              <a:t>First </a:t>
            </a:r>
            <a:r>
              <a:rPr lang="en-US" b="1" dirty="0"/>
              <a:t>Time Homebuyer Certified Housing Counseling </a:t>
            </a:r>
            <a:r>
              <a:rPr lang="en-US" b="1" dirty="0" smtClean="0"/>
              <a:t>Certificate</a:t>
            </a:r>
            <a:endParaRPr lang="en-US" dirty="0"/>
          </a:p>
          <a:p>
            <a:pPr lvl="0" fontAlgn="base"/>
            <a:r>
              <a:rPr lang="en-US" dirty="0"/>
              <a:t>Homebuyer Education program is an eight hour course that covers the basics of home buying, i.e. household budgeting, credit awareness, shopping for a house, obtaining a mortgage, maintaining the home to avoid foreclosure and Fair Housing rights. </a:t>
            </a:r>
            <a:endParaRPr lang="en-US" dirty="0" smtClean="0"/>
          </a:p>
          <a:p>
            <a:pPr lvl="0" fontAlgn="base"/>
            <a:r>
              <a:rPr lang="en-US" dirty="0" smtClean="0"/>
              <a:t>Homebuyer </a:t>
            </a:r>
            <a:r>
              <a:rPr lang="en-US" dirty="0"/>
              <a:t>Education pre-purchase counseling is provided in both group and individual sessions</a:t>
            </a:r>
            <a:r>
              <a:rPr lang="en-US" dirty="0" smtClean="0"/>
              <a:t>.</a:t>
            </a:r>
            <a:endParaRPr lang="en-US" dirty="0"/>
          </a:p>
          <a:p>
            <a:pPr lvl="0" fontAlgn="base"/>
            <a:r>
              <a:rPr lang="en-US" dirty="0"/>
              <a:t>One-on-one counseling includes developing a personal action plan to overcome obstacles to achieve goals. </a:t>
            </a:r>
          </a:p>
          <a:p>
            <a:pPr marL="0" indent="0" fontAlgn="base">
              <a:buNone/>
            </a:pPr>
            <a:r>
              <a:rPr lang="en-US" b="1" dirty="0"/>
              <a:t>Fair Housing Education Pre-Purchase </a:t>
            </a:r>
            <a:r>
              <a:rPr lang="en-US" b="1" dirty="0" smtClean="0"/>
              <a:t>Workshops</a:t>
            </a:r>
            <a:endParaRPr lang="en-US" dirty="0"/>
          </a:p>
          <a:p>
            <a:pPr lvl="0"/>
            <a:r>
              <a:rPr lang="en-US" dirty="0"/>
              <a:t>This workshop covers the fair housing and lending laws. We discuss the seven protected classes covered under the Fair Housing Act and discrimination with regard to mortgage loans. We give examples of discrimination and the actions to take if discrimination occurs. We cover how to file a Fair Housing complaint beginning with our local government.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76812" y="229655"/>
            <a:ext cx="2681162" cy="804714"/>
          </a:xfrm>
          <a:prstGeom prst="rect">
            <a:avLst/>
          </a:prstGeom>
        </p:spPr>
      </p:pic>
    </p:spTree>
    <p:extLst>
      <p:ext uri="{BB962C8B-B14F-4D97-AF65-F5344CB8AC3E}">
        <p14:creationId xmlns:p14="http://schemas.microsoft.com/office/powerpoint/2010/main" val="2210926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6038"/>
            <a:ext cx="10515600" cy="1592767"/>
          </a:xfrm>
        </p:spPr>
        <p:txBody>
          <a:bodyPr>
            <a:normAutofit/>
          </a:bodyPr>
          <a:lstStyle/>
          <a:p>
            <a:r>
              <a:rPr lang="en-US" sz="2000" b="1" dirty="0">
                <a:latin typeface="+mn-lt"/>
              </a:rPr>
              <a:t>Fair Housing Law Education and Counseling Program </a:t>
            </a:r>
            <a:r>
              <a:rPr lang="en-US" dirty="0"/>
              <a:t/>
            </a:r>
            <a:br>
              <a:rPr lang="en-US" dirty="0"/>
            </a:br>
            <a:endParaRPr lang="en-US" dirty="0"/>
          </a:p>
        </p:txBody>
      </p:sp>
      <p:sp>
        <p:nvSpPr>
          <p:cNvPr id="3" name="Content Placeholder 2"/>
          <p:cNvSpPr>
            <a:spLocks noGrp="1"/>
          </p:cNvSpPr>
          <p:nvPr>
            <p:ph idx="1"/>
          </p:nvPr>
        </p:nvSpPr>
        <p:spPr>
          <a:xfrm>
            <a:off x="838200" y="1516828"/>
            <a:ext cx="10515600" cy="5013063"/>
          </a:xfrm>
        </p:spPr>
        <p:txBody>
          <a:bodyPr>
            <a:normAutofit fontScale="40000" lnSpcReduction="20000"/>
          </a:bodyPr>
          <a:lstStyle/>
          <a:p>
            <a:pPr marL="0" indent="0" fontAlgn="base">
              <a:buNone/>
            </a:pPr>
            <a:endParaRPr lang="en-US" sz="2900" dirty="0" smtClean="0"/>
          </a:p>
          <a:p>
            <a:pPr fontAlgn="base"/>
            <a:r>
              <a:rPr lang="en-US" sz="4000" dirty="0" smtClean="0"/>
              <a:t>Housing </a:t>
            </a:r>
            <a:r>
              <a:rPr lang="en-US" sz="4000" dirty="0"/>
              <a:t>Opportunities of Northern DE.INC (HOND) was created non-profit Fair Housing Advocacy Agency. (November, 1981). The agency was charged to advocate and educate City of Wilmington and New Castle County Families as they seek housing (rental, sales, acquiring a mortgage, acquiring home owners insurance, or selling their homes</a:t>
            </a:r>
            <a:r>
              <a:rPr lang="en-US" sz="4000" dirty="0" smtClean="0"/>
              <a:t>).</a:t>
            </a:r>
            <a:endParaRPr lang="en-US" sz="4000" dirty="0"/>
          </a:p>
          <a:p>
            <a:pPr fontAlgn="base"/>
            <a:r>
              <a:rPr lang="en-US" sz="4000" dirty="0"/>
              <a:t>HOND’s Fair Housing Law program services:</a:t>
            </a:r>
          </a:p>
          <a:p>
            <a:pPr lvl="0" fontAlgn="base"/>
            <a:r>
              <a:rPr lang="en-US" sz="4000" dirty="0"/>
              <a:t>Fair Housing Law education program includes: U.S. Fair Housing Act, Title VIII; (1968; 1988); Delaware Fair Housing Law (1992) (2018; 2019).</a:t>
            </a:r>
          </a:p>
          <a:p>
            <a:pPr lvl="0" fontAlgn="base"/>
            <a:r>
              <a:rPr lang="en-US" sz="4000" dirty="0"/>
              <a:t>HOND, INC provides </a:t>
            </a:r>
            <a:r>
              <a:rPr lang="en-US" sz="4000" b="1" dirty="0"/>
              <a:t>Fair Housing Law education workshops/ seminars</a:t>
            </a:r>
            <a:r>
              <a:rPr lang="en-US" sz="4000" dirty="0"/>
              <a:t> to educate Delawareans about the purpose of the Fair Housing Law and how to prevent housing discrimination.</a:t>
            </a:r>
          </a:p>
          <a:p>
            <a:pPr lvl="0" fontAlgn="base"/>
            <a:r>
              <a:rPr lang="en-US" sz="4000" dirty="0"/>
              <a:t>To provide the resources and where to file a complaint when appropriate. </a:t>
            </a:r>
          </a:p>
          <a:p>
            <a:pPr lvl="0" fontAlgn="base"/>
            <a:r>
              <a:rPr lang="en-US" sz="4000" dirty="0"/>
              <a:t>HOND also provides an </a:t>
            </a:r>
            <a:r>
              <a:rPr lang="en-US" sz="4000" b="1" dirty="0"/>
              <a:t>Annual Fair Housing Law Forum</a:t>
            </a:r>
            <a:r>
              <a:rPr lang="en-US" sz="4000" dirty="0"/>
              <a:t> with such topics as: “Court Ordered process; Mediation and Fair Housing Law”; “Predatory Lending and Mortgage Discrimination”; “Housing Discrimination vs Tenant / Landlord Code (Rights and Responsibilities)”; “Fair Housing Law 101”.</a:t>
            </a:r>
          </a:p>
          <a:p>
            <a:pPr lvl="0" fontAlgn="base"/>
            <a:r>
              <a:rPr lang="en-US" sz="4000" b="1" dirty="0"/>
              <a:t>Annual Fair Housing Law Observance and Awards Symposium:</a:t>
            </a:r>
            <a:endParaRPr lang="en-US" sz="4000" dirty="0"/>
          </a:p>
          <a:p>
            <a:pPr marL="0" indent="0" fontAlgn="base">
              <a:buNone/>
            </a:pPr>
            <a:r>
              <a:rPr lang="en-US" sz="4000" dirty="0" smtClean="0"/>
              <a:t> </a:t>
            </a:r>
            <a:r>
              <a:rPr lang="en-US" sz="4000" dirty="0"/>
              <a:t>To provide our constituents information about the “Statewide Fair Housing Analysis and Impediments Study”. The symposium is designed to educate housing developers, housing professionals, housing counselors, Public Officials and consumers about preventive measures to eradicate housing discrimination.</a:t>
            </a:r>
          </a:p>
          <a:p>
            <a:pPr lvl="0" fontAlgn="base"/>
            <a:r>
              <a:rPr lang="en-US" sz="4000" b="1" dirty="0"/>
              <a:t>Targeted Audience</a:t>
            </a:r>
            <a:r>
              <a:rPr lang="en-US" sz="4000" dirty="0"/>
              <a:t>: Clients, Government employees, Real Estate agents, real estate attorneys, lending consultants, appraisers, Public Officials, housing counselors, and community organizations Statewide. HOND, INC partners with Delaware State Human Relations, Wilmington Housing Authority, US Department of HUD, National Fair Housing Alliance (NFHA), HomeFree USA, New Castle County, City of Wilmington, Delaware State Housing Authority, Delaware Federation of Housing Counselors and local financial institutions. </a:t>
            </a:r>
          </a:p>
          <a:p>
            <a:pPr marL="0" indent="0">
              <a:buNone/>
            </a:pPr>
            <a:endParaRPr lang="en-US" sz="4000"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10838" y="103888"/>
            <a:ext cx="2681162" cy="804714"/>
          </a:xfrm>
          <a:prstGeom prst="rect">
            <a:avLst/>
          </a:prstGeom>
        </p:spPr>
      </p:pic>
    </p:spTree>
    <p:extLst>
      <p:ext uri="{BB962C8B-B14F-4D97-AF65-F5344CB8AC3E}">
        <p14:creationId xmlns:p14="http://schemas.microsoft.com/office/powerpoint/2010/main" val="2141570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yahBccVxmw"/>
          <p:cNvPicPr>
            <a:picLocks noRot="1" noChangeAspect="1"/>
          </p:cNvPicPr>
          <p:nvPr>
            <a:videoFile r:link="rId1"/>
          </p:nvPr>
        </p:nvPicPr>
        <p:blipFill>
          <a:blip r:embed="rId3"/>
          <a:stretch>
            <a:fillRect/>
          </a:stretch>
        </p:blipFill>
        <p:spPr>
          <a:xfrm>
            <a:off x="602428" y="80682"/>
            <a:ext cx="10703859" cy="6020920"/>
          </a:xfrm>
          <a:prstGeom prst="rect">
            <a:avLst/>
          </a:prstGeom>
        </p:spPr>
      </p:pic>
    </p:spTree>
    <p:extLst>
      <p:ext uri="{BB962C8B-B14F-4D97-AF65-F5344CB8AC3E}">
        <p14:creationId xmlns:p14="http://schemas.microsoft.com/office/powerpoint/2010/main" val="71592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2584"/>
            <a:ext cx="10515600" cy="518104"/>
          </a:xfrm>
        </p:spPr>
        <p:txBody>
          <a:bodyPr>
            <a:normAutofit/>
          </a:bodyPr>
          <a:lstStyle/>
          <a:p>
            <a:r>
              <a:rPr lang="en-US" sz="2000" b="1" dirty="0">
                <a:latin typeface="+mn-lt"/>
              </a:rPr>
              <a:t>CERTIFIED HOUSING COUNSELING PROGRAMS</a:t>
            </a:r>
            <a:endParaRPr lang="en-US" sz="2000" dirty="0">
              <a:latin typeface="+mn-lt"/>
            </a:endParaRPr>
          </a:p>
        </p:txBody>
      </p:sp>
      <p:sp>
        <p:nvSpPr>
          <p:cNvPr id="3" name="Content Placeholder 2"/>
          <p:cNvSpPr>
            <a:spLocks noGrp="1"/>
          </p:cNvSpPr>
          <p:nvPr>
            <p:ph idx="1"/>
          </p:nvPr>
        </p:nvSpPr>
        <p:spPr/>
        <p:txBody>
          <a:bodyPr>
            <a:normAutofit fontScale="70000" lnSpcReduction="20000"/>
          </a:bodyPr>
          <a:lstStyle/>
          <a:p>
            <a:pPr fontAlgn="base"/>
            <a:endParaRPr lang="en-US" b="1" dirty="0" smtClean="0"/>
          </a:p>
          <a:p>
            <a:pPr fontAlgn="base"/>
            <a:r>
              <a:rPr lang="en-US" b="1" dirty="0" smtClean="0"/>
              <a:t>First </a:t>
            </a:r>
            <a:r>
              <a:rPr lang="en-US" b="1" dirty="0"/>
              <a:t>Time Homebuyer Certified Housing Counseling </a:t>
            </a:r>
            <a:r>
              <a:rPr lang="en-US" b="1" dirty="0" smtClean="0"/>
              <a:t>Certificate</a:t>
            </a:r>
            <a:endParaRPr lang="en-US" dirty="0"/>
          </a:p>
          <a:p>
            <a:pPr fontAlgn="base"/>
            <a:r>
              <a:rPr lang="en-US" dirty="0"/>
              <a:t>Homebuyer Education program is an eight hour course that covers the basics of home buying, i.e. household budgeting, credit awareness, shopping for a house, obtaining a mortgage, maintaining the home to avoid foreclosure and Fair Housing rights. </a:t>
            </a:r>
          </a:p>
          <a:p>
            <a:pPr lvl="0" fontAlgn="base"/>
            <a:r>
              <a:rPr lang="en-US" dirty="0"/>
              <a:t>Homebuyer Education pre-purchase counseling is provided in both group and individual sessions</a:t>
            </a:r>
            <a:r>
              <a:rPr lang="en-US" dirty="0" smtClean="0"/>
              <a:t>.</a:t>
            </a:r>
            <a:endParaRPr lang="en-US" dirty="0"/>
          </a:p>
          <a:p>
            <a:pPr lvl="0" fontAlgn="base"/>
            <a:r>
              <a:rPr lang="en-US" dirty="0"/>
              <a:t>One-on-one counseling includes developing a personal action plan to overcome obstacles to achieve goals. </a:t>
            </a:r>
          </a:p>
          <a:p>
            <a:pPr fontAlgn="base"/>
            <a:r>
              <a:rPr lang="en-US" b="1" dirty="0"/>
              <a:t>Fair Housing Education Pre-Purchase </a:t>
            </a:r>
            <a:r>
              <a:rPr lang="en-US" b="1" dirty="0" smtClean="0"/>
              <a:t>Workshops</a:t>
            </a:r>
            <a:r>
              <a:rPr lang="en-US" dirty="0"/>
              <a:t> </a:t>
            </a:r>
          </a:p>
          <a:p>
            <a:pPr lvl="0"/>
            <a:r>
              <a:rPr lang="en-US" dirty="0"/>
              <a:t>This workshop covers the fair housing and lending laws. We discuss the seven protected classes covered under the Fair Housing Act and discrimination with regard to mortgage loans. We give examples of discrimination and the actions to take if discrimination occurs. We cover how to file a Fair Housing complaint beginning with our local government.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81208" y="100563"/>
            <a:ext cx="2681162" cy="804714"/>
          </a:xfrm>
          <a:prstGeom prst="rect">
            <a:avLst/>
          </a:prstGeom>
        </p:spPr>
      </p:pic>
    </p:spTree>
    <p:extLst>
      <p:ext uri="{BB962C8B-B14F-4D97-AF65-F5344CB8AC3E}">
        <p14:creationId xmlns:p14="http://schemas.microsoft.com/office/powerpoint/2010/main" val="2216387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2182"/>
            <a:ext cx="10515600" cy="885974"/>
          </a:xfrm>
        </p:spPr>
        <p:txBody>
          <a:bodyPr>
            <a:noAutofit/>
          </a:bodyPr>
          <a:lstStyle/>
          <a:p>
            <a:r>
              <a:rPr lang="en-US" sz="2000" b="1" dirty="0">
                <a:latin typeface="+mn-lt"/>
              </a:rPr>
              <a:t>Mortgage Delinquency and Default Resolution Counseling</a:t>
            </a:r>
            <a:r>
              <a:rPr lang="en-US" sz="2400" i="1" u="sng" dirty="0">
                <a:latin typeface="+mn-lt"/>
              </a:rPr>
              <a:t/>
            </a:r>
            <a:br>
              <a:rPr lang="en-US" sz="2400" i="1" u="sng" dirty="0">
                <a:latin typeface="+mn-lt"/>
              </a:rPr>
            </a:br>
            <a:endParaRPr lang="en-US" sz="2400" i="1" u="sng" dirty="0">
              <a:latin typeface="+mn-lt"/>
            </a:endParaRPr>
          </a:p>
        </p:txBody>
      </p:sp>
      <p:sp>
        <p:nvSpPr>
          <p:cNvPr id="3" name="Content Placeholder 2"/>
          <p:cNvSpPr>
            <a:spLocks noGrp="1"/>
          </p:cNvSpPr>
          <p:nvPr>
            <p:ph idx="1"/>
          </p:nvPr>
        </p:nvSpPr>
        <p:spPr>
          <a:xfrm>
            <a:off x="838200" y="1204856"/>
            <a:ext cx="10515600" cy="4972107"/>
          </a:xfrm>
        </p:spPr>
        <p:txBody>
          <a:bodyPr>
            <a:normAutofit/>
          </a:bodyPr>
          <a:lstStyle/>
          <a:p>
            <a:pPr marL="0" lvl="0" indent="0" fontAlgn="base">
              <a:buNone/>
            </a:pPr>
            <a:endParaRPr lang="en-US" sz="1800" dirty="0" smtClean="0"/>
          </a:p>
          <a:p>
            <a:pPr lvl="0" fontAlgn="base"/>
            <a:r>
              <a:rPr lang="en-US" sz="1800" dirty="0" smtClean="0"/>
              <a:t>HOND </a:t>
            </a:r>
            <a:r>
              <a:rPr lang="en-US" sz="1800" dirty="0"/>
              <a:t>offers one-on-one counseling designed to help homeowners resolve mortgage delinquency and/or prevent foreclosure. </a:t>
            </a:r>
          </a:p>
          <a:p>
            <a:pPr lvl="0" fontAlgn="base"/>
            <a:r>
              <a:rPr lang="en-US" sz="1800" dirty="0"/>
              <a:t>HOND’s housing counselors will typically work with clients to achieve the following:</a:t>
            </a:r>
          </a:p>
          <a:p>
            <a:pPr lvl="0" fontAlgn="base"/>
            <a:r>
              <a:rPr lang="en-US" sz="1800" dirty="0"/>
              <a:t>Loss mitigation </a:t>
            </a:r>
          </a:p>
          <a:p>
            <a:pPr lvl="0" fontAlgn="base"/>
            <a:r>
              <a:rPr lang="en-US" sz="1800" dirty="0"/>
              <a:t>Forbearance</a:t>
            </a:r>
          </a:p>
          <a:p>
            <a:pPr lvl="0" fontAlgn="base"/>
            <a:r>
              <a:rPr lang="en-US" sz="1800" dirty="0"/>
              <a:t>Loan Modification</a:t>
            </a:r>
          </a:p>
          <a:p>
            <a:pPr lvl="0" fontAlgn="base"/>
            <a:r>
              <a:rPr lang="en-US" sz="1800" dirty="0"/>
              <a:t>Partial Claim</a:t>
            </a:r>
          </a:p>
          <a:p>
            <a:pPr lvl="0" fontAlgn="base"/>
            <a:r>
              <a:rPr lang="en-US" sz="1800" dirty="0"/>
              <a:t>Repayment Plan</a:t>
            </a:r>
          </a:p>
          <a:p>
            <a:pPr lvl="0" fontAlgn="base"/>
            <a:r>
              <a:rPr lang="en-US" sz="1800" dirty="0"/>
              <a:t>Deed in Lieu</a:t>
            </a:r>
          </a:p>
          <a:p>
            <a:pPr lvl="0" fontAlgn="base"/>
            <a:r>
              <a:rPr lang="en-US" sz="1800" dirty="0"/>
              <a:t>Short Sale</a:t>
            </a:r>
          </a:p>
          <a:p>
            <a:pPr lvl="0" fontAlgn="base"/>
            <a:r>
              <a:rPr lang="en-US" sz="1800" dirty="0"/>
              <a:t>Additional Assistance with Mediation process to prevent foreclosure sales is offered also</a:t>
            </a:r>
            <a:r>
              <a:rPr lang="en-US" sz="1800" dirty="0" smtClean="0"/>
              <a:t>.</a:t>
            </a:r>
            <a:endParaRPr lang="en-US" sz="1800" dirty="0"/>
          </a:p>
          <a:p>
            <a:endParaRPr lang="en-US" sz="1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10838" y="0"/>
            <a:ext cx="2681162" cy="804714"/>
          </a:xfrm>
          <a:prstGeom prst="rect">
            <a:avLst/>
          </a:prstGeom>
        </p:spPr>
      </p:pic>
    </p:spTree>
    <p:extLst>
      <p:ext uri="{BB962C8B-B14F-4D97-AF65-F5344CB8AC3E}">
        <p14:creationId xmlns:p14="http://schemas.microsoft.com/office/powerpoint/2010/main" val="1937144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81374"/>
            <a:ext cx="10515600" cy="109314"/>
          </a:xfrm>
        </p:spPr>
        <p:txBody>
          <a:bodyPr>
            <a:normAutofit fontScale="90000"/>
          </a:bodyPr>
          <a:lstStyle/>
          <a:p>
            <a:r>
              <a:rPr lang="en-US" dirty="0" smtClean="0"/>
              <a:t> </a:t>
            </a:r>
            <a:br>
              <a:rPr lang="en-US"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i="1" u="sng" dirty="0" smtClean="0"/>
              <a:t/>
            </a:r>
            <a:br>
              <a:rPr lang="en-US" sz="2200" b="1" i="1" u="sng" dirty="0" smtClean="0"/>
            </a:br>
            <a:r>
              <a:rPr lang="en-US" sz="2200" b="1" dirty="0" smtClean="0">
                <a:latin typeface="+mn-lt"/>
              </a:rPr>
              <a:t>Credit/Budget Management Counseling</a:t>
            </a:r>
            <a:r>
              <a:rPr lang="en-US" dirty="0" smtClean="0"/>
              <a:t/>
            </a:r>
            <a:br>
              <a:rPr lang="en-US" dirty="0" smtClean="0"/>
            </a:br>
            <a:r>
              <a:rPr lang="en-US" dirty="0" smtClean="0"/>
              <a:t>	</a:t>
            </a:r>
            <a:r>
              <a:rPr lang="en-US" sz="2000" dirty="0" smtClean="0">
                <a:latin typeface="+mn-lt"/>
              </a:rPr>
              <a:t>Purpose of the program is to promote prosperity for Delawareans, especially Low to Moderate Income (LM) and neighborhoods; Utilizing Financial literacy education, counseling/coaching. Program will address budgeting, financial basics including banking, credit, loans and identity theft. </a:t>
            </a:r>
            <a:br>
              <a:rPr lang="en-US" sz="2000" dirty="0" smtClean="0">
                <a:latin typeface="+mn-lt"/>
              </a:rPr>
            </a:br>
            <a:r>
              <a:rPr lang="en-US" sz="2000" dirty="0" smtClean="0">
                <a:latin typeface="+mn-lt"/>
              </a:rPr>
              <a:t/>
            </a:r>
            <a:br>
              <a:rPr lang="en-US" sz="2000" dirty="0" smtClean="0">
                <a:latin typeface="+mn-lt"/>
              </a:rPr>
            </a:br>
            <a:r>
              <a:rPr lang="en-US" sz="2000" dirty="0" smtClean="0">
                <a:latin typeface="+mn-lt"/>
              </a:rPr>
              <a:t>	Financial Literacy Counseling: Counselor will provide financial counseling/coaching (Financial Literacy) that will help clients stabilize their finances, rebuild credit and establish a savings plan. Clients will identify their financial goal to achieve and the counselor will assist client by creating an Action Plan to achieve their goals. </a:t>
            </a:r>
            <a:br>
              <a:rPr lang="en-US" sz="2000" dirty="0" smtClean="0">
                <a:latin typeface="+mn-lt"/>
              </a:rPr>
            </a:br>
            <a:endParaRPr lang="en-US" sz="20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434995" y="113459"/>
            <a:ext cx="2681162" cy="804714"/>
          </a:xfrm>
        </p:spPr>
      </p:pic>
    </p:spTree>
    <p:extLst>
      <p:ext uri="{BB962C8B-B14F-4D97-AF65-F5344CB8AC3E}">
        <p14:creationId xmlns:p14="http://schemas.microsoft.com/office/powerpoint/2010/main" val="943700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645</Words>
  <Application>Microsoft Office PowerPoint</Application>
  <PresentationFormat>Widescreen</PresentationFormat>
  <Paragraphs>95</Paragraphs>
  <Slides>10</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DELAWARE FAIR HOUSING LAW </vt:lpstr>
      <vt:lpstr>Fair Housing Law Education and Counseling Program  </vt:lpstr>
      <vt:lpstr>CERTIFIED HOUSING COUNSELING PROGRAMS </vt:lpstr>
      <vt:lpstr>Fair Housing Law Education and Counseling Program  </vt:lpstr>
      <vt:lpstr>PowerPoint Presentation</vt:lpstr>
      <vt:lpstr>CERTIFIED HOUSING COUNSELING PROGRAMS</vt:lpstr>
      <vt:lpstr>Mortgage Delinquency and Default Resolution Counseling </vt:lpstr>
      <vt:lpstr>                Credit/Budget Management Counseling  Purpose of the program is to promote prosperity for Delawareans, especially Low to Moderate Income (LM) and neighborhoods; Utilizing Financial literacy education, counseling/coaching. Program will address budgeting, financial basics including banking, credit, loans and identity theft.    Financial Literacy Counseling: Counselor will provide financial counseling/coaching (Financial Literacy) that will help clients stabilize their finances, rebuild credit and establish a savings plan. Clients will identify their financial goal to achieve and the counselor will assist client by creating an Action Plan to achieve their goals.  </vt:lpstr>
      <vt:lpstr> Q&amp;A  Save the Date: Date: June 4, 2021  Event: 24th Annual Fair Housing Law Forum - Fair Housing Law 101 Location: ZOOM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ABOUT HOND, INC</dc:title>
  <dc:creator>User</dc:creator>
  <cp:lastModifiedBy>User</cp:lastModifiedBy>
  <cp:revision>15</cp:revision>
  <cp:lastPrinted>2021-05-05T17:52:00Z</cp:lastPrinted>
  <dcterms:created xsi:type="dcterms:W3CDTF">2021-05-05T16:21:35Z</dcterms:created>
  <dcterms:modified xsi:type="dcterms:W3CDTF">2021-05-05T19:12:34Z</dcterms:modified>
</cp:coreProperties>
</file>