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43" d="100"/>
          <a:sy n="43" d="100"/>
        </p:scale>
        <p:origin x="72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161F1-AB08-4CDB-B54A-EB83C6B08E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C5F1D2-91A9-4815-9F8B-7E83E8AB22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D26C72-5E82-4058-A385-7834256C7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E0F1-3334-49BF-9723-C2C71AC635A1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8631F1-A23D-42E3-A5B1-7E2700981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DA30C8-278D-45E9-8BAA-EBC77098E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DD58-F859-44D3-B877-D49A35DA8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89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8D416-6096-4928-B63A-AF7B6117F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02B06F-7CAC-4A3D-824A-A23325B710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C24CEB-00A0-4B45-9A1B-FE307371E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E0F1-3334-49BF-9723-C2C71AC635A1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9966D-2E03-4B1F-BB26-6AC59C78B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82BEBE-3927-4033-8604-20453E05D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DD58-F859-44D3-B877-D49A35DA8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899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66D795-F9F6-4B53-8368-F7CBDE6774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E51FC4-234F-448F-9D39-FB7BADE55A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D13EBA-C957-4ADE-B5C3-8812A547C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E0F1-3334-49BF-9723-C2C71AC635A1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F5CE5E-4D30-4FCC-B7DA-F620A9CB6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1B825F-FC4A-499C-841E-6D3BCEC06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DD58-F859-44D3-B877-D49A35DA8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728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8A84C-415F-4C3F-B28C-F43A2593C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20F8B1-E410-460C-BBD1-266A40B5E8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186D9C-EACA-45E1-9FD7-3BEFF15F4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E0F1-3334-49BF-9723-C2C71AC635A1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1D74AB-2D23-419A-A87F-F75E191D8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7FBC37-B62D-485B-95D1-5A1FAA447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DD58-F859-44D3-B877-D49A35DA8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422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584B0-D77A-4F62-B3A9-C720C7A96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3E97A6-DD9D-432E-B23D-CE8AC4F546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3D6D08-25A4-43A0-8D6F-0810709A5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E0F1-3334-49BF-9723-C2C71AC635A1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0989A2-FBB4-419C-A6BA-2BF48122E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52D202-3E2D-4222-80B3-F5E06E761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DD58-F859-44D3-B877-D49A35DA8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649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1AABA-6901-452C-90BE-5E21F9767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59703F-93DA-4B77-93BE-DAF5645815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9876C7-6480-4F66-8BCC-6E2FF69245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727CE1-B68C-4A38-B813-3814EBAE3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E0F1-3334-49BF-9723-C2C71AC635A1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5A0771-F42B-43AB-85E0-DC3CA7941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49A388-A986-47F0-85DE-E5255B84C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DD58-F859-44D3-B877-D49A35DA8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239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6768A-74B1-4C81-9A9C-C65449310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EA37BE-948B-445B-AD06-A5BE805A3F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F27F11-D61F-4548-AA1C-DD5BBB3737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D5E0ED-9C6C-45E9-9DC6-2E7FC01982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91743F-5DA1-488B-AC7F-6399C7A398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BAEE79-B549-42C4-A672-D283AF366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E0F1-3334-49BF-9723-C2C71AC635A1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B10431-EC35-4F8C-A04A-68F33BE50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47A60C-1513-4F8E-A8B3-849A7C9F6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DD58-F859-44D3-B877-D49A35DA8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291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881EF-930C-48EA-A978-79D021435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4C6DE6-75E8-43B0-8EA6-CD8ACFF31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E0F1-3334-49BF-9723-C2C71AC635A1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B144DA-C7F9-4E7B-BA6D-738570696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2585E4-513D-4E9E-A9AA-97C8743C1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DD58-F859-44D3-B877-D49A35DA8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473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A7088D-FFDF-4F97-B520-4CD3DAC42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E0F1-3334-49BF-9723-C2C71AC635A1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6F52CB-668A-4064-8321-A11388970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B1AF63-CFBD-4D33-91A8-E06C0B67A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DD58-F859-44D3-B877-D49A35DA8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131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7A1C6-5F87-45BD-826F-E8F5189BB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1F035-B4F9-47F8-BDFC-31A56277DA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59DE60-DB66-4213-8BF3-470E50815B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FCB5B9-BD51-45F7-9D3D-0B524050A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E0F1-3334-49BF-9723-C2C71AC635A1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11F33C-C9D6-49D3-854A-A05D6FA91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6431EE-AF61-4904-82EB-6A9909DF1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DD58-F859-44D3-B877-D49A35DA8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809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C4F09-7050-4E27-AD65-4243F30BD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FCD51D-C951-42B4-8350-A314DE1B4C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52EB11-CF37-47B8-8CC2-3BC4F1CD8B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1BB042-D407-4CAD-BEA4-E37894E13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E0F1-3334-49BF-9723-C2C71AC635A1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5F65E6-2357-4EB8-9008-A5D31D959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DB86F0-704B-4C49-BF2D-775ED64D6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DD58-F859-44D3-B877-D49A35DA8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739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4D88-5D32-4066-8FF2-1815B5330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37EF97-57F6-408B-BA00-7142FF71E8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91DEF1-36B6-4787-8027-67255EFA47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0DE0F1-3334-49BF-9723-C2C71AC635A1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C85C0E-7A06-42A3-8E49-CB3CFCA81D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680EFA-FB4C-48EA-BDE1-EA6D57803C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B4DD58-F859-44D3-B877-D49A35DA8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0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114F5-2A7B-479F-9361-71251ABD5D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63933"/>
            <a:ext cx="9144000" cy="2387600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r>
              <a:rPr lang="en-US" dirty="0"/>
              <a:t>Synopsis of </a:t>
            </a:r>
            <a:br>
              <a:rPr lang="en-US" dirty="0"/>
            </a:br>
            <a:r>
              <a:rPr lang="en-US" dirty="0"/>
              <a:t>FY 2020 </a:t>
            </a:r>
            <a:br>
              <a:rPr lang="en-US" dirty="0"/>
            </a:br>
            <a:r>
              <a:rPr lang="en-US" dirty="0"/>
              <a:t>Comprehensive Annual Financial Report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3EE64B-FFB6-48F6-9EA0-370450B24A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7499"/>
            <a:ext cx="9144000" cy="919628"/>
          </a:xfrm>
        </p:spPr>
        <p:txBody>
          <a:bodyPr/>
          <a:lstStyle/>
          <a:p>
            <a:r>
              <a:rPr lang="en-US" dirty="0"/>
              <a:t>March 1, 2021</a:t>
            </a:r>
          </a:p>
          <a:p>
            <a:r>
              <a:rPr lang="en-US" dirty="0"/>
              <a:t>City Council Finance Committee</a:t>
            </a:r>
          </a:p>
        </p:txBody>
      </p:sp>
    </p:spTree>
    <p:extLst>
      <p:ext uri="{BB962C8B-B14F-4D97-AF65-F5344CB8AC3E}">
        <p14:creationId xmlns:p14="http://schemas.microsoft.com/office/powerpoint/2010/main" val="1807741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9716F-9C82-46AD-85D5-FD2581838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9340"/>
            <a:ext cx="10515600" cy="750611"/>
          </a:xfrm>
        </p:spPr>
        <p:txBody>
          <a:bodyPr/>
          <a:lstStyle/>
          <a:p>
            <a:pPr algn="ctr"/>
            <a:r>
              <a:rPr lang="en-US" dirty="0"/>
              <a:t>General Fund Balance Sheet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81A978-43BB-408C-BFEE-806926F5AC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7512" y="864066"/>
            <a:ext cx="8226287" cy="5419288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r>
              <a:rPr lang="en-US" dirty="0"/>
              <a:t>Assets:  			$75,839,675</a:t>
            </a:r>
          </a:p>
          <a:p>
            <a:endParaRPr lang="en-US" dirty="0"/>
          </a:p>
          <a:p>
            <a:r>
              <a:rPr lang="en-US" dirty="0"/>
              <a:t>Liabilities: 			$12,897,215</a:t>
            </a:r>
          </a:p>
          <a:p>
            <a:r>
              <a:rPr lang="en-US" dirty="0"/>
              <a:t>Deferred Revenues: 	$14,997,262</a:t>
            </a:r>
          </a:p>
          <a:p>
            <a:r>
              <a:rPr lang="en-US" dirty="0"/>
              <a:t>Fund Balance:		</a:t>
            </a:r>
            <a:r>
              <a:rPr lang="en-US" u="sng" dirty="0"/>
              <a:t>$47,945,198</a:t>
            </a:r>
          </a:p>
          <a:p>
            <a:pPr lvl="1"/>
            <a:r>
              <a:rPr lang="en-US" sz="2600" dirty="0"/>
              <a:t>Total			$  75,839,675</a:t>
            </a:r>
          </a:p>
          <a:p>
            <a:endParaRPr lang="en-US" dirty="0"/>
          </a:p>
          <a:p>
            <a:r>
              <a:rPr lang="en-US" dirty="0"/>
              <a:t>Fund Balance Increased by $1,348,382</a:t>
            </a:r>
          </a:p>
          <a:p>
            <a:pPr lvl="1"/>
            <a:r>
              <a:rPr lang="en-US" dirty="0"/>
              <a:t>FY 2019 - $46,596,816</a:t>
            </a:r>
          </a:p>
          <a:p>
            <a:pPr lvl="1"/>
            <a:r>
              <a:rPr lang="en-US" dirty="0"/>
              <a:t>FY 2020 - $47,945,198</a:t>
            </a:r>
          </a:p>
          <a:p>
            <a:pPr lvl="2"/>
            <a:r>
              <a:rPr lang="en-US" dirty="0"/>
              <a:t>Includes:</a:t>
            </a:r>
          </a:p>
          <a:p>
            <a:pPr lvl="3"/>
            <a:r>
              <a:rPr lang="en-US" dirty="0"/>
              <a:t>$16,350,105 for the Budget Reserve Account</a:t>
            </a:r>
          </a:p>
          <a:p>
            <a:pPr lvl="3"/>
            <a:r>
              <a:rPr lang="en-US" dirty="0"/>
              <a:t>$2,869,385 for advance to Motor Vehicle Fund</a:t>
            </a:r>
          </a:p>
          <a:p>
            <a:pPr lvl="3"/>
            <a:r>
              <a:rPr lang="en-US" dirty="0"/>
              <a:t>$28,725,708 Tax Stabilization Fund</a:t>
            </a:r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12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B5A89-9079-4D10-BB7F-C61C375F3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FY 2020 General Fund Income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A73C1F-5405-4A74-8F58-805119AAA1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0990" y="1825625"/>
            <a:ext cx="9882809" cy="4351338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Revenues - 				 $167,198,740</a:t>
            </a:r>
          </a:p>
          <a:p>
            <a:pPr lvl="1"/>
            <a:r>
              <a:rPr lang="en-US" dirty="0"/>
              <a:t>Expenditures* - 				(</a:t>
            </a:r>
            <a:r>
              <a:rPr lang="en-US" u="sng" dirty="0"/>
              <a:t>$163,373,975)</a:t>
            </a:r>
          </a:p>
          <a:p>
            <a:pPr lvl="1"/>
            <a:r>
              <a:rPr lang="en-US" dirty="0"/>
              <a:t>Total Surplus				 $     3,824,765</a:t>
            </a:r>
          </a:p>
          <a:p>
            <a:pPr lvl="1"/>
            <a:r>
              <a:rPr lang="en-US" dirty="0"/>
              <a:t>Other Financing Sources /(Uses)**  	</a:t>
            </a:r>
            <a:r>
              <a:rPr lang="en-US" u="sng" dirty="0"/>
              <a:t>($     2,476,383)</a:t>
            </a:r>
          </a:p>
          <a:p>
            <a:pPr lvl="1"/>
            <a:r>
              <a:rPr lang="en-US" sz="2600" dirty="0"/>
              <a:t>Change in Fund Balance 		$     1,348,382</a:t>
            </a:r>
          </a:p>
          <a:p>
            <a:pPr lvl="1"/>
            <a:r>
              <a:rPr lang="en-US" dirty="0"/>
              <a:t>Includes:  </a:t>
            </a:r>
          </a:p>
          <a:p>
            <a:pPr marL="914400" lvl="2" indent="0">
              <a:buNone/>
            </a:pPr>
            <a:r>
              <a:rPr lang="en-US" dirty="0"/>
              <a:t>* $2.8 million in CARES Act Revenue and Expenditures (reimbursements)</a:t>
            </a:r>
          </a:p>
          <a:p>
            <a:pPr marL="914400" lvl="2" indent="0">
              <a:buNone/>
            </a:pPr>
            <a:r>
              <a:rPr lang="en-US" dirty="0"/>
              <a:t>**$3.4 million in additional funds from a Bond Anticipation Note</a:t>
            </a:r>
          </a:p>
          <a:p>
            <a:pPr marL="914400" lvl="2" indent="0">
              <a:buNone/>
            </a:pPr>
            <a:r>
              <a:rPr lang="en-US" dirty="0"/>
              <a:t>**Satisfaction of the Wilmington Housing Partnership obligation - $3.3 million</a:t>
            </a:r>
          </a:p>
          <a:p>
            <a:pPr marL="914400" lvl="2" indent="0">
              <a:buNone/>
            </a:pPr>
            <a:r>
              <a:rPr lang="en-US" dirty="0"/>
              <a:t>**Accounting adjustment for integration of Internal Service liabilities for Information Technology and Communications - $2.1 million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825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01D1C-D5BC-4194-BD01-521F4FFCC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470" y="297342"/>
            <a:ext cx="10515600" cy="767389"/>
          </a:xfrm>
        </p:spPr>
        <p:txBody>
          <a:bodyPr/>
          <a:lstStyle/>
          <a:p>
            <a:pPr algn="ctr"/>
            <a:r>
              <a:rPr lang="en-US" dirty="0"/>
              <a:t>Water Sewer Fund  Balance Sheet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2876D6-FA64-4FF4-B639-5055C50232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2956" y="1428439"/>
            <a:ext cx="8557591" cy="4960559"/>
          </a:xfrm>
        </p:spPr>
        <p:txBody>
          <a:bodyPr>
            <a:normAutofit fontScale="70000" lnSpcReduction="20000"/>
          </a:bodyPr>
          <a:lstStyle/>
          <a:p>
            <a:r>
              <a:rPr lang="en-US" sz="3100" dirty="0"/>
              <a:t>Assets:  			$421,239,926</a:t>
            </a:r>
          </a:p>
          <a:p>
            <a:r>
              <a:rPr lang="en-US" sz="3100" dirty="0"/>
              <a:t>Deferred Amounts:		</a:t>
            </a:r>
            <a:r>
              <a:rPr lang="en-US" sz="3100" u="sng" dirty="0"/>
              <a:t>$     3,412,335</a:t>
            </a:r>
          </a:p>
          <a:p>
            <a:pPr lvl="1"/>
            <a:r>
              <a:rPr lang="en-US" sz="3100" dirty="0"/>
              <a:t>Total			$424,652,261</a:t>
            </a:r>
          </a:p>
          <a:p>
            <a:endParaRPr lang="en-US" sz="3100" dirty="0"/>
          </a:p>
          <a:p>
            <a:r>
              <a:rPr lang="en-US" sz="3100" dirty="0"/>
              <a:t>Liabilities: 			$247,437,561</a:t>
            </a:r>
          </a:p>
          <a:p>
            <a:r>
              <a:rPr lang="en-US" sz="3100" dirty="0"/>
              <a:t>Deferred Amounts: 		$        307,754 (for pensions)</a:t>
            </a:r>
          </a:p>
          <a:p>
            <a:r>
              <a:rPr lang="en-US" sz="3100" dirty="0"/>
              <a:t>Net Position:			</a:t>
            </a:r>
            <a:r>
              <a:rPr lang="en-US" sz="3100" u="sng" dirty="0"/>
              <a:t>$176,843,945 </a:t>
            </a:r>
            <a:r>
              <a:rPr lang="en-US" sz="3100" dirty="0"/>
              <a:t>(See below)</a:t>
            </a:r>
          </a:p>
          <a:p>
            <a:pPr lvl="1"/>
            <a:r>
              <a:rPr lang="en-US" sz="3100" dirty="0"/>
              <a:t>Total			$ 424,652,261</a:t>
            </a:r>
          </a:p>
          <a:p>
            <a:endParaRPr lang="en-US" dirty="0"/>
          </a:p>
          <a:p>
            <a:r>
              <a:rPr lang="en-US" dirty="0"/>
              <a:t>Net Position Increased by </a:t>
            </a:r>
            <a:r>
              <a:rPr lang="en-US"/>
              <a:t>$6,366,848</a:t>
            </a:r>
            <a:endParaRPr lang="en-US" dirty="0"/>
          </a:p>
          <a:p>
            <a:pPr lvl="1"/>
            <a:r>
              <a:rPr lang="en-US" dirty="0"/>
              <a:t>FY 2019 - $170,477,098</a:t>
            </a:r>
          </a:p>
          <a:p>
            <a:pPr lvl="1"/>
            <a:r>
              <a:rPr lang="en-US" dirty="0"/>
              <a:t>FY 2020 - $176,843,946</a:t>
            </a:r>
          </a:p>
          <a:p>
            <a:pPr lvl="2"/>
            <a:r>
              <a:rPr lang="en-US" dirty="0"/>
              <a:t>Includes:</a:t>
            </a:r>
          </a:p>
          <a:p>
            <a:pPr lvl="3"/>
            <a:r>
              <a:rPr lang="en-US" dirty="0"/>
              <a:t>$141,533,806 in net investment in capital assets</a:t>
            </a:r>
          </a:p>
          <a:p>
            <a:pPr lvl="3"/>
            <a:r>
              <a:rPr lang="en-US" dirty="0"/>
              <a:t>$     9,409,512 Operations and Maintenance Reserve</a:t>
            </a:r>
          </a:p>
          <a:p>
            <a:pPr lvl="3"/>
            <a:r>
              <a:rPr lang="en-US" dirty="0"/>
              <a:t>$  25,900,628 in Rate Stabilization Reserve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105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4BE82-A7B9-42F8-B3A2-3FEB41581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Water Sewer Fund Income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A5F613-6EB0-48EB-93A8-7F10F53DA0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2382" y="1825625"/>
            <a:ext cx="9021417" cy="4351338"/>
          </a:xfrm>
        </p:spPr>
        <p:txBody>
          <a:bodyPr/>
          <a:lstStyle/>
          <a:p>
            <a:r>
              <a:rPr lang="en-US" dirty="0"/>
              <a:t>FY 2020 Increase in Net Position -     $6,366,848</a:t>
            </a:r>
          </a:p>
          <a:p>
            <a:endParaRPr lang="en-US" dirty="0"/>
          </a:p>
          <a:p>
            <a:pPr lvl="1"/>
            <a:r>
              <a:rPr lang="en-US" dirty="0"/>
              <a:t>Revenues - 				$ 78,823,612</a:t>
            </a:r>
          </a:p>
          <a:p>
            <a:pPr lvl="1"/>
            <a:r>
              <a:rPr lang="en-US" dirty="0"/>
              <a:t>Expenditures - 				($73,300,572)</a:t>
            </a:r>
          </a:p>
          <a:p>
            <a:pPr lvl="1"/>
            <a:r>
              <a:rPr lang="en-US" dirty="0"/>
              <a:t>Non-operating Revenues (expenses)	($  5,748,801)</a:t>
            </a:r>
          </a:p>
          <a:p>
            <a:pPr lvl="1"/>
            <a:r>
              <a:rPr lang="en-US" dirty="0"/>
              <a:t>Capital Grants and Contributions	 $   6,592,609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552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517B4-F33E-41C9-9544-B2759D142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Long Term Debt Obligations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69DF2F-12B8-48E1-AC95-982BD74660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691191" cy="4351338"/>
          </a:xfrm>
        </p:spPr>
        <p:txBody>
          <a:bodyPr/>
          <a:lstStyle/>
          <a:p>
            <a:r>
              <a:rPr lang="en-US" dirty="0"/>
              <a:t>The City’s total net general obligation debt decreased to $295,940,402, a decrease of $10,023,732. </a:t>
            </a:r>
          </a:p>
          <a:p>
            <a:endParaRPr lang="en-US" dirty="0"/>
          </a:p>
          <a:p>
            <a:r>
              <a:rPr lang="en-US" dirty="0"/>
              <a:t>Water and sewer projects had a net decrease in debt of $8,715,927 and governmental capital projects had a net decrease in debt of $1,307,805.</a:t>
            </a:r>
          </a:p>
          <a:p>
            <a:endParaRPr lang="en-US" dirty="0"/>
          </a:p>
          <a:p>
            <a:r>
              <a:rPr lang="en-US" dirty="0"/>
              <a:t>The City’s governmental funds debt service payments of $16,268,387 in fiscal year 2020 were within the statutory debt limit of $29,294,492.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378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424</Words>
  <Application>Microsoft Office PowerPoint</Application>
  <PresentationFormat>Widescreen</PresentationFormat>
  <Paragraphs>60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  Synopsis of  FY 2020  Comprehensive Annual Financial Report </vt:lpstr>
      <vt:lpstr>General Fund Balance Sheet</vt:lpstr>
      <vt:lpstr>FY 2020 General Fund Income Statement</vt:lpstr>
      <vt:lpstr>Water Sewer Fund  Balance Sheet</vt:lpstr>
      <vt:lpstr>Water Sewer Fund Income Statement</vt:lpstr>
      <vt:lpstr>Long Term Debt Obligations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Synopsis of  FY 2020  Comprehensive Annual Financial Report </dc:title>
  <dc:creator>Brett Taylor</dc:creator>
  <cp:lastModifiedBy>Brett Taylor</cp:lastModifiedBy>
  <cp:revision>18</cp:revision>
  <dcterms:created xsi:type="dcterms:W3CDTF">2021-02-24T19:25:52Z</dcterms:created>
  <dcterms:modified xsi:type="dcterms:W3CDTF">2021-03-01T19:57:27Z</dcterms:modified>
</cp:coreProperties>
</file>