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8" r:id="rId9"/>
    <p:sldId id="263"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6000"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notesViewPr>
    <p:cSldViewPr snapToGrid="0">
      <p:cViewPr>
        <p:scale>
          <a:sx n="168" d="100"/>
          <a:sy n="168" d="100"/>
        </p:scale>
        <p:origin x="2088" y="-13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FCD9D7-9337-4EE2-B4BE-560B85683C08}" type="datetimeFigureOut">
              <a:rPr lang="en-US" smtClean="0"/>
              <a:t>1/22/2021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9FF23C-FD6C-42FA-9E0F-68BEA6EC34B4}" type="slidenum">
              <a:rPr lang="en-US" smtClean="0"/>
              <a:t>‹#›</a:t>
            </a:fld>
            <a:endParaRPr lang="en-US"/>
          </a:p>
        </p:txBody>
      </p:sp>
    </p:spTree>
    <p:extLst>
      <p:ext uri="{BB962C8B-B14F-4D97-AF65-F5344CB8AC3E}">
        <p14:creationId xmlns:p14="http://schemas.microsoft.com/office/powerpoint/2010/main" val="205027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Having just shared a retrospective on the work of the WCAC, with your permission, I’d like now to take just a few more minutes to share this prospective on the WCAC, the work in which we will be engaged going forward.</a:t>
            </a:r>
          </a:p>
          <a:p>
            <a:endParaRPr lang="en-US" dirty="0"/>
          </a:p>
        </p:txBody>
      </p:sp>
      <p:sp>
        <p:nvSpPr>
          <p:cNvPr id="4" name="Slide Number Placeholder 3"/>
          <p:cNvSpPr>
            <a:spLocks noGrp="1"/>
          </p:cNvSpPr>
          <p:nvPr>
            <p:ph type="sldNum" sz="quarter" idx="5"/>
          </p:nvPr>
        </p:nvSpPr>
        <p:spPr/>
        <p:txBody>
          <a:bodyPr/>
          <a:lstStyle/>
          <a:p>
            <a:fld id="{909FF23C-FD6C-42FA-9E0F-68BEA6EC34B4}" type="slidenum">
              <a:rPr lang="en-US" smtClean="0"/>
              <a:t>1</a:t>
            </a:fld>
            <a:endParaRPr lang="en-US"/>
          </a:p>
        </p:txBody>
      </p:sp>
    </p:spTree>
    <p:extLst>
      <p:ext uri="{BB962C8B-B14F-4D97-AF65-F5344CB8AC3E}">
        <p14:creationId xmlns:p14="http://schemas.microsoft.com/office/powerpoint/2010/main" val="37552922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and we’ll be happy to respond to your questions.</a:t>
            </a:r>
          </a:p>
        </p:txBody>
      </p:sp>
      <p:sp>
        <p:nvSpPr>
          <p:cNvPr id="4" name="Slide Number Placeholder 3"/>
          <p:cNvSpPr>
            <a:spLocks noGrp="1"/>
          </p:cNvSpPr>
          <p:nvPr>
            <p:ph type="sldNum" sz="quarter" idx="5"/>
          </p:nvPr>
        </p:nvSpPr>
        <p:spPr/>
        <p:txBody>
          <a:bodyPr/>
          <a:lstStyle/>
          <a:p>
            <a:fld id="{909FF23C-FD6C-42FA-9E0F-68BEA6EC34B4}" type="slidenum">
              <a:rPr lang="en-US" smtClean="0"/>
              <a:t>10</a:t>
            </a:fld>
            <a:endParaRPr lang="en-US"/>
          </a:p>
        </p:txBody>
      </p:sp>
    </p:spTree>
    <p:extLst>
      <p:ext uri="{BB962C8B-B14F-4D97-AF65-F5344CB8AC3E}">
        <p14:creationId xmlns:p14="http://schemas.microsoft.com/office/powerpoint/2010/main" val="51950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we established the Wilmington Community Advisory Council (WCAC) in November of 2016, we established then that the goals of the WCAC would be achieved through the work of partner community organizations.  So we will continue to work with and on behalf of these organizations.</a:t>
            </a:r>
          </a:p>
        </p:txBody>
      </p:sp>
      <p:sp>
        <p:nvSpPr>
          <p:cNvPr id="4" name="Slide Number Placeholder 3"/>
          <p:cNvSpPr>
            <a:spLocks noGrp="1"/>
          </p:cNvSpPr>
          <p:nvPr>
            <p:ph type="sldNum" sz="quarter" idx="5"/>
          </p:nvPr>
        </p:nvSpPr>
        <p:spPr/>
        <p:txBody>
          <a:bodyPr/>
          <a:lstStyle/>
          <a:p>
            <a:fld id="{909FF23C-FD6C-42FA-9E0F-68BEA6EC34B4}" type="slidenum">
              <a:rPr lang="en-US" smtClean="0"/>
              <a:t>2</a:t>
            </a:fld>
            <a:endParaRPr lang="en-US"/>
          </a:p>
        </p:txBody>
      </p:sp>
    </p:spTree>
    <p:extLst>
      <p:ext uri="{BB962C8B-B14F-4D97-AF65-F5344CB8AC3E}">
        <p14:creationId xmlns:p14="http://schemas.microsoft.com/office/powerpoint/2010/main" val="2326376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26615"/>
          </a:xfrm>
        </p:spPr>
        <p:txBody>
          <a:bodyPr/>
          <a:lstStyle/>
          <a:p>
            <a:r>
              <a:rPr lang="en-US" dirty="0"/>
              <a:t>Shortly after COVID-19 was recognized as a serious crisis back in March of last year, the WCAC was contacted by a representative from the State’s Department of Health and Social Services and the University of Delaware’s Partnership for Healthy Communities to head up an effort to ameliorate the disproportionate, ravaging impact of COVID-19 on Black and Brown communities in Wilmington.  By utilizing our extensive network of partners, we were called upon to m</a:t>
            </a:r>
            <a:r>
              <a:rPr lang="en-US" sz="1200" dirty="0">
                <a:effectLst/>
                <a:latin typeface="Cambria" panose="02040503050406030204" pitchFamily="18" charset="0"/>
                <a:ea typeface="Cambria" panose="02040503050406030204" pitchFamily="18" charset="0"/>
                <a:cs typeface="Times New Roman" panose="02020603050405020304" pitchFamily="18" charset="0"/>
              </a:rPr>
              <a:t>obilize and align efforts for communication, outreach, screening, testing, now vaccination adoption, and compliance with CDC and State guidelines. </a:t>
            </a:r>
          </a:p>
          <a:p>
            <a:endParaRPr lang="en-US" dirty="0">
              <a:latin typeface="Cambria" panose="02040503050406030204" pitchFamily="18" charset="0"/>
              <a:ea typeface="Cambria" panose="02040503050406030204" pitchFamily="18" charset="0"/>
              <a:cs typeface="Times New Roman" panose="02020603050405020304" pitchFamily="18" charset="0"/>
            </a:endParaRPr>
          </a:p>
          <a:p>
            <a:r>
              <a:rPr lang="en-US" sz="1200" dirty="0">
                <a:effectLst/>
                <a:latin typeface="Cambria" panose="02040503050406030204" pitchFamily="18" charset="0"/>
                <a:ea typeface="Cambria" panose="02040503050406030204" pitchFamily="18" charset="0"/>
                <a:cs typeface="Times New Roman" panose="02020603050405020304" pitchFamily="18" charset="0"/>
              </a:rPr>
              <a:t>This work has now been expanded to include similar efforts across all of New Castle County, through a partnership that involves State agencies, the City of Wilmington, New Castle County, and community organizations throughout our city. </a:t>
            </a:r>
          </a:p>
          <a:p>
            <a:endParaRPr lang="en-US" dirty="0">
              <a:latin typeface="Cambria" panose="02040503050406030204" pitchFamily="18" charset="0"/>
              <a:ea typeface="Cambria" panose="02040503050406030204" pitchFamily="18" charset="0"/>
              <a:cs typeface="Times New Roman" panose="02020603050405020304" pitchFamily="18" charset="0"/>
            </a:endParaRPr>
          </a:p>
          <a:p>
            <a:r>
              <a:rPr lang="en-US" sz="1200" dirty="0">
                <a:effectLst/>
                <a:latin typeface="Cambria" panose="02040503050406030204" pitchFamily="18" charset="0"/>
                <a:ea typeface="Cambria" panose="02040503050406030204" pitchFamily="18" charset="0"/>
                <a:cs typeface="Times New Roman" panose="02020603050405020304" pitchFamily="18" charset="0"/>
              </a:rPr>
              <a:t>Yo</a:t>
            </a:r>
            <a:r>
              <a:rPr lang="en-US" dirty="0">
                <a:latin typeface="Cambria" panose="02040503050406030204" pitchFamily="18" charset="0"/>
                <a:ea typeface="Cambria" panose="02040503050406030204" pitchFamily="18" charset="0"/>
                <a:cs typeface="Times New Roman" panose="02020603050405020304" pitchFamily="18" charset="0"/>
              </a:rPr>
              <a:t>u might ask how does this work align with our work on violence prevention. Violence in our community is driven by the social determinants of health, including education, income, access to safe and affordable housing, and the like. The gaps in these social determinants in the Black and Brown communities became more apparent with the on-set of COVID-19. With our previous experience in building community capacity to address violence, it was a natural pivot for us to focus energy on addressing the impacts of the pandemic on our most vulnerable communities. </a:t>
            </a:r>
            <a:endParaRPr lang="en-US" sz="12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09FF23C-FD6C-42FA-9E0F-68BEA6EC34B4}" type="slidenum">
              <a:rPr lang="en-US" smtClean="0"/>
              <a:t>3</a:t>
            </a:fld>
            <a:endParaRPr lang="en-US"/>
          </a:p>
        </p:txBody>
      </p:sp>
    </p:spTree>
    <p:extLst>
      <p:ext uri="{BB962C8B-B14F-4D97-AF65-F5344CB8AC3E}">
        <p14:creationId xmlns:p14="http://schemas.microsoft.com/office/powerpoint/2010/main" val="617114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089400"/>
          </a:xfrm>
        </p:spPr>
        <p:txBody>
          <a:bodyPr/>
          <a:lstStyle/>
          <a:p>
            <a:r>
              <a:rPr lang="en-US" dirty="0"/>
              <a:t>In late spring of 2020, following the public execution of George Floyd, the WCAC entered into a partnership with the United Way of Delaware in the establishment of the Delaware Racial Justice Collaborative (RJC).</a:t>
            </a:r>
          </a:p>
          <a:p>
            <a:endParaRPr lang="en-US" b="0" i="0" dirty="0">
              <a:effectLst/>
              <a:latin typeface="Open Sans"/>
            </a:endParaRPr>
          </a:p>
          <a:p>
            <a:r>
              <a:rPr lang="en-US" b="0" i="0" dirty="0">
                <a:effectLst/>
                <a:latin typeface="Open Sans"/>
              </a:rPr>
              <a:t>The Collaborative includes more than 200 leaders (and counting) from grassroots, civic and nonprofit organizations from throughout Delaware. Its </a:t>
            </a:r>
            <a:br>
              <a:rPr lang="en-US" dirty="0"/>
            </a:br>
            <a:r>
              <a:rPr lang="en-US" b="0" i="0" dirty="0">
                <a:effectLst/>
                <a:latin typeface="Open Sans"/>
              </a:rPr>
              <a:t>strategic objective is to drive transformative gains in racial equity and social justice across Delaware by eliminating those government, corporate, and social policies and practices that enable systemic racism and replacing them with those that achieve and sustain equitable opportunities and outcomes for all. </a:t>
            </a:r>
            <a:br>
              <a:rPr lang="en-US" dirty="0"/>
            </a:br>
            <a:r>
              <a:rPr lang="en-US" b="0" i="0" dirty="0">
                <a:effectLst/>
                <a:latin typeface="Open Sans"/>
              </a:rPr>
              <a:t> </a:t>
            </a:r>
            <a:br>
              <a:rPr lang="en-US" dirty="0"/>
            </a:br>
            <a:r>
              <a:rPr lang="en-US" dirty="0"/>
              <a:t>We are focused on fostering racial justice and equity in and through:</a:t>
            </a:r>
          </a:p>
          <a:p>
            <a:pPr marL="171450" indent="-171450">
              <a:buFont typeface="Arial" panose="020B0604020202020204" pitchFamily="34" charset="0"/>
              <a:buChar char="•"/>
            </a:pPr>
            <a:r>
              <a:rPr lang="en-US" dirty="0"/>
              <a:t>Education</a:t>
            </a:r>
          </a:p>
          <a:p>
            <a:pPr marL="171450" indent="-171450">
              <a:buFont typeface="Arial" panose="020B0604020202020204" pitchFamily="34" charset="0"/>
              <a:buChar char="•"/>
            </a:pPr>
            <a:r>
              <a:rPr lang="en-US" dirty="0"/>
              <a:t>Wealth Creation</a:t>
            </a:r>
          </a:p>
          <a:p>
            <a:pPr marL="171450" indent="-171450">
              <a:buFont typeface="Arial" panose="020B0604020202020204" pitchFamily="34" charset="0"/>
              <a:buChar char="•"/>
            </a:pPr>
            <a:r>
              <a:rPr lang="en-US" dirty="0"/>
              <a:t>Criminal Justice Reform</a:t>
            </a:r>
          </a:p>
          <a:p>
            <a:pPr marL="171450" indent="-171450">
              <a:buFont typeface="Arial" panose="020B0604020202020204" pitchFamily="34" charset="0"/>
              <a:buChar char="•"/>
            </a:pPr>
            <a:r>
              <a:rPr lang="en-US" dirty="0"/>
              <a:t>Diversity and Inclusion</a:t>
            </a:r>
          </a:p>
          <a:p>
            <a:pPr marL="171450" indent="-171450">
              <a:buFont typeface="Arial" panose="020B0604020202020204" pitchFamily="34" charset="0"/>
              <a:buChar char="•"/>
            </a:pPr>
            <a:r>
              <a:rPr lang="en-US" dirty="0"/>
              <a:t>Policy Changes</a:t>
            </a:r>
          </a:p>
          <a:p>
            <a:pPr marL="171450" indent="-171450">
              <a:buFont typeface="Arial" panose="020B0604020202020204" pitchFamily="34" charset="0"/>
              <a:buChar char="•"/>
            </a:pPr>
            <a:r>
              <a:rPr lang="en-US" dirty="0"/>
              <a:t>Youth Development</a:t>
            </a:r>
          </a:p>
          <a:p>
            <a:pPr marL="171450" indent="-171450">
              <a:buFont typeface="Arial" panose="020B0604020202020204" pitchFamily="34" charset="0"/>
              <a:buChar char="•"/>
            </a:pPr>
            <a:r>
              <a:rPr lang="en-US" dirty="0"/>
              <a:t>Health</a:t>
            </a:r>
          </a:p>
          <a:p>
            <a:pPr marL="171450" indent="-171450">
              <a:buFont typeface="Arial" panose="020B0604020202020204" pitchFamily="34" charset="0"/>
              <a:buChar char="•"/>
            </a:pPr>
            <a:endParaRPr lang="en-US" dirty="0"/>
          </a:p>
          <a:p>
            <a:r>
              <a:rPr lang="en-US" dirty="0"/>
              <a:t>-- All supported with resources in a newly established “Social Justice Fund”</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09FF23C-FD6C-42FA-9E0F-68BEA6EC34B4}" type="slidenum">
              <a:rPr lang="en-US" smtClean="0"/>
              <a:t>4</a:t>
            </a:fld>
            <a:endParaRPr lang="en-US"/>
          </a:p>
        </p:txBody>
      </p:sp>
    </p:spTree>
    <p:extLst>
      <p:ext uri="{BB962C8B-B14F-4D97-AF65-F5344CB8AC3E}">
        <p14:creationId xmlns:p14="http://schemas.microsoft.com/office/powerpoint/2010/main" val="2463331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best manage what we do, we believe we must better measure what we do.  Thus, we will continue to work with Dr. Dorothy Dillard from Delaware State University to improve our approach to performance measurement and evaluation. This is, of course, contingent on having adequate resources to support that engagement. </a:t>
            </a:r>
          </a:p>
        </p:txBody>
      </p:sp>
      <p:sp>
        <p:nvSpPr>
          <p:cNvPr id="4" name="Slide Number Placeholder 3"/>
          <p:cNvSpPr>
            <a:spLocks noGrp="1"/>
          </p:cNvSpPr>
          <p:nvPr>
            <p:ph type="sldNum" sz="quarter" idx="5"/>
          </p:nvPr>
        </p:nvSpPr>
        <p:spPr/>
        <p:txBody>
          <a:bodyPr/>
          <a:lstStyle/>
          <a:p>
            <a:fld id="{909FF23C-FD6C-42FA-9E0F-68BEA6EC34B4}" type="slidenum">
              <a:rPr lang="en-US" smtClean="0"/>
              <a:t>5</a:t>
            </a:fld>
            <a:endParaRPr lang="en-US"/>
          </a:p>
        </p:txBody>
      </p:sp>
    </p:spTree>
    <p:extLst>
      <p:ext uri="{BB962C8B-B14F-4D97-AF65-F5344CB8AC3E}">
        <p14:creationId xmlns:p14="http://schemas.microsoft.com/office/powerpoint/2010/main" val="870607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lot has already been done regarding securing funding support, as seen in the next slide.</a:t>
            </a:r>
          </a:p>
        </p:txBody>
      </p:sp>
      <p:sp>
        <p:nvSpPr>
          <p:cNvPr id="4" name="Slide Number Placeholder 3"/>
          <p:cNvSpPr>
            <a:spLocks noGrp="1"/>
          </p:cNvSpPr>
          <p:nvPr>
            <p:ph type="sldNum" sz="quarter" idx="5"/>
          </p:nvPr>
        </p:nvSpPr>
        <p:spPr/>
        <p:txBody>
          <a:bodyPr/>
          <a:lstStyle/>
          <a:p>
            <a:fld id="{909FF23C-FD6C-42FA-9E0F-68BEA6EC34B4}" type="slidenum">
              <a:rPr lang="en-US" smtClean="0"/>
              <a:t>6</a:t>
            </a:fld>
            <a:endParaRPr lang="en-US"/>
          </a:p>
        </p:txBody>
      </p:sp>
    </p:spTree>
    <p:extLst>
      <p:ext uri="{BB962C8B-B14F-4D97-AF65-F5344CB8AC3E}">
        <p14:creationId xmlns:p14="http://schemas.microsoft.com/office/powerpoint/2010/main" val="1939761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my mother’s favorite phrases from the scriptures is: “May the work I’ve done, speak for me.”  These bulleted points in this slide speak to some of the important work we’ve already done on behalf of our children in Wilmington. </a:t>
            </a:r>
          </a:p>
        </p:txBody>
      </p:sp>
      <p:sp>
        <p:nvSpPr>
          <p:cNvPr id="4" name="Slide Number Placeholder 3"/>
          <p:cNvSpPr>
            <a:spLocks noGrp="1"/>
          </p:cNvSpPr>
          <p:nvPr>
            <p:ph type="sldNum" sz="quarter" idx="5"/>
          </p:nvPr>
        </p:nvSpPr>
        <p:spPr/>
        <p:txBody>
          <a:bodyPr/>
          <a:lstStyle/>
          <a:p>
            <a:fld id="{909FF23C-FD6C-42FA-9E0F-68BEA6EC34B4}" type="slidenum">
              <a:rPr lang="en-US" smtClean="0"/>
              <a:t>7</a:t>
            </a:fld>
            <a:endParaRPr lang="en-US"/>
          </a:p>
        </p:txBody>
      </p:sp>
    </p:spTree>
    <p:extLst>
      <p:ext uri="{BB962C8B-B14F-4D97-AF65-F5344CB8AC3E}">
        <p14:creationId xmlns:p14="http://schemas.microsoft.com/office/powerpoint/2010/main" val="9746500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major, ongoing interest of the State’s Division of Substance Abuse and Mental Health is improving its behavioral health services and delivery system.  Consequently, it has been working with a well-established organization, Health Management Associates (HMA), on a behavioral health model that it will roll out as a pilot.  About a year ago, the WCAC was asked to be a participant.  In turn, following our practice of supporting community partners that are most proximate to the affected population, the WCAC invited Network Connect and the Community Intervention Team (CIT) to join in the partnership; these two organizations were actively involved in designing the project and will manage the implementation.  In turn, they will be provided a budget of about $1.4 M which in turn will enable them to:</a:t>
            </a:r>
          </a:p>
          <a:p>
            <a:pPr marL="228600" indent="-228600">
              <a:buFont typeface="+mj-lt"/>
              <a:buAutoNum type="arabicPeriod"/>
            </a:pPr>
            <a:r>
              <a:rPr lang="en-US" dirty="0"/>
              <a:t>Employ 29 </a:t>
            </a:r>
            <a:r>
              <a:rPr lang="en-US" dirty="0" err="1"/>
              <a:t>Wilmingtonians</a:t>
            </a:r>
            <a:r>
              <a:rPr lang="en-US" dirty="0"/>
              <a:t> with an annual payroll of approximately $1,306,239</a:t>
            </a:r>
          </a:p>
          <a:p>
            <a:pPr marL="228600" indent="-228600">
              <a:buFont typeface="+mj-lt"/>
              <a:buAutoNum type="arabicPeriod"/>
            </a:pPr>
            <a:r>
              <a:rPr lang="en-US" dirty="0"/>
              <a:t>Partner with six host community sites, organizations right here in Wilmington</a:t>
            </a:r>
          </a:p>
          <a:p>
            <a:pPr marL="228600" indent="-228600">
              <a:buFont typeface="+mj-lt"/>
              <a:buAutoNum type="arabicPeriod"/>
            </a:pPr>
            <a:r>
              <a:rPr lang="en-US" dirty="0"/>
              <a:t>Provide  one-on-one support to youth and families who are facing life challenges in developing coping strategies and making connections to behavioral health and other community resources. </a:t>
            </a:r>
          </a:p>
        </p:txBody>
      </p:sp>
      <p:sp>
        <p:nvSpPr>
          <p:cNvPr id="4" name="Slide Number Placeholder 3"/>
          <p:cNvSpPr>
            <a:spLocks noGrp="1"/>
          </p:cNvSpPr>
          <p:nvPr>
            <p:ph type="sldNum" sz="quarter" idx="5"/>
          </p:nvPr>
        </p:nvSpPr>
        <p:spPr/>
        <p:txBody>
          <a:bodyPr/>
          <a:lstStyle/>
          <a:p>
            <a:fld id="{909FF23C-FD6C-42FA-9E0F-68BEA6EC34B4}" type="slidenum">
              <a:rPr lang="en-US" smtClean="0"/>
              <a:t>8</a:t>
            </a:fld>
            <a:endParaRPr lang="en-US"/>
          </a:p>
        </p:txBody>
      </p:sp>
    </p:spTree>
    <p:extLst>
      <p:ext uri="{BB962C8B-B14F-4D97-AF65-F5344CB8AC3E}">
        <p14:creationId xmlns:p14="http://schemas.microsoft.com/office/powerpoint/2010/main" val="2685610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669616"/>
          </a:xfrm>
        </p:spPr>
        <p:txBody>
          <a:bodyPr/>
          <a:lstStyle/>
          <a:p>
            <a:r>
              <a:rPr lang="en-US" dirty="0">
                <a:latin typeface="Cambria" panose="02040503050406030204" pitchFamily="18" charset="0"/>
                <a:cs typeface="Times New Roman" panose="02020603050405020304" pitchFamily="18" charset="0"/>
              </a:rPr>
              <a:t>And, finally, in addition to the more glamorous work described previously, there is the less glamorous, but absolutely essential work that must be done as the backbone organization for collective impact in addressing violence prevention, positive youth development, and community resilience.  These include:</a:t>
            </a:r>
          </a:p>
          <a:p>
            <a:pPr marL="171450" indent="-171450">
              <a:buFont typeface="Arial" panose="020B0604020202020204" pitchFamily="34" charset="0"/>
              <a:buChar char="•"/>
            </a:pPr>
            <a:r>
              <a:rPr lang="en-US" sz="1200" dirty="0">
                <a:effectLst/>
                <a:latin typeface="Cambria" panose="02040503050406030204" pitchFamily="18" charset="0"/>
                <a:ea typeface="Cambria" panose="02040503050406030204" pitchFamily="18" charset="0"/>
                <a:cs typeface="Times New Roman" panose="02020603050405020304" pitchFamily="18" charset="0"/>
              </a:rPr>
              <a:t>Supporting the engagement of youth to ensure that they have an active voice and are partners in the work of the WCAC and other organizations.</a:t>
            </a:r>
          </a:p>
          <a:p>
            <a:pPr marL="171450" indent="-171450">
              <a:buFont typeface="Arial" panose="020B0604020202020204" pitchFamily="34" charset="0"/>
              <a:buChar char="•"/>
            </a:pPr>
            <a:r>
              <a:rPr lang="en-US" sz="1200" dirty="0">
                <a:effectLst/>
                <a:latin typeface="Cambria" panose="02040503050406030204" pitchFamily="18" charset="0"/>
                <a:ea typeface="Cambria" panose="02040503050406030204" pitchFamily="18" charset="0"/>
                <a:cs typeface="Times New Roman" panose="02020603050405020304" pitchFamily="18" charset="0"/>
              </a:rPr>
              <a:t>Liaison with other state and local governmental entities, committees, coalitions, or other collective efforts that are focused on similar work to help high-risk children, youth, and their families in the City of Wilmington to identify and act on opportunities for collaboration. </a:t>
            </a:r>
          </a:p>
          <a:p>
            <a:pPr marL="171450" indent="-171450">
              <a:buFont typeface="Arial" panose="020B0604020202020204" pitchFamily="34" charset="0"/>
              <a:buChar char="•"/>
            </a:pPr>
            <a:r>
              <a:rPr lang="en-US" sz="1200" dirty="0">
                <a:latin typeface="Cambria" panose="02040503050406030204" pitchFamily="18" charset="0"/>
                <a:cs typeface="Times New Roman" panose="02020603050405020304" pitchFamily="18" charset="0"/>
              </a:rPr>
              <a:t>Providing staff support to all meetings of the WCAC and its working groups, including planning, recording, and following up on actions to be taken; dissemination of information; and tracking of progress.</a:t>
            </a:r>
          </a:p>
          <a:p>
            <a:pPr marL="171450" indent="-171450">
              <a:buFont typeface="Arial" panose="020B0604020202020204" pitchFamily="34" charset="0"/>
              <a:buChar char="•"/>
            </a:pPr>
            <a:r>
              <a:rPr lang="en-US" sz="1200" dirty="0">
                <a:effectLst/>
                <a:latin typeface="Cambria" panose="02040503050406030204" pitchFamily="18" charset="0"/>
                <a:ea typeface="Cambria" panose="02040503050406030204" pitchFamily="18" charset="0"/>
                <a:cs typeface="Times New Roman" panose="02020603050405020304" pitchFamily="18" charset="0"/>
              </a:rPr>
              <a:t>Providing support to the  newly established board of directors of the now 501c-3  WCAC. </a:t>
            </a:r>
          </a:p>
          <a:p>
            <a:endParaRPr lang="en-US" dirty="0">
              <a:latin typeface="Cambria" panose="02040503050406030204" pitchFamily="18" charset="0"/>
              <a:cs typeface="Times New Roman" panose="02020603050405020304" pitchFamily="18" charset="0"/>
            </a:endParaRPr>
          </a:p>
          <a:p>
            <a:r>
              <a:rPr lang="en-US" dirty="0">
                <a:latin typeface="Cambria" panose="02040503050406030204" pitchFamily="18" charset="0"/>
                <a:cs typeface="Times New Roman" panose="02020603050405020304" pitchFamily="18" charset="0"/>
              </a:rPr>
              <a:t>All the efforts we have described are based on using the collective impact model for addressing complex population level community needs. If you don’t have one organization whose job it is to promote and foster collaboration and build community capacity for that, you will continue to have a series of good individual projects that never quite have the full impact desired. Community change takes time. Are we are where we hoped we would be five years ago, not completely. But as our amazing youth poet laureate Amanda Gorman said, we are not “broken but simply unfinished.” There is more to do and we want the opportunity to do it with your support</a:t>
            </a:r>
            <a:r>
              <a:rPr lang="en-US" dirty="0">
                <a:latin typeface="Times New Roman" panose="02020603050405020304" pitchFamily="18" charset="0"/>
                <a:cs typeface="Times New Roman" panose="02020603050405020304" pitchFamily="18" charset="0"/>
              </a:rPr>
              <a:t>. </a:t>
            </a:r>
          </a:p>
        </p:txBody>
      </p:sp>
      <p:sp>
        <p:nvSpPr>
          <p:cNvPr id="4" name="Slide Number Placeholder 3"/>
          <p:cNvSpPr>
            <a:spLocks noGrp="1"/>
          </p:cNvSpPr>
          <p:nvPr>
            <p:ph type="sldNum" sz="quarter" idx="5"/>
          </p:nvPr>
        </p:nvSpPr>
        <p:spPr/>
        <p:txBody>
          <a:bodyPr/>
          <a:lstStyle/>
          <a:p>
            <a:fld id="{909FF23C-FD6C-42FA-9E0F-68BEA6EC34B4}" type="slidenum">
              <a:rPr lang="en-US" smtClean="0"/>
              <a:t>9</a:t>
            </a:fld>
            <a:endParaRPr lang="en-US"/>
          </a:p>
        </p:txBody>
      </p:sp>
    </p:spTree>
    <p:extLst>
      <p:ext uri="{BB962C8B-B14F-4D97-AF65-F5344CB8AC3E}">
        <p14:creationId xmlns:p14="http://schemas.microsoft.com/office/powerpoint/2010/main" val="2942911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dirty="0"/>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000" dirty="0"/>
              <a:t>Wilmington Community Advisory Council : </a:t>
            </a:r>
            <a:br>
              <a:rPr lang="en-US" sz="4000" dirty="0"/>
            </a:br>
            <a:r>
              <a:rPr lang="en-US" sz="4000" dirty="0"/>
              <a:t>scope of work</a:t>
            </a:r>
            <a:br>
              <a:rPr lang="en-US" sz="4000" dirty="0"/>
            </a:br>
            <a:endParaRPr lang="en-US" sz="4000" dirty="0"/>
          </a:p>
        </p:txBody>
      </p:sp>
      <p:sp>
        <p:nvSpPr>
          <p:cNvPr id="3" name="Subtitle 2"/>
          <p:cNvSpPr>
            <a:spLocks noGrp="1"/>
          </p:cNvSpPr>
          <p:nvPr>
            <p:ph type="subTitle" idx="1"/>
          </p:nvPr>
        </p:nvSpPr>
        <p:spPr/>
        <p:txBody>
          <a:bodyPr/>
          <a:lstStyle/>
          <a:p>
            <a:pPr algn="ctr"/>
            <a:r>
              <a:rPr lang="en-US" dirty="0"/>
              <a:t>Presented by Henry smith iii, </a:t>
            </a:r>
            <a:r>
              <a:rPr lang="en-US" dirty="0" err="1"/>
              <a:t>ph.d.</a:t>
            </a:r>
            <a:endParaRPr lang="en-US" dirty="0"/>
          </a:p>
          <a:p>
            <a:pPr algn="ctr"/>
            <a:r>
              <a:rPr lang="en-US" dirty="0"/>
              <a:t>chair</a:t>
            </a:r>
          </a:p>
        </p:txBody>
      </p:sp>
    </p:spTree>
    <p:extLst>
      <p:ext uri="{BB962C8B-B14F-4D97-AF65-F5344CB8AC3E}">
        <p14:creationId xmlns:p14="http://schemas.microsoft.com/office/powerpoint/2010/main" val="128632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6EDAD-2B40-430D-82CE-6F5896566A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37DDB73-BF09-4B2A-A844-CA5404F4EAE5}"/>
              </a:ext>
            </a:extLst>
          </p:cNvPr>
          <p:cNvSpPr>
            <a:spLocks noGrp="1"/>
          </p:cNvSpPr>
          <p:nvPr>
            <p:ph idx="1"/>
          </p:nvPr>
        </p:nvSpPr>
        <p:spPr/>
        <p:txBody>
          <a:bodyPr/>
          <a:lstStyle/>
          <a:p>
            <a:pPr marL="0" indent="0">
              <a:buNone/>
            </a:pPr>
            <a:endParaRPr lang="en-US" dirty="0"/>
          </a:p>
          <a:p>
            <a:pPr marL="0" indent="0">
              <a:buNone/>
            </a:pPr>
            <a:endParaRPr lang="en-US" dirty="0"/>
          </a:p>
          <a:p>
            <a:pPr marL="0" indent="0" algn="ctr">
              <a:buNone/>
            </a:pPr>
            <a:r>
              <a:rPr lang="en-US" sz="3200" dirty="0"/>
              <a:t>QUESTIONS?</a:t>
            </a:r>
          </a:p>
        </p:txBody>
      </p:sp>
    </p:spTree>
    <p:extLst>
      <p:ext uri="{BB962C8B-B14F-4D97-AF65-F5344CB8AC3E}">
        <p14:creationId xmlns:p14="http://schemas.microsoft.com/office/powerpoint/2010/main" val="1891383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BA372-49E0-4149-9F13-B1336433618E}"/>
              </a:ext>
            </a:extLst>
          </p:cNvPr>
          <p:cNvSpPr>
            <a:spLocks noGrp="1"/>
          </p:cNvSpPr>
          <p:nvPr>
            <p:ph type="title"/>
          </p:nvPr>
        </p:nvSpPr>
        <p:spPr/>
        <p:txBody>
          <a:bodyPr/>
          <a:lstStyle/>
          <a:p>
            <a:pPr algn="ctr"/>
            <a:r>
              <a:rPr lang="en-US" dirty="0"/>
              <a:t>Advancing the legacy</a:t>
            </a:r>
          </a:p>
        </p:txBody>
      </p:sp>
      <p:sp>
        <p:nvSpPr>
          <p:cNvPr id="3" name="Content Placeholder 2">
            <a:extLst>
              <a:ext uri="{FF2B5EF4-FFF2-40B4-BE49-F238E27FC236}">
                <a16:creationId xmlns:a16="http://schemas.microsoft.com/office/drawing/2014/main" id="{8820AAC4-A8FE-4190-8B30-0C0EE3FCB0DF}"/>
              </a:ext>
            </a:extLst>
          </p:cNvPr>
          <p:cNvSpPr>
            <a:spLocks noGrp="1"/>
          </p:cNvSpPr>
          <p:nvPr>
            <p:ph idx="1"/>
          </p:nvPr>
        </p:nvSpPr>
        <p:spPr/>
        <p:txBody>
          <a:bodyPr/>
          <a:lstStyle/>
          <a:p>
            <a:pPr marL="0" indent="0" algn="ctr">
              <a:buNone/>
            </a:pPr>
            <a:r>
              <a:rPr lang="en-US" sz="2400" dirty="0">
                <a:effectLst/>
                <a:latin typeface="Cambria" panose="02040503050406030204" pitchFamily="18" charset="0"/>
                <a:ea typeface="Cambria" panose="02040503050406030204" pitchFamily="18" charset="0"/>
                <a:cs typeface="Times New Roman" panose="02020603050405020304" pitchFamily="18" charset="0"/>
              </a:rPr>
              <a:t>Continue to work with community partners, including youth-serving organizations, community coalitions, and grassroots groups, to strengthen their capacity to deliver evidence-based solutions to positively impact the social determinants that lead to violence and vulnerability in communities.</a:t>
            </a:r>
          </a:p>
          <a:p>
            <a:endParaRPr lang="en-US" dirty="0"/>
          </a:p>
        </p:txBody>
      </p:sp>
    </p:spTree>
    <p:extLst>
      <p:ext uri="{BB962C8B-B14F-4D97-AF65-F5344CB8AC3E}">
        <p14:creationId xmlns:p14="http://schemas.microsoft.com/office/powerpoint/2010/main" val="3621241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A28A6-AA11-4185-9684-9F1C9CA59267}"/>
              </a:ext>
            </a:extLst>
          </p:cNvPr>
          <p:cNvSpPr>
            <a:spLocks noGrp="1"/>
          </p:cNvSpPr>
          <p:nvPr>
            <p:ph type="title"/>
          </p:nvPr>
        </p:nvSpPr>
        <p:spPr/>
        <p:txBody>
          <a:bodyPr/>
          <a:lstStyle/>
          <a:p>
            <a:pPr algn="ctr"/>
            <a:r>
              <a:rPr lang="en-US" dirty="0"/>
              <a:t>Support the fight against the pandemic</a:t>
            </a:r>
          </a:p>
        </p:txBody>
      </p:sp>
      <p:sp>
        <p:nvSpPr>
          <p:cNvPr id="3" name="Content Placeholder 2">
            <a:extLst>
              <a:ext uri="{FF2B5EF4-FFF2-40B4-BE49-F238E27FC236}">
                <a16:creationId xmlns:a16="http://schemas.microsoft.com/office/drawing/2014/main" id="{030CA5B1-164A-425B-9DC6-A37B05F5ABD0}"/>
              </a:ext>
            </a:extLst>
          </p:cNvPr>
          <p:cNvSpPr>
            <a:spLocks noGrp="1"/>
          </p:cNvSpPr>
          <p:nvPr>
            <p:ph idx="1"/>
          </p:nvPr>
        </p:nvSpPr>
        <p:spPr/>
        <p:txBody>
          <a:bodyPr>
            <a:normAutofit fontScale="92500"/>
          </a:bodyPr>
          <a:lstStyle/>
          <a:p>
            <a:pPr algn="ctr">
              <a:spcBef>
                <a:spcPts val="0"/>
              </a:spcBef>
            </a:pPr>
            <a:r>
              <a:rPr lang="en-US" sz="2400" dirty="0">
                <a:effectLst/>
                <a:latin typeface="Cambria" panose="02040503050406030204" pitchFamily="18" charset="0"/>
                <a:ea typeface="Cambria" panose="02040503050406030204" pitchFamily="18" charset="0"/>
                <a:cs typeface="Times New Roman" panose="02020603050405020304" pitchFamily="18" charset="0"/>
              </a:rPr>
              <a:t>Continue to coordinate the Wilmington COVID-19 Community Mobilization Group in partnership with the City of Wilmington and key partners and community coalitions across the city to address the public health crisis impacting the health and well-being of City youth and their families. </a:t>
            </a:r>
          </a:p>
          <a:p>
            <a:pPr marL="457200" marR="0" lvl="1" indent="0" algn="ctr">
              <a:spcBef>
                <a:spcPts val="0"/>
              </a:spcBef>
              <a:spcAft>
                <a:spcPts val="0"/>
              </a:spcAft>
              <a:buNone/>
            </a:pPr>
            <a:endParaRPr lang="en-US" sz="2400" dirty="0">
              <a:effectLst/>
              <a:latin typeface="Cambria" panose="02040503050406030204" pitchFamily="18" charset="0"/>
              <a:ea typeface="Cambria" panose="02040503050406030204" pitchFamily="18" charset="0"/>
              <a:cs typeface="Times New Roman" panose="02020603050405020304" pitchFamily="18" charset="0"/>
            </a:endParaRPr>
          </a:p>
          <a:p>
            <a:pPr lvl="1" algn="ctr">
              <a:spcBef>
                <a:spcPts val="0"/>
              </a:spcBef>
            </a:pPr>
            <a:r>
              <a:rPr lang="en-US" sz="2400" dirty="0">
                <a:effectLst/>
                <a:latin typeface="Cambria" panose="02040503050406030204" pitchFamily="18" charset="0"/>
                <a:ea typeface="Cambria" panose="02040503050406030204" pitchFamily="18" charset="0"/>
                <a:cs typeface="Times New Roman" panose="02020603050405020304" pitchFamily="18" charset="0"/>
              </a:rPr>
              <a:t>Mobilize and align efforts for communication, outreach, screening, testing, vaccination adoption, and compliance with CDC and State guidelines. </a:t>
            </a:r>
          </a:p>
          <a:p>
            <a:endParaRPr lang="en-US" dirty="0"/>
          </a:p>
        </p:txBody>
      </p:sp>
    </p:spTree>
    <p:extLst>
      <p:ext uri="{BB962C8B-B14F-4D97-AF65-F5344CB8AC3E}">
        <p14:creationId xmlns:p14="http://schemas.microsoft.com/office/powerpoint/2010/main" val="406583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40417-6170-4EE4-BDAF-D1B6541A68E0}"/>
              </a:ext>
            </a:extLst>
          </p:cNvPr>
          <p:cNvSpPr>
            <a:spLocks noGrp="1"/>
          </p:cNvSpPr>
          <p:nvPr>
            <p:ph type="title"/>
          </p:nvPr>
        </p:nvSpPr>
        <p:spPr/>
        <p:txBody>
          <a:bodyPr/>
          <a:lstStyle/>
          <a:p>
            <a:pPr algn="ctr"/>
            <a:r>
              <a:rPr lang="en-US" dirty="0"/>
              <a:t>Support the fight against systemic racism</a:t>
            </a:r>
          </a:p>
        </p:txBody>
      </p:sp>
      <p:sp>
        <p:nvSpPr>
          <p:cNvPr id="3" name="Content Placeholder 2">
            <a:extLst>
              <a:ext uri="{FF2B5EF4-FFF2-40B4-BE49-F238E27FC236}">
                <a16:creationId xmlns:a16="http://schemas.microsoft.com/office/drawing/2014/main" id="{E3E16AFB-6579-4CF2-9744-38C4837315A1}"/>
              </a:ext>
            </a:extLst>
          </p:cNvPr>
          <p:cNvSpPr>
            <a:spLocks noGrp="1"/>
          </p:cNvSpPr>
          <p:nvPr>
            <p:ph idx="1"/>
          </p:nvPr>
        </p:nvSpPr>
        <p:spPr/>
        <p:txBody>
          <a:bodyPr/>
          <a:lstStyle/>
          <a:p>
            <a:pPr marL="0" indent="0" algn="ctr">
              <a:buNone/>
            </a:pPr>
            <a:r>
              <a:rPr lang="en-US" sz="2400" dirty="0">
                <a:effectLst/>
                <a:latin typeface="Cambria" panose="02040503050406030204" pitchFamily="18" charset="0"/>
                <a:ea typeface="Cambria" panose="02040503050406030204" pitchFamily="18" charset="0"/>
                <a:cs typeface="Times New Roman" panose="02020603050405020304" pitchFamily="18" charset="0"/>
              </a:rPr>
              <a:t>Work with the United Way of Delaware to plan and implement the Racial Justice Collaborative to address the recovery from the impacts of COVID-19 and underlying education, health, economic, and social justice issues facing City youth and their families. </a:t>
            </a:r>
          </a:p>
          <a:p>
            <a:endParaRPr lang="en-US" dirty="0"/>
          </a:p>
        </p:txBody>
      </p:sp>
    </p:spTree>
    <p:extLst>
      <p:ext uri="{BB962C8B-B14F-4D97-AF65-F5344CB8AC3E}">
        <p14:creationId xmlns:p14="http://schemas.microsoft.com/office/powerpoint/2010/main" val="3150692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79BB6-07F0-4C25-9D35-2A128CF9B49B}"/>
              </a:ext>
            </a:extLst>
          </p:cNvPr>
          <p:cNvSpPr>
            <a:spLocks noGrp="1"/>
          </p:cNvSpPr>
          <p:nvPr>
            <p:ph type="title"/>
          </p:nvPr>
        </p:nvSpPr>
        <p:spPr/>
        <p:txBody>
          <a:bodyPr/>
          <a:lstStyle/>
          <a:p>
            <a:pPr algn="ctr"/>
            <a:r>
              <a:rPr lang="en-US" dirty="0"/>
              <a:t>Improve the measurement of our impact</a:t>
            </a:r>
          </a:p>
        </p:txBody>
      </p:sp>
      <p:sp>
        <p:nvSpPr>
          <p:cNvPr id="3" name="Content Placeholder 2">
            <a:extLst>
              <a:ext uri="{FF2B5EF4-FFF2-40B4-BE49-F238E27FC236}">
                <a16:creationId xmlns:a16="http://schemas.microsoft.com/office/drawing/2014/main" id="{910FCB78-8E27-4117-B506-A34392C4CB64}"/>
              </a:ext>
            </a:extLst>
          </p:cNvPr>
          <p:cNvSpPr>
            <a:spLocks noGrp="1"/>
          </p:cNvSpPr>
          <p:nvPr>
            <p:ph idx="1"/>
          </p:nvPr>
        </p:nvSpPr>
        <p:spPr/>
        <p:txBody>
          <a:bodyPr>
            <a:normAutofit lnSpcReduction="10000"/>
          </a:bodyPr>
          <a:lstStyle/>
          <a:p>
            <a:pPr marL="0" marR="0" lvl="0" indent="0" algn="ctr">
              <a:spcBef>
                <a:spcPts val="0"/>
              </a:spcBef>
              <a:spcAft>
                <a:spcPts val="0"/>
              </a:spcAft>
              <a:buNone/>
            </a:pPr>
            <a:r>
              <a:rPr lang="en-US" sz="2400" dirty="0">
                <a:effectLst/>
                <a:latin typeface="Cambria" panose="02040503050406030204" pitchFamily="18" charset="0"/>
                <a:ea typeface="Cambria" panose="02040503050406030204" pitchFamily="18" charset="0"/>
                <a:cs typeface="Times New Roman" panose="02020603050405020304" pitchFamily="18" charset="0"/>
              </a:rPr>
              <a:t>Use data to guide the work and assess the impact of our collective efforts. </a:t>
            </a:r>
          </a:p>
          <a:p>
            <a:pPr marL="742950" marR="0" lvl="1" indent="-285750" algn="ctr">
              <a:spcBef>
                <a:spcPts val="0"/>
              </a:spcBef>
              <a:spcAft>
                <a:spcPts val="0"/>
              </a:spcAft>
              <a:buFont typeface="+mj-lt"/>
              <a:buAutoNum type="alphaLcPeriod"/>
            </a:pPr>
            <a:r>
              <a:rPr lang="en-US" sz="2400" dirty="0">
                <a:effectLst/>
                <a:latin typeface="Cambria" panose="02040503050406030204" pitchFamily="18" charset="0"/>
                <a:ea typeface="Cambria" panose="02040503050406030204" pitchFamily="18" charset="0"/>
                <a:cs typeface="Times New Roman" panose="02020603050405020304" pitchFamily="18" charset="0"/>
              </a:rPr>
              <a:t>Support the implementation of a performance measurement plan based on the best practices to monitor progress, ensure continuous quality improvement, and evaluation of impact. </a:t>
            </a:r>
          </a:p>
          <a:p>
            <a:pPr marL="742950" marR="0" lvl="1" indent="-285750" algn="ctr">
              <a:spcBef>
                <a:spcPts val="0"/>
              </a:spcBef>
              <a:spcAft>
                <a:spcPts val="0"/>
              </a:spcAft>
              <a:buFont typeface="+mj-lt"/>
              <a:buAutoNum type="alphaLcPeriod"/>
            </a:pPr>
            <a:r>
              <a:rPr lang="en-US" sz="2400" dirty="0">
                <a:effectLst/>
                <a:latin typeface="Cambria" panose="02040503050406030204" pitchFamily="18" charset="0"/>
                <a:ea typeface="Cambria" panose="02040503050406030204" pitchFamily="18" charset="0"/>
                <a:cs typeface="Times New Roman" panose="02020603050405020304" pitchFamily="18" charset="0"/>
              </a:rPr>
              <a:t>Continued analysis of relevant aggregate population level data on the social determinants impacting the children, youth, and families in the high- risk neighborhoods of the City of Wilmington. </a:t>
            </a:r>
          </a:p>
          <a:p>
            <a:endParaRPr lang="en-US" dirty="0"/>
          </a:p>
        </p:txBody>
      </p:sp>
    </p:spTree>
    <p:extLst>
      <p:ext uri="{BB962C8B-B14F-4D97-AF65-F5344CB8AC3E}">
        <p14:creationId xmlns:p14="http://schemas.microsoft.com/office/powerpoint/2010/main" val="50192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8B80B-6B0A-473E-B6D9-225068A454B7}"/>
              </a:ext>
            </a:extLst>
          </p:cNvPr>
          <p:cNvSpPr>
            <a:spLocks noGrp="1"/>
          </p:cNvSpPr>
          <p:nvPr>
            <p:ph type="title"/>
          </p:nvPr>
        </p:nvSpPr>
        <p:spPr/>
        <p:txBody>
          <a:bodyPr/>
          <a:lstStyle/>
          <a:p>
            <a:pPr algn="ctr"/>
            <a:r>
              <a:rPr lang="en-US" dirty="0"/>
              <a:t>Enhance communications and sustainability efforts</a:t>
            </a:r>
          </a:p>
        </p:txBody>
      </p:sp>
      <p:sp>
        <p:nvSpPr>
          <p:cNvPr id="3" name="Content Placeholder 2">
            <a:extLst>
              <a:ext uri="{FF2B5EF4-FFF2-40B4-BE49-F238E27FC236}">
                <a16:creationId xmlns:a16="http://schemas.microsoft.com/office/drawing/2014/main" id="{11819AE4-5A1C-4730-9F8A-4576423B27C7}"/>
              </a:ext>
            </a:extLst>
          </p:cNvPr>
          <p:cNvSpPr>
            <a:spLocks noGrp="1"/>
          </p:cNvSpPr>
          <p:nvPr>
            <p:ph idx="1"/>
          </p:nvPr>
        </p:nvSpPr>
        <p:spPr/>
        <p:txBody>
          <a:bodyPr/>
          <a:lstStyle/>
          <a:p>
            <a:pPr algn="ctr"/>
            <a:r>
              <a:rPr lang="en-US" sz="2400" dirty="0">
                <a:effectLst/>
                <a:latin typeface="Cambria" panose="02040503050406030204" pitchFamily="18" charset="0"/>
                <a:ea typeface="Cambria" panose="02040503050406030204" pitchFamily="18" charset="0"/>
                <a:cs typeface="Times New Roman" panose="02020603050405020304" pitchFamily="18" charset="0"/>
              </a:rPr>
              <a:t>Provide communications support to promote awareness of the Council’s work with community partners and messages related to the purpose of this scope.</a:t>
            </a:r>
          </a:p>
          <a:p>
            <a:pPr algn="ctr"/>
            <a:r>
              <a:rPr lang="en-US" sz="2400" dirty="0">
                <a:effectLst/>
                <a:latin typeface="Cambria" panose="02040503050406030204" pitchFamily="18" charset="0"/>
                <a:ea typeface="Cambria" panose="02040503050406030204" pitchFamily="18" charset="0"/>
                <a:cs typeface="Times New Roman" panose="02020603050405020304" pitchFamily="18" charset="0"/>
              </a:rPr>
              <a:t>Research and develop grant applications to secure funding to support WCAC operations and the work of community partners. </a:t>
            </a:r>
          </a:p>
          <a:p>
            <a:endParaRPr lang="en-US" dirty="0"/>
          </a:p>
        </p:txBody>
      </p:sp>
    </p:spTree>
    <p:extLst>
      <p:ext uri="{BB962C8B-B14F-4D97-AF65-F5344CB8AC3E}">
        <p14:creationId xmlns:p14="http://schemas.microsoft.com/office/powerpoint/2010/main" val="3910235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F6BBC-14D0-478F-B62B-0A17E6546FA0}"/>
              </a:ext>
            </a:extLst>
          </p:cNvPr>
          <p:cNvSpPr>
            <a:spLocks noGrp="1"/>
          </p:cNvSpPr>
          <p:nvPr>
            <p:ph type="title"/>
          </p:nvPr>
        </p:nvSpPr>
        <p:spPr/>
        <p:txBody>
          <a:bodyPr/>
          <a:lstStyle/>
          <a:p>
            <a:pPr algn="ctr"/>
            <a:r>
              <a:rPr lang="en-US" dirty="0"/>
              <a:t>A part of our story under-reported</a:t>
            </a:r>
            <a:br>
              <a:rPr lang="en-US" dirty="0"/>
            </a:br>
            <a:r>
              <a:rPr lang="en-US" sz="1800" i="1" dirty="0"/>
              <a:t>“may the work I’ve done speak for me”</a:t>
            </a:r>
          </a:p>
        </p:txBody>
      </p:sp>
      <p:sp>
        <p:nvSpPr>
          <p:cNvPr id="6" name="Content Placeholder 5">
            <a:extLst>
              <a:ext uri="{FF2B5EF4-FFF2-40B4-BE49-F238E27FC236}">
                <a16:creationId xmlns:a16="http://schemas.microsoft.com/office/drawing/2014/main" id="{C347F44D-0553-44FB-9A7B-E19CE65C55CF}"/>
              </a:ext>
            </a:extLst>
          </p:cNvPr>
          <p:cNvSpPr>
            <a:spLocks noGrp="1"/>
          </p:cNvSpPr>
          <p:nvPr>
            <p:ph sz="half" idx="2"/>
          </p:nvPr>
        </p:nvSpPr>
        <p:spPr>
          <a:xfrm>
            <a:off x="6409700" y="1910123"/>
            <a:ext cx="4645152" cy="4115009"/>
          </a:xfrm>
        </p:spPr>
        <p:txBody>
          <a:bodyPr>
            <a:normAutofit fontScale="47500" lnSpcReduction="20000"/>
          </a:bodyPr>
          <a:lstStyle/>
          <a:p>
            <a:r>
              <a:rPr lang="en-US" sz="3800" dirty="0"/>
              <a:t>$40,000 from New Castle County to the WCAC to support the COVID-19 community mobilization efforts in the City</a:t>
            </a:r>
          </a:p>
          <a:p>
            <a:r>
              <a:rPr lang="en-US" sz="3800" dirty="0"/>
              <a:t>$15,000 from Delaware State University to the WCAC to support a study among community residents about how they make choices about how to respond to the COVID-19 pandemic</a:t>
            </a:r>
          </a:p>
          <a:p>
            <a:r>
              <a:rPr lang="en-US" sz="3800" dirty="0"/>
              <a:t>Assisted Network Connect to receive  funding from the State Division of Social Services to support youth employment and leadership development. </a:t>
            </a:r>
          </a:p>
          <a:p>
            <a:endParaRPr lang="en-US" dirty="0"/>
          </a:p>
        </p:txBody>
      </p:sp>
      <p:sp>
        <p:nvSpPr>
          <p:cNvPr id="8" name="Content Placeholder 7">
            <a:extLst>
              <a:ext uri="{FF2B5EF4-FFF2-40B4-BE49-F238E27FC236}">
                <a16:creationId xmlns:a16="http://schemas.microsoft.com/office/drawing/2014/main" id="{00A62819-EBCD-4C0C-A483-D2358D9F4FFC}"/>
              </a:ext>
            </a:extLst>
          </p:cNvPr>
          <p:cNvSpPr>
            <a:spLocks noGrp="1"/>
          </p:cNvSpPr>
          <p:nvPr>
            <p:ph sz="half" idx="1"/>
          </p:nvPr>
        </p:nvSpPr>
        <p:spPr>
          <a:xfrm>
            <a:off x="1449216" y="1910123"/>
            <a:ext cx="4716691" cy="4582955"/>
          </a:xfrm>
        </p:spPr>
        <p:txBody>
          <a:bodyPr>
            <a:normAutofit fontScale="47500" lnSpcReduction="20000"/>
          </a:bodyPr>
          <a:lstStyle/>
          <a:p>
            <a:r>
              <a:rPr lang="en-US" sz="3800" dirty="0"/>
              <a:t>$7.5 M from the US Department of Education to the Delaware Department of Education for trauma informed behavioral health services </a:t>
            </a:r>
          </a:p>
          <a:p>
            <a:r>
              <a:rPr lang="en-US" sz="3800" dirty="0"/>
              <a:t>$1.0 M from the US Department of Justice to the Delaware Criminal Justice Council for youth employment and leadership development conducted by the City Department of Parks and Recreation</a:t>
            </a:r>
          </a:p>
          <a:p>
            <a:r>
              <a:rPr lang="en-US" sz="3800" dirty="0"/>
              <a:t>$370,000 from the Delaware Partnership for Healthy Communities to community coalitions in the City and from the Delaware Coalition Against Domestic to Network Connect to promote healthy development in the community</a:t>
            </a:r>
          </a:p>
          <a:p>
            <a:endParaRPr lang="en-US" dirty="0"/>
          </a:p>
        </p:txBody>
      </p:sp>
    </p:spTree>
    <p:extLst>
      <p:ext uri="{BB962C8B-B14F-4D97-AF65-F5344CB8AC3E}">
        <p14:creationId xmlns:p14="http://schemas.microsoft.com/office/powerpoint/2010/main" val="2523234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C981A-11DB-4CE7-8751-91BF97E5C6F4}"/>
              </a:ext>
            </a:extLst>
          </p:cNvPr>
          <p:cNvSpPr>
            <a:spLocks noGrp="1"/>
          </p:cNvSpPr>
          <p:nvPr>
            <p:ph type="title"/>
          </p:nvPr>
        </p:nvSpPr>
        <p:spPr/>
        <p:txBody>
          <a:bodyPr/>
          <a:lstStyle/>
          <a:p>
            <a:pPr algn="ctr"/>
            <a:r>
              <a:rPr lang="en-US" dirty="0"/>
              <a:t>Our newest project</a:t>
            </a:r>
          </a:p>
        </p:txBody>
      </p:sp>
      <p:sp>
        <p:nvSpPr>
          <p:cNvPr id="3" name="Content Placeholder 2">
            <a:extLst>
              <a:ext uri="{FF2B5EF4-FFF2-40B4-BE49-F238E27FC236}">
                <a16:creationId xmlns:a16="http://schemas.microsoft.com/office/drawing/2014/main" id="{5098BD9C-A917-4DEE-9BFC-4636CB706809}"/>
              </a:ext>
            </a:extLst>
          </p:cNvPr>
          <p:cNvSpPr>
            <a:spLocks noGrp="1"/>
          </p:cNvSpPr>
          <p:nvPr>
            <p:ph idx="1"/>
          </p:nvPr>
        </p:nvSpPr>
        <p:spPr/>
        <p:txBody>
          <a:bodyPr/>
          <a:lstStyle/>
          <a:p>
            <a:r>
              <a:rPr lang="en-US" sz="2400" b="1" dirty="0">
                <a:effectLst/>
                <a:latin typeface="Cambria" panose="02040503050406030204" pitchFamily="18" charset="0"/>
                <a:ea typeface="Cambria" panose="02040503050406030204" pitchFamily="18" charset="0"/>
                <a:cs typeface="Times New Roman" panose="02020603050405020304" pitchFamily="18" charset="0"/>
              </a:rPr>
              <a:t>Behavioral Health Initiative:</a:t>
            </a:r>
          </a:p>
          <a:p>
            <a:pPr marL="457200" marR="0" lvl="1" indent="0">
              <a:spcBef>
                <a:spcPts val="0"/>
              </a:spcBef>
              <a:spcAft>
                <a:spcPts val="0"/>
              </a:spcAft>
              <a:buNone/>
            </a:pPr>
            <a:endParaRPr lang="en-US"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lvl="1" indent="0" algn="ctr">
              <a:spcBef>
                <a:spcPts val="0"/>
              </a:spcBef>
              <a:spcAft>
                <a:spcPts val="0"/>
              </a:spcAft>
              <a:buNone/>
            </a:pPr>
            <a:r>
              <a:rPr lang="en-US" sz="2400" i="1" dirty="0">
                <a:effectLst/>
                <a:latin typeface="Cambria" panose="02040503050406030204" pitchFamily="18" charset="0"/>
                <a:ea typeface="Times New Roman" panose="02020603050405020304" pitchFamily="18" charset="0"/>
                <a:cs typeface="Times New Roman" panose="02020603050405020304" pitchFamily="18" charset="0"/>
              </a:rPr>
              <a:t>This is our newest project, a partnership with the State’s Division of Substance Abuse and Mental Health and the University of Delaware’s Partnership for Healthy Communities that has resulted in a contract for Network Connect and CIT to head an effort to improve behavioral health services in Wilmington.</a:t>
            </a:r>
          </a:p>
          <a:p>
            <a:pPr marL="457200" marR="0" lvl="1" indent="0">
              <a:spcBef>
                <a:spcPts val="0"/>
              </a:spcBef>
              <a:spcAft>
                <a:spcPts val="0"/>
              </a:spcAft>
              <a:buNone/>
            </a:pPr>
            <a:endParaRPr lang="en-US" sz="24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8625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7F3CF-A6FC-4988-AEA4-FB20E8557859}"/>
              </a:ext>
            </a:extLst>
          </p:cNvPr>
          <p:cNvSpPr>
            <a:spLocks noGrp="1"/>
          </p:cNvSpPr>
          <p:nvPr>
            <p:ph type="title"/>
          </p:nvPr>
        </p:nvSpPr>
        <p:spPr/>
        <p:txBody>
          <a:bodyPr/>
          <a:lstStyle/>
          <a:p>
            <a:pPr algn="ctr"/>
            <a:r>
              <a:rPr lang="en-US" dirty="0"/>
              <a:t>Ongoing  BACKBONE  SUPPORT work</a:t>
            </a:r>
          </a:p>
        </p:txBody>
      </p:sp>
      <p:sp>
        <p:nvSpPr>
          <p:cNvPr id="3" name="Content Placeholder 2">
            <a:extLst>
              <a:ext uri="{FF2B5EF4-FFF2-40B4-BE49-F238E27FC236}">
                <a16:creationId xmlns:a16="http://schemas.microsoft.com/office/drawing/2014/main" id="{0277213C-E88C-4625-9CDA-CBB23F4DA624}"/>
              </a:ext>
            </a:extLst>
          </p:cNvPr>
          <p:cNvSpPr>
            <a:spLocks noGrp="1"/>
          </p:cNvSpPr>
          <p:nvPr>
            <p:ph idx="1"/>
          </p:nvPr>
        </p:nvSpPr>
        <p:spPr>
          <a:xfrm>
            <a:off x="1451578" y="1853754"/>
            <a:ext cx="9603275" cy="4530268"/>
          </a:xfrm>
        </p:spPr>
        <p:txBody>
          <a:bodyPr>
            <a:normAutofit lnSpcReduction="10000"/>
          </a:bodyPr>
          <a:lstStyle/>
          <a:p>
            <a:r>
              <a:rPr lang="en-US" sz="2100" dirty="0">
                <a:effectLst/>
                <a:latin typeface="Cambria" panose="02040503050406030204" pitchFamily="18" charset="0"/>
                <a:ea typeface="Cambria" panose="02040503050406030204" pitchFamily="18" charset="0"/>
                <a:cs typeface="Times New Roman" panose="02020603050405020304" pitchFamily="18" charset="0"/>
              </a:rPr>
              <a:t>Support the engagement of youth to ensure that youth have an active voice and are partners in the work of the WCAC.</a:t>
            </a:r>
          </a:p>
          <a:p>
            <a:r>
              <a:rPr lang="en-US" sz="2100" dirty="0">
                <a:effectLst/>
                <a:latin typeface="Cambria" panose="02040503050406030204" pitchFamily="18" charset="0"/>
                <a:ea typeface="Cambria" panose="02040503050406030204" pitchFamily="18" charset="0"/>
                <a:cs typeface="Times New Roman" panose="02020603050405020304" pitchFamily="18" charset="0"/>
              </a:rPr>
              <a:t>Liaison with other state and local governmental entities, committees, coalitions, or other collective efforts that are focused on similar work to help high-risk children, youth, and their families in the City of Wilmington to identify and act on opportunities for collaboration. </a:t>
            </a:r>
          </a:p>
          <a:p>
            <a:r>
              <a:rPr lang="en-US" sz="2100" dirty="0">
                <a:latin typeface="Cambria" panose="02040503050406030204" pitchFamily="18" charset="0"/>
              </a:rPr>
              <a:t>Provide staff support to all meetings of the WCAC and its working groups, including planning, recording, and following up on actions to be taken; dissemination of information; and tracking of progress.</a:t>
            </a:r>
          </a:p>
          <a:p>
            <a:r>
              <a:rPr lang="en-US" sz="2100" dirty="0">
                <a:effectLst/>
                <a:latin typeface="Cambria" panose="02040503050406030204" pitchFamily="18" charset="0"/>
                <a:ea typeface="Cambria" panose="02040503050406030204" pitchFamily="18" charset="0"/>
                <a:cs typeface="Times New Roman" panose="02020603050405020304" pitchFamily="18" charset="0"/>
              </a:rPr>
              <a:t>Provide support to the  newly established board of directors of the now 501c3  WCAC. </a:t>
            </a:r>
          </a:p>
          <a:p>
            <a:endParaRPr lang="en-US" sz="2100" dirty="0"/>
          </a:p>
          <a:p>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3681045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tf00001245_wac</Template>
  <TotalTime>191</TotalTime>
  <Words>1797</Words>
  <Application>Microsoft Office PowerPoint</Application>
  <PresentationFormat>Widescreen</PresentationFormat>
  <Paragraphs>84</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Cambria</vt:lpstr>
      <vt:lpstr>Gill Sans MT</vt:lpstr>
      <vt:lpstr>Open Sans</vt:lpstr>
      <vt:lpstr>Times New Roman</vt:lpstr>
      <vt:lpstr>Gallery</vt:lpstr>
      <vt:lpstr>Wilmington Community Advisory Council :  scope of work </vt:lpstr>
      <vt:lpstr>Advancing the legacy</vt:lpstr>
      <vt:lpstr>Support the fight against the pandemic</vt:lpstr>
      <vt:lpstr>Support the fight against systemic racism</vt:lpstr>
      <vt:lpstr>Improve the measurement of our impact</vt:lpstr>
      <vt:lpstr>Enhance communications and sustainability efforts</vt:lpstr>
      <vt:lpstr>A part of our story under-reported “may the work I’ve done speak for me”</vt:lpstr>
      <vt:lpstr>Our newest project</vt:lpstr>
      <vt:lpstr>Ongoing  BACKBONE  SUPPORT work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Wilmington Community Advisory Council: work agenda</dc:title>
  <dc:creator>Henry Smith III</dc:creator>
  <cp:lastModifiedBy>Henry Smith III</cp:lastModifiedBy>
  <cp:revision>28</cp:revision>
  <dcterms:created xsi:type="dcterms:W3CDTF">2021-01-22T11:51:59Z</dcterms:created>
  <dcterms:modified xsi:type="dcterms:W3CDTF">2021-01-22T17:03:21Z</dcterms:modified>
</cp:coreProperties>
</file>