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4"/>
  </p:handoutMasterIdLst>
  <p:sldIdLst>
    <p:sldId id="258" r:id="rId2"/>
    <p:sldId id="259" r:id="rId3"/>
    <p:sldId id="260" r:id="rId4"/>
    <p:sldId id="263" r:id="rId5"/>
    <p:sldId id="272" r:id="rId6"/>
    <p:sldId id="262" r:id="rId7"/>
    <p:sldId id="264" r:id="rId8"/>
    <p:sldId id="270" r:id="rId9"/>
    <p:sldId id="265" r:id="rId10"/>
    <p:sldId id="271" r:id="rId11"/>
    <p:sldId id="268" r:id="rId12"/>
    <p:sldId id="269" r:id="rId13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3C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44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6E5F8A-A9B9-4F54-9FE3-883C24498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B8234-8DB7-4683-9D96-7EA22A3B0B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A86FD-D626-463A-A077-89CFE1BE42C6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C654A-CBD6-4B16-83E5-B8B52417F67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5FC705-42AB-4EEE-9A68-19B75EAC5D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DD81D-9CE5-4062-B001-B19E1C90A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31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-2"/>
            <a:ext cx="9143980" cy="685800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0435" y="3122752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0435" y="4115831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2867711" y="2426498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3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-2"/>
            <a:ext cx="9143980" cy="685800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05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2061713"/>
            <a:ext cx="9143980" cy="2700068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5701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E8A16-CA94-4C10-A3F5-BC4C0671B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991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0"/>
            <a:ext cx="9143980" cy="6857999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6364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FCD-5804-4927-86CC-0C8EBB2AE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25484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184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31AE2-1AE0-4DED-95CA-C91746947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26346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SECTION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96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8AF8149-BD95-4829-BF81-39DD4EE5CA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4B65D08-1486-4DE3-A63B-808D275621B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9842" y="1825625"/>
            <a:ext cx="3868340" cy="43640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DAB95949-8BF6-42D9-A2E4-2DD5282F78E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645818" y="1825625"/>
            <a:ext cx="3868340" cy="4364038"/>
          </a:xfrm>
        </p:spPr>
        <p:txBody>
          <a:bodyPr/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146A19-5DDC-450C-BA5A-C15910815838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D5C2A3-FD6F-427D-9BBE-9F2BB3BFBEA7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99658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 panose="020F0502020204030203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9E53B2-B013-430D-B9F7-36C813D5C9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DA6FE-3AA4-4AB1-82E0-21F7B84363CA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56F2B0-F26D-410B-BFF6-99AF617D5B88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2574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199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ctr">
              <a:defRPr sz="4400"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44764"/>
            <a:ext cx="2949178" cy="3324224"/>
          </a:xfrm>
        </p:spPr>
        <p:txBody>
          <a:bodyPr>
            <a:normAutofit/>
          </a:bodyPr>
          <a:lstStyle>
            <a:lvl1pPr marL="0" indent="0">
              <a:buNone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F98CB21-3D58-4854-B7F7-D69B1A9FA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9037" y="457200"/>
            <a:ext cx="4575122" cy="5411788"/>
          </a:xfr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2pPr>
            <a:lvl3pPr marL="11430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3pPr>
            <a:lvl4pPr marL="16002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4pPr>
            <a:lvl5pPr marL="2057400" indent="-228600">
              <a:buClr>
                <a:schemeClr val="accent4"/>
              </a:buClr>
              <a:buFontTx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F290D13-2E71-4E7F-BD33-44876FDCF81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8650" y="2057400"/>
            <a:ext cx="2949178" cy="48736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AB74C0-8926-4BF9-A07F-29BEC16F5140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D3653E-FBD9-4825-9B5F-12D6EA89FE6A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08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57200"/>
            <a:ext cx="4629150" cy="5403851"/>
          </a:xfrm>
        </p:spPr>
        <p:txBody>
          <a:bodyPr anchor="t">
            <a:normAutofit/>
          </a:bodyPr>
          <a:lstStyle>
            <a:lvl1pPr marL="0" indent="0">
              <a:buNone/>
              <a:defRPr sz="2800" spc="300">
                <a:solidFill>
                  <a:schemeClr val="bg1">
                    <a:lumMod val="50000"/>
                  </a:schemeClr>
                </a:solidFill>
                <a:latin typeface="Montserrat Ligh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DB3512-AF84-45A3-AE99-680471DA9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841" y="457200"/>
            <a:ext cx="2949178" cy="1600199"/>
          </a:xfrm>
          <a:solidFill>
            <a:schemeClr val="accent1">
              <a:lumMod val="50000"/>
            </a:schemeClr>
          </a:solidFill>
        </p:spPr>
        <p:txBody>
          <a:bodyPr anchor="ctr">
            <a:noAutofit/>
          </a:bodyPr>
          <a:lstStyle>
            <a:lvl1pPr algn="ctr">
              <a:defRPr sz="4400"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AF934A0-C960-4D18-A3DA-2E7641676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544764"/>
            <a:ext cx="2949178" cy="3324224"/>
          </a:xfrm>
        </p:spPr>
        <p:txBody>
          <a:bodyPr>
            <a:normAutofit/>
          </a:bodyPr>
          <a:lstStyle>
            <a:lvl1pPr marL="0" indent="0">
              <a:buNone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0B00EFD-F463-4B59-99A7-4F8F389F24B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8650" y="2057400"/>
            <a:ext cx="2949178" cy="487363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E3AB7F-419C-4749-8F95-36236E62235A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61FBF5-A8BD-49E4-9781-9C57ED7427E7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4677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-2"/>
            <a:ext cx="9143980" cy="685800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6060" y="4159470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4614560" y="3150546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047372-8B65-4064-BB68-FDBF7CF0594B}"/>
              </a:ext>
            </a:extLst>
          </p:cNvPr>
          <p:cNvSpPr txBox="1">
            <a:spLocks/>
          </p:cNvSpPr>
          <p:nvPr userDrawn="1"/>
        </p:nvSpPr>
        <p:spPr>
          <a:xfrm>
            <a:off x="4093566" y="4158244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EA1536-0E58-4001-852D-626432031DB8}"/>
              </a:ext>
            </a:extLst>
          </p:cNvPr>
          <p:cNvSpPr txBox="1">
            <a:spLocks/>
          </p:cNvSpPr>
          <p:nvPr userDrawn="1"/>
        </p:nvSpPr>
        <p:spPr>
          <a:xfrm>
            <a:off x="4614560" y="454853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A00EC8-9D1A-4442-92EB-46C039DF0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7676" y="4541953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143186-ED9C-4D23-A685-F4945B277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007" y="2385451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271696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2130723"/>
            <a:ext cx="9143980" cy="271732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0435" y="3122752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0435" y="4115831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2867711" y="2426498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319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D372FE-9A82-47E9-BF6C-56A9F75B2C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184" b="7184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2001329"/>
            <a:ext cx="9143980" cy="2937500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41742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3946324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6060" y="4064584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4614560" y="3055660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047372-8B65-4064-BB68-FDBF7CF0594B}"/>
              </a:ext>
            </a:extLst>
          </p:cNvPr>
          <p:cNvSpPr txBox="1">
            <a:spLocks/>
          </p:cNvSpPr>
          <p:nvPr userDrawn="1"/>
        </p:nvSpPr>
        <p:spPr>
          <a:xfrm>
            <a:off x="4093566" y="4063358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EA1536-0E58-4001-852D-626432031DB8}"/>
              </a:ext>
            </a:extLst>
          </p:cNvPr>
          <p:cNvSpPr txBox="1">
            <a:spLocks/>
          </p:cNvSpPr>
          <p:nvPr userDrawn="1"/>
        </p:nvSpPr>
        <p:spPr>
          <a:xfrm>
            <a:off x="4614560" y="4453650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A00EC8-9D1A-4442-92EB-46C039DF0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7676" y="4447067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143186-ED9C-4D23-A685-F4945B277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007" y="2290565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2599359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F05D55-7F00-4065-AB83-3B1DFA19A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0" r="9976"/>
          <a:stretch/>
        </p:blipFill>
        <p:spPr>
          <a:xfrm>
            <a:off x="0" y="0"/>
            <a:ext cx="914398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0"/>
            <a:ext cx="9143980" cy="6857999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16060" y="4159470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4614560" y="3150546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E047372-8B65-4064-BB68-FDBF7CF0594B}"/>
              </a:ext>
            </a:extLst>
          </p:cNvPr>
          <p:cNvSpPr txBox="1">
            <a:spLocks/>
          </p:cNvSpPr>
          <p:nvPr userDrawn="1"/>
        </p:nvSpPr>
        <p:spPr>
          <a:xfrm>
            <a:off x="4093566" y="4158244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DEA1536-0E58-4001-852D-626432031DB8}"/>
              </a:ext>
            </a:extLst>
          </p:cNvPr>
          <p:cNvSpPr txBox="1">
            <a:spLocks/>
          </p:cNvSpPr>
          <p:nvPr userDrawn="1"/>
        </p:nvSpPr>
        <p:spPr>
          <a:xfrm>
            <a:off x="4614560" y="454853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1A00EC8-9D1A-4442-92EB-46C039DF0F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37676" y="4541953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D143186-ED9C-4D23-A685-F4945B2770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749007" y="2385451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2254120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FCD-5804-4927-86CC-0C8EBB2AE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0373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08" y="4025346"/>
            <a:ext cx="922322" cy="858694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9FFDC-0D93-4196-A765-2D154ED72229}"/>
              </a:ext>
            </a:extLst>
          </p:cNvPr>
          <p:cNvSpPr txBox="1">
            <a:spLocks/>
          </p:cNvSpPr>
          <p:nvPr userDrawn="1"/>
        </p:nvSpPr>
        <p:spPr>
          <a:xfrm>
            <a:off x="4475174" y="4939849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92105B-3A4A-4D28-9151-CDC492255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302" y="5861322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975358E-D3B1-46A9-9F77-8FF92599AB03}"/>
              </a:ext>
            </a:extLst>
          </p:cNvPr>
          <p:cNvSpPr txBox="1">
            <a:spLocks/>
          </p:cNvSpPr>
          <p:nvPr userDrawn="1"/>
        </p:nvSpPr>
        <p:spPr>
          <a:xfrm>
            <a:off x="4041808" y="586009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521652-CD01-42D2-B45E-1558655C4A72}"/>
              </a:ext>
            </a:extLst>
          </p:cNvPr>
          <p:cNvSpPr txBox="1">
            <a:spLocks/>
          </p:cNvSpPr>
          <p:nvPr userDrawn="1"/>
        </p:nvSpPr>
        <p:spPr>
          <a:xfrm>
            <a:off x="4562802" y="6250388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041D94A-7BB9-4D81-B794-2451DC2272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918" y="6243805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E9779D7-5BC0-4751-B7EF-AE94745803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3465" y="666067"/>
            <a:ext cx="5141674" cy="47466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1188138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B53A428-12E2-4533-A960-932465A92C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03732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FULL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308" y="4025346"/>
            <a:ext cx="922322" cy="858694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909FFDC-0D93-4196-A765-2D154ED72229}"/>
              </a:ext>
            </a:extLst>
          </p:cNvPr>
          <p:cNvSpPr txBox="1">
            <a:spLocks/>
          </p:cNvSpPr>
          <p:nvPr userDrawn="1"/>
        </p:nvSpPr>
        <p:spPr>
          <a:xfrm>
            <a:off x="4475174" y="4939849"/>
            <a:ext cx="2782591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ctr"/>
            <a:r>
              <a:rPr lang="en-US" sz="1300" spc="300" dirty="0">
                <a:solidFill>
                  <a:schemeClr val="accent4"/>
                </a:solidFill>
                <a:latin typeface="Lato" panose="020F0502020204030203"/>
              </a:rPr>
              <a:t>CONTACT INFORMATION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B92105B-3A4A-4D28-9151-CDC492255B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302" y="5861322"/>
            <a:ext cx="2652954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XXLASTNAME@WILMINGTONDE.GOV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975358E-D3B1-46A9-9F77-8FF92599AB03}"/>
              </a:ext>
            </a:extLst>
          </p:cNvPr>
          <p:cNvSpPr txBox="1">
            <a:spLocks/>
          </p:cNvSpPr>
          <p:nvPr userDrawn="1"/>
        </p:nvSpPr>
        <p:spPr>
          <a:xfrm>
            <a:off x="4041808" y="5860096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EMAIL: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3521652-CD01-42D2-B45E-1558655C4A72}"/>
              </a:ext>
            </a:extLst>
          </p:cNvPr>
          <p:cNvSpPr txBox="1">
            <a:spLocks/>
          </p:cNvSpPr>
          <p:nvPr userDrawn="1"/>
        </p:nvSpPr>
        <p:spPr>
          <a:xfrm>
            <a:off x="4562802" y="6250388"/>
            <a:ext cx="923116" cy="390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pPr lvl="0" algn="r"/>
            <a:r>
              <a:rPr lang="en-US" sz="1200" spc="0" dirty="0">
                <a:solidFill>
                  <a:schemeClr val="bg1"/>
                </a:solidFill>
                <a:latin typeface="Montserrat Light"/>
              </a:rPr>
              <a:t>PHONE: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3041D94A-7BB9-4D81-B794-2451DC2272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85918" y="6243805"/>
            <a:ext cx="1212345" cy="396875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(302)  576-XXXX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8E9779D7-5BC0-4751-B7EF-AE94745803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93465" y="666067"/>
            <a:ext cx="5141674" cy="474662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0">
                <a:solidFill>
                  <a:schemeClr val="bg1"/>
                </a:solidFill>
                <a:latin typeface="Abadi Extra Light" panose="020B0204020104020204" pitchFamily="34" charset="0"/>
              </a:defRPr>
            </a:lvl1pPr>
          </a:lstStyle>
          <a:p>
            <a:pPr lvl="0"/>
            <a:r>
              <a:rPr lang="en-US" dirty="0"/>
              <a:t>Thank You / Questions?</a:t>
            </a:r>
          </a:p>
        </p:txBody>
      </p:sp>
    </p:spTree>
    <p:extLst>
      <p:ext uri="{BB962C8B-B14F-4D97-AF65-F5344CB8AC3E}">
        <p14:creationId xmlns:p14="http://schemas.microsoft.com/office/powerpoint/2010/main" val="1501173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BE8A16-CA94-4C10-A3F5-BC4C0671B0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6" r="9916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9E8B6D1-A799-4E14-BA6D-CF24F5B19620}"/>
              </a:ext>
            </a:extLst>
          </p:cNvPr>
          <p:cNvSpPr/>
          <p:nvPr userDrawn="1"/>
        </p:nvSpPr>
        <p:spPr>
          <a:xfrm>
            <a:off x="20" y="0"/>
            <a:ext cx="9143980" cy="6857999"/>
          </a:xfrm>
          <a:prstGeom prst="rect">
            <a:avLst/>
          </a:prstGeom>
          <a:solidFill>
            <a:schemeClr val="accent1">
              <a:lumMod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50435" y="3122752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1444" y="3512308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603026" y="4041210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50435" y="4115831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28" y="2272595"/>
            <a:ext cx="2484183" cy="2312808"/>
          </a:xfrm>
          <a:prstGeom prst="rect">
            <a:avLst/>
          </a:prstGeom>
          <a:noFill/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07E2114-6FDB-458F-9EE2-4757A1B75D64}"/>
              </a:ext>
            </a:extLst>
          </p:cNvPr>
          <p:cNvSpPr txBox="1">
            <a:spLocks/>
          </p:cNvSpPr>
          <p:nvPr userDrawn="1"/>
        </p:nvSpPr>
        <p:spPr>
          <a:xfrm>
            <a:off x="2867711" y="2426498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5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214FCD-5804-4927-86CC-0C8EBB2AE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033" y="4917044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28296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2033" y="5910123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3" y="247270"/>
            <a:ext cx="1383687" cy="1288231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4E3356-B897-4B6F-BFD3-5449AC00DD2F}"/>
              </a:ext>
            </a:extLst>
          </p:cNvPr>
          <p:cNvSpPr txBox="1">
            <a:spLocks/>
          </p:cNvSpPr>
          <p:nvPr userDrawn="1"/>
        </p:nvSpPr>
        <p:spPr>
          <a:xfrm>
            <a:off x="2454860" y="654054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ty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031AE2-1AE0-4DED-95CA-C917469478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7" r="99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E98878A-A545-4119-8228-9578AE1818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52033" y="4917044"/>
            <a:ext cx="1854679" cy="396875"/>
          </a:xfrm>
        </p:spPr>
        <p:txBody>
          <a:bodyPr anchor="ctr">
            <a:normAutofit/>
          </a:bodyPr>
          <a:lstStyle>
            <a:lvl1pPr marL="0" indent="0">
              <a:buNone/>
              <a:defRPr sz="1300" spc="300">
                <a:solidFill>
                  <a:schemeClr val="accent4"/>
                </a:solidFill>
                <a:latin typeface="Lato" panose="020F0502020204030203"/>
              </a:defRPr>
            </a:lvl1pPr>
          </a:lstStyle>
          <a:p>
            <a:pPr lvl="0"/>
            <a:r>
              <a:rPr lang="en-US" dirty="0"/>
              <a:t>MEETING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40EA8-C5AA-4677-8556-5513507BE1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81461" y="5313919"/>
            <a:ext cx="4572659" cy="4746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0BA1C9-0152-4D97-AC1F-7E9A8A0DB7C2}"/>
              </a:ext>
            </a:extLst>
          </p:cNvPr>
          <p:cNvSpPr/>
          <p:nvPr userDrawn="1"/>
        </p:nvSpPr>
        <p:spPr>
          <a:xfrm flipV="1">
            <a:off x="3493042" y="5834203"/>
            <a:ext cx="4749498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9ED93F94-DF76-4B33-BA2D-4DE22A4A8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2033" y="5910123"/>
            <a:ext cx="1854679" cy="3968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spc="0">
                <a:solidFill>
                  <a:schemeClr val="bg1"/>
                </a:solidFill>
                <a:latin typeface="Montserrat Light"/>
              </a:defRPr>
            </a:lvl1pPr>
          </a:lstStyle>
          <a:p>
            <a:pPr lvl="0"/>
            <a:r>
              <a:rPr lang="en-US" dirty="0"/>
              <a:t>MONTH DD,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BFB629E-9AB9-4E5F-BB07-6CEEC8D10C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13" y="247270"/>
            <a:ext cx="1383687" cy="1288231"/>
          </a:xfrm>
          <a:prstGeom prst="rect">
            <a:avLst/>
          </a:prstGeom>
          <a:noFill/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F4E3356-B897-4B6F-BFD3-5449AC00DD2F}"/>
              </a:ext>
            </a:extLst>
          </p:cNvPr>
          <p:cNvSpPr txBox="1">
            <a:spLocks/>
          </p:cNvSpPr>
          <p:nvPr userDrawn="1"/>
        </p:nvSpPr>
        <p:spPr>
          <a:xfrm>
            <a:off x="2454860" y="654054"/>
            <a:ext cx="6088979" cy="4746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i="0" kern="120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badi Extra Light" panose="020B0204020104020204" pitchFamily="34" charset="0"/>
              </a:rPr>
              <a:t>Department of Planning and Development</a:t>
            </a:r>
            <a:endParaRPr lang="en-US" sz="2800" dirty="0"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41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0B902F-DFB2-47C7-9251-9DD3318EC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473307-DB1E-4236-A2CB-CB28BE6B0A8E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1BC532-D683-4462-B069-98B713042377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372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solidFill>
            <a:schemeClr val="accent1">
              <a:lumMod val="50000"/>
            </a:schemeClr>
          </a:solidFill>
        </p:spPr>
        <p:txBody>
          <a:bodyPr/>
          <a:lstStyle>
            <a:lvl1pPr algn="ctr">
              <a:defRPr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60375"/>
          </a:xfrm>
        </p:spPr>
        <p:txBody>
          <a:bodyPr/>
          <a:lstStyle>
            <a:lvl1pPr marL="0" indent="0">
              <a:buClr>
                <a:srgbClr val="002060"/>
              </a:buClr>
              <a:buFont typeface="Calibri" panose="020F0502020204030204" pitchFamily="34" charset="0"/>
              <a:buNone/>
              <a:defRPr sz="2400" spc="30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6858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2pPr>
            <a:lvl3pPr marL="11430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3pPr>
            <a:lvl4pPr marL="16002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4pPr>
            <a:lvl5pPr marL="20574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FFC5DC-396D-4BDB-8D63-6EE956F8528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650" y="2467709"/>
            <a:ext cx="7886700" cy="3706932"/>
          </a:xfrm>
        </p:spPr>
        <p:txBody>
          <a:bodyPr>
            <a:normAutofit/>
          </a:bodyPr>
          <a:lstStyle>
            <a:lvl1pPr marL="228600" indent="-228600">
              <a:buClr>
                <a:schemeClr val="accent4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defRPr>
            </a:lvl1pPr>
            <a:lvl2pPr marL="6858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2pPr>
            <a:lvl3pPr marL="11430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3pPr>
            <a:lvl4pPr marL="16002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4pPr>
            <a:lvl5pPr marL="2057400" indent="-228600">
              <a:buClr>
                <a:srgbClr val="002060"/>
              </a:buClr>
              <a:buFont typeface="Calibri" panose="020F0502020204030204" pitchFamily="34" charset="0"/>
              <a:buChar char="»"/>
              <a:defRPr sz="1400" spc="3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/>
              </a:defRPr>
            </a:lvl5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233CF5-0C66-44AC-94A1-4CBB9732660D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7DE14F-6038-428F-A54A-389BA2ADAA51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7161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39"/>
            <a:ext cx="7886700" cy="2852737"/>
          </a:xfrm>
          <a:solidFill>
            <a:schemeClr val="accent1">
              <a:lumMod val="50000"/>
            </a:schemeClr>
          </a:solidFill>
        </p:spPr>
        <p:txBody>
          <a:bodyPr anchor="b"/>
          <a:lstStyle>
            <a:lvl1pPr>
              <a:defRPr sz="6000" b="1" spc="300">
                <a:solidFill>
                  <a:schemeClr val="accent4"/>
                </a:solidFill>
                <a:latin typeface="Abadi" panose="020B06040201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Lato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1FBE04-0370-4B1A-8176-10B3319F2B0D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E1E895-9B55-4B02-AA0E-A01898C29D2E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633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3C9D348-156D-4C26-A6B9-83B08D7062C2}"/>
              </a:ext>
            </a:extLst>
          </p:cNvPr>
          <p:cNvSpPr/>
          <p:nvPr userDrawn="1"/>
        </p:nvSpPr>
        <p:spPr>
          <a:xfrm flipV="1">
            <a:off x="628649" y="6308654"/>
            <a:ext cx="7886699" cy="45719"/>
          </a:xfrm>
          <a:prstGeom prst="rect">
            <a:avLst/>
          </a:prstGeom>
          <a:solidFill>
            <a:srgbClr val="ECB5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31BD80-CE20-432A-89D2-A56F5DB57E85}"/>
              </a:ext>
            </a:extLst>
          </p:cNvPr>
          <p:cNvSpPr/>
          <p:nvPr userDrawn="1"/>
        </p:nvSpPr>
        <p:spPr>
          <a:xfrm>
            <a:off x="628649" y="6406132"/>
            <a:ext cx="7886699" cy="3034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200" spc="300" dirty="0">
                <a:solidFill>
                  <a:schemeClr val="accent4"/>
                </a:solidFill>
                <a:latin typeface="+mj-lt"/>
              </a:rPr>
              <a:t> WILMINGTON DEPARTMENT OF PLANNING AND DEVELOPMENT                   </a:t>
            </a:r>
            <a:fld id="{2FB436D4-8D72-4682-AF16-412DD8FAE08A}" type="slidenum">
              <a:rPr lang="en-US" sz="1200" spc="300" smtClean="0">
                <a:solidFill>
                  <a:schemeClr val="accent4"/>
                </a:solidFill>
                <a:latin typeface="+mj-lt"/>
              </a:rPr>
              <a:pPr algn="l"/>
              <a:t>‹#›</a:t>
            </a:fld>
            <a:endParaRPr lang="en-US" sz="1200" spc="3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3059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94F3D-E071-4E5E-862A-3750D78A769E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65B84-A4EC-4A35-BA4C-BBC5FEF51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7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8" r:id="rId2"/>
    <p:sldLayoutId id="2147483677" r:id="rId3"/>
    <p:sldLayoutId id="2147483676" r:id="rId4"/>
    <p:sldLayoutId id="2147483675" r:id="rId5"/>
    <p:sldLayoutId id="2147483666" r:id="rId6"/>
    <p:sldLayoutId id="2147483662" r:id="rId7"/>
    <p:sldLayoutId id="2147483663" r:id="rId8"/>
    <p:sldLayoutId id="2147483672" r:id="rId9"/>
    <p:sldLayoutId id="2147483684" r:id="rId10"/>
    <p:sldLayoutId id="2147483689" r:id="rId11"/>
    <p:sldLayoutId id="2147483685" r:id="rId12"/>
    <p:sldLayoutId id="2147483686" r:id="rId13"/>
    <p:sldLayoutId id="2147483687" r:id="rId14"/>
    <p:sldLayoutId id="2147483664" r:id="rId15"/>
    <p:sldLayoutId id="2147483665" r:id="rId16"/>
    <p:sldLayoutId id="2147483668" r:id="rId17"/>
    <p:sldLayoutId id="2147483669" r:id="rId18"/>
    <p:sldLayoutId id="2147483678" r:id="rId19"/>
    <p:sldLayoutId id="2147483690" r:id="rId20"/>
    <p:sldLayoutId id="2147483679" r:id="rId21"/>
    <p:sldLayoutId id="2147483680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04B836-82F8-4A57-8D89-8651300906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0" y="3122752"/>
            <a:ext cx="6096000" cy="396875"/>
          </a:xfrm>
        </p:spPr>
        <p:txBody>
          <a:bodyPr>
            <a:normAutofit fontScale="92500"/>
          </a:bodyPr>
          <a:lstStyle/>
          <a:p>
            <a:r>
              <a:rPr lang="en-US" dirty="0"/>
              <a:t>Community Development and Urban Planning Committee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7CABF-73BA-4FF5-B2A6-7D0CA48B0E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Ordinance 20-036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EDED27-7A80-4641-9C5F-CFAEB4C2EE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September 2, 2020</a:t>
            </a:r>
          </a:p>
        </p:txBody>
      </p:sp>
    </p:spTree>
    <p:extLst>
      <p:ext uri="{BB962C8B-B14F-4D97-AF65-F5344CB8AC3E}">
        <p14:creationId xmlns:p14="http://schemas.microsoft.com/office/powerpoint/2010/main" val="3242643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5F56-68F4-4547-B4EE-F24C5C06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Brandywine Village National Register Historic District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33615-FCEB-478E-9B44-EC18BE7EC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2340023-CB95-43AE-9A8B-557AD2911B3D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7886700" cy="4349750"/>
          </a:xfrm>
        </p:spPr>
      </p:pic>
    </p:spTree>
    <p:extLst>
      <p:ext uri="{BB962C8B-B14F-4D97-AF65-F5344CB8AC3E}">
        <p14:creationId xmlns:p14="http://schemas.microsoft.com/office/powerpoint/2010/main" val="846256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C55E-74FA-40B8-AA02-27967A8E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0F37B-5D6B-458F-ABA4-2AA65998D2D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2067339"/>
            <a:ext cx="7886700" cy="353833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Both the current C-1 zoning and the proposed C-2 zoning are consistent with the recommendation of the Comprehensive Plan.</a:t>
            </a:r>
          </a:p>
          <a:p>
            <a:r>
              <a:rPr lang="en-US" dirty="0"/>
              <a:t>The existing C-1 zoning does not support the proposed development; however the proposed C-2 does support the development.</a:t>
            </a:r>
          </a:p>
          <a:p>
            <a:r>
              <a:rPr lang="en-US" dirty="0"/>
              <a:t>Neighborhood Mixed Use is appropriate along major corridors.</a:t>
            </a:r>
          </a:p>
          <a:p>
            <a:r>
              <a:rPr lang="en-US" dirty="0"/>
              <a:t>While no C-2 zoning is in the immediate area, there is C-2 zoning  beginning at 34</a:t>
            </a:r>
            <a:r>
              <a:rPr lang="en-US" baseline="30000" dirty="0"/>
              <a:t>th</a:t>
            </a:r>
            <a:r>
              <a:rPr lang="en-US" dirty="0"/>
              <a:t> Street on Market Street.</a:t>
            </a:r>
          </a:p>
          <a:p>
            <a:r>
              <a:rPr lang="en-US" dirty="0"/>
              <a:t>No nonconforming uses will be created.</a:t>
            </a:r>
          </a:p>
          <a:p>
            <a:r>
              <a:rPr lang="en-US" dirty="0"/>
              <a:t>The rezoning permits a level of density and heights up to 15 stories that would be out of character with the Brandywine Village National Register Historic District. </a:t>
            </a:r>
          </a:p>
          <a:p>
            <a:r>
              <a:rPr lang="en-US" dirty="0"/>
              <a:t>In addition, C-2 permits in some cases unlimited hours of operation for some commercial businesses.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526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C55E-74FA-40B8-AA02-27967A8E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0F37B-5D6B-458F-ABA4-2AA65998D2D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2345635"/>
            <a:ext cx="7886700" cy="3260035"/>
          </a:xfrm>
        </p:spPr>
        <p:txBody>
          <a:bodyPr>
            <a:normAutofit/>
          </a:bodyPr>
          <a:lstStyle/>
          <a:p>
            <a:r>
              <a:rPr lang="en-US" b="1" dirty="0">
                <a:ea typeface="Calibri" panose="020F0502020204030204" pitchFamily="34" charset="0"/>
              </a:rPr>
              <a:t>On August 18th, 2020 City Planning Commission voted to approve the rezoning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of 1914, 1920, 2004 and 2006 N. Market Street; 50 Race Street; and 1901, 1903, 1905, 1907, 1915, 1925, 1927 and 1929 Hutton Street from C-1 (Neighborhood Shopping) to C-2 (Secondary Business Commercial Centers).  Zoning Referral 553-20.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59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3806B-3EC4-4828-8530-05407937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Ordinance 20-036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21C87D-389E-4876-9BB0-4C85B53371FA}"/>
              </a:ext>
            </a:extLst>
          </p:cNvPr>
          <p:cNvSpPr/>
          <p:nvPr/>
        </p:nvSpPr>
        <p:spPr>
          <a:xfrm>
            <a:off x="628650" y="2274838"/>
            <a:ext cx="78867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ORD. 20-036 An Ordinance to Rezone the Parcels of Land Located at (</a:t>
            </a:r>
            <a:r>
              <a:rPr lang="en-US" sz="1600" dirty="0" err="1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i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Abadi" panose="020B0604020104020204" pitchFamily="34" charset="0"/>
              </a:rPr>
              <a:t>) 1914, 1920, 2004, and 2006 North Market Street; (ii) 50 Race Street; and (iii) 1901, 1903, 1905, 1907, 1915, 1925, 1927, and 1929 Hutton Street from C-1 (Neighborhood Shopping) Zoning Classification to C-2 (Secondary Business Centers) Zoning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241026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47B79-36D7-4DC8-A63D-A9A9A5218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ACD65-503E-449D-834F-EA4D8A1BDAD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1921565"/>
            <a:ext cx="7886700" cy="4253076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Sacred Heart Housing, Inc. applied for the rezoning of the properties C-1 to C-2.</a:t>
            </a:r>
          </a:p>
          <a:p>
            <a:r>
              <a:rPr lang="en-US" dirty="0"/>
              <a:t>The applicant, Sacred Heart Housing, Inc. is the contract purchaser and equitable owner of the properties.  The properties are owned by Brandywine Village LLC and BVII, LLC.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Market Street buildings are vacant and the adjacent Hutton Street properties are partially paved vacant lots.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Low to moderate income senior apartments are proposed for site</a:t>
            </a:r>
            <a:r>
              <a:rPr lang="en-US" dirty="0"/>
              <a:t>  </a:t>
            </a: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Proposal</a:t>
            </a:r>
          </a:p>
          <a:p>
            <a:r>
              <a:rPr lang="en-US" dirty="0"/>
              <a:t>Demolition of 1914, 1920, 2004 and 2006 North Market Street</a:t>
            </a:r>
          </a:p>
          <a:p>
            <a:r>
              <a:rPr lang="en-US" dirty="0"/>
              <a:t>Development of a new three-story mixed-use building with ground floor commercial storefronts along North Market Street and upper story apartments.  </a:t>
            </a:r>
          </a:p>
          <a:p>
            <a:r>
              <a:rPr lang="en-US" dirty="0"/>
              <a:t>A new four-story apartment building along Hutton Street will be constructed including a roof deck and lounge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30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1548-97A3-4C1B-AFFF-F1136F41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Land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8A47-B67D-403C-B3E8-C5FC92AF7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circuit board&#10;&#10;Description automatically generated">
            <a:extLst>
              <a:ext uri="{FF2B5EF4-FFF2-40B4-BE49-F238E27FC236}">
                <a16:creationId xmlns:a16="http://schemas.microsoft.com/office/drawing/2014/main" id="{3B4BEF9E-DED7-48EC-BD6D-A8960969FC0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25625"/>
            <a:ext cx="7886700" cy="4355772"/>
          </a:xfrm>
        </p:spPr>
      </p:pic>
    </p:spTree>
    <p:extLst>
      <p:ext uri="{BB962C8B-B14F-4D97-AF65-F5344CB8AC3E}">
        <p14:creationId xmlns:p14="http://schemas.microsoft.com/office/powerpoint/2010/main" val="3905709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C1548-97A3-4C1B-AFFF-F1136F41E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Zoning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DA0D0F8D-4ED2-4AD6-A280-1E50563701F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6" y="1799545"/>
            <a:ext cx="7447721" cy="4375830"/>
          </a:xfrm>
        </p:spPr>
      </p:pic>
    </p:spTree>
    <p:extLst>
      <p:ext uri="{BB962C8B-B14F-4D97-AF65-F5344CB8AC3E}">
        <p14:creationId xmlns:p14="http://schemas.microsoft.com/office/powerpoint/2010/main" val="3292197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C55E-74FA-40B8-AA02-27967A8E8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Existing/Proposed Zoning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0F37B-5D6B-458F-ABA4-2AA65998D2D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2120348"/>
            <a:ext cx="7886700" cy="160351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Designed to provide sites for convenient retail and personal service establishments for a small tributary are.</a:t>
            </a:r>
          </a:p>
          <a:p>
            <a:r>
              <a:rPr lang="en-US" dirty="0"/>
              <a:t>Residential uses are limited to two families per floor which would not support the proposed development.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2CAC11-1782-484A-AA8C-EC2FEAFDD872}"/>
              </a:ext>
            </a:extLst>
          </p:cNvPr>
          <p:cNvSpPr txBox="1"/>
          <p:nvPr/>
        </p:nvSpPr>
        <p:spPr>
          <a:xfrm>
            <a:off x="628650" y="3429000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Proposed Zoning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C-2 Secondary Business Commercial Centers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0268AB-032E-4ADA-B5C5-9B0320EF9767}"/>
              </a:ext>
            </a:extLst>
          </p:cNvPr>
          <p:cNvSpPr/>
          <p:nvPr/>
        </p:nvSpPr>
        <p:spPr>
          <a:xfrm>
            <a:off x="628650" y="1783454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Existing Zoning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C-1 Neighborhood Shopping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C9BB17-3080-4471-B692-08863590B12D}"/>
              </a:ext>
            </a:extLst>
          </p:cNvPr>
          <p:cNvSpPr txBox="1"/>
          <p:nvPr/>
        </p:nvSpPr>
        <p:spPr>
          <a:xfrm>
            <a:off x="728870" y="4267200"/>
            <a:ext cx="7786480" cy="2284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Calibri" panose="020F0502020204030204" pitchFamily="34" charset="0"/>
              <a:buChar char="»"/>
            </a:pPr>
            <a:r>
              <a:rPr lang="en-US" sz="1400" spc="3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Located along major corridors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Calibri" panose="020F0502020204030204" pitchFamily="34" charset="0"/>
              <a:buChar char="»"/>
            </a:pPr>
            <a:r>
              <a:rPr lang="en-US" sz="1400" spc="3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Designed to permit neighborhood commercial establishments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Calibri" panose="020F0502020204030204" pitchFamily="34" charset="0"/>
              <a:buChar char="»"/>
            </a:pPr>
            <a:r>
              <a:rPr lang="en-US" sz="1400" spc="3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Heights are limited to 15 stories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Calibri" panose="020F0502020204030204" pitchFamily="34" charset="0"/>
              <a:buChar char="»"/>
            </a:pPr>
            <a:r>
              <a:rPr lang="en-US" sz="1400" spc="3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Residential Density will support the proposed development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Calibri" panose="020F0502020204030204" pitchFamily="34" charset="0"/>
              <a:buChar char="»"/>
            </a:pPr>
            <a:r>
              <a:rPr lang="en-US" sz="1400" spc="3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C-2 Zoning is established along North Market Street beginning at 34</a:t>
            </a:r>
            <a:r>
              <a:rPr lang="en-US" sz="1400" spc="300" baseline="300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th</a:t>
            </a:r>
            <a:r>
              <a:rPr lang="en-US" sz="1400" spc="300" dirty="0">
                <a:solidFill>
                  <a:srgbClr val="E7E6E6">
                    <a:lumMod val="50000"/>
                  </a:srgbClr>
                </a:solidFill>
                <a:latin typeface="Abadi" panose="020B0604020104020204" pitchFamily="34" charset="0"/>
              </a:rPr>
              <a:t> Street, however that is the closest C-2 zoning along the corridor.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buClr>
                <a:srgbClr val="FFC000"/>
              </a:buClr>
              <a:buFont typeface="Calibri" panose="020F0502020204030204" pitchFamily="34" charset="0"/>
              <a:buChar char="»"/>
            </a:pPr>
            <a:endParaRPr lang="en-US" sz="1400" spc="300" dirty="0">
              <a:solidFill>
                <a:srgbClr val="E7E6E6">
                  <a:lumMod val="50000"/>
                </a:srgbClr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16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136C6-C2F7-42F6-92A9-38E2AC75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Surrounding Zoning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5EE41-E61E-4D0E-A861-B0BA611C802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1881809"/>
            <a:ext cx="7886700" cy="4292832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O Open Space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Small passive park located directly south of the proposed rezoning.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R-3 One Family Row Houses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One Family Row Houses limited to 3 stories.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Institutional uses such as schools, community centers and hospitals.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Lato"/>
              </a:rPr>
              <a:t>W-4 Waterfront Residential Commercial</a:t>
            </a:r>
          </a:p>
          <a:p>
            <a:r>
              <a:rPr lang="en-US" dirty="0"/>
              <a:t>Medium to high density residential, retail and office development can take place.</a:t>
            </a:r>
          </a:p>
          <a:p>
            <a:r>
              <a:rPr lang="en-US" dirty="0"/>
              <a:t>Mixed-use buildings are permitted with a limited number of commercial uses.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Lato"/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6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578E-4D69-4490-BDAD-F8307123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Comprehensive Development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BF6AA-D787-4EE7-BD8D-A715EEBD9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Wilmington 2028: A Comprehensive Plan for our City and Communities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2ADEA-85AB-4328-9887-286D415705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2610677"/>
            <a:ext cx="7886700" cy="3563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 Amendments to Comprehensive Plan as part of this zoning action</a:t>
            </a:r>
          </a:p>
          <a:p>
            <a:r>
              <a:rPr lang="en-US" dirty="0"/>
              <a:t>C-2 Zoning is consistent with the land use recommendation in Wilmington 2028</a:t>
            </a:r>
          </a:p>
          <a:p>
            <a:r>
              <a:rPr lang="en-US" dirty="0"/>
              <a:t>Plan calls for Neighborhood Mixed Use which C-2 supports.</a:t>
            </a:r>
          </a:p>
          <a:p>
            <a:r>
              <a:rPr lang="en-US" dirty="0"/>
              <a:t>This rezoning also supports several objectives of the Prices Run/Riverside/11</a:t>
            </a:r>
            <a:r>
              <a:rPr lang="en-US" baseline="30000" dirty="0"/>
              <a:t>th</a:t>
            </a:r>
            <a:r>
              <a:rPr lang="en-US" dirty="0"/>
              <a:t> Street Bridge and </a:t>
            </a:r>
            <a:r>
              <a:rPr lang="en-US" dirty="0" err="1"/>
              <a:t>Baynard</a:t>
            </a:r>
            <a:r>
              <a:rPr lang="en-US" dirty="0"/>
              <a:t> Boulevard sections of Wilmington 2028.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Prevent nuisance properties and stabilize vacant properties.</a:t>
            </a:r>
            <a:endParaRPr lang="en-US" sz="1200" dirty="0"/>
          </a:p>
          <a:p>
            <a:pPr lvl="1"/>
            <a:r>
              <a:rPr lang="en-US" dirty="0"/>
              <a:t>Make neighborhood commercial corridors and centers clean, safe and attractive.</a:t>
            </a:r>
            <a:endParaRPr lang="en-US" sz="1200" dirty="0"/>
          </a:p>
          <a:p>
            <a:pPr lvl="1"/>
            <a:r>
              <a:rPr lang="en-US" dirty="0"/>
              <a:t>Enhance the attractiveness of city gateways.</a:t>
            </a:r>
            <a:endParaRPr lang="en-US" sz="1200" dirty="0"/>
          </a:p>
          <a:p>
            <a:pPr lvl="1"/>
            <a:r>
              <a:rPr lang="en-US" dirty="0"/>
              <a:t>Enhance Concord Avenue and North Market Street as attractive gateway corridors.</a:t>
            </a:r>
            <a:endParaRPr lang="en-US" sz="12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28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578E-4D69-4490-BDAD-F8307123B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Brandywine Village National Register Historic District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12ADEA-85AB-4328-9887-286D4157057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8650" y="2610677"/>
            <a:ext cx="7886700" cy="3563963"/>
          </a:xfrm>
        </p:spPr>
        <p:txBody>
          <a:bodyPr>
            <a:normAutofit/>
          </a:bodyPr>
          <a:lstStyle/>
          <a:p>
            <a:r>
              <a:rPr lang="en-US" dirty="0"/>
              <a:t>Area was added to the  National Register of Historic Places in 1971.  This is different then a City Historic District.</a:t>
            </a:r>
          </a:p>
          <a:p>
            <a:r>
              <a:rPr lang="en-US" dirty="0"/>
              <a:t>Greater Brandywine Village Urban Renewal Plan was adopted in 2001. </a:t>
            </a:r>
          </a:p>
          <a:p>
            <a:r>
              <a:rPr lang="en-US" dirty="0"/>
              <a:t>C-1 limits scale of development to remain in character with the historic district.  Heights of buildings are limited to three stories.</a:t>
            </a:r>
          </a:p>
          <a:p>
            <a:r>
              <a:rPr lang="en-US" dirty="0"/>
              <a:t>C-2 zoning permits heights up to 15 stories which would be out of character with the historic district.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51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1941</TotalTime>
  <Words>778</Words>
  <Application>Microsoft Office PowerPoint</Application>
  <PresentationFormat>Letter Paper (8.5x11 in)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Abadi</vt:lpstr>
      <vt:lpstr>Abadi Extra Light</vt:lpstr>
      <vt:lpstr>Arial</vt:lpstr>
      <vt:lpstr>Calibri</vt:lpstr>
      <vt:lpstr>Calibri Light</vt:lpstr>
      <vt:lpstr>Lato</vt:lpstr>
      <vt:lpstr>Lato Black</vt:lpstr>
      <vt:lpstr>Montserrat Light</vt:lpstr>
      <vt:lpstr>Office Theme</vt:lpstr>
      <vt:lpstr>PowerPoint Presentation</vt:lpstr>
      <vt:lpstr>Ordinance 20-036</vt:lpstr>
      <vt:lpstr>Background</vt:lpstr>
      <vt:lpstr>Existing Land Use</vt:lpstr>
      <vt:lpstr>Zoning</vt:lpstr>
      <vt:lpstr>Existing/Proposed Zoning</vt:lpstr>
      <vt:lpstr>Surrounding Zoning</vt:lpstr>
      <vt:lpstr>Comprehensive Development Plan</vt:lpstr>
      <vt:lpstr>Brandywine Village National Register Historic District</vt:lpstr>
      <vt:lpstr>Brandywine Village National Register Historic District</vt:lpstr>
      <vt:lpstr>Analysis</vt:lpstr>
      <vt:lpstr>Recommendation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Molina</dc:creator>
  <cp:lastModifiedBy>Matthew Harris</cp:lastModifiedBy>
  <cp:revision>91</cp:revision>
  <dcterms:created xsi:type="dcterms:W3CDTF">2019-07-22T19:40:59Z</dcterms:created>
  <dcterms:modified xsi:type="dcterms:W3CDTF">2020-08-28T17:57:48Z</dcterms:modified>
</cp:coreProperties>
</file>