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62" r:id="rId2"/>
    <p:sldId id="265" r:id="rId3"/>
    <p:sldId id="263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hivo" panose="020B0604020202020204" charset="0"/>
      <p:regular r:id="rId10"/>
      <p:bold r:id="rId11"/>
      <p:italic r:id="rId12"/>
      <p:boldItalic r:id="rId13"/>
    </p:embeddedFont>
    <p:embeddedFont>
      <p:font typeface="Roboto Slab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5B2E98-743D-4391-97B5-604794D0F8E6}">
  <a:tblStyle styleId="{385B2E98-743D-4391-97B5-604794D0F8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416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82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49" name="Google Shape;49;p5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2.png@01D34998.6A6050B0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2.png@01D34998.6A6050B0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2.png@01D34998.6A6050B0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F57FEE-9B04-4915-819D-05A518912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86" t="19085" r="29779" b="11634"/>
          <a:stretch/>
        </p:blipFill>
        <p:spPr>
          <a:xfrm>
            <a:off x="5224181" y="1355729"/>
            <a:ext cx="3724837" cy="3563471"/>
          </a:xfrm>
          <a:prstGeom prst="rect">
            <a:avLst/>
          </a:prstGeom>
        </p:spPr>
      </p:pic>
      <p:sp>
        <p:nvSpPr>
          <p:cNvPr id="10" name="Google Shape;140;p13">
            <a:extLst>
              <a:ext uri="{FF2B5EF4-FFF2-40B4-BE49-F238E27FC236}">
                <a16:creationId xmlns:a16="http://schemas.microsoft.com/office/drawing/2014/main" id="{4499CDC9-D4CD-4A83-8560-C51D9478A060}"/>
              </a:ext>
            </a:extLst>
          </p:cNvPr>
          <p:cNvSpPr txBox="1">
            <a:spLocks/>
          </p:cNvSpPr>
          <p:nvPr/>
        </p:nvSpPr>
        <p:spPr>
          <a:xfrm>
            <a:off x="114300" y="224300"/>
            <a:ext cx="6972300" cy="1131429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3600" dirty="0"/>
              <a:t>Strategic Planning Process </a:t>
            </a:r>
            <a:br>
              <a:rPr lang="en-US" sz="3600" dirty="0"/>
            </a:br>
            <a:r>
              <a:rPr lang="en-US" sz="3600" dirty="0"/>
              <a:t>Survey Update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D0F65D-AE3E-4163-B5A2-D34BE445F256}"/>
              </a:ext>
            </a:extLst>
          </p:cNvPr>
          <p:cNvSpPr/>
          <p:nvPr/>
        </p:nvSpPr>
        <p:spPr>
          <a:xfrm>
            <a:off x="168087" y="2407024"/>
            <a:ext cx="508298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/>
              <a:t>This survey seeks to obtain your input regarding:</a:t>
            </a:r>
          </a:p>
          <a:p>
            <a:pPr lvl="1"/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The policy and legislative areas District Council Members and At-Large Council Members believe have not been adequately addressed;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Identifying the current Priority Areas that are affecting your Districts and/or the City-At-Large the most;</a:t>
            </a:r>
          </a:p>
          <a:p>
            <a:pPr marL="457200"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lvl="1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AA5E7-3E3F-4438-8D88-D976C1DB419D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992" y="0"/>
            <a:ext cx="1184008" cy="1074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F57FEE-9B04-4915-819D-05A518912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86" t="19085" r="29779" b="11634"/>
          <a:stretch/>
        </p:blipFill>
        <p:spPr>
          <a:xfrm>
            <a:off x="5159938" y="1355729"/>
            <a:ext cx="3724837" cy="3563471"/>
          </a:xfrm>
          <a:prstGeom prst="rect">
            <a:avLst/>
          </a:prstGeom>
        </p:spPr>
      </p:pic>
      <p:sp>
        <p:nvSpPr>
          <p:cNvPr id="10" name="Google Shape;140;p13">
            <a:extLst>
              <a:ext uri="{FF2B5EF4-FFF2-40B4-BE49-F238E27FC236}">
                <a16:creationId xmlns:a16="http://schemas.microsoft.com/office/drawing/2014/main" id="{4499CDC9-D4CD-4A83-8560-C51D9478A060}"/>
              </a:ext>
            </a:extLst>
          </p:cNvPr>
          <p:cNvSpPr txBox="1">
            <a:spLocks/>
          </p:cNvSpPr>
          <p:nvPr/>
        </p:nvSpPr>
        <p:spPr>
          <a:xfrm>
            <a:off x="114300" y="224300"/>
            <a:ext cx="6972300" cy="1131429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3600" dirty="0"/>
              <a:t>Strategic Planning Process </a:t>
            </a:r>
            <a:br>
              <a:rPr lang="en-US" sz="3600" dirty="0"/>
            </a:br>
            <a:r>
              <a:rPr lang="en-US" sz="3600" dirty="0"/>
              <a:t>Survey Update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D0F65D-AE3E-4163-B5A2-D34BE445F256}"/>
              </a:ext>
            </a:extLst>
          </p:cNvPr>
          <p:cNvSpPr/>
          <p:nvPr/>
        </p:nvSpPr>
        <p:spPr>
          <a:xfrm>
            <a:off x="168087" y="2407024"/>
            <a:ext cx="508298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/>
              <a:t>This survey serves to obtain your input regarding:</a:t>
            </a:r>
          </a:p>
          <a:p>
            <a:pPr lvl="1"/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Any proposed changes to the 10 Priority Areas</a:t>
            </a:r>
          </a:p>
          <a:p>
            <a:pPr marL="457200" lvl="1"/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Policy(s) or Legislation that </a:t>
            </a:r>
            <a:r>
              <a:rPr lang="en-US" dirty="0"/>
              <a:t>that would best address the mission of Standing Committees  </a:t>
            </a:r>
          </a:p>
          <a:p>
            <a:pPr marL="457200" lvl="1"/>
            <a:endParaRPr lang="en-US" sz="1600" dirty="0"/>
          </a:p>
          <a:p>
            <a:pPr marL="457200" lvl="1"/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FF4348-DB68-445E-A9F6-5548FDCB4FE9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992" y="0"/>
            <a:ext cx="1184008" cy="107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685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F57FEE-9B04-4915-819D-05A518912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86" t="19085" r="29779" b="11634"/>
          <a:stretch/>
        </p:blipFill>
        <p:spPr>
          <a:xfrm>
            <a:off x="5159938" y="1355729"/>
            <a:ext cx="3724837" cy="3563471"/>
          </a:xfrm>
          <a:prstGeom prst="rect">
            <a:avLst/>
          </a:prstGeom>
        </p:spPr>
      </p:pic>
      <p:sp>
        <p:nvSpPr>
          <p:cNvPr id="10" name="Google Shape;140;p13">
            <a:extLst>
              <a:ext uri="{FF2B5EF4-FFF2-40B4-BE49-F238E27FC236}">
                <a16:creationId xmlns:a16="http://schemas.microsoft.com/office/drawing/2014/main" id="{4499CDC9-D4CD-4A83-8560-C51D9478A060}"/>
              </a:ext>
            </a:extLst>
          </p:cNvPr>
          <p:cNvSpPr txBox="1">
            <a:spLocks/>
          </p:cNvSpPr>
          <p:nvPr/>
        </p:nvSpPr>
        <p:spPr>
          <a:xfrm>
            <a:off x="114300" y="224300"/>
            <a:ext cx="6972300" cy="1131429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3600" dirty="0"/>
              <a:t>Strategic Planning Process </a:t>
            </a:r>
            <a:br>
              <a:rPr lang="en-US" sz="3600" dirty="0"/>
            </a:br>
            <a:r>
              <a:rPr lang="en-US" sz="3600" dirty="0"/>
              <a:t>Survey Update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D0F65D-AE3E-4163-B5A2-D34BE445F256}"/>
              </a:ext>
            </a:extLst>
          </p:cNvPr>
          <p:cNvSpPr/>
          <p:nvPr/>
        </p:nvSpPr>
        <p:spPr>
          <a:xfrm>
            <a:off x="0" y="2202755"/>
            <a:ext cx="544605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Completed Surveys are </a:t>
            </a:r>
            <a:r>
              <a:rPr lang="en-US" u="sng" dirty="0"/>
              <a:t>welcomed at the conclusion of this Council Committee Meeting </a:t>
            </a:r>
            <a:r>
              <a:rPr lang="en-US" dirty="0"/>
              <a:t>with the last day for submission of completed surveys being </a:t>
            </a:r>
            <a:r>
              <a:rPr lang="en-US" b="1" u="sng" dirty="0"/>
              <a:t>Tuesday, March 31, 2020.</a:t>
            </a:r>
          </a:p>
          <a:p>
            <a:pPr lvl="1"/>
            <a:endParaRPr lang="en-US" b="1" u="sng" dirty="0"/>
          </a:p>
          <a:p>
            <a:pPr lvl="1"/>
            <a:r>
              <a:rPr lang="en-US" dirty="0"/>
              <a:t>Completed surveys can be submitted to the Receptionist in the Wilmington City Council Office in the Louis L. Redding Building.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_____________________________________________________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i="1" dirty="0"/>
              <a:t>The results will be synthesized and presented in a report submitted to All Council Members through email and hard copies by the first week in May.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7A0E8-7D58-48A1-B99E-62A89D2BE4FF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992" y="0"/>
            <a:ext cx="1184008" cy="107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958669"/>
      </p:ext>
    </p:extLst>
  </p:cSld>
  <p:clrMapOvr>
    <a:masterClrMapping/>
  </p:clrMapOvr>
</p:sld>
</file>

<file path=ppt/theme/theme1.xml><?xml version="1.0" encoding="utf-8"?>
<a:theme xmlns:a="http://schemas.openxmlformats.org/drawingml/2006/main" name="Macmorris template">
  <a:themeElements>
    <a:clrScheme name="Custom 347">
      <a:dk1>
        <a:srgbClr val="00001A"/>
      </a:dk1>
      <a:lt1>
        <a:srgbClr val="FFFFFF"/>
      </a:lt1>
      <a:dk2>
        <a:srgbClr val="60707A"/>
      </a:dk2>
      <a:lt2>
        <a:srgbClr val="E8EDF1"/>
      </a:lt2>
      <a:accent1>
        <a:srgbClr val="A6D683"/>
      </a:accent1>
      <a:accent2>
        <a:srgbClr val="2CA388"/>
      </a:accent2>
      <a:accent3>
        <a:srgbClr val="106B6B"/>
      </a:accent3>
      <a:accent4>
        <a:srgbClr val="CFDCE6"/>
      </a:accent4>
      <a:accent5>
        <a:srgbClr val="9EB3C2"/>
      </a:accent5>
      <a:accent6>
        <a:srgbClr val="577C97"/>
      </a:accent6>
      <a:hlink>
        <a:srgbClr val="00001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</TotalTime>
  <Words>167</Words>
  <Application>Microsoft Office PowerPoint</Application>
  <PresentationFormat>On-screen Show (16:9)</PresentationFormat>
  <Paragraphs>29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Roboto Slab</vt:lpstr>
      <vt:lpstr>Calibri</vt:lpstr>
      <vt:lpstr>Wingdings</vt:lpstr>
      <vt:lpstr>Arial</vt:lpstr>
      <vt:lpstr>Chivo</vt:lpstr>
      <vt:lpstr>Macmorris template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M. Warkentin</dc:creator>
  <cp:lastModifiedBy>Raheema A. Jabbar-Bey</cp:lastModifiedBy>
  <cp:revision>13</cp:revision>
  <dcterms:modified xsi:type="dcterms:W3CDTF">2020-03-05T16:28:05Z</dcterms:modified>
</cp:coreProperties>
</file>