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322" r:id="rId2"/>
    <p:sldId id="335" r:id="rId3"/>
    <p:sldId id="333" r:id="rId4"/>
    <p:sldId id="301" r:id="rId5"/>
    <p:sldId id="312" r:id="rId6"/>
    <p:sldId id="305" r:id="rId7"/>
    <p:sldId id="311" r:id="rId8"/>
    <p:sldId id="309" r:id="rId9"/>
    <p:sldId id="306" r:id="rId10"/>
    <p:sldId id="332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4F81BD"/>
    <a:srgbClr val="FFFF66"/>
    <a:srgbClr val="FF0D0D"/>
    <a:srgbClr val="A6A6A6"/>
    <a:srgbClr val="00B05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57" autoAdjust="0"/>
  </p:normalViewPr>
  <p:slideViewPr>
    <p:cSldViewPr>
      <p:cViewPr varScale="1">
        <p:scale>
          <a:sx n="78" d="100"/>
          <a:sy n="78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AD06F3-701D-43FB-BAC4-0C0E329F5630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A61FBB-3CC6-4E58-9AAE-A3BCC338D2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9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61FBB-3CC6-4E58-9AAE-A3BCC338D27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5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l Pencil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2600" y="3276600"/>
            <a:ext cx="33528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latin typeface="Lucida Sans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 sz="3600">
                <a:latin typeface="Franklin Gothic Medium" pitchFamily="34" charset="0"/>
              </a:defRPr>
            </a:lvl1pPr>
            <a:lvl2pPr>
              <a:defRPr sz="32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400">
                <a:latin typeface="Franklin Gothic Medium" pitchFamily="34" charset="0"/>
              </a:defRPr>
            </a:lvl4pPr>
            <a:lvl5pPr>
              <a:defRPr sz="2400">
                <a:latin typeface="Franklin Gothic Medium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9B4114-D26D-4F50-9596-54C95662B1B8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9/1/2020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7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8A193-B9BF-488F-8FEC-BD6B9FDD0CBC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9/1/2020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70F7-48C5-4B68-AE77-F548F5E4B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61099-0FAF-40C1-B18F-5C555B7B3A9A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9/1/2020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4672-18B0-4217-8474-AD30D5CD6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1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BE9B1-FBE4-46C0-B7C2-AED94379D217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9/1/2020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C6D2C-51C3-4C31-A9F7-3272D77AF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56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1841A-3A80-4476-AF96-D07659697101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9/1/2020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59C3-F4CA-4BCD-97F0-730B4C1F52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1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l Pencil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2600" y="3276600"/>
            <a:ext cx="33528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latin typeface="Lucida Sans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 sz="3600">
                <a:latin typeface="Franklin Gothic Medium" pitchFamily="34" charset="0"/>
              </a:defRPr>
            </a:lvl1pPr>
            <a:lvl2pPr>
              <a:defRPr sz="32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400">
                <a:latin typeface="Franklin Gothic Medium" pitchFamily="34" charset="0"/>
              </a:defRPr>
            </a:lvl4pPr>
            <a:lvl5pPr>
              <a:defRPr sz="2400">
                <a:latin typeface="Franklin Gothic Medium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F6FC5E-8CE6-4E78-BF43-9DACCBD8DE9B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9/1/2020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4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l Pencil Im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2600" y="3276600"/>
            <a:ext cx="33528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latin typeface="Lucida Sans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>
            <a:lvl1pPr>
              <a:defRPr sz="3600">
                <a:latin typeface="Franklin Gothic Medium" pitchFamily="34" charset="0"/>
              </a:defRPr>
            </a:lvl1pPr>
            <a:lvl2pPr>
              <a:defRPr sz="3200">
                <a:latin typeface="Franklin Gothic Medium" pitchFamily="34" charset="0"/>
              </a:defRPr>
            </a:lvl2pPr>
            <a:lvl3pPr>
              <a:defRPr sz="2800">
                <a:latin typeface="Franklin Gothic Medium" pitchFamily="34" charset="0"/>
              </a:defRPr>
            </a:lvl3pPr>
            <a:lvl4pPr>
              <a:defRPr sz="2400">
                <a:latin typeface="Franklin Gothic Medium" pitchFamily="34" charset="0"/>
              </a:defRPr>
            </a:lvl4pPr>
            <a:lvl5pPr>
              <a:defRPr sz="2400">
                <a:latin typeface="Franklin Gothic Medium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5296A-C5BF-463E-9A26-D6042A0DAD56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9/1/2020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D24E6E-78CD-443A-81AF-9570C0F099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</p:spTree>
    <p:extLst>
      <p:ext uri="{BB962C8B-B14F-4D97-AF65-F5344CB8AC3E}">
        <p14:creationId xmlns:p14="http://schemas.microsoft.com/office/powerpoint/2010/main" val="261232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DDEB-962A-46E3-8885-E8BB96C28FD7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9/1/2020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6B022-E18D-41E4-BE0F-3A281FD8B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0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257FB-0A02-42E8-BF35-A648B6754AF3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9/1/2020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6CA38-4E1C-4EE5-B294-0A4C60ED57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4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D63CA-9132-4275-9B75-1F60E8A096A5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9/1/2020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C84E-0ED8-4C84-839B-51ADBC61E0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0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C80CA-4A1E-4F1E-9912-F9C27C18E380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9/1/2020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214B4-4C23-4153-9D37-76F4CC51B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30564-B8A4-4B76-9B5D-C7772925020D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9/1/2020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05E1-9164-48EB-99DB-F4DB33DEB1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0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A8C50-3BA7-488C-A19D-9DE426F6C8FD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9/1/2020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7D5FB-7D9D-4A6A-84DA-8EB7B5546F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9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85801-1F86-4864-A178-89A474DAF2D8}" type="datetime1">
              <a:rPr lang="en-US" smtClean="0">
                <a:solidFill>
                  <a:srgbClr val="FFFFFF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9/1/2020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Resolution 6-16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24E6E-78CD-443A-81AF-9570C0F099E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6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Lucida San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Franklin Gothic Medium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Franklin Gothic Medium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Franklin Gothic Medium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Franklin Gothic Medium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6C801-FC19-4C12-89C5-118F6FF6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3" y="742951"/>
            <a:ext cx="3249230" cy="49625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City Council </a:t>
            </a:r>
            <a:br>
              <a:rPr lang="en-US" sz="40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br>
              <a:rPr lang="en-US" sz="40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Community Development and Urban Planning Committee</a:t>
            </a: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28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September 2, 2020</a:t>
            </a: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br>
              <a:rPr lang="en-US" sz="40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2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Ord. 20-038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361BC-9850-4C5C-8A9B-E5F155942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67" y="152400"/>
            <a:ext cx="2667000" cy="26403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01D917-632B-4C82-9BA1-78DECC0A492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5745" y="3029909"/>
            <a:ext cx="4906444" cy="34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6C801-FC19-4C12-89C5-118F6FF6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45" y="0"/>
            <a:ext cx="2903465" cy="61795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br>
              <a:rPr lang="en-US" sz="40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40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SUMMARY</a:t>
            </a: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b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6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Planning Commission </a:t>
            </a:r>
            <a:b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Approved </a:t>
            </a:r>
            <a:b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CPC Res. 10-20 Recommending the Removal of</a:t>
            </a:r>
            <a:b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Anchorage Street, between Lower Oak and Beech Streets, from the</a:t>
            </a:r>
            <a:b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3100" kern="12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Official City Map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361BC-9850-4C5C-8A9B-E5F155942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09" y="311449"/>
            <a:ext cx="2567591" cy="2541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EEBDF9-29AD-407E-A42E-547922F08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45" y="3067104"/>
            <a:ext cx="4832255" cy="34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6330C1F-082E-4D49-876B-9FEDE912F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1" y="76200"/>
            <a:ext cx="8755039" cy="6770687"/>
          </a:xfrm>
        </p:spPr>
      </p:pic>
    </p:spTree>
    <p:extLst>
      <p:ext uri="{BB962C8B-B14F-4D97-AF65-F5344CB8AC3E}">
        <p14:creationId xmlns:p14="http://schemas.microsoft.com/office/powerpoint/2010/main" val="48002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1D763D-FB9C-4C69-A4EA-87C64C772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3549" b="5581"/>
          <a:stretch/>
        </p:blipFill>
        <p:spPr>
          <a:xfrm>
            <a:off x="152400" y="121549"/>
            <a:ext cx="5562600" cy="6659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4F7ECF-7737-4B8C-B3A6-41C6A6BCA2F1}"/>
              </a:ext>
            </a:extLst>
          </p:cNvPr>
          <p:cNvSpPr txBox="1"/>
          <p:nvPr/>
        </p:nvSpPr>
        <p:spPr>
          <a:xfrm>
            <a:off x="2133600" y="685800"/>
            <a:ext cx="194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Maryland Avenue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29D86A-5F2D-4C90-AFD0-90CDE1A78097}"/>
              </a:ext>
            </a:extLst>
          </p:cNvPr>
          <p:cNvSpPr txBox="1"/>
          <p:nvPr/>
        </p:nvSpPr>
        <p:spPr>
          <a:xfrm rot="5400000">
            <a:off x="4846180" y="2514166"/>
            <a:ext cx="141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Beech Street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44D31-3810-4736-9AE2-E9BDCC85A8E1}"/>
              </a:ext>
            </a:extLst>
          </p:cNvPr>
          <p:cNvSpPr txBox="1"/>
          <p:nvPr/>
        </p:nvSpPr>
        <p:spPr>
          <a:xfrm rot="16200000">
            <a:off x="-166482" y="2706194"/>
            <a:ext cx="194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Lower Oak Street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1AF7C-F334-4F4D-A6FB-5E89D8A6A866}"/>
              </a:ext>
            </a:extLst>
          </p:cNvPr>
          <p:cNvSpPr txBox="1"/>
          <p:nvPr/>
        </p:nvSpPr>
        <p:spPr>
          <a:xfrm>
            <a:off x="2195384" y="3754347"/>
            <a:ext cx="190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Anchorage Street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BE2E0-A07D-43EB-B9BE-F00F90C8A79F}"/>
              </a:ext>
            </a:extLst>
          </p:cNvPr>
          <p:cNvSpPr txBox="1"/>
          <p:nvPr/>
        </p:nvSpPr>
        <p:spPr>
          <a:xfrm>
            <a:off x="2380004" y="1992868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Existing </a:t>
            </a:r>
            <a:r>
              <a:rPr lang="en-US" b="1" dirty="0" err="1">
                <a:solidFill>
                  <a:srgbClr val="FF0000"/>
                </a:solidFill>
              </a:rPr>
              <a:t>Bldgs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BE74AC-403C-49EF-9E31-6F8D28431D6B}"/>
              </a:ext>
            </a:extLst>
          </p:cNvPr>
          <p:cNvCxnSpPr/>
          <p:nvPr/>
        </p:nvCxnSpPr>
        <p:spPr>
          <a:xfrm flipH="1">
            <a:off x="2743200" y="2359155"/>
            <a:ext cx="685801" cy="12984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49ED33-A84C-4F31-9660-B2C763DF023A}"/>
              </a:ext>
            </a:extLst>
          </p:cNvPr>
          <p:cNvCxnSpPr/>
          <p:nvPr/>
        </p:nvCxnSpPr>
        <p:spPr>
          <a:xfrm flipH="1">
            <a:off x="2933700" y="2359155"/>
            <a:ext cx="495300" cy="4630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D98640-DFFE-4C4A-A7CA-9E03DDF8D2A8}"/>
              </a:ext>
            </a:extLst>
          </p:cNvPr>
          <p:cNvCxnSpPr/>
          <p:nvPr/>
        </p:nvCxnSpPr>
        <p:spPr>
          <a:xfrm flipH="1">
            <a:off x="2093922" y="2359155"/>
            <a:ext cx="1363791" cy="3396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852CA37-D970-411F-99B0-94BA712B18DB}"/>
              </a:ext>
            </a:extLst>
          </p:cNvPr>
          <p:cNvSpPr txBox="1"/>
          <p:nvPr/>
        </p:nvSpPr>
        <p:spPr>
          <a:xfrm>
            <a:off x="2514600" y="12192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 </a:t>
            </a:r>
            <a:r>
              <a:rPr lang="en-US" b="1" dirty="0" err="1">
                <a:solidFill>
                  <a:srgbClr val="FF0000"/>
                </a:solidFill>
              </a:rPr>
              <a:t>Bldg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2FADBE-9478-4557-85BB-2CCB1611DF1E}"/>
              </a:ext>
            </a:extLst>
          </p:cNvPr>
          <p:cNvSpPr txBox="1"/>
          <p:nvPr/>
        </p:nvSpPr>
        <p:spPr>
          <a:xfrm>
            <a:off x="2473119" y="5419079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Surface Parking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BF52D-3C08-455A-8876-42D68C39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1143000"/>
            <a:ext cx="3657600" cy="1143000"/>
          </a:xfrm>
        </p:spPr>
        <p:txBody>
          <a:bodyPr/>
          <a:lstStyle/>
          <a:p>
            <a:r>
              <a:rPr lang="en-US" sz="4000" dirty="0">
                <a:latin typeface="Franklin Gothic Medium" pitchFamily="34" charset="0"/>
              </a:rPr>
              <a:t>Proposed Redevelopment </a:t>
            </a:r>
            <a:br>
              <a:rPr lang="en-US" sz="4000" dirty="0">
                <a:latin typeface="Franklin Gothic Medium" pitchFamily="34" charset="0"/>
              </a:rPr>
            </a:br>
            <a:r>
              <a:rPr lang="en-US" sz="4000" dirty="0">
                <a:latin typeface="Franklin Gothic Medium" pitchFamily="34" charset="0"/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397504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3C636-6D2B-436E-B508-F1A2F7BC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6400800" cy="685800"/>
          </a:xfrm>
        </p:spPr>
        <p:txBody>
          <a:bodyPr/>
          <a:lstStyle/>
          <a:p>
            <a:r>
              <a:rPr lang="en-US" sz="3600" dirty="0">
                <a:latin typeface="Franklin Gothic Medium" panose="020B0603020102020204" pitchFamily="34" charset="0"/>
              </a:rPr>
              <a:t>   </a:t>
            </a:r>
            <a:r>
              <a:rPr lang="en-US" sz="4000" dirty="0">
                <a:latin typeface="Franklin Gothic Medium" panose="020B0603020102020204" pitchFamily="34" charset="0"/>
              </a:rPr>
              <a:t>Area Zoning</a:t>
            </a:r>
            <a:br>
              <a:rPr lang="en-US" sz="4000" dirty="0">
                <a:latin typeface="Franklin Gothic Medium" panose="020B0603020102020204" pitchFamily="34" charset="0"/>
              </a:rPr>
            </a:br>
            <a:r>
              <a:rPr lang="en-US" sz="2000" dirty="0">
                <a:latin typeface="Franklin Gothic Book" panose="020B0503020102020204" pitchFamily="34" charset="0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F2097-2480-4D64-9E55-EECE3BD8B8CE}"/>
              </a:ext>
            </a:extLst>
          </p:cNvPr>
          <p:cNvSpPr txBox="1"/>
          <p:nvPr/>
        </p:nvSpPr>
        <p:spPr>
          <a:xfrm rot="17394892">
            <a:off x="1679521" y="3254331"/>
            <a:ext cx="1399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/>
              <a:t>Brobson’s</a:t>
            </a:r>
            <a:r>
              <a:rPr lang="en-US" sz="1100" b="1" dirty="0"/>
              <a:t> Lane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C2A3A-821B-472D-B92E-74FFF8D54521}"/>
              </a:ext>
            </a:extLst>
          </p:cNvPr>
          <p:cNvSpPr txBox="1"/>
          <p:nvPr/>
        </p:nvSpPr>
        <p:spPr>
          <a:xfrm>
            <a:off x="1162912" y="2819400"/>
            <a:ext cx="1331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Pennsylvania 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54706-F17B-49C1-B169-FE695916FA75}"/>
              </a:ext>
            </a:extLst>
          </p:cNvPr>
          <p:cNvSpPr txBox="1"/>
          <p:nvPr/>
        </p:nvSpPr>
        <p:spPr>
          <a:xfrm rot="16200000">
            <a:off x="1377393" y="3416027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Lincoln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274D1-69BF-476B-BD38-EF46E0F99374}"/>
              </a:ext>
            </a:extLst>
          </p:cNvPr>
          <p:cNvSpPr txBox="1"/>
          <p:nvPr/>
        </p:nvSpPr>
        <p:spPr>
          <a:xfrm>
            <a:off x="3708369" y="3366650"/>
            <a:ext cx="905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Pasture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Street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17040A94-30F4-4EC4-B9AE-689D91F18D83}"/>
              </a:ext>
            </a:extLst>
          </p:cNvPr>
          <p:cNvSpPr/>
          <p:nvPr/>
        </p:nvSpPr>
        <p:spPr>
          <a:xfrm>
            <a:off x="3377068" y="3517325"/>
            <a:ext cx="304800" cy="235525"/>
          </a:xfrm>
          <a:prstGeom prst="leftArrow">
            <a:avLst/>
          </a:prstGeom>
          <a:solidFill>
            <a:srgbClr val="FF0000"/>
          </a:solidFill>
          <a:ln>
            <a:solidFill>
              <a:srgbClr val="FF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2DF0B-8075-40D8-B595-8E012F76CF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6585"/>
          <a:stretch/>
        </p:blipFill>
        <p:spPr>
          <a:xfrm>
            <a:off x="537173" y="786428"/>
            <a:ext cx="8153400" cy="5919172"/>
          </a:xfrm>
          <a:prstGeom prst="rect">
            <a:avLst/>
          </a:prstGeom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110F2B-ED39-431B-8BD6-C563976793AE}"/>
              </a:ext>
            </a:extLst>
          </p:cNvPr>
          <p:cNvSpPr txBox="1"/>
          <p:nvPr/>
        </p:nvSpPr>
        <p:spPr>
          <a:xfrm>
            <a:off x="76200" y="457200"/>
            <a:ext cx="3204723" cy="1477328"/>
          </a:xfrm>
          <a:prstGeom prst="rect">
            <a:avLst/>
          </a:prstGeom>
          <a:solidFill>
            <a:srgbClr val="FFFF66"/>
          </a:solidFill>
          <a:ln w="57150">
            <a:solidFill>
              <a:srgbClr val="FF0D0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R-3 One Family Rowhouses</a:t>
            </a:r>
          </a:p>
          <a:p>
            <a:r>
              <a:rPr lang="en-US" dirty="0"/>
              <a:t>O    Open Space</a:t>
            </a:r>
          </a:p>
          <a:p>
            <a:r>
              <a:rPr lang="en-US" dirty="0"/>
              <a:t>C-1 Neighborhood Shopping</a:t>
            </a:r>
          </a:p>
          <a:p>
            <a:r>
              <a:rPr lang="en-US" dirty="0"/>
              <a:t>C-2 Secondary Business Centers</a:t>
            </a:r>
          </a:p>
          <a:p>
            <a:r>
              <a:rPr lang="en-US" dirty="0"/>
              <a:t>M-2 General Industrial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1247C1-8ED4-405B-84AB-4AE48B54F7CB}"/>
              </a:ext>
            </a:extLst>
          </p:cNvPr>
          <p:cNvSpPr/>
          <p:nvPr/>
        </p:nvSpPr>
        <p:spPr>
          <a:xfrm rot="2134612">
            <a:off x="4769360" y="2714872"/>
            <a:ext cx="570151" cy="552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D0E755-71FC-4BA5-9BF9-7980E57023F3}"/>
              </a:ext>
            </a:extLst>
          </p:cNvPr>
          <p:cNvSpPr/>
          <p:nvPr/>
        </p:nvSpPr>
        <p:spPr>
          <a:xfrm rot="7461708">
            <a:off x="3696547" y="1833923"/>
            <a:ext cx="1181315" cy="1890519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17CDA-4835-4E2F-958C-6BBD81A48951}"/>
              </a:ext>
            </a:extLst>
          </p:cNvPr>
          <p:cNvSpPr txBox="1"/>
          <p:nvPr/>
        </p:nvSpPr>
        <p:spPr>
          <a:xfrm>
            <a:off x="4734293" y="2779183"/>
            <a:ext cx="1646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Segment </a:t>
            </a:r>
          </a:p>
          <a:p>
            <a:r>
              <a:rPr lang="en-US" b="1" dirty="0">
                <a:solidFill>
                  <a:srgbClr val="FF0000"/>
                </a:solidFill>
              </a:rPr>
              <a:t>Proposed </a:t>
            </a:r>
          </a:p>
          <a:p>
            <a:r>
              <a:rPr lang="en-US" b="1" dirty="0">
                <a:solidFill>
                  <a:srgbClr val="FF0000"/>
                </a:solidFill>
              </a:rPr>
              <a:t>to be Removed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6BE5D4-F797-4AB5-908F-07879E5DA54E}"/>
              </a:ext>
            </a:extLst>
          </p:cNvPr>
          <p:cNvCxnSpPr>
            <a:cxnSpLocks/>
          </p:cNvCxnSpPr>
          <p:nvPr/>
        </p:nvCxnSpPr>
        <p:spPr>
          <a:xfrm flipH="1" flipV="1">
            <a:off x="4613874" y="2991009"/>
            <a:ext cx="151384" cy="1924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35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C801-FC19-4C12-89C5-118F6FF6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943" y="914400"/>
            <a:ext cx="2754657" cy="3048000"/>
          </a:xfrm>
        </p:spPr>
        <p:txBody>
          <a:bodyPr/>
          <a:lstStyle/>
          <a:p>
            <a:r>
              <a:rPr lang="en-US" sz="4000" dirty="0">
                <a:latin typeface="Franklin Gothic Medium" panose="020B0603020102020204" pitchFamily="34" charset="0"/>
              </a:rPr>
              <a:t>Traffic Circulation Patterns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740F0-CCAB-422B-B114-EF61165CE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r="13677" b="8333"/>
          <a:stretch/>
        </p:blipFill>
        <p:spPr>
          <a:xfrm>
            <a:off x="228600" y="228600"/>
            <a:ext cx="6195114" cy="62484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2BF5A4-B310-46B0-9552-BE2BFDB938F7}"/>
              </a:ext>
            </a:extLst>
          </p:cNvPr>
          <p:cNvCxnSpPr/>
          <p:nvPr/>
        </p:nvCxnSpPr>
        <p:spPr>
          <a:xfrm>
            <a:off x="3962400" y="2209800"/>
            <a:ext cx="609600" cy="45720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D14522-7C12-48F2-AFBA-80B8A1D47C85}"/>
              </a:ext>
            </a:extLst>
          </p:cNvPr>
          <p:cNvCxnSpPr>
            <a:cxnSpLocks/>
          </p:cNvCxnSpPr>
          <p:nvPr/>
        </p:nvCxnSpPr>
        <p:spPr>
          <a:xfrm flipV="1">
            <a:off x="3048000" y="2514600"/>
            <a:ext cx="380999" cy="533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EDB601-6C8D-4219-BFF8-3F5404C9F33F}"/>
              </a:ext>
            </a:extLst>
          </p:cNvPr>
          <p:cNvCxnSpPr/>
          <p:nvPr/>
        </p:nvCxnSpPr>
        <p:spPr>
          <a:xfrm>
            <a:off x="3962400" y="3657600"/>
            <a:ext cx="6858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F03881-1777-46BF-A195-3892FEA2A613}"/>
              </a:ext>
            </a:extLst>
          </p:cNvPr>
          <p:cNvCxnSpPr/>
          <p:nvPr/>
        </p:nvCxnSpPr>
        <p:spPr>
          <a:xfrm>
            <a:off x="1981200" y="5486400"/>
            <a:ext cx="609600" cy="457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80FF52-CD12-40E2-BE43-F9FE6C317214}"/>
              </a:ext>
            </a:extLst>
          </p:cNvPr>
          <p:cNvCxnSpPr>
            <a:cxnSpLocks/>
          </p:cNvCxnSpPr>
          <p:nvPr/>
        </p:nvCxnSpPr>
        <p:spPr>
          <a:xfrm flipV="1">
            <a:off x="3097557" y="4152900"/>
            <a:ext cx="457200" cy="6096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59A68FE-AC16-4286-BFF4-6BC163499E9A}"/>
              </a:ext>
            </a:extLst>
          </p:cNvPr>
          <p:cNvCxnSpPr>
            <a:cxnSpLocks/>
          </p:cNvCxnSpPr>
          <p:nvPr/>
        </p:nvCxnSpPr>
        <p:spPr>
          <a:xfrm flipV="1">
            <a:off x="3581400" y="4572000"/>
            <a:ext cx="457200" cy="6096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C7CE7C-CC7D-46B1-A865-FF9DC1E389E9}"/>
              </a:ext>
            </a:extLst>
          </p:cNvPr>
          <p:cNvCxnSpPr>
            <a:cxnSpLocks/>
          </p:cNvCxnSpPr>
          <p:nvPr/>
        </p:nvCxnSpPr>
        <p:spPr>
          <a:xfrm flipH="1">
            <a:off x="4419600" y="4800600"/>
            <a:ext cx="381000" cy="533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D651D8-FA6B-45C6-93D0-EC707E97F9B5}"/>
              </a:ext>
            </a:extLst>
          </p:cNvPr>
          <p:cNvCxnSpPr>
            <a:cxnSpLocks/>
          </p:cNvCxnSpPr>
          <p:nvPr/>
        </p:nvCxnSpPr>
        <p:spPr>
          <a:xfrm flipV="1">
            <a:off x="2236443" y="1905000"/>
            <a:ext cx="533400" cy="76200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D8BA06B-199A-49F5-9A78-1A8B1D1DB506}"/>
              </a:ext>
            </a:extLst>
          </p:cNvPr>
          <p:cNvCxnSpPr>
            <a:cxnSpLocks/>
          </p:cNvCxnSpPr>
          <p:nvPr/>
        </p:nvCxnSpPr>
        <p:spPr>
          <a:xfrm flipH="1">
            <a:off x="1664943" y="4876800"/>
            <a:ext cx="392457" cy="533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EA9017-0A60-4792-B27F-07BE2849CFCC}"/>
              </a:ext>
            </a:extLst>
          </p:cNvPr>
          <p:cNvCxnSpPr>
            <a:cxnSpLocks/>
          </p:cNvCxnSpPr>
          <p:nvPr/>
        </p:nvCxnSpPr>
        <p:spPr>
          <a:xfrm flipH="1" flipV="1">
            <a:off x="3276600" y="5257800"/>
            <a:ext cx="533400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0BE434-E659-487B-8FF9-D5C9AF9885E1}"/>
              </a:ext>
            </a:extLst>
          </p:cNvPr>
          <p:cNvSpPr txBox="1"/>
          <p:nvPr/>
        </p:nvSpPr>
        <p:spPr>
          <a:xfrm rot="2101989">
            <a:off x="3672371" y="2758406"/>
            <a:ext cx="6858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66E6050-F2AC-43F6-8A10-7B6C2AE5A9A8}"/>
              </a:ext>
            </a:extLst>
          </p:cNvPr>
          <p:cNvCxnSpPr>
            <a:cxnSpLocks/>
          </p:cNvCxnSpPr>
          <p:nvPr/>
        </p:nvCxnSpPr>
        <p:spPr>
          <a:xfrm flipH="1">
            <a:off x="5105400" y="3657600"/>
            <a:ext cx="152400" cy="80010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473584-5401-45D1-9CC7-EB15347A0AAD}"/>
              </a:ext>
            </a:extLst>
          </p:cNvPr>
          <p:cNvCxnSpPr>
            <a:cxnSpLocks/>
          </p:cNvCxnSpPr>
          <p:nvPr/>
        </p:nvCxnSpPr>
        <p:spPr>
          <a:xfrm flipH="1">
            <a:off x="2236443" y="3657601"/>
            <a:ext cx="392457" cy="533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01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0A8A-8DC0-497C-81B9-34C6E26A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9" y="266700"/>
            <a:ext cx="8839200" cy="723900"/>
          </a:xfrm>
        </p:spPr>
        <p:txBody>
          <a:bodyPr/>
          <a:lstStyle/>
          <a:p>
            <a:r>
              <a:rPr lang="en-US" sz="4000" dirty="0">
                <a:latin typeface="Franklin Gothic Medium" panose="020B0603020102020204" pitchFamily="34" charset="0"/>
              </a:rPr>
              <a:t>Department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93E4D-1F65-4A9B-BA2A-396BAA1C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89" y="1143000"/>
            <a:ext cx="88392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/>
              <a:t>Public Works</a:t>
            </a:r>
          </a:p>
          <a:p>
            <a:pPr marL="0" indent="0">
              <a:buNone/>
            </a:pPr>
            <a:r>
              <a:rPr lang="en-US" sz="2400" dirty="0"/>
              <a:t>    </a:t>
            </a:r>
          </a:p>
          <a:p>
            <a:r>
              <a:rPr lang="en-US" sz="3200" dirty="0"/>
              <a:t>8" water main and 65” sewer line within R-O-W require 15’ easements.</a:t>
            </a:r>
          </a:p>
          <a:p>
            <a:r>
              <a:rPr lang="en-US" sz="3200" dirty="0"/>
              <a:t>Segment is not integral to street network.</a:t>
            </a:r>
          </a:p>
          <a:p>
            <a:r>
              <a:rPr lang="en-US" sz="3200" dirty="0"/>
              <a:t>City would not be responsible for future street maintenance or lighting.</a:t>
            </a:r>
          </a:p>
          <a:p>
            <a:r>
              <a:rPr lang="en-US" sz="3200" dirty="0"/>
              <a:t>Supports the street removal request. </a:t>
            </a:r>
          </a:p>
        </p:txBody>
      </p:sp>
    </p:spTree>
    <p:extLst>
      <p:ext uri="{BB962C8B-B14F-4D97-AF65-F5344CB8AC3E}">
        <p14:creationId xmlns:p14="http://schemas.microsoft.com/office/powerpoint/2010/main" val="342629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3568-EF5C-4004-9EF0-1BF7D958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16" y="331682"/>
            <a:ext cx="8991600" cy="1020147"/>
          </a:xfrm>
        </p:spPr>
        <p:txBody>
          <a:bodyPr/>
          <a:lstStyle/>
          <a:p>
            <a:r>
              <a:rPr lang="en-US" sz="3600" dirty="0">
                <a:latin typeface="Franklin Gothic Medium" panose="020B0603020102020204" pitchFamily="34" charset="0"/>
              </a:rPr>
              <a:t>Anchorage Street</a:t>
            </a:r>
            <a:br>
              <a:rPr lang="en-US" sz="3600" dirty="0">
                <a:latin typeface="Franklin Gothic Medium" panose="020B0603020102020204" pitchFamily="34" charset="0"/>
              </a:rPr>
            </a:br>
            <a:r>
              <a:rPr lang="en-US" sz="3600" dirty="0">
                <a:latin typeface="Franklin Gothic Medium" panose="020B0603020102020204" pitchFamily="34" charset="0"/>
              </a:rPr>
              <a:t>View from Beech Street Looking Southeast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F53EA-AF26-49DF-9B15-560646136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1219200"/>
            <a:ext cx="77724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u="sng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9457C-85B2-4D49-9777-90BCF042C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18529"/>
            <a:ext cx="8686800" cy="51449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17C9FE-253F-45D5-8AB5-709FFF6B4820}"/>
              </a:ext>
            </a:extLst>
          </p:cNvPr>
          <p:cNvCxnSpPr>
            <a:cxnSpLocks/>
          </p:cNvCxnSpPr>
          <p:nvPr/>
        </p:nvCxnSpPr>
        <p:spPr>
          <a:xfrm flipH="1" flipV="1">
            <a:off x="2819400" y="3886200"/>
            <a:ext cx="762001" cy="3758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7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DEDB3-9F89-4ED2-BE0B-16BBD6AD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008132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/>
              <a:t>Fire Marshal’s Office</a:t>
            </a:r>
            <a:endParaRPr lang="en-US" sz="3200" b="1" dirty="0"/>
          </a:p>
          <a:p>
            <a:r>
              <a:rPr lang="en-US" sz="3200" dirty="0"/>
              <a:t>No comments were received.  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b="1" u="sng" dirty="0"/>
              <a:t>Department of Planning</a:t>
            </a:r>
            <a:endParaRPr lang="en-US" sz="3200" dirty="0"/>
          </a:p>
          <a:p>
            <a:r>
              <a:rPr lang="en-US" sz="3200" dirty="0"/>
              <a:t>Street does not contribute to general traffic circulation or distribution patterns.</a:t>
            </a:r>
          </a:p>
          <a:p>
            <a:r>
              <a:rPr lang="en-US" sz="3200" dirty="0"/>
              <a:t>No findings to suggest that R-O-W removal would create detriment to general public or  public safety.</a:t>
            </a:r>
          </a:p>
          <a:p>
            <a:r>
              <a:rPr lang="en-US" sz="3200" dirty="0"/>
              <a:t>Street bed will remain undeveloped, have utility easements, and is not privately owned.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3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C7ADC5-53B8-4128-BF51-4861AA78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28600"/>
            <a:ext cx="7239000" cy="838200"/>
          </a:xfrm>
        </p:spPr>
        <p:txBody>
          <a:bodyPr/>
          <a:lstStyle/>
          <a:p>
            <a:r>
              <a:rPr lang="en-US" sz="4000" dirty="0">
                <a:latin typeface="Franklin Gothic Medium" panose="020B0603020102020204" pitchFamily="34" charset="0"/>
              </a:rPr>
              <a:t>Street Removal / Disposition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DE4A5-1F3C-4BBC-8F38-60DA9FC41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447800"/>
            <a:ext cx="8877300" cy="5105400"/>
          </a:xfrm>
        </p:spPr>
        <p:txBody>
          <a:bodyPr/>
          <a:lstStyle/>
          <a:p>
            <a:r>
              <a:rPr lang="en-US" sz="3200" dirty="0"/>
              <a:t>City Code Sec. 42-11 (“City Street Closings and Official City Map Revisions”) addresses removal procedures and disposition of R-O-W. </a:t>
            </a:r>
          </a:p>
          <a:p>
            <a:r>
              <a:rPr lang="en-US" sz="3200" dirty="0"/>
              <a:t>Anchorage Street is owned by the City of Wilmington. </a:t>
            </a:r>
          </a:p>
          <a:p>
            <a:r>
              <a:rPr lang="en-US" sz="3200" dirty="0"/>
              <a:t>Applicant owns parcels on both sides of street. </a:t>
            </a:r>
          </a:p>
          <a:p>
            <a:r>
              <a:rPr lang="en-US" sz="3200" dirty="0"/>
              <a:t>Ordinance 20-038 will authorize the street removal and conveyance to abutting property owner.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498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292</Words>
  <Application>Microsoft Office PowerPoint</Application>
  <PresentationFormat>On-screen Show (4:3)</PresentationFormat>
  <Paragraphs>54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Franklin Gothic Book</vt:lpstr>
      <vt:lpstr>Franklin Gothic Medium</vt:lpstr>
      <vt:lpstr>Lucida Sans</vt:lpstr>
      <vt:lpstr>Times New Roman</vt:lpstr>
      <vt:lpstr>Default Design</vt:lpstr>
      <vt:lpstr>City Council   Community Development and Urban Planning Committee  September 2, 2020  Ord. 20-038</vt:lpstr>
      <vt:lpstr>PowerPoint Presentation</vt:lpstr>
      <vt:lpstr>Proposed Redevelopment  Plans</vt:lpstr>
      <vt:lpstr>   Area Zoning  </vt:lpstr>
      <vt:lpstr>Traffic Circulation Patterns</vt:lpstr>
      <vt:lpstr>Department Comments</vt:lpstr>
      <vt:lpstr>Anchorage Street View from Beech Street Looking Southeast </vt:lpstr>
      <vt:lpstr>PowerPoint Presentation</vt:lpstr>
      <vt:lpstr>Street Removal / Disposition</vt:lpstr>
      <vt:lpstr> SUMMARY  Planning Commission  Approved  CPC Res. 10-20 Recommending the Removal of Anchorage Street, between Lower Oak and Beech Streets, from the Official City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City Planning Commission February 19, 2019  Resolution 1-19</dc:title>
  <dc:creator>Gwinneth Kaminsky</dc:creator>
  <cp:lastModifiedBy>Gwinneth Kaminsky</cp:lastModifiedBy>
  <cp:revision>136</cp:revision>
  <cp:lastPrinted>2019-02-19T21:59:01Z</cp:lastPrinted>
  <dcterms:created xsi:type="dcterms:W3CDTF">2019-02-19T15:51:07Z</dcterms:created>
  <dcterms:modified xsi:type="dcterms:W3CDTF">2020-09-01T13:29:30Z</dcterms:modified>
</cp:coreProperties>
</file>