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8" r:id="rId2"/>
    <p:sldId id="259" r:id="rId3"/>
    <p:sldId id="260" r:id="rId4"/>
    <p:sldId id="263" r:id="rId5"/>
    <p:sldId id="262" r:id="rId6"/>
    <p:sldId id="264" r:id="rId7"/>
    <p:sldId id="265" r:id="rId8"/>
    <p:sldId id="268" r:id="rId9"/>
    <p:sldId id="269" r:id="rId10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6E5F8A-A9B9-4F54-9FE3-883C24498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B8234-8DB7-4683-9D96-7EA22A3B0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A86FD-D626-463A-A077-89CFE1BE42C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C654A-CBD6-4B16-83E5-B8B52417F6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FC705-42AB-4EEE-9A68-19B75EAC5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DD81D-9CE5-4062-B001-B19E1C90A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31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-2"/>
            <a:ext cx="9143980" cy="685800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0435" y="3122752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0435" y="4115831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2867711" y="2426498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3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-2"/>
            <a:ext cx="9143980" cy="685800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5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2061713"/>
            <a:ext cx="9143980" cy="2700068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01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E8A16-CA94-4C10-A3F5-BC4C0671B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991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0"/>
            <a:ext cx="9143980" cy="6857999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36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FCD-5804-4927-86CC-0C8EBB2AE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25484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8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31AE2-1AE0-4DED-95CA-C91746947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26346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9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AF8149-BD95-4829-BF81-39DD4EE5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4B65D08-1486-4DE3-A63B-808D275621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842" y="1825625"/>
            <a:ext cx="3868340" cy="4364038"/>
          </a:xfrm>
        </p:spPr>
        <p:txBody>
          <a:bodyPr/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AB95949-8BF6-42D9-A2E4-2DD5282F78E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45818" y="1825625"/>
            <a:ext cx="3868340" cy="4364038"/>
          </a:xfrm>
        </p:spPr>
        <p:txBody>
          <a:bodyPr/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146A19-5DDC-450C-BA5A-C15910815838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D5C2A3-FD6F-427D-9BBE-9F2BB3BFBEA7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65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 panose="020F0502020204030203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9E53B2-B013-430D-B9F7-36C813D5C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DA6FE-3AA4-4AB1-82E0-21F7B84363CA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6F2B0-F26D-410B-BFF6-99AF617D5B88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7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199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ctr">
              <a:defRPr sz="4400"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44764"/>
            <a:ext cx="2949178" cy="3324224"/>
          </a:xfrm>
        </p:spPr>
        <p:txBody>
          <a:bodyPr>
            <a:normAutofit/>
          </a:bodyPr>
          <a:lstStyle>
            <a:lvl1pPr marL="0" indent="0">
              <a:buNone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F98CB21-3D58-4854-B7F7-D69B1A9FA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9037" y="457200"/>
            <a:ext cx="4575122" cy="5411788"/>
          </a:xfr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F290D13-2E71-4E7F-BD33-44876FDCF8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2057400"/>
            <a:ext cx="2949178" cy="48736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B74C0-8926-4BF9-A07F-29BEC16F5140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D3653E-FBD9-4825-9B5F-12D6EA89FE6A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8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>
            <a:normAutofit/>
          </a:bodyPr>
          <a:lstStyle>
            <a:lvl1pPr marL="0" indent="0">
              <a:buNone/>
              <a:defRPr sz="2800" spc="300">
                <a:solidFill>
                  <a:schemeClr val="bg1">
                    <a:lumMod val="50000"/>
                  </a:schemeClr>
                </a:solidFill>
                <a:latin typeface="Montserrat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DB3512-AF84-45A3-AE99-680471DA9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199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ctr">
              <a:defRPr sz="4400"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F934A0-C960-4D18-A3DA-2E7641676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544764"/>
            <a:ext cx="2949178" cy="3324224"/>
          </a:xfrm>
        </p:spPr>
        <p:txBody>
          <a:bodyPr>
            <a:normAutofit/>
          </a:bodyPr>
          <a:lstStyle>
            <a:lvl1pPr marL="0" indent="0">
              <a:buNone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B00EFD-F463-4B59-99A7-4F8F389F24B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057400"/>
            <a:ext cx="2949178" cy="48736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E3AB7F-419C-4749-8F95-36236E62235A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61FBF5-A8BD-49E4-9781-9C57ED7427E7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4677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-2"/>
            <a:ext cx="9143980" cy="685800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6060" y="4159470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4614560" y="3150546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047372-8B65-4064-BB68-FDBF7CF0594B}"/>
              </a:ext>
            </a:extLst>
          </p:cNvPr>
          <p:cNvSpPr txBox="1">
            <a:spLocks/>
          </p:cNvSpPr>
          <p:nvPr userDrawn="1"/>
        </p:nvSpPr>
        <p:spPr>
          <a:xfrm>
            <a:off x="4093566" y="4158244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EA1536-0E58-4001-852D-626432031DB8}"/>
              </a:ext>
            </a:extLst>
          </p:cNvPr>
          <p:cNvSpPr txBox="1">
            <a:spLocks/>
          </p:cNvSpPr>
          <p:nvPr userDrawn="1"/>
        </p:nvSpPr>
        <p:spPr>
          <a:xfrm>
            <a:off x="4614560" y="454853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1A00EC8-9D1A-4442-92EB-46C039DF0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7676" y="4541953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143186-ED9C-4D23-A685-F4945B2770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007" y="2385451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27169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2130723"/>
            <a:ext cx="9143980" cy="271732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0435" y="3122752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0435" y="4115831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2867711" y="2426498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31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2001329"/>
            <a:ext cx="9143980" cy="29375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41742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3946324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6060" y="4064584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4614560" y="3055660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047372-8B65-4064-BB68-FDBF7CF0594B}"/>
              </a:ext>
            </a:extLst>
          </p:cNvPr>
          <p:cNvSpPr txBox="1">
            <a:spLocks/>
          </p:cNvSpPr>
          <p:nvPr userDrawn="1"/>
        </p:nvSpPr>
        <p:spPr>
          <a:xfrm>
            <a:off x="4093566" y="4063358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EA1536-0E58-4001-852D-626432031DB8}"/>
              </a:ext>
            </a:extLst>
          </p:cNvPr>
          <p:cNvSpPr txBox="1">
            <a:spLocks/>
          </p:cNvSpPr>
          <p:nvPr userDrawn="1"/>
        </p:nvSpPr>
        <p:spPr>
          <a:xfrm>
            <a:off x="4614560" y="4453650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1A00EC8-9D1A-4442-92EB-46C039DF0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7676" y="4447067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143186-ED9C-4D23-A685-F4945B2770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007" y="2290565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259935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05D55-7F00-4065-AB83-3B1DFA19A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r="9976"/>
          <a:stretch/>
        </p:blipFill>
        <p:spPr>
          <a:xfrm>
            <a:off x="0" y="0"/>
            <a:ext cx="914398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0"/>
            <a:ext cx="9143980" cy="6857999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6060" y="4159470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4614560" y="3150546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047372-8B65-4064-BB68-FDBF7CF0594B}"/>
              </a:ext>
            </a:extLst>
          </p:cNvPr>
          <p:cNvSpPr txBox="1">
            <a:spLocks/>
          </p:cNvSpPr>
          <p:nvPr userDrawn="1"/>
        </p:nvSpPr>
        <p:spPr>
          <a:xfrm>
            <a:off x="4093566" y="4158244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EA1536-0E58-4001-852D-626432031DB8}"/>
              </a:ext>
            </a:extLst>
          </p:cNvPr>
          <p:cNvSpPr txBox="1">
            <a:spLocks/>
          </p:cNvSpPr>
          <p:nvPr userDrawn="1"/>
        </p:nvSpPr>
        <p:spPr>
          <a:xfrm>
            <a:off x="4614560" y="454853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1A00EC8-9D1A-4442-92EB-46C039DF0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7676" y="4541953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143186-ED9C-4D23-A685-F4945B2770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007" y="2385451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225412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FCD-5804-4927-86CC-0C8EBB2AE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0373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08" y="4025346"/>
            <a:ext cx="922322" cy="858694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9FFDC-0D93-4196-A765-2D154ED72229}"/>
              </a:ext>
            </a:extLst>
          </p:cNvPr>
          <p:cNvSpPr txBox="1">
            <a:spLocks/>
          </p:cNvSpPr>
          <p:nvPr userDrawn="1"/>
        </p:nvSpPr>
        <p:spPr>
          <a:xfrm>
            <a:off x="4475174" y="4939849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92105B-3A4A-4D28-9151-CDC492255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302" y="5861322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975358E-D3B1-46A9-9F77-8FF92599AB03}"/>
              </a:ext>
            </a:extLst>
          </p:cNvPr>
          <p:cNvSpPr txBox="1">
            <a:spLocks/>
          </p:cNvSpPr>
          <p:nvPr userDrawn="1"/>
        </p:nvSpPr>
        <p:spPr>
          <a:xfrm>
            <a:off x="4041808" y="586009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521652-CD01-42D2-B45E-1558655C4A72}"/>
              </a:ext>
            </a:extLst>
          </p:cNvPr>
          <p:cNvSpPr txBox="1">
            <a:spLocks/>
          </p:cNvSpPr>
          <p:nvPr userDrawn="1"/>
        </p:nvSpPr>
        <p:spPr>
          <a:xfrm>
            <a:off x="4562802" y="6250388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041D94A-7BB9-4D81-B794-2451DC2272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918" y="6243805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E9779D7-5BC0-4751-B7EF-AE94745803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3465" y="666067"/>
            <a:ext cx="5141674" cy="47466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1188138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53A428-12E2-4533-A960-932465A92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0373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08" y="4025346"/>
            <a:ext cx="922322" cy="858694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9FFDC-0D93-4196-A765-2D154ED72229}"/>
              </a:ext>
            </a:extLst>
          </p:cNvPr>
          <p:cNvSpPr txBox="1">
            <a:spLocks/>
          </p:cNvSpPr>
          <p:nvPr userDrawn="1"/>
        </p:nvSpPr>
        <p:spPr>
          <a:xfrm>
            <a:off x="4475174" y="4939849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92105B-3A4A-4D28-9151-CDC492255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302" y="5861322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975358E-D3B1-46A9-9F77-8FF92599AB03}"/>
              </a:ext>
            </a:extLst>
          </p:cNvPr>
          <p:cNvSpPr txBox="1">
            <a:spLocks/>
          </p:cNvSpPr>
          <p:nvPr userDrawn="1"/>
        </p:nvSpPr>
        <p:spPr>
          <a:xfrm>
            <a:off x="4041808" y="586009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521652-CD01-42D2-B45E-1558655C4A72}"/>
              </a:ext>
            </a:extLst>
          </p:cNvPr>
          <p:cNvSpPr txBox="1">
            <a:spLocks/>
          </p:cNvSpPr>
          <p:nvPr userDrawn="1"/>
        </p:nvSpPr>
        <p:spPr>
          <a:xfrm>
            <a:off x="4562802" y="6250388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041D94A-7BB9-4D81-B794-2451DC2272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918" y="6243805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E9779D7-5BC0-4751-B7EF-AE94745803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3465" y="666067"/>
            <a:ext cx="5141674" cy="47466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150117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E8A16-CA94-4C10-A3F5-BC4C0671B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991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0"/>
            <a:ext cx="9143980" cy="6857999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0435" y="3122752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0435" y="4115831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2867711" y="2426498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FCD-5804-4927-86CC-0C8EBB2AE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033" y="4917044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28296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2033" y="5910123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3" y="247270"/>
            <a:ext cx="1383687" cy="1288231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4E3356-B897-4B6F-BFD3-5449AC00DD2F}"/>
              </a:ext>
            </a:extLst>
          </p:cNvPr>
          <p:cNvSpPr txBox="1">
            <a:spLocks/>
          </p:cNvSpPr>
          <p:nvPr userDrawn="1"/>
        </p:nvSpPr>
        <p:spPr>
          <a:xfrm>
            <a:off x="2454860" y="654054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31AE2-1AE0-4DED-95CA-C91746947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033" y="4917044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13919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2033" y="5910123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3" y="247270"/>
            <a:ext cx="1383687" cy="1288231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4E3356-B897-4B6F-BFD3-5449AC00DD2F}"/>
              </a:ext>
            </a:extLst>
          </p:cNvPr>
          <p:cNvSpPr txBox="1">
            <a:spLocks/>
          </p:cNvSpPr>
          <p:nvPr userDrawn="1"/>
        </p:nvSpPr>
        <p:spPr>
          <a:xfrm>
            <a:off x="2454860" y="654054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0B902F-DFB2-47C7-9251-9DD3318EC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73307-DB1E-4236-A2CB-CB28BE6B0A8E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BC532-D683-4462-B069-98B713042377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37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60375"/>
          </a:xfrm>
        </p:spPr>
        <p:txBody>
          <a:bodyPr/>
          <a:lstStyle>
            <a:lvl1pPr marL="0" indent="0">
              <a:buClr>
                <a:srgbClr val="002060"/>
              </a:buClr>
              <a:buFont typeface="Calibri" panose="020F0502020204030204" pitchFamily="34" charset="0"/>
              <a:buNone/>
              <a:defRPr sz="2400" spc="30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6858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2pPr>
            <a:lvl3pPr marL="11430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3pPr>
            <a:lvl4pPr marL="16002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4pPr>
            <a:lvl5pPr marL="20574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FFC5DC-396D-4BDB-8D63-6EE956F852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50" y="2467709"/>
            <a:ext cx="7886700" cy="3706932"/>
          </a:xfr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2pPr>
            <a:lvl3pPr marL="11430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3pPr>
            <a:lvl4pPr marL="16002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4pPr>
            <a:lvl5pPr marL="20574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33CF5-0C66-44AC-94A1-4CBB9732660D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DE14F-6038-428F-A54A-389BA2ADAA51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16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>
              <a:defRPr sz="6000"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1FBE04-0370-4B1A-8176-10B3319F2B0D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1E895-9B55-4B02-AA0E-A01898C29D2E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33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C9D348-156D-4C26-A6B9-83B08D7062C2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31BD80-CE20-432A-89D2-A56F5DB57E85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305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4F3D-E071-4E5E-862A-3750D78A769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65B84-A4EC-4A35-BA4C-BBC5FEF5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7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8" r:id="rId2"/>
    <p:sldLayoutId id="2147483677" r:id="rId3"/>
    <p:sldLayoutId id="2147483676" r:id="rId4"/>
    <p:sldLayoutId id="2147483675" r:id="rId5"/>
    <p:sldLayoutId id="2147483666" r:id="rId6"/>
    <p:sldLayoutId id="2147483662" r:id="rId7"/>
    <p:sldLayoutId id="2147483663" r:id="rId8"/>
    <p:sldLayoutId id="2147483672" r:id="rId9"/>
    <p:sldLayoutId id="2147483684" r:id="rId10"/>
    <p:sldLayoutId id="2147483689" r:id="rId11"/>
    <p:sldLayoutId id="2147483685" r:id="rId12"/>
    <p:sldLayoutId id="2147483686" r:id="rId13"/>
    <p:sldLayoutId id="2147483687" r:id="rId14"/>
    <p:sldLayoutId id="2147483664" r:id="rId15"/>
    <p:sldLayoutId id="2147483665" r:id="rId16"/>
    <p:sldLayoutId id="2147483668" r:id="rId17"/>
    <p:sldLayoutId id="2147483669" r:id="rId18"/>
    <p:sldLayoutId id="2147483678" r:id="rId19"/>
    <p:sldLayoutId id="2147483690" r:id="rId20"/>
    <p:sldLayoutId id="2147483679" r:id="rId21"/>
    <p:sldLayoutId id="2147483680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04B836-82F8-4A57-8D89-8651300906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8730" y="3122752"/>
            <a:ext cx="6082748" cy="396875"/>
          </a:xfrm>
        </p:spPr>
        <p:txBody>
          <a:bodyPr>
            <a:normAutofit fontScale="92500"/>
          </a:bodyPr>
          <a:lstStyle/>
          <a:p>
            <a:r>
              <a:rPr lang="en-US" dirty="0"/>
              <a:t>Community Development and Urban Planning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7CABF-73BA-4FF5-B2A6-7D0CA48B0E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Ordinance 20-037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DED27-7A80-4641-9C5F-CFAEB4C2EE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September 2, 2020</a:t>
            </a:r>
          </a:p>
        </p:txBody>
      </p:sp>
    </p:spTree>
    <p:extLst>
      <p:ext uri="{BB962C8B-B14F-4D97-AF65-F5344CB8AC3E}">
        <p14:creationId xmlns:p14="http://schemas.microsoft.com/office/powerpoint/2010/main" val="324264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806B-3EC4-4828-8530-05407937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Ordinance 20-037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D765A-0DD7-4592-B2E2-A6596CBA8E85}"/>
              </a:ext>
            </a:extLst>
          </p:cNvPr>
          <p:cNvSpPr/>
          <p:nvPr/>
        </p:nvSpPr>
        <p:spPr>
          <a:xfrm>
            <a:off x="628650" y="2413338"/>
            <a:ext cx="7886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ORD. 20-037 An Ordinance to Rezone the Parcels of Land Located at 700 Maryland Avenue, 101 Lower Oak Street, and 120 Lower Beech Street from M-2 (General Industrial) Zoning Classification to C-2 (Secondary Business Centers) Zoning Classification</a:t>
            </a:r>
            <a:endParaRPr lang="en-US" sz="1600" spc="300" dirty="0">
              <a:solidFill>
                <a:schemeClr val="bg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6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7B79-36D7-4DC8-A63D-A9A9A521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ACD65-503E-449D-834F-EA4D8A1BDA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1921565"/>
            <a:ext cx="7886700" cy="4253076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Reybold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Venture Group applied for the rezoning of the NVF Factory and two adjacent properties from M-2 to C-2.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Factory is vacant and two adjacent lots are partially paved vacant lots.</a:t>
            </a:r>
          </a:p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Reybold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purchased the factory in 2006 and the adjacent lots in March of 2018.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Market rate apartments are proposed for site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Proposal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Adaptive reuse of factory and new construction apartments along Maryland Avenue and Beech Street.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Open space on the potentially vacated Anchorage Street and parking on the vacant lots located to the east of Anchorage Street.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3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1548-97A3-4C1B-AFFF-F1136F41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Land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8A47-B67D-403C-B3E8-C5FC92AF7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BEC5A9-1138-4E8B-878C-BEA8C83AC67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6" y="1825625"/>
            <a:ext cx="8200348" cy="43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0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C55E-74FA-40B8-AA02-27967A8E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Existing/Proposed Zoning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315F-8F14-4556-8429-AEA52ABD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42084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badi" panose="020B0604020104020204" pitchFamily="34" charset="0"/>
              </a:rPr>
              <a:t>Existing</a:t>
            </a:r>
          </a:p>
          <a:p>
            <a:r>
              <a:rPr lang="en-US" sz="1600" dirty="0">
                <a:latin typeface="Abadi" panose="020B0604020104020204" pitchFamily="34" charset="0"/>
              </a:rPr>
              <a:t>M-2 General Industrial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0F37B-5D6B-458F-ABA4-2AA65998D2D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2467710"/>
            <a:ext cx="7886700" cy="1062228"/>
          </a:xfrm>
        </p:spPr>
        <p:txBody>
          <a:bodyPr/>
          <a:lstStyle/>
          <a:p>
            <a:r>
              <a:rPr lang="en-US" dirty="0"/>
              <a:t>Large Scale Industries with little restriction</a:t>
            </a:r>
          </a:p>
          <a:p>
            <a:r>
              <a:rPr lang="en-US" dirty="0"/>
              <a:t>Heights are limited to four stories</a:t>
            </a:r>
          </a:p>
          <a:p>
            <a:r>
              <a:rPr lang="en-US" dirty="0"/>
              <a:t>No residential uses are permitted in M-2 districts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890ED-5B07-4D64-B751-39C401B9A133}"/>
              </a:ext>
            </a:extLst>
          </p:cNvPr>
          <p:cNvSpPr txBox="1"/>
          <p:nvPr/>
        </p:nvSpPr>
        <p:spPr>
          <a:xfrm>
            <a:off x="628649" y="3673097"/>
            <a:ext cx="7767430" cy="66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</a:pPr>
            <a:r>
              <a:rPr lang="en-US" sz="1600" spc="300" dirty="0">
                <a:solidFill>
                  <a:srgbClr val="4472C4">
                    <a:lumMod val="50000"/>
                  </a:srgbClr>
                </a:solidFill>
                <a:latin typeface="Abadi" panose="020B0604020104020204" pitchFamily="34" charset="0"/>
              </a:rPr>
              <a:t>Proposed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</a:pPr>
            <a:r>
              <a:rPr lang="en-US" sz="1600" spc="300" dirty="0">
                <a:solidFill>
                  <a:srgbClr val="4472C4">
                    <a:lumMod val="50000"/>
                  </a:srgbClr>
                </a:solidFill>
                <a:latin typeface="Abadi" panose="020B0604020104020204" pitchFamily="34" charset="0"/>
              </a:rPr>
              <a:t>C-2 Secondary Business Commercial Centers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B10B3-A765-4F1A-9588-80F69A756BBC}"/>
              </a:ext>
            </a:extLst>
          </p:cNvPr>
          <p:cNvSpPr/>
          <p:nvPr/>
        </p:nvSpPr>
        <p:spPr>
          <a:xfrm>
            <a:off x="628650" y="4470308"/>
            <a:ext cx="7767429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Calibri" panose="020F0502020204030204" pitchFamily="34" charset="0"/>
              <a:buChar char="»"/>
            </a:pPr>
            <a:r>
              <a:rPr lang="en-US" sz="1400" spc="300" dirty="0">
                <a:solidFill>
                  <a:srgbClr val="E7E6E6">
                    <a:lumMod val="50000"/>
                  </a:srgbClr>
                </a:solidFill>
                <a:latin typeface="Abadi" panose="020B0604020104020204" pitchFamily="34" charset="0"/>
              </a:rPr>
              <a:t>Located along major highways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Calibri" panose="020F0502020204030204" pitchFamily="34" charset="0"/>
              <a:buChar char="»"/>
            </a:pPr>
            <a:r>
              <a:rPr lang="en-US" sz="1400" spc="300" dirty="0">
                <a:solidFill>
                  <a:srgbClr val="E7E6E6">
                    <a:lumMod val="50000"/>
                  </a:srgbClr>
                </a:solidFill>
                <a:latin typeface="Abadi" panose="020B0604020104020204" pitchFamily="34" charset="0"/>
              </a:rPr>
              <a:t>Designed to permit neighborhood commercial establishments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Calibri" panose="020F0502020204030204" pitchFamily="34" charset="0"/>
              <a:buChar char="»"/>
            </a:pPr>
            <a:r>
              <a:rPr lang="en-US" sz="1400" spc="300" dirty="0">
                <a:solidFill>
                  <a:srgbClr val="E7E6E6">
                    <a:lumMod val="50000"/>
                  </a:srgbClr>
                </a:solidFill>
                <a:latin typeface="Abadi" panose="020B0604020104020204" pitchFamily="34" charset="0"/>
              </a:rPr>
              <a:t>Heights are limited to 15 stories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Calibri" panose="020F0502020204030204" pitchFamily="34" charset="0"/>
              <a:buChar char="»"/>
            </a:pPr>
            <a:r>
              <a:rPr lang="en-US" sz="1400" spc="300" dirty="0">
                <a:solidFill>
                  <a:srgbClr val="E7E6E6">
                    <a:lumMod val="50000"/>
                  </a:srgbClr>
                </a:solidFill>
                <a:latin typeface="Abadi" panose="020B0604020104020204" pitchFamily="34" charset="0"/>
              </a:rPr>
              <a:t>Residential uses are permitted</a:t>
            </a:r>
          </a:p>
        </p:txBody>
      </p:sp>
    </p:spTree>
    <p:extLst>
      <p:ext uri="{BB962C8B-B14F-4D97-AF65-F5344CB8AC3E}">
        <p14:creationId xmlns:p14="http://schemas.microsoft.com/office/powerpoint/2010/main" val="65416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36C6-C2F7-42F6-92A9-38E2AC75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Surrounding Zoning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5EE41-E61E-4D0E-A861-B0BA611C80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1881809"/>
            <a:ext cx="7886700" cy="429283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C-2 Secondary Business Commercial Centers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Located along major highways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Designed to permit neighborhood commercial establishments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Heights are limited to 15 stories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R-3 One Family Row Houses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One Family Row Houses limited to 3 stories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Institutional uses such as schools, community centers and hospitals.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M-2 General Industrial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Large Scale Industries with little restriction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Heights are limited to four stories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6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578E-4D69-4490-BDAD-F8307123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Development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F6AA-D787-4EE7-BD8D-A715EEBD9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Wilmington 2028: A Comprehensive Plan for our City and Communities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2ADEA-85AB-4328-9887-286D415705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2610677"/>
            <a:ext cx="7886700" cy="3563963"/>
          </a:xfrm>
        </p:spPr>
        <p:txBody>
          <a:bodyPr/>
          <a:lstStyle/>
          <a:p>
            <a:r>
              <a:rPr lang="en-US" dirty="0"/>
              <a:t>No Amendments to Comprehensive Plan as part of this zoning action</a:t>
            </a:r>
          </a:p>
          <a:p>
            <a:r>
              <a:rPr lang="en-US" dirty="0"/>
              <a:t>M-2 Zoning is inconsistent with the land use recommendation in Wilmington 2028.</a:t>
            </a:r>
          </a:p>
          <a:p>
            <a:r>
              <a:rPr lang="en-US" dirty="0"/>
              <a:t>Plan calls for Neighborhood Mixed Use which C-2 supports.</a:t>
            </a:r>
          </a:p>
          <a:p>
            <a:r>
              <a:rPr lang="en-US" dirty="0"/>
              <a:t>This rezoning also supports several other objectives of the </a:t>
            </a:r>
            <a:r>
              <a:rPr lang="en-US" dirty="0" err="1"/>
              <a:t>Browntown</a:t>
            </a:r>
            <a:r>
              <a:rPr lang="en-US" dirty="0"/>
              <a:t>/</a:t>
            </a:r>
            <a:r>
              <a:rPr lang="en-US" dirty="0" err="1"/>
              <a:t>Hedgeville</a:t>
            </a:r>
            <a:r>
              <a:rPr lang="en-US" dirty="0"/>
              <a:t> Section of Wilmington 2028 </a:t>
            </a:r>
          </a:p>
          <a:p>
            <a:endParaRPr lang="en-US" dirty="0"/>
          </a:p>
          <a:p>
            <a:pPr lvl="1"/>
            <a:r>
              <a:rPr lang="en-US" dirty="0"/>
              <a:t>Prevent nuisance properties and stabilize vacant properties.</a:t>
            </a:r>
            <a:endParaRPr lang="en-US" sz="1200" dirty="0"/>
          </a:p>
          <a:p>
            <a:pPr lvl="1"/>
            <a:r>
              <a:rPr lang="en-US" dirty="0"/>
              <a:t>Make neighborhood commercial corridors and centers clean, safe and attractive.</a:t>
            </a:r>
            <a:endParaRPr lang="en-US" sz="1200" dirty="0"/>
          </a:p>
          <a:p>
            <a:pPr lvl="1"/>
            <a:r>
              <a:rPr lang="en-US" dirty="0"/>
              <a:t>Enhance the attractiveness of city gateways.</a:t>
            </a:r>
            <a:endParaRPr lang="en-US" sz="12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1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C55E-74FA-40B8-AA02-27967A8E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0F37B-5D6B-458F-ABA4-2AA65998D2D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2067339"/>
            <a:ext cx="7886700" cy="35383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rezoning implements one of the Future Land Use recommendations in our new Comprehensive Plan which identifies this parcel for mixed use instead of the current industrial use.</a:t>
            </a:r>
          </a:p>
          <a:p>
            <a:r>
              <a:rPr lang="en-US" dirty="0"/>
              <a:t>The rezoning will support the proposed development for the site</a:t>
            </a:r>
          </a:p>
          <a:p>
            <a:r>
              <a:rPr lang="en-US" dirty="0"/>
              <a:t>Neighborhood Mixed Use is appropriate along major corridors</a:t>
            </a:r>
          </a:p>
          <a:p>
            <a:r>
              <a:rPr lang="en-US" dirty="0"/>
              <a:t>Rezoning logically expands the existing C-2 zoning along Maryland Avenue.</a:t>
            </a:r>
          </a:p>
          <a:p>
            <a:r>
              <a:rPr lang="en-US" dirty="0"/>
              <a:t>No nonconforming uses will be created</a:t>
            </a:r>
          </a:p>
          <a:p>
            <a:r>
              <a:rPr lang="en-US" dirty="0"/>
              <a:t>The rezoning also supports the objectives specifically outlined in the </a:t>
            </a:r>
            <a:r>
              <a:rPr lang="en-US" dirty="0" err="1"/>
              <a:t>Browntown</a:t>
            </a:r>
            <a:r>
              <a:rPr lang="en-US" dirty="0"/>
              <a:t>/</a:t>
            </a:r>
            <a:r>
              <a:rPr lang="en-US" dirty="0" err="1"/>
              <a:t>Hedgeville</a:t>
            </a:r>
            <a:r>
              <a:rPr lang="en-US" dirty="0"/>
              <a:t> section of the comprehensive plan.  These include:</a:t>
            </a:r>
          </a:p>
          <a:p>
            <a:pPr lvl="1"/>
            <a:r>
              <a:rPr lang="en-US" dirty="0"/>
              <a:t>Prevent nuisance properties and stabilize vacant properties.</a:t>
            </a:r>
          </a:p>
          <a:p>
            <a:pPr lvl="1"/>
            <a:r>
              <a:rPr lang="en-US" dirty="0"/>
              <a:t>Make neighborhood commercial corridors and centers clean, safe and attractive.</a:t>
            </a:r>
          </a:p>
          <a:p>
            <a:pPr lvl="1"/>
            <a:r>
              <a:rPr lang="en-US" dirty="0"/>
              <a:t>Enhance the attractiveness of city gateways.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2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C55E-74FA-40B8-AA02-27967A8E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0F37B-5D6B-458F-ABA4-2AA65998D2D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2345635"/>
            <a:ext cx="7886700" cy="3260035"/>
          </a:xfrm>
        </p:spPr>
        <p:txBody>
          <a:bodyPr>
            <a:normAutofit/>
          </a:bodyPr>
          <a:lstStyle/>
          <a:p>
            <a:r>
              <a:rPr lang="en-US" b="1" dirty="0">
                <a:ea typeface="Calibri" panose="020F0502020204030204" pitchFamily="34" charset="0"/>
              </a:rPr>
              <a:t>On July 21, 2020 City Planning Commission voted to approve the rezoning </a:t>
            </a:r>
            <a:r>
              <a:rPr lang="en-US" dirty="0">
                <a:ea typeface="Calibri" panose="020F0502020204030204" pitchFamily="34" charset="0"/>
              </a:rPr>
              <a:t>of the three parcels, (260-423-0079, 260-423-0308 and 260-423-0309) generally bounded by Maryland Avenue, Lower Oak Street, Beech Street and the rail viaduct from M-2 (General Industrial) to C-2 (Secondary Business Commercial Centers).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5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1723</TotalTime>
  <Words>532</Words>
  <Application>Microsoft Office PowerPoint</Application>
  <PresentationFormat>Letter Paper (8.5x11 in)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Abadi</vt:lpstr>
      <vt:lpstr>Abadi Extra Light</vt:lpstr>
      <vt:lpstr>Arial</vt:lpstr>
      <vt:lpstr>Calibri</vt:lpstr>
      <vt:lpstr>Calibri Light</vt:lpstr>
      <vt:lpstr>Lato</vt:lpstr>
      <vt:lpstr>Lato Black</vt:lpstr>
      <vt:lpstr>Montserrat Light</vt:lpstr>
      <vt:lpstr>Office Theme</vt:lpstr>
      <vt:lpstr>PowerPoint Presentation</vt:lpstr>
      <vt:lpstr>Ordinance 20-037</vt:lpstr>
      <vt:lpstr>Background</vt:lpstr>
      <vt:lpstr>Existing Land Use</vt:lpstr>
      <vt:lpstr>Existing/Proposed Zoning</vt:lpstr>
      <vt:lpstr>Surrounding Zoning</vt:lpstr>
      <vt:lpstr>Comprehensive Development Plan</vt:lpstr>
      <vt:lpstr>Analysis</vt:lpstr>
      <vt:lpstr>Recommendation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Molina</dc:creator>
  <cp:lastModifiedBy>Matthew Harris</cp:lastModifiedBy>
  <cp:revision>62</cp:revision>
  <dcterms:created xsi:type="dcterms:W3CDTF">2019-07-22T19:40:59Z</dcterms:created>
  <dcterms:modified xsi:type="dcterms:W3CDTF">2020-08-28T20:34:50Z</dcterms:modified>
</cp:coreProperties>
</file>