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70" r:id="rId2"/>
    <p:sldId id="257" r:id="rId3"/>
    <p:sldId id="260" r:id="rId4"/>
    <p:sldId id="268" r:id="rId5"/>
    <p:sldId id="256" r:id="rId6"/>
    <p:sldId id="269" r:id="rId7"/>
    <p:sldId id="258" r:id="rId8"/>
    <p:sldId id="262" r:id="rId9"/>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11699" cy="463408"/>
          </a:xfrm>
          <a:prstGeom prst="rect">
            <a:avLst/>
          </a:prstGeom>
        </p:spPr>
        <p:txBody>
          <a:bodyPr vert="horz" lIns="92484" tIns="46240" rIns="92484" bIns="46240" rtlCol="0"/>
          <a:lstStyle>
            <a:lvl1pPr algn="l">
              <a:defRPr sz="1200"/>
            </a:lvl1pPr>
          </a:lstStyle>
          <a:p>
            <a:endParaRPr lang="en-US" dirty="0"/>
          </a:p>
        </p:txBody>
      </p:sp>
      <p:sp>
        <p:nvSpPr>
          <p:cNvPr id="3" name="Date Placeholder 2"/>
          <p:cNvSpPr>
            <a:spLocks noGrp="1"/>
          </p:cNvSpPr>
          <p:nvPr>
            <p:ph type="dt" idx="1"/>
          </p:nvPr>
        </p:nvSpPr>
        <p:spPr>
          <a:xfrm>
            <a:off x="3936770" y="0"/>
            <a:ext cx="3011699" cy="463408"/>
          </a:xfrm>
          <a:prstGeom prst="rect">
            <a:avLst/>
          </a:prstGeom>
        </p:spPr>
        <p:txBody>
          <a:bodyPr vert="horz" lIns="92484" tIns="46240" rIns="92484" bIns="46240" rtlCol="0"/>
          <a:lstStyle>
            <a:lvl1pPr algn="r">
              <a:defRPr sz="1200"/>
            </a:lvl1pPr>
          </a:lstStyle>
          <a:p>
            <a:fld id="{252C55A2-B2C1-42B0-BE0C-13EA8E39438D}" type="datetimeFigureOut">
              <a:rPr lang="en-US" smtClean="0"/>
              <a:t>11/11/2020</a:t>
            </a:fld>
            <a:endParaRPr lang="en-US" dirty="0"/>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84" tIns="46240" rIns="92484" bIns="46240" rtlCol="0" anchor="ctr"/>
          <a:lstStyle/>
          <a:p>
            <a:endParaRPr lang="en-US" dirty="0"/>
          </a:p>
        </p:txBody>
      </p:sp>
      <p:sp>
        <p:nvSpPr>
          <p:cNvPr id="5" name="Notes Placeholder 4"/>
          <p:cNvSpPr>
            <a:spLocks noGrp="1"/>
          </p:cNvSpPr>
          <p:nvPr>
            <p:ph type="body" sz="quarter" idx="3"/>
          </p:nvPr>
        </p:nvSpPr>
        <p:spPr>
          <a:xfrm>
            <a:off x="695008" y="4444863"/>
            <a:ext cx="5560060" cy="3636705"/>
          </a:xfrm>
          <a:prstGeom prst="rect">
            <a:avLst/>
          </a:prstGeom>
        </p:spPr>
        <p:txBody>
          <a:bodyPr vert="horz" lIns="92484" tIns="46240" rIns="92484" bIns="4624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772671"/>
            <a:ext cx="3011699" cy="463407"/>
          </a:xfrm>
          <a:prstGeom prst="rect">
            <a:avLst/>
          </a:prstGeom>
        </p:spPr>
        <p:txBody>
          <a:bodyPr vert="horz" lIns="92484" tIns="46240" rIns="92484" bIns="4624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70" y="8772671"/>
            <a:ext cx="3011699" cy="463407"/>
          </a:xfrm>
          <a:prstGeom prst="rect">
            <a:avLst/>
          </a:prstGeom>
        </p:spPr>
        <p:txBody>
          <a:bodyPr vert="horz" lIns="92484" tIns="46240" rIns="92484" bIns="46240" rtlCol="0" anchor="b"/>
          <a:lstStyle>
            <a:lvl1pPr algn="r">
              <a:defRPr sz="1200"/>
            </a:lvl1pPr>
          </a:lstStyle>
          <a:p>
            <a:fld id="{CAAE7739-1BBE-4AC0-B3C4-4F8EA0DC0D53}" type="slidenum">
              <a:rPr lang="en-US" smtClean="0"/>
              <a:t>‹#›</a:t>
            </a:fld>
            <a:endParaRPr lang="en-US" dirty="0"/>
          </a:p>
        </p:txBody>
      </p:sp>
    </p:spTree>
    <p:extLst>
      <p:ext uri="{BB962C8B-B14F-4D97-AF65-F5344CB8AC3E}">
        <p14:creationId xmlns:p14="http://schemas.microsoft.com/office/powerpoint/2010/main" val="380270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748330-D324-4A57-B116-F50936AA5F2D}"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2816A9-A5AA-4E16-B51B-FDBBA0A500AC}"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B58374-A52C-44AF-9A6D-3C01960811CA}"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7E8C69-EEAE-430B-8A37-81F7E180B48F}"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EF3746-3A0C-4424-8A65-455A5DC525AE}"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0DE424-0692-40C0-839F-AEB595CBA91C}"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DDD2A9-C63A-4AA8-8019-0720C751DED5}"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A38F89-F7E5-4AAA-B6F8-340EFAA2F76E}"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85B8D4-556B-4C49-B3C5-BB8D0C962665}"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F31DF79-8204-4CE3-8656-76B37AA13599}" type="datetime1">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3C925D-7736-4FB7-8D75-3B8C3B26F564}" type="datetime1">
              <a:rPr lang="en-US" smtClean="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0AA2C9-67B4-49DF-BC30-BEB6A56277DD}" type="datetime1">
              <a:rPr lang="en-US" smtClean="0"/>
              <a:t>11/11/2020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ED4219-DDDB-41E1-AF41-D16ECA862964}" type="datetime1">
              <a:rPr lang="en-US" smtClean="0"/>
              <a:t>11/11/2020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641115-C548-43CC-8CBF-135C5CD8D1DA}" type="datetime1">
              <a:rPr lang="en-US" smtClean="0"/>
              <a:t>11/11/2020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8CFB2DC-94B3-4EB9-ABC3-C50B8BE15DFD}" type="datetime1">
              <a:rPr lang="en-US" smtClean="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32AFAFC-3F4C-4D78-BD83-136A6EFA23AB}" type="datetime1">
              <a:rPr lang="en-US" smtClean="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32D4994-B53F-4F70-AABD-C11BFBB6D58A}" type="datetime1">
              <a:rPr lang="en-US" smtClean="0"/>
              <a:t>11/11/2020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CC081-38F3-485D-954A-BED6054177F3}"/>
              </a:ext>
            </a:extLst>
          </p:cNvPr>
          <p:cNvSpPr>
            <a:spLocks noGrp="1"/>
          </p:cNvSpPr>
          <p:nvPr>
            <p:ph type="title"/>
          </p:nvPr>
        </p:nvSpPr>
        <p:spPr/>
        <p:txBody>
          <a:bodyPr/>
          <a:lstStyle/>
          <a:p>
            <a:pPr algn="ctr"/>
            <a:r>
              <a:rPr lang="en-US" dirty="0"/>
              <a:t>City of Wilmington</a:t>
            </a:r>
            <a:br>
              <a:rPr lang="en-US" dirty="0"/>
            </a:br>
            <a:r>
              <a:rPr lang="en-US" dirty="0"/>
              <a:t>Department of Parks and Recreation</a:t>
            </a:r>
          </a:p>
        </p:txBody>
      </p:sp>
      <p:sp>
        <p:nvSpPr>
          <p:cNvPr id="3" name="Content Placeholder 2">
            <a:extLst>
              <a:ext uri="{FF2B5EF4-FFF2-40B4-BE49-F238E27FC236}">
                <a16:creationId xmlns:a16="http://schemas.microsoft.com/office/drawing/2014/main" id="{E12648E9-72D6-4581-B0BC-A747D5C18B05}"/>
              </a:ext>
            </a:extLst>
          </p:cNvPr>
          <p:cNvSpPr>
            <a:spLocks noGrp="1"/>
          </p:cNvSpPr>
          <p:nvPr>
            <p:ph idx="1"/>
          </p:nvPr>
        </p:nvSpPr>
        <p:spPr/>
        <p:txBody>
          <a:bodyPr>
            <a:normAutofit/>
          </a:bodyPr>
          <a:lstStyle/>
          <a:p>
            <a:pPr marL="0" indent="0" algn="ctr">
              <a:buNone/>
            </a:pPr>
            <a:endParaRPr lang="en-US" sz="3600" dirty="0"/>
          </a:p>
          <a:p>
            <a:pPr marL="0" indent="0" algn="ctr">
              <a:buNone/>
            </a:pPr>
            <a:r>
              <a:rPr lang="en-US" sz="3600" dirty="0"/>
              <a:t>Presentation to </a:t>
            </a:r>
            <a:r>
              <a:rPr lang="en-US" sz="3600"/>
              <a:t>the Education, </a:t>
            </a:r>
            <a:r>
              <a:rPr lang="en-US" sz="3600" dirty="0"/>
              <a:t>Youth &amp; Families Committee Meeting</a:t>
            </a:r>
          </a:p>
        </p:txBody>
      </p:sp>
      <p:sp>
        <p:nvSpPr>
          <p:cNvPr id="4" name="Date Placeholder 3">
            <a:extLst>
              <a:ext uri="{FF2B5EF4-FFF2-40B4-BE49-F238E27FC236}">
                <a16:creationId xmlns:a16="http://schemas.microsoft.com/office/drawing/2014/main" id="{B54EB63D-7C25-4207-A2B5-554022743DF0}"/>
              </a:ext>
            </a:extLst>
          </p:cNvPr>
          <p:cNvSpPr>
            <a:spLocks noGrp="1"/>
          </p:cNvSpPr>
          <p:nvPr>
            <p:ph type="dt" sz="half" idx="10"/>
          </p:nvPr>
        </p:nvSpPr>
        <p:spPr/>
        <p:txBody>
          <a:bodyPr/>
          <a:lstStyle/>
          <a:p>
            <a:fld id="{8E85B8D4-556B-4C49-B3C5-BB8D0C962665}" type="datetime1">
              <a:rPr lang="en-US" smtClean="0"/>
              <a:t>11/11/2020</a:t>
            </a:fld>
            <a:endParaRPr lang="en-US" dirty="0"/>
          </a:p>
        </p:txBody>
      </p:sp>
      <p:sp>
        <p:nvSpPr>
          <p:cNvPr id="5" name="Footer Placeholder 4">
            <a:extLst>
              <a:ext uri="{FF2B5EF4-FFF2-40B4-BE49-F238E27FC236}">
                <a16:creationId xmlns:a16="http://schemas.microsoft.com/office/drawing/2014/main" id="{A8DA0E3D-BAD9-402C-BEC4-C425F0585F23}"/>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86155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5FE23-A05C-434D-9829-8C98749C1177}"/>
              </a:ext>
            </a:extLst>
          </p:cNvPr>
          <p:cNvSpPr>
            <a:spLocks noGrp="1"/>
          </p:cNvSpPr>
          <p:nvPr>
            <p:ph type="title"/>
          </p:nvPr>
        </p:nvSpPr>
        <p:spPr>
          <a:xfrm>
            <a:off x="677333" y="385762"/>
            <a:ext cx="8596668" cy="647700"/>
          </a:xfrm>
        </p:spPr>
        <p:txBody>
          <a:bodyPr>
            <a:normAutofit fontScale="90000"/>
          </a:bodyPr>
          <a:lstStyle/>
          <a:p>
            <a:pPr algn="ctr"/>
            <a:r>
              <a:rPr lang="en-US" sz="3100" dirty="0"/>
              <a:t>Department of Parks and Recreation</a:t>
            </a:r>
            <a:r>
              <a:rPr lang="en-US" dirty="0"/>
              <a:t>	</a:t>
            </a:r>
            <a:br>
              <a:rPr lang="en-US" dirty="0"/>
            </a:br>
            <a:r>
              <a:rPr lang="en-US" sz="1300" dirty="0"/>
              <a:t>                                                                  </a:t>
            </a:r>
            <a:br>
              <a:rPr lang="en-US" dirty="0"/>
            </a:br>
            <a:r>
              <a:rPr lang="en-US" sz="2200" dirty="0"/>
              <a:t>Table of Content</a:t>
            </a:r>
            <a:br>
              <a:rPr lang="en-US" sz="2000" dirty="0"/>
            </a:br>
            <a:br>
              <a:rPr lang="en-US" sz="1100" dirty="0"/>
            </a:br>
            <a:endParaRPr lang="en-US" sz="2000" dirty="0"/>
          </a:p>
        </p:txBody>
      </p:sp>
      <p:sp>
        <p:nvSpPr>
          <p:cNvPr id="3" name="Content Placeholder 2">
            <a:extLst>
              <a:ext uri="{FF2B5EF4-FFF2-40B4-BE49-F238E27FC236}">
                <a16:creationId xmlns:a16="http://schemas.microsoft.com/office/drawing/2014/main" id="{4B2B8963-36FB-4C64-A8BF-32D5B98479C0}"/>
              </a:ext>
            </a:extLst>
          </p:cNvPr>
          <p:cNvSpPr>
            <a:spLocks noGrp="1"/>
          </p:cNvSpPr>
          <p:nvPr>
            <p:ph idx="1"/>
          </p:nvPr>
        </p:nvSpPr>
        <p:spPr>
          <a:xfrm>
            <a:off x="148638" y="1539939"/>
            <a:ext cx="10078478" cy="4562475"/>
          </a:xfrm>
        </p:spPr>
        <p:txBody>
          <a:bodyPr>
            <a:normAutofit/>
          </a:bodyPr>
          <a:lstStyle/>
          <a:p>
            <a:pPr lvl="0">
              <a:spcBef>
                <a:spcPts val="1700"/>
              </a:spcBef>
              <a:buFont typeface="+mj-lt"/>
              <a:buAutoNum type="arabicPeriod"/>
            </a:pPr>
            <a:r>
              <a:rPr lang="en-US" sz="1700" dirty="0"/>
              <a:t>American Lung Association of Delaware -Tobacco Prevention and Anti-Vaping Program</a:t>
            </a:r>
          </a:p>
          <a:p>
            <a:pPr lvl="0">
              <a:spcBef>
                <a:spcPts val="1700"/>
              </a:spcBef>
              <a:buFont typeface="+mj-lt"/>
              <a:buAutoNum type="arabicPeriod"/>
            </a:pPr>
            <a:r>
              <a:rPr lang="en-US" sz="1700" dirty="0"/>
              <a:t>Delaware Community Foundation to Support the Department Code, Play and Create Program</a:t>
            </a:r>
          </a:p>
          <a:p>
            <a:pPr lvl="0">
              <a:spcBef>
                <a:spcPts val="1700"/>
              </a:spcBef>
              <a:buFont typeface="+mj-lt"/>
              <a:buAutoNum type="arabicPeriod"/>
            </a:pPr>
            <a:r>
              <a:rPr lang="en-US" sz="1700" dirty="0"/>
              <a:t>Fit-Lot, Inc. and AARP to support and sponsor Outdoor Fitness located in Holloway/Compton Park</a:t>
            </a:r>
          </a:p>
          <a:p>
            <a:pPr lvl="0">
              <a:spcBef>
                <a:spcPts val="1700"/>
              </a:spcBef>
              <a:buFont typeface="+mj-lt"/>
              <a:buAutoNum type="arabicPeriod"/>
            </a:pPr>
            <a:r>
              <a:rPr lang="en-US" sz="1700" dirty="0"/>
              <a:t>State of Delaware Department of Natural Resources and Environmental Control				2020 Outdoor Recreation, Parks and Trails Grant program for Improvement to Cool Spring Park</a:t>
            </a:r>
          </a:p>
          <a:p>
            <a:pPr>
              <a:spcBef>
                <a:spcPts val="1700"/>
              </a:spcBef>
              <a:buFont typeface="+mj-lt"/>
              <a:buAutoNum type="arabicPeriod"/>
            </a:pPr>
            <a:r>
              <a:rPr lang="en-US" sz="1700" dirty="0"/>
              <a:t>State of Delaware Department of Natural Resources and Environmental Control				2020 Outdoor Recreation, Parks and Trails Grant program for Improvement to Johnston Park</a:t>
            </a:r>
          </a:p>
          <a:p>
            <a:pPr>
              <a:spcBef>
                <a:spcPts val="1700"/>
              </a:spcBef>
              <a:buFont typeface="+mj-lt"/>
              <a:buAutoNum type="arabicPeriod"/>
            </a:pPr>
            <a:r>
              <a:rPr lang="en-US" sz="1700" dirty="0"/>
              <a:t>State of Delaware Criminal Justice Council’s Grant application to the US Department of Justice/Office of Juvenile Justice and Delinquency Prevention’s FY 20. Delinquency Prevention to support the Department’s Wilmington Youth Leadership Incubator Program </a:t>
            </a:r>
          </a:p>
          <a:p>
            <a:pPr>
              <a:spcBef>
                <a:spcPts val="1600"/>
              </a:spcBef>
            </a:pPr>
            <a:endParaRPr lang="en-US" dirty="0"/>
          </a:p>
          <a:p>
            <a:endParaRPr lang="en-US" dirty="0"/>
          </a:p>
          <a:p>
            <a:pPr lvl="0"/>
            <a:endParaRPr lang="en-US" dirty="0"/>
          </a:p>
          <a:p>
            <a:pPr lvl="0"/>
            <a:endParaRPr lang="en-US" dirty="0"/>
          </a:p>
          <a:p>
            <a:endParaRPr lang="en-US" dirty="0"/>
          </a:p>
        </p:txBody>
      </p:sp>
      <p:sp>
        <p:nvSpPr>
          <p:cNvPr id="4" name="Date Placeholder 3">
            <a:extLst>
              <a:ext uri="{FF2B5EF4-FFF2-40B4-BE49-F238E27FC236}">
                <a16:creationId xmlns:a16="http://schemas.microsoft.com/office/drawing/2014/main" id="{D96463E4-1D23-4B1D-B050-B9484356A056}"/>
              </a:ext>
            </a:extLst>
          </p:cNvPr>
          <p:cNvSpPr>
            <a:spLocks noGrp="1"/>
          </p:cNvSpPr>
          <p:nvPr>
            <p:ph type="dt" sz="half" idx="10"/>
          </p:nvPr>
        </p:nvSpPr>
        <p:spPr>
          <a:xfrm>
            <a:off x="11198293" y="6492875"/>
            <a:ext cx="911939" cy="365125"/>
          </a:xfrm>
        </p:spPr>
        <p:txBody>
          <a:bodyPr/>
          <a:lstStyle/>
          <a:p>
            <a:r>
              <a:rPr lang="en-US" dirty="0"/>
              <a:t>	</a:t>
            </a:r>
          </a:p>
          <a:p>
            <a:endParaRPr lang="en-US" dirty="0"/>
          </a:p>
          <a:p>
            <a:endParaRPr lang="en-US" dirty="0"/>
          </a:p>
          <a:p>
            <a:endParaRPr lang="en-US" dirty="0"/>
          </a:p>
        </p:txBody>
      </p:sp>
      <p:pic>
        <p:nvPicPr>
          <p:cNvPr id="6" name="Picture 2">
            <a:extLst>
              <a:ext uri="{FF2B5EF4-FFF2-40B4-BE49-F238E27FC236}">
                <a16:creationId xmlns:a16="http://schemas.microsoft.com/office/drawing/2014/main" id="{37E8CA3C-C167-4B89-9942-E7799D6CB8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196975" cy="103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
            <a:extLst>
              <a:ext uri="{FF2B5EF4-FFF2-40B4-BE49-F238E27FC236}">
                <a16:creationId xmlns:a16="http://schemas.microsoft.com/office/drawing/2014/main" id="{6BB93E91-8774-4575-AA36-9148FF9B47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11068241" y="0"/>
            <a:ext cx="1139825"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3643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B6167-725F-48F1-BB96-C27AAB6991AC}"/>
              </a:ext>
            </a:extLst>
          </p:cNvPr>
          <p:cNvSpPr>
            <a:spLocks noGrp="1"/>
          </p:cNvSpPr>
          <p:nvPr>
            <p:ph type="title"/>
          </p:nvPr>
        </p:nvSpPr>
        <p:spPr>
          <a:xfrm>
            <a:off x="595038" y="609600"/>
            <a:ext cx="8596668" cy="1320800"/>
          </a:xfrm>
        </p:spPr>
        <p:txBody>
          <a:bodyPr>
            <a:normAutofit fontScale="90000"/>
          </a:bodyPr>
          <a:lstStyle/>
          <a:p>
            <a:pPr algn="ctr"/>
            <a:r>
              <a:rPr lang="en-US" sz="2800" dirty="0"/>
              <a:t>1. American Lung Association of Delaware -Tobacco Prevention and Anti-Vaping Program</a:t>
            </a:r>
            <a:br>
              <a:rPr lang="en-US" sz="2800" dirty="0"/>
            </a:br>
            <a:endParaRPr lang="en-US" sz="2800" dirty="0"/>
          </a:p>
        </p:txBody>
      </p:sp>
      <p:sp>
        <p:nvSpPr>
          <p:cNvPr id="3" name="Content Placeholder 2">
            <a:extLst>
              <a:ext uri="{FF2B5EF4-FFF2-40B4-BE49-F238E27FC236}">
                <a16:creationId xmlns:a16="http://schemas.microsoft.com/office/drawing/2014/main" id="{2814482D-2375-4B3A-808A-8E2A68AF2557}"/>
              </a:ext>
            </a:extLst>
          </p:cNvPr>
          <p:cNvSpPr>
            <a:spLocks noGrp="1"/>
          </p:cNvSpPr>
          <p:nvPr>
            <p:ph idx="1"/>
          </p:nvPr>
        </p:nvSpPr>
        <p:spPr>
          <a:xfrm>
            <a:off x="595038" y="1729232"/>
            <a:ext cx="8596668" cy="4443411"/>
          </a:xfrm>
        </p:spPr>
        <p:txBody>
          <a:bodyPr>
            <a:noAutofit/>
          </a:bodyPr>
          <a:lstStyle/>
          <a:p>
            <a:pPr>
              <a:spcBef>
                <a:spcPts val="1700"/>
              </a:spcBef>
              <a:buFont typeface="Wingdings" panose="05000000000000000000" pitchFamily="2" charset="2"/>
              <a:buChar char="Ø"/>
            </a:pPr>
            <a:r>
              <a:rPr lang="en-US" sz="2000" b="1" u="sng" dirty="0"/>
              <a:t>Overview:</a:t>
            </a:r>
            <a:r>
              <a:rPr lang="en-US" sz="2000" dirty="0"/>
              <a:t>  A life skills training proposal between Pritchett Associates and the City of Wilmington Department of Parks and Recreation designed to provide youth in their yearly basketball initiative with the skills needed to overcome challenges, gain skills to refuse experimentation and use of vaping tools and tobacco related products, act positively and develop academically to their fullest potential. A parental component is included.</a:t>
            </a:r>
          </a:p>
          <a:p>
            <a:pPr>
              <a:spcBef>
                <a:spcPts val="1700"/>
              </a:spcBef>
              <a:buFont typeface="Wingdings" panose="05000000000000000000" pitchFamily="2" charset="2"/>
              <a:buChar char="Ø"/>
            </a:pPr>
            <a:r>
              <a:rPr lang="en-US" sz="2000" b="1" u="sng" dirty="0"/>
              <a:t>Purpose:</a:t>
            </a:r>
            <a:r>
              <a:rPr lang="en-US" sz="2000" b="1" dirty="0"/>
              <a:t>  </a:t>
            </a:r>
            <a:r>
              <a:rPr lang="en-US" sz="2000" dirty="0"/>
              <a:t>Educate participants and parents of the increase of vaping and vaping-related deaths among teens and the importance of healthy living and avoiding the use of tobacco. </a:t>
            </a:r>
          </a:p>
          <a:p>
            <a:pPr>
              <a:spcBef>
                <a:spcPts val="1700"/>
              </a:spcBef>
              <a:buFont typeface="Wingdings" panose="05000000000000000000" pitchFamily="2" charset="2"/>
              <a:buChar char="Ø"/>
            </a:pPr>
            <a:r>
              <a:rPr lang="en-US" sz="2000" b="1" u="sng" dirty="0"/>
              <a:t> Grant Amount:</a:t>
            </a:r>
            <a:r>
              <a:rPr lang="en-US" sz="2000" dirty="0"/>
              <a:t>  $8,000.00</a:t>
            </a:r>
          </a:p>
        </p:txBody>
      </p:sp>
      <p:sp>
        <p:nvSpPr>
          <p:cNvPr id="4" name="Date Placeholder 3">
            <a:extLst>
              <a:ext uri="{FF2B5EF4-FFF2-40B4-BE49-F238E27FC236}">
                <a16:creationId xmlns:a16="http://schemas.microsoft.com/office/drawing/2014/main" id="{7670408D-E256-46CD-8358-C8BBCD8C3619}"/>
              </a:ext>
            </a:extLst>
          </p:cNvPr>
          <p:cNvSpPr>
            <a:spLocks noGrp="1"/>
          </p:cNvSpPr>
          <p:nvPr>
            <p:ph type="dt" sz="half" idx="10"/>
          </p:nvPr>
        </p:nvSpPr>
        <p:spPr>
          <a:xfrm>
            <a:off x="11139570" y="6492875"/>
            <a:ext cx="911939" cy="365125"/>
          </a:xfrm>
        </p:spPr>
        <p:txBody>
          <a:bodyPr/>
          <a:lstStyle/>
          <a:p>
            <a:fld id="{5D104741-5B0C-4F49-BA24-C8DEA7355CE0}" type="datetime1">
              <a:rPr lang="en-US" smtClean="0"/>
              <a:t>11/11/2020</a:t>
            </a:fld>
            <a:endParaRPr lang="en-US" dirty="0"/>
          </a:p>
        </p:txBody>
      </p:sp>
    </p:spTree>
    <p:extLst>
      <p:ext uri="{BB962C8B-B14F-4D97-AF65-F5344CB8AC3E}">
        <p14:creationId xmlns:p14="http://schemas.microsoft.com/office/powerpoint/2010/main" val="247122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B6167-725F-48F1-BB96-C27AAB6991AC}"/>
              </a:ext>
            </a:extLst>
          </p:cNvPr>
          <p:cNvSpPr>
            <a:spLocks noGrp="1"/>
          </p:cNvSpPr>
          <p:nvPr>
            <p:ph type="title"/>
          </p:nvPr>
        </p:nvSpPr>
        <p:spPr/>
        <p:txBody>
          <a:bodyPr>
            <a:normAutofit/>
          </a:bodyPr>
          <a:lstStyle/>
          <a:p>
            <a:pPr algn="ctr"/>
            <a:r>
              <a:rPr lang="en-US" sz="2800" dirty="0"/>
              <a:t>2. Delaware Community Foundation to Support the Department Code, Play and Create Program</a:t>
            </a:r>
          </a:p>
        </p:txBody>
      </p:sp>
      <p:sp>
        <p:nvSpPr>
          <p:cNvPr id="3" name="Content Placeholder 2">
            <a:extLst>
              <a:ext uri="{FF2B5EF4-FFF2-40B4-BE49-F238E27FC236}">
                <a16:creationId xmlns:a16="http://schemas.microsoft.com/office/drawing/2014/main" id="{2814482D-2375-4B3A-808A-8E2A68AF2557}"/>
              </a:ext>
            </a:extLst>
          </p:cNvPr>
          <p:cNvSpPr>
            <a:spLocks noGrp="1"/>
          </p:cNvSpPr>
          <p:nvPr>
            <p:ph idx="1"/>
          </p:nvPr>
        </p:nvSpPr>
        <p:spPr/>
        <p:txBody>
          <a:bodyPr>
            <a:noAutofit/>
          </a:bodyPr>
          <a:lstStyle/>
          <a:p>
            <a:pPr>
              <a:spcBef>
                <a:spcPts val="1700"/>
              </a:spcBef>
              <a:buFont typeface="Wingdings" panose="05000000000000000000" pitchFamily="2" charset="2"/>
              <a:buChar char="Ø"/>
            </a:pPr>
            <a:r>
              <a:rPr lang="en-US" sz="2000" b="1" u="sng" dirty="0"/>
              <a:t>Overview:</a:t>
            </a:r>
            <a:r>
              <a:rPr lang="en-US" sz="2000" b="1" dirty="0"/>
              <a:t>  </a:t>
            </a:r>
            <a:r>
              <a:rPr lang="en-US" sz="2000" dirty="0"/>
              <a:t>Children residing in the City of Wilmington will utilize their leisure time to pursue a hobby which will serve to improve their personal development and equip them with the soft skills and technological knowledge needed in the 21</a:t>
            </a:r>
            <a:r>
              <a:rPr lang="en-US" sz="2000" baseline="30000" dirty="0"/>
              <a:t>st </a:t>
            </a:r>
            <a:r>
              <a:rPr lang="en-US" sz="2000" dirty="0"/>
              <a:t>Century workforce.</a:t>
            </a:r>
            <a:endParaRPr lang="en-US" sz="2000" dirty="0">
              <a:solidFill>
                <a:schemeClr val="tx1"/>
              </a:solidFill>
            </a:endParaRPr>
          </a:p>
          <a:p>
            <a:pPr>
              <a:spcBef>
                <a:spcPts val="1700"/>
              </a:spcBef>
              <a:buFont typeface="Wingdings" panose="05000000000000000000" pitchFamily="2" charset="2"/>
              <a:buChar char="Ø"/>
            </a:pPr>
            <a:r>
              <a:rPr lang="en-US" sz="2000" b="1" u="sng" dirty="0">
                <a:solidFill>
                  <a:schemeClr val="tx1"/>
                </a:solidFill>
              </a:rPr>
              <a:t>Purpose:</a:t>
            </a:r>
            <a:r>
              <a:rPr lang="en-US" sz="2000" b="1" dirty="0">
                <a:solidFill>
                  <a:schemeClr val="tx1"/>
                </a:solidFill>
              </a:rPr>
              <a:t>  </a:t>
            </a:r>
            <a:r>
              <a:rPr lang="en-US" sz="2000" dirty="0"/>
              <a:t>Encourage children to utilize their leisure time to pursue a hobby to beat stress and anxiety and to prepare them for the daunting challenges of daily living. Enhance participants artistic, creative, technological and decision-making skills, ages 6-13.</a:t>
            </a:r>
          </a:p>
          <a:p>
            <a:pPr>
              <a:spcBef>
                <a:spcPts val="1700"/>
              </a:spcBef>
              <a:buFont typeface="Wingdings" panose="05000000000000000000" pitchFamily="2" charset="2"/>
              <a:buChar char="Ø"/>
            </a:pPr>
            <a:r>
              <a:rPr lang="en-US" sz="2000" b="1" u="sng" dirty="0">
                <a:solidFill>
                  <a:schemeClr val="tx1"/>
                </a:solidFill>
              </a:rPr>
              <a:t> Grant Amount:</a:t>
            </a:r>
            <a:r>
              <a:rPr lang="en-US" sz="2000" b="1" dirty="0">
                <a:solidFill>
                  <a:schemeClr val="tx1"/>
                </a:solidFill>
              </a:rPr>
              <a:t> </a:t>
            </a:r>
            <a:r>
              <a:rPr lang="en-US" sz="2000" dirty="0">
                <a:solidFill>
                  <a:schemeClr val="tx1"/>
                </a:solidFill>
              </a:rPr>
              <a:t>$ 6,000.00</a:t>
            </a:r>
          </a:p>
          <a:p>
            <a:pPr>
              <a:buFont typeface="Wingdings" panose="05000000000000000000" pitchFamily="2" charset="2"/>
              <a:buChar char="Ø"/>
            </a:pPr>
            <a:endParaRPr lang="en-US" sz="2000" dirty="0">
              <a:solidFill>
                <a:schemeClr val="tx1"/>
              </a:solidFill>
            </a:endParaRPr>
          </a:p>
          <a:p>
            <a:pPr marL="0" indent="0">
              <a:buNone/>
            </a:pPr>
            <a:endParaRPr lang="en-US" sz="2000" dirty="0">
              <a:solidFill>
                <a:schemeClr val="tx1"/>
              </a:solidFill>
            </a:endParaRPr>
          </a:p>
        </p:txBody>
      </p:sp>
      <p:sp>
        <p:nvSpPr>
          <p:cNvPr id="4" name="Date Placeholder 3">
            <a:extLst>
              <a:ext uri="{FF2B5EF4-FFF2-40B4-BE49-F238E27FC236}">
                <a16:creationId xmlns:a16="http://schemas.microsoft.com/office/drawing/2014/main" id="{7670408D-E256-46CD-8358-C8BBCD8C3619}"/>
              </a:ext>
            </a:extLst>
          </p:cNvPr>
          <p:cNvSpPr>
            <a:spLocks noGrp="1"/>
          </p:cNvSpPr>
          <p:nvPr>
            <p:ph type="dt" sz="half" idx="10"/>
          </p:nvPr>
        </p:nvSpPr>
        <p:spPr>
          <a:xfrm>
            <a:off x="11139570" y="6492875"/>
            <a:ext cx="911939" cy="365125"/>
          </a:xfrm>
        </p:spPr>
        <p:txBody>
          <a:bodyPr/>
          <a:lstStyle/>
          <a:p>
            <a:fld id="{5D104741-5B0C-4F49-BA24-C8DEA7355CE0}" type="datetime1">
              <a:rPr lang="en-US" smtClean="0"/>
              <a:t>11/11/2020</a:t>
            </a:fld>
            <a:endParaRPr lang="en-US" dirty="0"/>
          </a:p>
        </p:txBody>
      </p:sp>
      <p:sp>
        <p:nvSpPr>
          <p:cNvPr id="5" name="Footer Placeholder 4">
            <a:extLst>
              <a:ext uri="{FF2B5EF4-FFF2-40B4-BE49-F238E27FC236}">
                <a16:creationId xmlns:a16="http://schemas.microsoft.com/office/drawing/2014/main" id="{1C09F712-69F9-4B4C-8882-698891E0E993}"/>
              </a:ext>
            </a:extLst>
          </p:cNvPr>
          <p:cNvSpPr>
            <a:spLocks noGrp="1"/>
          </p:cNvSpPr>
          <p:nvPr>
            <p:ph type="ftr" sz="quarter" idx="11"/>
          </p:nvPr>
        </p:nvSpPr>
        <p:spPr>
          <a:xfrm>
            <a:off x="956734" y="6248400"/>
            <a:ext cx="6297612" cy="365125"/>
          </a:xfrm>
        </p:spPr>
        <p:txBody>
          <a:bodyPr/>
          <a:lstStyle/>
          <a:p>
            <a:endParaRPr lang="en-US" dirty="0"/>
          </a:p>
        </p:txBody>
      </p:sp>
    </p:spTree>
    <p:extLst>
      <p:ext uri="{BB962C8B-B14F-4D97-AF65-F5344CB8AC3E}">
        <p14:creationId xmlns:p14="http://schemas.microsoft.com/office/powerpoint/2010/main" val="4135989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0901" y="203200"/>
            <a:ext cx="8382746" cy="1243366"/>
          </a:xfrm>
        </p:spPr>
        <p:txBody>
          <a:bodyPr/>
          <a:lstStyle/>
          <a:p>
            <a:pPr algn="ctr"/>
            <a:r>
              <a:rPr lang="en-US" sz="2800" dirty="0"/>
              <a:t>.</a:t>
            </a:r>
            <a:br>
              <a:rPr lang="en-US" sz="2800" dirty="0"/>
            </a:br>
            <a:r>
              <a:rPr lang="en-US" sz="2800" b="1" dirty="0"/>
              <a:t>3. </a:t>
            </a:r>
            <a:r>
              <a:rPr lang="en-US" sz="2800" dirty="0"/>
              <a:t>Fit-Lot, Inc. and AARP to support and sponsor Outdoor Fitness located in Holloway/Compton Park</a:t>
            </a:r>
            <a:endParaRPr lang="en-US" sz="2800" b="1" dirty="0"/>
          </a:p>
        </p:txBody>
      </p:sp>
      <p:sp>
        <p:nvSpPr>
          <p:cNvPr id="3" name="Subtitle 2"/>
          <p:cNvSpPr>
            <a:spLocks noGrp="1"/>
          </p:cNvSpPr>
          <p:nvPr>
            <p:ph type="subTitle" idx="1"/>
          </p:nvPr>
        </p:nvSpPr>
        <p:spPr>
          <a:xfrm>
            <a:off x="677334" y="1246208"/>
            <a:ext cx="9184312" cy="4995513"/>
          </a:xfrm>
        </p:spPr>
        <p:txBody>
          <a:bodyPr>
            <a:normAutofit/>
          </a:bodyPr>
          <a:lstStyle/>
          <a:p>
            <a:pPr marL="285750" indent="-285750" algn="l">
              <a:buFont typeface="Wingdings" panose="05000000000000000000" pitchFamily="2" charset="2"/>
              <a:buChar char="Ø"/>
            </a:pPr>
            <a:endParaRPr lang="en-US" b="1" u="sng" dirty="0">
              <a:solidFill>
                <a:schemeClr val="tx1"/>
              </a:solidFill>
            </a:endParaRPr>
          </a:p>
          <a:p>
            <a:pPr marL="285750" indent="-285750" algn="l">
              <a:buFont typeface="Wingdings" panose="05000000000000000000" pitchFamily="2" charset="2"/>
              <a:buChar char="Ø"/>
            </a:pPr>
            <a:endParaRPr lang="en-US" sz="900" b="1" u="sng" dirty="0">
              <a:solidFill>
                <a:schemeClr val="tx1"/>
              </a:solidFill>
            </a:endParaRPr>
          </a:p>
          <a:p>
            <a:pPr marL="285750" indent="-285750" algn="l">
              <a:spcBef>
                <a:spcPts val="1700"/>
              </a:spcBef>
              <a:buFont typeface="Wingdings" panose="05000000000000000000" pitchFamily="2" charset="2"/>
              <a:buChar char="Ø"/>
            </a:pPr>
            <a:r>
              <a:rPr lang="en-US" sz="2000" b="1" u="sng" dirty="0">
                <a:solidFill>
                  <a:schemeClr val="tx1"/>
                </a:solidFill>
              </a:rPr>
              <a:t>Overview</a:t>
            </a:r>
            <a:r>
              <a:rPr lang="en-US" sz="2000" u="sng" dirty="0">
                <a:solidFill>
                  <a:schemeClr val="tx1"/>
                </a:solidFill>
              </a:rPr>
              <a:t>:</a:t>
            </a:r>
            <a:r>
              <a:rPr lang="en-US" sz="2000" dirty="0">
                <a:solidFill>
                  <a:schemeClr val="tx1"/>
                </a:solidFill>
              </a:rPr>
              <a:t>  To sponsor the City in hiring and training Fit-Lot Neighborhood coaches to lead no cost outdoor community fitness classes at Herman Holloway Park.</a:t>
            </a:r>
          </a:p>
          <a:p>
            <a:pPr marL="285750" indent="-285750" algn="l">
              <a:spcBef>
                <a:spcPts val="1700"/>
              </a:spcBef>
              <a:buFont typeface="Wingdings" panose="05000000000000000000" pitchFamily="2" charset="2"/>
              <a:buChar char="Ø"/>
            </a:pPr>
            <a:r>
              <a:rPr lang="en-US" sz="2000" b="1" u="sng" dirty="0">
                <a:solidFill>
                  <a:schemeClr val="tx1"/>
                </a:solidFill>
              </a:rPr>
              <a:t>Purpose:</a:t>
            </a:r>
            <a:r>
              <a:rPr lang="en-US" sz="2000" b="1" dirty="0">
                <a:solidFill>
                  <a:schemeClr val="tx1"/>
                </a:solidFill>
              </a:rPr>
              <a:t>  </a:t>
            </a:r>
            <a:r>
              <a:rPr lang="en-US" sz="2000" dirty="0">
                <a:solidFill>
                  <a:schemeClr val="tx1"/>
                </a:solidFill>
              </a:rPr>
              <a:t>To provide community with physical activities in their community.</a:t>
            </a:r>
          </a:p>
          <a:p>
            <a:pPr marL="285750" indent="-285750" algn="l">
              <a:spcBef>
                <a:spcPts val="1700"/>
              </a:spcBef>
              <a:buFont typeface="Wingdings" panose="05000000000000000000" pitchFamily="2" charset="2"/>
              <a:buChar char="Ø"/>
            </a:pPr>
            <a:r>
              <a:rPr lang="en-US" sz="2000" b="1" u="sng" dirty="0">
                <a:solidFill>
                  <a:schemeClr val="tx1"/>
                </a:solidFill>
              </a:rPr>
              <a:t>Grant Amount:</a:t>
            </a:r>
            <a:r>
              <a:rPr lang="en-US" sz="2000" b="1" dirty="0">
                <a:solidFill>
                  <a:schemeClr val="tx1"/>
                </a:solidFill>
              </a:rPr>
              <a:t>  </a:t>
            </a:r>
            <a:r>
              <a:rPr lang="en-US" sz="2000" dirty="0">
                <a:solidFill>
                  <a:schemeClr val="tx1"/>
                </a:solidFill>
              </a:rPr>
              <a:t>$3,500.00</a:t>
            </a:r>
            <a:endParaRPr lang="en-US" sz="2000" dirty="0">
              <a:solidFill>
                <a:srgbClr val="92D050"/>
              </a:solidFill>
            </a:endParaRPr>
          </a:p>
          <a:p>
            <a:pPr marL="1200150" lvl="2" indent="-285750" algn="l">
              <a:buFont typeface="Wingdings" panose="05000000000000000000" pitchFamily="2" charset="2"/>
              <a:buChar char="Ø"/>
            </a:pPr>
            <a:endParaRPr lang="en-US" sz="2000" dirty="0">
              <a:solidFill>
                <a:srgbClr val="92D050"/>
              </a:solidFill>
            </a:endParaRPr>
          </a:p>
          <a:p>
            <a:pPr marL="742950" lvl="1" indent="-285750" algn="l">
              <a:buFont typeface="Wingdings" panose="05000000000000000000" pitchFamily="2" charset="2"/>
              <a:buChar char="Ø"/>
            </a:pPr>
            <a:endParaRPr lang="en-US" sz="2200" dirty="0">
              <a:solidFill>
                <a:srgbClr val="92D050"/>
              </a:solidFill>
            </a:endParaRPr>
          </a:p>
        </p:txBody>
      </p:sp>
      <p:sp>
        <p:nvSpPr>
          <p:cNvPr id="4" name="Date Placeholder 3">
            <a:extLst>
              <a:ext uri="{FF2B5EF4-FFF2-40B4-BE49-F238E27FC236}">
                <a16:creationId xmlns:a16="http://schemas.microsoft.com/office/drawing/2014/main" id="{C251F091-B8EC-4E4B-9425-4162CA3772F3}"/>
              </a:ext>
            </a:extLst>
          </p:cNvPr>
          <p:cNvSpPr>
            <a:spLocks noGrp="1"/>
          </p:cNvSpPr>
          <p:nvPr>
            <p:ph type="dt" sz="half" idx="10"/>
          </p:nvPr>
        </p:nvSpPr>
        <p:spPr>
          <a:xfrm>
            <a:off x="11097625" y="6492875"/>
            <a:ext cx="911939" cy="365125"/>
          </a:xfrm>
        </p:spPr>
        <p:txBody>
          <a:bodyPr/>
          <a:lstStyle/>
          <a:p>
            <a:fld id="{372496E7-3228-4EAD-85BF-2BA515CA9E2E}" type="datetime1">
              <a:rPr lang="en-US" smtClean="0"/>
              <a:t>11/11/2020</a:t>
            </a:fld>
            <a:endParaRPr lang="en-US" dirty="0"/>
          </a:p>
        </p:txBody>
      </p:sp>
      <p:sp>
        <p:nvSpPr>
          <p:cNvPr id="5" name="Footer Placeholder 4">
            <a:extLst>
              <a:ext uri="{FF2B5EF4-FFF2-40B4-BE49-F238E27FC236}">
                <a16:creationId xmlns:a16="http://schemas.microsoft.com/office/drawing/2014/main" id="{590EA805-3557-4354-9C96-CD764F1EE2EA}"/>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82660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9E20-E3FA-4E4B-89F5-18DE2C9B28C9}"/>
              </a:ext>
            </a:extLst>
          </p:cNvPr>
          <p:cNvSpPr>
            <a:spLocks noGrp="1"/>
          </p:cNvSpPr>
          <p:nvPr>
            <p:ph type="title"/>
          </p:nvPr>
        </p:nvSpPr>
        <p:spPr>
          <a:xfrm>
            <a:off x="457878" y="563880"/>
            <a:ext cx="8949266" cy="1320800"/>
          </a:xfrm>
        </p:spPr>
        <p:txBody>
          <a:bodyPr>
            <a:normAutofit fontScale="90000"/>
          </a:bodyPr>
          <a:lstStyle/>
          <a:p>
            <a:pPr algn="ctr"/>
            <a:r>
              <a:rPr lang="en-US" sz="2800" dirty="0"/>
              <a:t>4. State of Delaware Department of Natural Resources and Environmental Control - 2020 Outdoor Recreation, Parks and Trails Grant Program for Improvement to Cool Spring Park</a:t>
            </a:r>
            <a:br>
              <a:rPr lang="en-US" sz="2800" dirty="0"/>
            </a:br>
            <a:endParaRPr lang="en-US" sz="2800" dirty="0"/>
          </a:p>
        </p:txBody>
      </p:sp>
      <p:sp>
        <p:nvSpPr>
          <p:cNvPr id="3" name="Content Placeholder 2">
            <a:extLst>
              <a:ext uri="{FF2B5EF4-FFF2-40B4-BE49-F238E27FC236}">
                <a16:creationId xmlns:a16="http://schemas.microsoft.com/office/drawing/2014/main" id="{2F69E014-2B13-4C3A-8ACD-2BA824CC40FA}"/>
              </a:ext>
            </a:extLst>
          </p:cNvPr>
          <p:cNvSpPr>
            <a:spLocks noGrp="1"/>
          </p:cNvSpPr>
          <p:nvPr>
            <p:ph idx="1"/>
          </p:nvPr>
        </p:nvSpPr>
        <p:spPr>
          <a:xfrm>
            <a:off x="137838" y="2160589"/>
            <a:ext cx="9838266" cy="3880773"/>
          </a:xfrm>
        </p:spPr>
        <p:txBody>
          <a:bodyPr>
            <a:normAutofit/>
          </a:bodyPr>
          <a:lstStyle/>
          <a:p>
            <a:pPr>
              <a:spcBef>
                <a:spcPts val="1700"/>
              </a:spcBef>
              <a:buFont typeface="Wingdings" panose="05000000000000000000" pitchFamily="2" charset="2"/>
              <a:buChar char="Ø"/>
            </a:pPr>
            <a:r>
              <a:rPr lang="en-US" sz="2000" b="1" u="sng" dirty="0"/>
              <a:t>Overview:</a:t>
            </a:r>
            <a:r>
              <a:rPr lang="en-US" sz="2000" b="1" dirty="0"/>
              <a:t>  </a:t>
            </a:r>
            <a:r>
              <a:rPr lang="en-US" sz="2000" dirty="0"/>
              <a:t>Proposed improvements include construction of a new playground. </a:t>
            </a:r>
            <a:endParaRPr lang="en-US" sz="2000" b="1" u="sng" dirty="0">
              <a:solidFill>
                <a:schemeClr val="tx1"/>
              </a:solidFill>
            </a:endParaRPr>
          </a:p>
          <a:p>
            <a:pPr>
              <a:spcBef>
                <a:spcPts val="1700"/>
              </a:spcBef>
              <a:buFont typeface="Wingdings" panose="05000000000000000000" pitchFamily="2" charset="2"/>
              <a:buChar char="Ø"/>
            </a:pPr>
            <a:r>
              <a:rPr lang="en-US" sz="2000" b="1" u="sng" dirty="0">
                <a:solidFill>
                  <a:schemeClr val="tx1"/>
                </a:solidFill>
              </a:rPr>
              <a:t>Purpose:</a:t>
            </a:r>
            <a:r>
              <a:rPr lang="en-US" sz="2000" b="1" dirty="0">
                <a:solidFill>
                  <a:schemeClr val="tx1"/>
                </a:solidFill>
              </a:rPr>
              <a:t>  </a:t>
            </a:r>
            <a:r>
              <a:rPr lang="en-US" sz="2000" dirty="0"/>
              <a:t>The newly installed playground equipment will be utilized by children attending the William Lewis Elementary School as well as residents throughout the surrounding neighborhoods. New park benches will welcome families with children and seniors from nearby apartments. Expanded pathways will encourage walking and tricycle riding. Matching funds required.</a:t>
            </a:r>
            <a:endParaRPr lang="en-US" sz="2000" b="1" u="sng" dirty="0">
              <a:solidFill>
                <a:schemeClr val="tx1"/>
              </a:solidFill>
            </a:endParaRPr>
          </a:p>
          <a:p>
            <a:pPr>
              <a:spcBef>
                <a:spcPts val="1700"/>
              </a:spcBef>
              <a:buFont typeface="Wingdings" panose="05000000000000000000" pitchFamily="2" charset="2"/>
              <a:buChar char="Ø"/>
            </a:pPr>
            <a:r>
              <a:rPr lang="en-US" sz="2000" b="1" u="sng" dirty="0">
                <a:solidFill>
                  <a:schemeClr val="tx1"/>
                </a:solidFill>
              </a:rPr>
              <a:t>Grant Amount</a:t>
            </a:r>
            <a:r>
              <a:rPr lang="en-US" sz="2000" dirty="0">
                <a:solidFill>
                  <a:schemeClr val="tx1"/>
                </a:solidFill>
              </a:rPr>
              <a:t>: $100,000</a:t>
            </a:r>
            <a:endParaRPr lang="en-US" sz="2000" dirty="0">
              <a:solidFill>
                <a:schemeClr val="accent1"/>
              </a:solidFill>
            </a:endParaRPr>
          </a:p>
          <a:p>
            <a:pPr>
              <a:buFont typeface="Wingdings" panose="05000000000000000000" pitchFamily="2" charset="2"/>
              <a:buChar char="Ø"/>
            </a:pPr>
            <a:endParaRPr lang="en-US" sz="2000" dirty="0">
              <a:solidFill>
                <a:schemeClr val="tx1"/>
              </a:solidFill>
            </a:endParaRPr>
          </a:p>
          <a:p>
            <a:pPr lvl="1">
              <a:buFont typeface="Wingdings" panose="05000000000000000000" pitchFamily="2" charset="2"/>
              <a:buChar char="Ø"/>
            </a:pPr>
            <a:endParaRPr lang="en-US" sz="2000" dirty="0">
              <a:solidFill>
                <a:schemeClr val="tx1"/>
              </a:solidFill>
            </a:endParaRPr>
          </a:p>
          <a:p>
            <a:pPr marL="0" indent="0">
              <a:buNone/>
            </a:pPr>
            <a:endParaRPr lang="en-US" dirty="0"/>
          </a:p>
        </p:txBody>
      </p:sp>
      <p:sp>
        <p:nvSpPr>
          <p:cNvPr id="4" name="Date Placeholder 3">
            <a:extLst>
              <a:ext uri="{FF2B5EF4-FFF2-40B4-BE49-F238E27FC236}">
                <a16:creationId xmlns:a16="http://schemas.microsoft.com/office/drawing/2014/main" id="{77754D06-52F5-45DC-810D-43E7BE721D8C}"/>
              </a:ext>
            </a:extLst>
          </p:cNvPr>
          <p:cNvSpPr>
            <a:spLocks noGrp="1"/>
          </p:cNvSpPr>
          <p:nvPr>
            <p:ph type="dt" sz="half" idx="10"/>
          </p:nvPr>
        </p:nvSpPr>
        <p:spPr>
          <a:xfrm>
            <a:off x="11215071" y="6406487"/>
            <a:ext cx="911939" cy="365125"/>
          </a:xfrm>
        </p:spPr>
        <p:txBody>
          <a:bodyPr/>
          <a:lstStyle/>
          <a:p>
            <a:fld id="{F94B2C7F-512D-42A4-91CC-71023597B759}" type="datetime1">
              <a:rPr lang="en-US" smtClean="0"/>
              <a:t>11/11/2020</a:t>
            </a:fld>
            <a:endParaRPr lang="en-US" dirty="0"/>
          </a:p>
        </p:txBody>
      </p:sp>
      <p:sp>
        <p:nvSpPr>
          <p:cNvPr id="5" name="Footer Placeholder 4">
            <a:extLst>
              <a:ext uri="{FF2B5EF4-FFF2-40B4-BE49-F238E27FC236}">
                <a16:creationId xmlns:a16="http://schemas.microsoft.com/office/drawing/2014/main" id="{D7C7B1F2-371F-47D2-A026-C87101F515A0}"/>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01098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26887-EB3E-4B40-877A-61F449FACC2D}"/>
              </a:ext>
            </a:extLst>
          </p:cNvPr>
          <p:cNvSpPr>
            <a:spLocks noGrp="1"/>
          </p:cNvSpPr>
          <p:nvPr>
            <p:ph type="title"/>
          </p:nvPr>
        </p:nvSpPr>
        <p:spPr>
          <a:xfrm>
            <a:off x="337436" y="563879"/>
            <a:ext cx="8936566" cy="1651001"/>
          </a:xfrm>
        </p:spPr>
        <p:txBody>
          <a:bodyPr>
            <a:noAutofit/>
          </a:bodyPr>
          <a:lstStyle/>
          <a:p>
            <a:pPr algn="ctr"/>
            <a:r>
              <a:rPr lang="en-US" sz="2400" dirty="0"/>
              <a:t>5</a:t>
            </a:r>
            <a:r>
              <a:rPr lang="en-US" sz="2800" dirty="0"/>
              <a:t>. </a:t>
            </a:r>
            <a:r>
              <a:rPr lang="en-US" sz="2400" dirty="0"/>
              <a:t>State of Delaware Department of Natural Resources and Environmental Control - 2020 Outdoor Recreation, Parks and Trails Grant Program for Improvement to Johnston Park.</a:t>
            </a:r>
            <a:br>
              <a:rPr lang="en-US" sz="2400" dirty="0"/>
            </a:br>
            <a:endParaRPr lang="en-US" sz="2400" dirty="0"/>
          </a:p>
        </p:txBody>
      </p:sp>
      <p:sp>
        <p:nvSpPr>
          <p:cNvPr id="3" name="Content Placeholder 2">
            <a:extLst>
              <a:ext uri="{FF2B5EF4-FFF2-40B4-BE49-F238E27FC236}">
                <a16:creationId xmlns:a16="http://schemas.microsoft.com/office/drawing/2014/main" id="{280AFF98-3545-4293-A462-F51E83CC2F98}"/>
              </a:ext>
            </a:extLst>
          </p:cNvPr>
          <p:cNvSpPr>
            <a:spLocks noGrp="1"/>
          </p:cNvSpPr>
          <p:nvPr>
            <p:ph idx="1"/>
          </p:nvPr>
        </p:nvSpPr>
        <p:spPr>
          <a:xfrm>
            <a:off x="503598" y="2023633"/>
            <a:ext cx="8869002" cy="3577562"/>
          </a:xfrm>
        </p:spPr>
        <p:txBody>
          <a:bodyPr>
            <a:normAutofit/>
          </a:bodyPr>
          <a:lstStyle/>
          <a:p>
            <a:pPr>
              <a:spcBef>
                <a:spcPts val="1700"/>
              </a:spcBef>
              <a:buFont typeface="Wingdings" panose="05000000000000000000" pitchFamily="2" charset="2"/>
              <a:buChar char="Ø"/>
            </a:pPr>
            <a:r>
              <a:rPr lang="en-US" sz="2000" b="1" u="sng" dirty="0"/>
              <a:t>Overview:</a:t>
            </a:r>
            <a:r>
              <a:rPr lang="en-US" sz="2000" dirty="0"/>
              <a:t>  Outdoor Recreation, Parks and Trails Grant.</a:t>
            </a:r>
          </a:p>
          <a:p>
            <a:pPr>
              <a:spcBef>
                <a:spcPts val="1700"/>
              </a:spcBef>
              <a:buFont typeface="Wingdings" panose="05000000000000000000" pitchFamily="2" charset="2"/>
              <a:buChar char="Ø"/>
            </a:pPr>
            <a:r>
              <a:rPr lang="en-US" sz="2000" b="1" u="sng" dirty="0"/>
              <a:t>Purpose:</a:t>
            </a:r>
            <a:r>
              <a:rPr lang="en-US" sz="2000" dirty="0"/>
              <a:t>  This project will redevelop the park’s existing configuration to better utilize the available area for neighborhood-oriented activities. The project will include new compliant play and fitness equipment, renovated athletic courts and picnic pavilion surround by naturally landscaped open space. New park benches will welcome families with children and seniors from nearby townhomes. Expanded pathways will encourage walking and tricycle riding, Matching funds required.</a:t>
            </a:r>
          </a:p>
          <a:p>
            <a:pPr>
              <a:spcBef>
                <a:spcPts val="1700"/>
              </a:spcBef>
              <a:buFont typeface="Wingdings" panose="05000000000000000000" pitchFamily="2" charset="2"/>
              <a:buChar char="Ø"/>
            </a:pPr>
            <a:r>
              <a:rPr lang="en-US" sz="2000" b="1" u="sng" dirty="0"/>
              <a:t>Grant Amount</a:t>
            </a:r>
            <a:r>
              <a:rPr lang="en-US" sz="2000" dirty="0"/>
              <a:t>:  $100,000.00</a:t>
            </a:r>
          </a:p>
          <a:p>
            <a:pPr marL="0" indent="0">
              <a:buNone/>
            </a:pPr>
            <a:endParaRPr lang="en-US" dirty="0"/>
          </a:p>
        </p:txBody>
      </p:sp>
      <p:sp>
        <p:nvSpPr>
          <p:cNvPr id="4" name="Date Placeholder 3">
            <a:extLst>
              <a:ext uri="{FF2B5EF4-FFF2-40B4-BE49-F238E27FC236}">
                <a16:creationId xmlns:a16="http://schemas.microsoft.com/office/drawing/2014/main" id="{02D43274-598F-4263-8EF5-7120AF95FE31}"/>
              </a:ext>
            </a:extLst>
          </p:cNvPr>
          <p:cNvSpPr>
            <a:spLocks noGrp="1"/>
          </p:cNvSpPr>
          <p:nvPr>
            <p:ph type="dt" sz="half" idx="10"/>
          </p:nvPr>
        </p:nvSpPr>
        <p:spPr>
          <a:xfrm>
            <a:off x="11181515" y="6443830"/>
            <a:ext cx="911939" cy="365125"/>
          </a:xfrm>
        </p:spPr>
        <p:txBody>
          <a:bodyPr/>
          <a:lstStyle/>
          <a:p>
            <a:fld id="{59C1FB5C-BDD5-4C52-8D60-8158B063BE27}" type="datetime1">
              <a:rPr lang="en-US" smtClean="0"/>
              <a:t>11/11/2020</a:t>
            </a:fld>
            <a:endParaRPr lang="en-US" dirty="0"/>
          </a:p>
        </p:txBody>
      </p:sp>
      <p:sp>
        <p:nvSpPr>
          <p:cNvPr id="5" name="Footer Placeholder 4">
            <a:extLst>
              <a:ext uri="{FF2B5EF4-FFF2-40B4-BE49-F238E27FC236}">
                <a16:creationId xmlns:a16="http://schemas.microsoft.com/office/drawing/2014/main" id="{204330DA-D893-471D-8A08-8F9CD3A312CF}"/>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998792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9C1A3-19C2-481D-BBAE-F9D23885BBEF}"/>
              </a:ext>
            </a:extLst>
          </p:cNvPr>
          <p:cNvSpPr>
            <a:spLocks noGrp="1"/>
          </p:cNvSpPr>
          <p:nvPr>
            <p:ph type="title"/>
          </p:nvPr>
        </p:nvSpPr>
        <p:spPr>
          <a:xfrm>
            <a:off x="60960" y="1033092"/>
            <a:ext cx="9747624" cy="1320800"/>
          </a:xfrm>
        </p:spPr>
        <p:txBody>
          <a:bodyPr>
            <a:normAutofit fontScale="90000"/>
          </a:bodyPr>
          <a:lstStyle/>
          <a:p>
            <a:pPr algn="ctr"/>
            <a:r>
              <a:rPr lang="en-US" sz="2800" dirty="0"/>
              <a:t>6. State of Delaware Criminal Justice Council’s Grant application to the US Department of Justice/Office of Juvenile Justice and Delinquency Prevention’s FY 20. Delinquency Prevention to support the Department’s Wilmington Youth Leadership Incubator Program. </a:t>
            </a:r>
            <a:br>
              <a:rPr lang="en-US" sz="2800" dirty="0"/>
            </a:br>
            <a:r>
              <a:rPr lang="en-US" sz="2800" dirty="0"/>
              <a:t>. </a:t>
            </a:r>
          </a:p>
        </p:txBody>
      </p:sp>
      <p:sp>
        <p:nvSpPr>
          <p:cNvPr id="3" name="Content Placeholder 2">
            <a:extLst>
              <a:ext uri="{FF2B5EF4-FFF2-40B4-BE49-F238E27FC236}">
                <a16:creationId xmlns:a16="http://schemas.microsoft.com/office/drawing/2014/main" id="{5BEE527A-318A-4871-A6D2-465667701077}"/>
              </a:ext>
            </a:extLst>
          </p:cNvPr>
          <p:cNvSpPr>
            <a:spLocks noGrp="1"/>
          </p:cNvSpPr>
          <p:nvPr>
            <p:ph idx="1"/>
          </p:nvPr>
        </p:nvSpPr>
        <p:spPr>
          <a:xfrm>
            <a:off x="221364" y="2890839"/>
            <a:ext cx="9587219" cy="3880773"/>
          </a:xfrm>
        </p:spPr>
        <p:txBody>
          <a:bodyPr/>
          <a:lstStyle/>
          <a:p>
            <a:pPr>
              <a:spcBef>
                <a:spcPts val="1700"/>
              </a:spcBef>
              <a:buFont typeface="Wingdings" panose="05000000000000000000" pitchFamily="2" charset="2"/>
              <a:buChar char="Ø"/>
            </a:pPr>
            <a:r>
              <a:rPr lang="en-US" sz="2000" b="1" u="sng" dirty="0"/>
              <a:t>Overview:</a:t>
            </a:r>
            <a:r>
              <a:rPr lang="en-US" sz="2000" dirty="0"/>
              <a:t>  To identify and provide recommendations for preventing youth violence and delinquency while promoting positive development through leadership training.</a:t>
            </a:r>
          </a:p>
          <a:p>
            <a:pPr>
              <a:spcBef>
                <a:spcPts val="1700"/>
              </a:spcBef>
              <a:buFont typeface="Wingdings" panose="05000000000000000000" pitchFamily="2" charset="2"/>
              <a:buChar char="Ø"/>
            </a:pPr>
            <a:r>
              <a:rPr lang="en-US" sz="2000" b="1" u="sng" dirty="0"/>
              <a:t>Purpose</a:t>
            </a:r>
            <a:r>
              <a:rPr lang="en-US" sz="2000" u="sng" dirty="0"/>
              <a:t>:</a:t>
            </a:r>
            <a:r>
              <a:rPr lang="en-US" sz="2000" dirty="0"/>
              <a:t> Grant over 5 years to implement program in partnership with WCAC.  </a:t>
            </a:r>
          </a:p>
          <a:p>
            <a:pPr>
              <a:spcBef>
                <a:spcPts val="1700"/>
              </a:spcBef>
              <a:buFont typeface="Wingdings" panose="05000000000000000000" pitchFamily="2" charset="2"/>
              <a:buChar char="Ø"/>
            </a:pPr>
            <a:r>
              <a:rPr lang="en-US" sz="2000" b="1" u="sng" dirty="0"/>
              <a:t>Grant Amount</a:t>
            </a:r>
            <a:r>
              <a:rPr lang="en-US" sz="2000" u="sng" dirty="0"/>
              <a:t>:</a:t>
            </a:r>
            <a:r>
              <a:rPr lang="en-US" sz="2000" dirty="0"/>
              <a:t> $1,000,000.</a:t>
            </a:r>
          </a:p>
          <a:p>
            <a:pPr marL="0" indent="0">
              <a:buNone/>
            </a:pPr>
            <a:endParaRPr lang="en-US" dirty="0"/>
          </a:p>
        </p:txBody>
      </p:sp>
      <p:sp>
        <p:nvSpPr>
          <p:cNvPr id="4" name="Date Placeholder 3">
            <a:extLst>
              <a:ext uri="{FF2B5EF4-FFF2-40B4-BE49-F238E27FC236}">
                <a16:creationId xmlns:a16="http://schemas.microsoft.com/office/drawing/2014/main" id="{5170AB2A-D58A-43B9-BDBD-2ED48A86320B}"/>
              </a:ext>
            </a:extLst>
          </p:cNvPr>
          <p:cNvSpPr>
            <a:spLocks noGrp="1"/>
          </p:cNvSpPr>
          <p:nvPr>
            <p:ph type="dt" sz="half" idx="10"/>
          </p:nvPr>
        </p:nvSpPr>
        <p:spPr>
          <a:xfrm>
            <a:off x="11058696" y="6406487"/>
            <a:ext cx="911939" cy="365125"/>
          </a:xfrm>
        </p:spPr>
        <p:txBody>
          <a:bodyPr/>
          <a:lstStyle/>
          <a:p>
            <a:fld id="{A5EC9F27-A88C-4AE5-9091-E673F6C693B6}" type="datetime1">
              <a:rPr lang="en-US" smtClean="0"/>
              <a:t>11/11/2020</a:t>
            </a:fld>
            <a:endParaRPr lang="en-US" dirty="0"/>
          </a:p>
        </p:txBody>
      </p:sp>
      <p:sp>
        <p:nvSpPr>
          <p:cNvPr id="5" name="Footer Placeholder 4">
            <a:extLst>
              <a:ext uri="{FF2B5EF4-FFF2-40B4-BE49-F238E27FC236}">
                <a16:creationId xmlns:a16="http://schemas.microsoft.com/office/drawing/2014/main" id="{134DED71-A175-4909-B177-76DEF910EAB0}"/>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0588869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614</TotalTime>
  <Words>762</Words>
  <Application>Microsoft Office PowerPoint</Application>
  <PresentationFormat>Widescreen</PresentationFormat>
  <Paragraphs>49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Trebuchet MS</vt:lpstr>
      <vt:lpstr>Wingdings</vt:lpstr>
      <vt:lpstr>Wingdings 3</vt:lpstr>
      <vt:lpstr>Facet</vt:lpstr>
      <vt:lpstr>City of Wilmington Department of Parks and Recreation</vt:lpstr>
      <vt:lpstr>Department of Parks and Recreation                                                                     Table of Content  </vt:lpstr>
      <vt:lpstr>1. American Lung Association of Delaware -Tobacco Prevention and Anti-Vaping Program </vt:lpstr>
      <vt:lpstr>2. Delaware Community Foundation to Support the Department Code, Play and Create Program</vt:lpstr>
      <vt:lpstr>. 3. Fit-Lot, Inc. and AARP to support and sponsor Outdoor Fitness located in Holloway/Compton Park</vt:lpstr>
      <vt:lpstr>4. State of Delaware Department of Natural Resources and Environmental Control - 2020 Outdoor Recreation, Parks and Trails Grant Program for Improvement to Cool Spring Park </vt:lpstr>
      <vt:lpstr>5. State of Delaware Department of Natural Resources and Environmental Control - 2020 Outdoor Recreation, Parks and Trails Grant Program for Improvement to Johnston Park. </vt:lpstr>
      <vt:lpstr>6. State of Delaware Criminal Justice Council’s Grant application to the US Department of Justice/Office of Juvenile Justice and Delinquency Prevention’s FY 20. Delinquency Prevention to support the Department’s Wilmington Youth Leadership Incubator Program.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Tobacco Prevention Mini Grant</dc:title>
  <dc:creator>darryl chambers</dc:creator>
  <cp:lastModifiedBy>Carmen L. Ferguson</cp:lastModifiedBy>
  <cp:revision>55</cp:revision>
  <cp:lastPrinted>2020-11-11T14:17:27Z</cp:lastPrinted>
  <dcterms:created xsi:type="dcterms:W3CDTF">2020-05-08T14:19:20Z</dcterms:created>
  <dcterms:modified xsi:type="dcterms:W3CDTF">2020-11-11T15:01:38Z</dcterms:modified>
</cp:coreProperties>
</file>