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950075" cy="9236075"/>
  <p:embeddedFontLst>
    <p:embeddedFont>
      <p:font typeface="Playfair Display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Merriweather"/>
      <p:regular r:id="rId34"/>
      <p:bold r:id="rId35"/>
      <p:italic r:id="rId36"/>
      <p:boldItalic r:id="rId37"/>
    </p:embeddedFont>
    <p:embeddedFont>
      <p:font typeface="Open Sans Light"/>
      <p:regular r:id="rId38"/>
      <p:bold r:id="rId39"/>
      <p:italic r:id="rId40"/>
      <p:boldItalic r:id="rId41"/>
    </p:embeddedFont>
    <p:embeddedFont>
      <p:font typeface="Open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italic.fntdata"/><Relationship Id="rId20" Type="http://schemas.openxmlformats.org/officeDocument/2006/relationships/slide" Target="slides/slide15.xml"/><Relationship Id="rId42" Type="http://schemas.openxmlformats.org/officeDocument/2006/relationships/font" Target="fonts/OpenSans-regular.fntdata"/><Relationship Id="rId41" Type="http://schemas.openxmlformats.org/officeDocument/2006/relationships/font" Target="fonts/OpenSansLight-boldItalic.fntdata"/><Relationship Id="rId22" Type="http://schemas.openxmlformats.org/officeDocument/2006/relationships/slide" Target="slides/slide17.xml"/><Relationship Id="rId44" Type="http://schemas.openxmlformats.org/officeDocument/2006/relationships/font" Target="fonts/OpenSans-italic.fntdata"/><Relationship Id="rId21" Type="http://schemas.openxmlformats.org/officeDocument/2006/relationships/slide" Target="slides/slide16.xml"/><Relationship Id="rId43" Type="http://schemas.openxmlformats.org/officeDocument/2006/relationships/font" Target="fonts/OpenSans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layfairDisplay-regular.fntdata"/><Relationship Id="rId25" Type="http://schemas.openxmlformats.org/officeDocument/2006/relationships/slide" Target="slides/slide20.xml"/><Relationship Id="rId28" Type="http://schemas.openxmlformats.org/officeDocument/2006/relationships/font" Target="fonts/PlayfairDisplay-italic.fntdata"/><Relationship Id="rId27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35" Type="http://schemas.openxmlformats.org/officeDocument/2006/relationships/font" Target="fonts/Merriweather-bold.fntdata"/><Relationship Id="rId12" Type="http://schemas.openxmlformats.org/officeDocument/2006/relationships/slide" Target="slides/slide7.xml"/><Relationship Id="rId34" Type="http://schemas.openxmlformats.org/officeDocument/2006/relationships/font" Target="fonts/Merriweather-regular.fntdata"/><Relationship Id="rId15" Type="http://schemas.openxmlformats.org/officeDocument/2006/relationships/slide" Target="slides/slide10.xml"/><Relationship Id="rId37" Type="http://schemas.openxmlformats.org/officeDocument/2006/relationships/font" Target="fonts/Merriweather-bold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italic.fntdata"/><Relationship Id="rId17" Type="http://schemas.openxmlformats.org/officeDocument/2006/relationships/slide" Target="slides/slide12.xml"/><Relationship Id="rId39" Type="http://schemas.openxmlformats.org/officeDocument/2006/relationships/font" Target="fonts/OpenSansLight-bold.fntdata"/><Relationship Id="rId16" Type="http://schemas.openxmlformats.org/officeDocument/2006/relationships/slide" Target="slides/slide11.xml"/><Relationship Id="rId38" Type="http://schemas.openxmlformats.org/officeDocument/2006/relationships/font" Target="fonts/OpenSansLigh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6768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03263" y="1154113"/>
            <a:ext cx="5543550" cy="3117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6115" y="692706"/>
            <a:ext cx="61779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Team Introductions</a:t>
            </a:r>
            <a:endParaRPr/>
          </a:p>
        </p:txBody>
      </p:sp>
      <p:sp>
        <p:nvSpPr>
          <p:cNvPr id="136" name="Google Shape;136;p1:notes"/>
          <p:cNvSpPr txBox="1"/>
          <p:nvPr>
            <p:ph idx="12" type="sldNum"/>
          </p:nvPr>
        </p:nvSpPr>
        <p:spPr>
          <a:xfrm>
            <a:off x="3936767" y="8772669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50" lIns="92550" spcFirstLastPara="1" rIns="92550" wrap="square" tIns="462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395288" y="692150"/>
            <a:ext cx="6159500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Bobby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395288" y="692150"/>
            <a:ext cx="6159500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Bobby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395288" y="692150"/>
            <a:ext cx="6159500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Bobby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395288" y="692150"/>
            <a:ext cx="6159500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Meghan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395288" y="692150"/>
            <a:ext cx="6159500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Meghan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386419" y="692706"/>
            <a:ext cx="61779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Meghan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/>
          <p:nvPr>
            <p:ph idx="2" type="sldImg"/>
          </p:nvPr>
        </p:nvSpPr>
        <p:spPr>
          <a:xfrm>
            <a:off x="395288" y="692150"/>
            <a:ext cx="6159500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7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Chris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Chris</a:t>
            </a:r>
            <a:endParaRPr/>
          </a:p>
        </p:txBody>
      </p:sp>
      <p:sp>
        <p:nvSpPr>
          <p:cNvPr id="265" name="Google Shape;265;p18:notes"/>
          <p:cNvSpPr/>
          <p:nvPr>
            <p:ph idx="2" type="sldImg"/>
          </p:nvPr>
        </p:nvSpPr>
        <p:spPr>
          <a:xfrm>
            <a:off x="395288" y="692150"/>
            <a:ext cx="6159500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Chris</a:t>
            </a:r>
            <a:endParaRPr/>
          </a:p>
        </p:txBody>
      </p:sp>
      <p:sp>
        <p:nvSpPr>
          <p:cNvPr id="274" name="Google Shape;274;p19:notes"/>
          <p:cNvSpPr/>
          <p:nvPr>
            <p:ph idx="2" type="sldImg"/>
          </p:nvPr>
        </p:nvSpPr>
        <p:spPr>
          <a:xfrm>
            <a:off x="395288" y="692150"/>
            <a:ext cx="6159500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Chris</a:t>
            </a:r>
            <a:endParaRPr/>
          </a:p>
        </p:txBody>
      </p:sp>
      <p:sp>
        <p:nvSpPr>
          <p:cNvPr id="283" name="Google Shape;283;p20:notes"/>
          <p:cNvSpPr/>
          <p:nvPr>
            <p:ph idx="2" type="sldImg"/>
          </p:nvPr>
        </p:nvSpPr>
        <p:spPr>
          <a:xfrm>
            <a:off x="395288" y="692150"/>
            <a:ext cx="6159500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/>
          <p:nvPr>
            <p:ph idx="2" type="sldImg"/>
          </p:nvPr>
        </p:nvSpPr>
        <p:spPr>
          <a:xfrm>
            <a:off x="386428" y="692706"/>
            <a:ext cx="61779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Meghan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Team</a:t>
            </a:r>
            <a:endParaRPr/>
          </a:p>
        </p:txBody>
      </p:sp>
      <p:sp>
        <p:nvSpPr>
          <p:cNvPr id="292" name="Google Shape;292;p23:notes"/>
          <p:cNvSpPr/>
          <p:nvPr>
            <p:ph idx="2" type="sldImg"/>
          </p:nvPr>
        </p:nvSpPr>
        <p:spPr>
          <a:xfrm>
            <a:off x="386115" y="692706"/>
            <a:ext cx="61779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/>
          <p:nvPr>
            <p:ph idx="2" type="sldImg"/>
          </p:nvPr>
        </p:nvSpPr>
        <p:spPr>
          <a:xfrm>
            <a:off x="395288" y="692150"/>
            <a:ext cx="6159500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Meghan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/>
          <p:nvPr>
            <p:ph idx="2" type="sldImg"/>
          </p:nvPr>
        </p:nvSpPr>
        <p:spPr>
          <a:xfrm>
            <a:off x="386428" y="692706"/>
            <a:ext cx="61779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Meghan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/>
          <p:nvPr>
            <p:ph idx="2" type="sldImg"/>
          </p:nvPr>
        </p:nvSpPr>
        <p:spPr>
          <a:xfrm>
            <a:off x="386428" y="692706"/>
            <a:ext cx="61779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Bobby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395288" y="692150"/>
            <a:ext cx="6159500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Bobby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/>
          <p:nvPr>
            <p:ph idx="2" type="sldImg"/>
          </p:nvPr>
        </p:nvSpPr>
        <p:spPr>
          <a:xfrm>
            <a:off x="395288" y="692150"/>
            <a:ext cx="6159500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Bobby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/>
          <p:nvPr>
            <p:ph idx="2" type="sldImg"/>
          </p:nvPr>
        </p:nvSpPr>
        <p:spPr>
          <a:xfrm>
            <a:off x="395288" y="692150"/>
            <a:ext cx="6159500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Bobby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/>
          <p:nvPr>
            <p:ph idx="2" type="sldImg"/>
          </p:nvPr>
        </p:nvSpPr>
        <p:spPr>
          <a:xfrm>
            <a:off x="386428" y="692706"/>
            <a:ext cx="61779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50" lIns="92550" spcFirstLastPara="1" rIns="92550" wrap="square" tIns="46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Bobby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6" name="Google Shape;106;p18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2" name="Google Shape;122;p2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26" name="Google Shape;126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11296610" y="4663217"/>
            <a:ext cx="731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8" cy="685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/>
        </p:nvSpPr>
        <p:spPr>
          <a:xfrm>
            <a:off x="-61925" y="2384050"/>
            <a:ext cx="48789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“Call-in”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05" name="Google Shape;205;p35"/>
          <p:cNvCxnSpPr/>
          <p:nvPr/>
        </p:nvCxnSpPr>
        <p:spPr>
          <a:xfrm>
            <a:off x="4816983" y="1438875"/>
            <a:ext cx="0" cy="3356700"/>
          </a:xfrm>
          <a:prstGeom prst="straightConnector1">
            <a:avLst/>
          </a:prstGeom>
          <a:noFill/>
          <a:ln cap="flat" cmpd="sng" w="19050">
            <a:solidFill>
              <a:srgbClr val="B7C3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p35"/>
          <p:cNvSpPr txBox="1"/>
          <p:nvPr/>
        </p:nvSpPr>
        <p:spPr>
          <a:xfrm>
            <a:off x="5087500" y="565000"/>
            <a:ext cx="6755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3A3D4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A Call-in is a face-to-face meeting of law enforcement representatives, community figures, social service providers, and group-involved adults; typically those on probation. The call-in is a communication strategy; its primary purpose is to deliver key messages clearly to the group members present, and through them, back to the entire group with which they are associated.  </a:t>
            </a:r>
            <a:endParaRPr b="1" i="0" sz="2000" u="none" cap="none" strike="noStrike">
              <a:solidFill>
                <a:srgbClr val="3A3D4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A3D49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7" name="Google Shape;207;p35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/>
        </p:nvSpPr>
        <p:spPr>
          <a:xfrm>
            <a:off x="-331200" y="2306650"/>
            <a:ext cx="5148000" cy="25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“Custom Notification”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13" name="Google Shape;213;p36"/>
          <p:cNvCxnSpPr/>
          <p:nvPr/>
        </p:nvCxnSpPr>
        <p:spPr>
          <a:xfrm>
            <a:off x="4816933" y="1750600"/>
            <a:ext cx="0" cy="3356700"/>
          </a:xfrm>
          <a:prstGeom prst="straightConnector1">
            <a:avLst/>
          </a:prstGeom>
          <a:noFill/>
          <a:ln cap="flat" cmpd="sng" w="19050">
            <a:solidFill>
              <a:srgbClr val="B7C3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36"/>
          <p:cNvSpPr txBox="1"/>
          <p:nvPr/>
        </p:nvSpPr>
        <p:spPr>
          <a:xfrm>
            <a:off x="5073433" y="1849074"/>
            <a:ext cx="6755100" cy="24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When GVI leaders and/or law enforcement visit with key adult group members at their homes or on the streets to keep the anti-violence and offer of support messages alive between call-ins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When GVI leaders and/or law enforcement visit with juveniles and/or their legal guardians to introduce or reinforce the anti-violence and offer of support messages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5" name="Google Shape;215;p36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/>
        </p:nvSpPr>
        <p:spPr>
          <a:xfrm>
            <a:off x="-331200" y="2306650"/>
            <a:ext cx="5148000" cy="25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“In reach Notification”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21" name="Google Shape;221;p37"/>
          <p:cNvCxnSpPr/>
          <p:nvPr/>
        </p:nvCxnSpPr>
        <p:spPr>
          <a:xfrm>
            <a:off x="4816933" y="1750600"/>
            <a:ext cx="0" cy="3356700"/>
          </a:xfrm>
          <a:prstGeom prst="straightConnector1">
            <a:avLst/>
          </a:prstGeom>
          <a:noFill/>
          <a:ln cap="flat" cmpd="sng" w="19050">
            <a:solidFill>
              <a:srgbClr val="B7C3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37"/>
          <p:cNvSpPr txBox="1"/>
          <p:nvPr/>
        </p:nvSpPr>
        <p:spPr>
          <a:xfrm>
            <a:off x="5087500" y="2306650"/>
            <a:ext cx="6755100" cy="1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When GVI leaders and/or law enforcement visit with key adult group members while incarcerated or juvenile group members while in detention or other residential settings to deliver the anti-violence message and proactively offer services pending their release back into the community. </a:t>
            </a:r>
            <a:endParaRPr b="1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3" name="Google Shape;223;p37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/>
        </p:nvSpPr>
        <p:spPr>
          <a:xfrm>
            <a:off x="-151850" y="2408025"/>
            <a:ext cx="4968900" cy="24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Partnership </a:t>
            </a:r>
            <a:endParaRPr b="1" i="0" sz="40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Implementation</a:t>
            </a:r>
            <a:endParaRPr b="1" i="0" sz="4500" u="none" cap="none" strike="noStrike">
              <a:solidFill>
                <a:srgbClr val="3A3D4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29" name="Google Shape;229;p38"/>
          <p:cNvCxnSpPr/>
          <p:nvPr/>
        </p:nvCxnSpPr>
        <p:spPr>
          <a:xfrm>
            <a:off x="4817058" y="1322000"/>
            <a:ext cx="0" cy="3356700"/>
          </a:xfrm>
          <a:prstGeom prst="straightConnector1">
            <a:avLst/>
          </a:prstGeom>
          <a:noFill/>
          <a:ln cap="flat" cmpd="sng" w="19050">
            <a:solidFill>
              <a:srgbClr val="B7C3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" name="Google Shape;230;p38"/>
          <p:cNvSpPr txBox="1"/>
          <p:nvPr/>
        </p:nvSpPr>
        <p:spPr>
          <a:xfrm>
            <a:off x="5087500" y="-350700"/>
            <a:ext cx="6259500" cy="59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3A3D4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2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Law Enforcement</a:t>
            </a:r>
            <a:endParaRPr b="1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200"/>
              <a:buFont typeface="Lato"/>
              <a:buChar char="●"/>
            </a:pPr>
            <a:r>
              <a:rPr b="0" i="0" lang="en-US" sz="22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Wilmington Police Department</a:t>
            </a:r>
            <a:endParaRPr b="0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200"/>
              <a:buFont typeface="Lato"/>
              <a:buChar char="●"/>
            </a:pPr>
            <a:r>
              <a:rPr b="0" i="0" lang="en-US" sz="22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Department of Correction</a:t>
            </a:r>
            <a:endParaRPr b="0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200"/>
              <a:buFont typeface="Lato"/>
              <a:buChar char="●"/>
            </a:pPr>
            <a:r>
              <a:rPr b="0" i="0" lang="en-US" sz="22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Department of Services for Children, Youth and Their Families</a:t>
            </a:r>
            <a:endParaRPr b="0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200"/>
              <a:buFont typeface="Lato"/>
              <a:buChar char="●"/>
            </a:pPr>
            <a:r>
              <a:rPr b="0" i="0" lang="en-US" sz="22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Delaware Department of Justice</a:t>
            </a:r>
            <a:endParaRPr b="0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200"/>
              <a:buFont typeface="Lato"/>
              <a:buChar char="●"/>
            </a:pPr>
            <a:r>
              <a:rPr b="0" i="0" lang="en-US" sz="22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United States Attorney’s Office</a:t>
            </a:r>
            <a:endParaRPr b="0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200"/>
              <a:buFont typeface="Lato"/>
              <a:buChar char="●"/>
            </a:pPr>
            <a:r>
              <a:rPr b="0" i="0" lang="en-US" sz="22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Federal Agencies </a:t>
            </a:r>
            <a:endParaRPr b="0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(FBI, DEA, ATF, US Marshals)</a:t>
            </a:r>
            <a:endParaRPr b="0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2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Social Services</a:t>
            </a:r>
            <a:endParaRPr b="1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200"/>
              <a:buFont typeface="Lato"/>
              <a:buChar char="●"/>
            </a:pPr>
            <a:r>
              <a:rPr b="0" i="0" lang="en-US" sz="22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DHSS, DOE, DSCYF, DOL, DSHA	</a:t>
            </a:r>
            <a:endParaRPr b="0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200"/>
              <a:buFont typeface="Lato"/>
              <a:buChar char="●"/>
            </a:pPr>
            <a:r>
              <a:rPr b="0" i="0" lang="en-US" sz="22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Nonprofit and philanthropic community</a:t>
            </a:r>
            <a:endParaRPr b="0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Community Members and Community Leaders</a:t>
            </a:r>
            <a:endParaRPr b="1" i="0" sz="22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A3D49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A3D49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1" name="Google Shape;231;p38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/>
        </p:nvSpPr>
        <p:spPr>
          <a:xfrm>
            <a:off x="924000" y="175375"/>
            <a:ext cx="10344000" cy="1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State Infrastructure Investment </a:t>
            </a:r>
            <a:endParaRPr b="1" i="0" sz="36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36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for GVI Wilmington</a:t>
            </a:r>
            <a:endParaRPr b="1" i="0" sz="36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37" name="Google Shape;237;p39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39"/>
          <p:cNvCxnSpPr/>
          <p:nvPr/>
        </p:nvCxnSpPr>
        <p:spPr>
          <a:xfrm>
            <a:off x="5945688" y="1685308"/>
            <a:ext cx="58500" cy="340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" name="Google Shape;239;p39"/>
          <p:cNvSpPr txBox="1"/>
          <p:nvPr/>
        </p:nvSpPr>
        <p:spPr>
          <a:xfrm>
            <a:off x="6217075" y="1316850"/>
            <a:ext cx="5669400" cy="4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rPr>
              <a:t>Department of Correction</a:t>
            </a:r>
            <a:endParaRPr b="1" i="0" sz="24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rPr>
              <a:t>Establishment of new, specially trained, GVI Probation and Parole unit:</a:t>
            </a:r>
            <a:endParaRPr b="0" i="0" sz="20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400"/>
              <a:buFont typeface="Lato"/>
              <a:buChar char="●"/>
            </a:pPr>
            <a:r>
              <a:rPr b="0" i="0" lang="en-US" sz="2000" u="none" cap="none" strike="noStrike"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rPr>
              <a:t>1 supervisor</a:t>
            </a:r>
            <a:endParaRPr b="0" i="0" sz="20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400"/>
              <a:buFont typeface="Lato"/>
              <a:buChar char="●"/>
            </a:pPr>
            <a:r>
              <a:rPr b="0" i="0" lang="en-US" sz="2000" u="none" cap="none" strike="noStrike"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rPr>
              <a:t>5 probation and parole officers</a:t>
            </a:r>
            <a:endParaRPr b="0" i="0" sz="20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400"/>
              <a:buFont typeface="Lato"/>
              <a:buChar char="●"/>
            </a:pPr>
            <a:r>
              <a:rPr b="0" i="0" lang="en-US" sz="2000" u="none" cap="none" strike="noStrike"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rPr>
              <a:t>additional equipment and vehicles</a:t>
            </a:r>
            <a:endParaRPr b="0" i="0" sz="20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rPr>
              <a:t>Department of Services for Children, Youth and Their Families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400"/>
              <a:buFont typeface="Lato"/>
              <a:buChar char="●"/>
            </a:pPr>
            <a:r>
              <a:rPr b="0" i="0" lang="en-US" sz="2000" u="none" cap="none" strike="noStrike"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rPr>
              <a:t>dedicated staff resources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39"/>
          <p:cNvSpPr txBox="1"/>
          <p:nvPr/>
        </p:nvSpPr>
        <p:spPr>
          <a:xfrm>
            <a:off x="305538" y="1316848"/>
            <a:ext cx="5669400" cy="3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rPr>
              <a:t>Department Health and Social Services</a:t>
            </a:r>
            <a:endParaRPr b="1" i="0" sz="24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rPr>
              <a:t>Establishment of a new Division:</a:t>
            </a:r>
            <a:endParaRPr b="0" i="0" sz="20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400"/>
              <a:buFont typeface="Lato"/>
              <a:buChar char="●"/>
            </a:pPr>
            <a:r>
              <a:rPr b="0" i="0" lang="en-US" sz="2000" u="none" cap="none" strike="noStrike"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rPr>
              <a:t>Director of GVI</a:t>
            </a:r>
            <a:endParaRPr b="0" i="0" sz="20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400"/>
              <a:buFont typeface="Lato"/>
              <a:buChar char="●"/>
            </a:pPr>
            <a:r>
              <a:rPr b="0" i="0" lang="en-US" sz="2000" u="none" cap="none" strike="noStrike"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rPr>
              <a:t>Deputy Director of Operations</a:t>
            </a:r>
            <a:endParaRPr b="0" i="0" sz="20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400"/>
              <a:buFont typeface="Lato"/>
              <a:buChar char="●"/>
            </a:pPr>
            <a:r>
              <a:rPr b="0" i="0" lang="en-US" sz="2000" u="none" cap="none" strike="noStrike"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rPr>
              <a:t>Deputy Director of Support and Outreach</a:t>
            </a:r>
            <a:endParaRPr b="0" i="0" sz="20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400"/>
              <a:buFont typeface="Lato"/>
              <a:buChar char="●"/>
            </a:pPr>
            <a:r>
              <a:rPr b="0" i="0" lang="en-US" sz="2000" u="none" cap="none" strike="noStrike">
                <a:solidFill>
                  <a:srgbClr val="020202"/>
                </a:solidFill>
                <a:latin typeface="Lato"/>
                <a:ea typeface="Lato"/>
                <a:cs typeface="Lato"/>
                <a:sym typeface="Lato"/>
              </a:rPr>
              <a:t>Management Analyst; Program Manager, (2) Master Case Managers and (2) Youth Advocates in 2020</a:t>
            </a:r>
            <a:endParaRPr b="0" i="0" sz="2000" u="none" cap="none" strike="noStrike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6270800" y="448667"/>
            <a:ext cx="4895100" cy="9447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5400000" dist="11430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Executive Committee</a:t>
            </a:r>
            <a:endParaRPr b="0" i="0" sz="1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(Governor’s Office, WPD, DOJ, DHSS, DSCYF, DOC, USAO)</a:t>
            </a:r>
            <a:endParaRPr b="0" i="0" sz="1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40"/>
          <p:cNvSpPr/>
          <p:nvPr/>
        </p:nvSpPr>
        <p:spPr>
          <a:xfrm>
            <a:off x="3474550" y="5528300"/>
            <a:ext cx="1722900" cy="8808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5400000" dist="11430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Law Enforcement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40"/>
          <p:cNvSpPr/>
          <p:nvPr/>
        </p:nvSpPr>
        <p:spPr>
          <a:xfrm>
            <a:off x="5309817" y="5528304"/>
            <a:ext cx="1647600" cy="8808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5400000" dist="11430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Support &amp; Outreach</a:t>
            </a:r>
            <a:endParaRPr b="0" i="0" sz="1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40"/>
          <p:cNvSpPr/>
          <p:nvPr/>
        </p:nvSpPr>
        <p:spPr>
          <a:xfrm>
            <a:off x="7069833" y="5528304"/>
            <a:ext cx="1647600" cy="8808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5400000" dist="11430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Community Partnerships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40"/>
          <p:cNvSpPr/>
          <p:nvPr/>
        </p:nvSpPr>
        <p:spPr>
          <a:xfrm>
            <a:off x="5272188" y="2789458"/>
            <a:ext cx="1647600" cy="155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5400000" dist="11430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Director of GVI &amp; staff</a:t>
            </a:r>
            <a:endParaRPr b="1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(DHSS)</a:t>
            </a:r>
            <a:endParaRPr b="1" i="0" sz="1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40"/>
          <p:cNvSpPr/>
          <p:nvPr/>
        </p:nvSpPr>
        <p:spPr>
          <a:xfrm rot="5400000">
            <a:off x="5537600" y="1916776"/>
            <a:ext cx="1116900" cy="349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5400000" dist="11430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271" y="5310600"/>
            <a:ext cx="2508000" cy="1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0"/>
          <p:cNvSpPr/>
          <p:nvPr/>
        </p:nvSpPr>
        <p:spPr>
          <a:xfrm>
            <a:off x="7069833" y="1623700"/>
            <a:ext cx="2788500" cy="3686700"/>
          </a:xfrm>
          <a:prstGeom prst="leftArrowCallout">
            <a:avLst>
              <a:gd fmla="val 6598" name="adj1"/>
              <a:gd fmla="val 14442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Answers to FSCC and GVI partners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Manage GVI partnership(s)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Accountable for program outcomes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Provide ongoing, intensive case management to group-involved clients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40"/>
          <p:cNvSpPr/>
          <p:nvPr/>
        </p:nvSpPr>
        <p:spPr>
          <a:xfrm rot="5400000">
            <a:off x="5847500" y="4549533"/>
            <a:ext cx="497100" cy="349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5400000" dist="11430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0"/>
          <p:cNvSpPr/>
          <p:nvPr/>
        </p:nvSpPr>
        <p:spPr>
          <a:xfrm rot="5400000">
            <a:off x="5871400" y="3330400"/>
            <a:ext cx="449100" cy="3946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0"/>
          <p:cNvSpPr/>
          <p:nvPr/>
        </p:nvSpPr>
        <p:spPr>
          <a:xfrm>
            <a:off x="1026000" y="448667"/>
            <a:ext cx="4895100" cy="9447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5400000" dist="114300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Governor’s FSCC</a:t>
            </a:r>
            <a:endParaRPr b="0" i="0" sz="1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(OGOV, LTGOV, DOC, DOL, OMB, DTI, DOE, DSCYF, DHSS, DSHA, DSHS)</a:t>
            </a:r>
            <a:endParaRPr b="0" i="0" sz="1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6" name="Google Shape;256;p40"/>
          <p:cNvCxnSpPr>
            <a:stCxn id="255" idx="3"/>
            <a:endCxn id="245" idx="1"/>
          </p:cNvCxnSpPr>
          <p:nvPr/>
        </p:nvCxnSpPr>
        <p:spPr>
          <a:xfrm>
            <a:off x="5921100" y="921017"/>
            <a:ext cx="34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>
            <p:ph type="title"/>
          </p:nvPr>
        </p:nvSpPr>
        <p:spPr>
          <a:xfrm>
            <a:off x="517200" y="151850"/>
            <a:ext cx="11157600" cy="52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3100">
              <a:solidFill>
                <a:srgbClr val="02020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100">
                <a:solidFill>
                  <a:srgbClr val="020202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According to national averages, </a:t>
            </a:r>
            <a:r>
              <a:rPr lang="en-US" sz="31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NNSC predicted that we would see a 10-20% rate of acceptance of social services </a:t>
            </a:r>
            <a:r>
              <a:rPr lang="en-US" sz="3100">
                <a:solidFill>
                  <a:srgbClr val="020202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from the total population outreached. </a:t>
            </a:r>
            <a:endParaRPr sz="3100">
              <a:solidFill>
                <a:srgbClr val="020202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800">
              <a:solidFill>
                <a:srgbClr val="020202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100">
                <a:solidFill>
                  <a:srgbClr val="020202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GVI Wilmington Support and Outreach </a:t>
            </a:r>
            <a:r>
              <a:rPr lang="en-US" sz="3100">
                <a:solidFill>
                  <a:schemeClr val="accent5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has exceeded the national standard</a:t>
            </a:r>
            <a:r>
              <a:rPr lang="en-US" sz="3100">
                <a:solidFill>
                  <a:srgbClr val="020202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for excellence in engaging the adult group-involved population in year one with an </a:t>
            </a:r>
            <a:r>
              <a:rPr lang="en-US" sz="3100">
                <a:solidFill>
                  <a:schemeClr val="accent5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acceptance rate of 42%.</a:t>
            </a:r>
            <a:endParaRPr sz="3100">
              <a:solidFill>
                <a:schemeClr val="accent5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62" name="Google Shape;262;p41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2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2"/>
          <p:cNvSpPr txBox="1"/>
          <p:nvPr>
            <p:ph idx="12" type="sldNum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9" name="Google Shape;269;p42"/>
          <p:cNvCxnSpPr/>
          <p:nvPr/>
        </p:nvCxnSpPr>
        <p:spPr>
          <a:xfrm>
            <a:off x="5474700" y="912600"/>
            <a:ext cx="58500" cy="414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" name="Google Shape;270;p42"/>
          <p:cNvSpPr txBox="1"/>
          <p:nvPr/>
        </p:nvSpPr>
        <p:spPr>
          <a:xfrm>
            <a:off x="1344300" y="2084675"/>
            <a:ext cx="4130400" cy="25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Support and Outreach Effort</a:t>
            </a:r>
            <a:endParaRPr b="1" i="0" sz="40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1" name="Google Shape;271;p42"/>
          <p:cNvSpPr txBox="1"/>
          <p:nvPr/>
        </p:nvSpPr>
        <p:spPr>
          <a:xfrm>
            <a:off x="5811400" y="708986"/>
            <a:ext cx="5669400" cy="53229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 the first year of Support and Outreach implementation:</a:t>
            </a:r>
            <a:endParaRPr b="0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43 -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Offers made through Call-in/Custom Notifications</a:t>
            </a:r>
            <a:endParaRPr b="0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42% (18) -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currently enrolled with Support and Outreach and receiving social services and supports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3D9599"/>
                </a:solidFill>
                <a:latin typeface="Lato"/>
                <a:ea typeface="Lato"/>
                <a:cs typeface="Lato"/>
                <a:sym typeface="Lato"/>
              </a:rPr>
              <a:t>No Exit Policy </a:t>
            </a:r>
            <a:r>
              <a:rPr b="1" i="0" lang="en-US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–</a:t>
            </a:r>
            <a:r>
              <a:rPr b="1" i="0" lang="en-US" sz="22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Individuals/families may request services at any time after initial contact; ongoing periodic follow-up (phone, text, in-person) continues indefinitely</a:t>
            </a:r>
            <a:endParaRPr b="0" i="0" sz="2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3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3"/>
          <p:cNvSpPr txBox="1"/>
          <p:nvPr>
            <p:ph idx="12" type="sldNum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8" name="Google Shape;278;p43"/>
          <p:cNvCxnSpPr/>
          <p:nvPr/>
        </p:nvCxnSpPr>
        <p:spPr>
          <a:xfrm>
            <a:off x="5474700" y="912600"/>
            <a:ext cx="58500" cy="414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43"/>
          <p:cNvSpPr txBox="1"/>
          <p:nvPr/>
        </p:nvSpPr>
        <p:spPr>
          <a:xfrm>
            <a:off x="1344300" y="1753600"/>
            <a:ext cx="4130400" cy="29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Support and Outreach Provider Network</a:t>
            </a:r>
            <a:endParaRPr b="1" i="0" sz="40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0" name="Google Shape;280;p43"/>
          <p:cNvSpPr txBox="1"/>
          <p:nvPr/>
        </p:nvSpPr>
        <p:spPr>
          <a:xfrm>
            <a:off x="5811400" y="112300"/>
            <a:ext cx="5669400" cy="4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team has a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“no handoff” policy</a:t>
            </a: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and collaborates directly with public/private partners including:</a:t>
            </a:r>
            <a:endParaRPr b="0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DOJ Community Engagement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DSS (SNAP, Medicaid,  TANF, etc.)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DMV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DSHA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DPH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DSAMH/Community Behavioral Health Providers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DSCYF – Youth Rehabilitation Services/Prevention and Behavioral Health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L</a:t>
            </a: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Re-entry service providers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Remanned Project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Employers and Landlords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DOE/Community-based Educational programs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Artisans Bank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4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4"/>
          <p:cNvSpPr txBox="1"/>
          <p:nvPr>
            <p:ph idx="12" type="sldNum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7" name="Google Shape;287;p44"/>
          <p:cNvCxnSpPr/>
          <p:nvPr/>
        </p:nvCxnSpPr>
        <p:spPr>
          <a:xfrm>
            <a:off x="5474700" y="912600"/>
            <a:ext cx="58500" cy="414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8" name="Google Shape;288;p44"/>
          <p:cNvSpPr txBox="1"/>
          <p:nvPr/>
        </p:nvSpPr>
        <p:spPr>
          <a:xfrm>
            <a:off x="1344300" y="1753600"/>
            <a:ext cx="4130400" cy="29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Support and Outreach Program Vision </a:t>
            </a:r>
            <a:endParaRPr b="1" i="0" sz="40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9" name="Google Shape;289;p44"/>
          <p:cNvSpPr txBox="1"/>
          <p:nvPr/>
        </p:nvSpPr>
        <p:spPr>
          <a:xfrm>
            <a:off x="5811400" y="284050"/>
            <a:ext cx="5669400" cy="5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18-24 month experience:</a:t>
            </a:r>
            <a:endParaRPr b="0" i="0" sz="2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Voluntary commitment to participate</a:t>
            </a:r>
            <a:endParaRPr b="0" i="0" sz="2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Case Manager/Life Coach assignment</a:t>
            </a:r>
            <a:endParaRPr b="0" i="0" sz="2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Holistic support to household/family</a:t>
            </a:r>
            <a:endParaRPr b="0" i="0" sz="2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Life mapping and navigation </a:t>
            </a:r>
            <a:endParaRPr b="0" i="0" sz="2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Goal attainment</a:t>
            </a:r>
            <a:endParaRPr b="0" i="0" sz="2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Transformative travel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Community involvement, advocacy, and restorative justice activities</a:t>
            </a:r>
            <a:endParaRPr b="0" i="0" sz="2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Graduation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Alumni Fellowship and Leadership opportunities</a:t>
            </a:r>
            <a:endParaRPr b="0" i="0" sz="2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/>
        </p:nvSpPr>
        <p:spPr>
          <a:xfrm>
            <a:off x="557300" y="2321250"/>
            <a:ext cx="4259700" cy="25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Today’s Discussion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45" name="Google Shape;145;p27"/>
          <p:cNvCxnSpPr/>
          <p:nvPr/>
        </p:nvCxnSpPr>
        <p:spPr>
          <a:xfrm>
            <a:off x="4817008" y="1376850"/>
            <a:ext cx="0" cy="3356700"/>
          </a:xfrm>
          <a:prstGeom prst="straightConnector1">
            <a:avLst/>
          </a:prstGeom>
          <a:noFill/>
          <a:ln cap="flat" cmpd="sng" w="19050">
            <a:solidFill>
              <a:srgbClr val="B7C3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27"/>
          <p:cNvSpPr txBox="1"/>
          <p:nvPr/>
        </p:nvSpPr>
        <p:spPr>
          <a:xfrm>
            <a:off x="5087500" y="896225"/>
            <a:ext cx="5880000" cy="47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Background Information</a:t>
            </a:r>
            <a:endParaRPr b="0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Overview of the Group Violence Intervention (GVI) Strategy</a:t>
            </a:r>
            <a:endParaRPr b="0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GVI Implementation Partners</a:t>
            </a:r>
            <a:endParaRPr b="0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Investments made to date</a:t>
            </a:r>
            <a:endParaRPr b="0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Support and Outreach effort</a:t>
            </a:r>
            <a:endParaRPr b="0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Questions &amp; Answers</a:t>
            </a:r>
            <a:endParaRPr b="0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5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5"/>
          <p:cNvSpPr txBox="1"/>
          <p:nvPr>
            <p:ph idx="12" type="sldNum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45"/>
          <p:cNvSpPr txBox="1"/>
          <p:nvPr/>
        </p:nvSpPr>
        <p:spPr>
          <a:xfrm>
            <a:off x="1712400" y="2308650"/>
            <a:ext cx="8767200" cy="22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Additional </a:t>
            </a:r>
            <a:endParaRPr b="1" i="0" sz="4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 &amp; Answers</a:t>
            </a:r>
            <a:endParaRPr b="1" i="0" sz="4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964000" y="487075"/>
            <a:ext cx="10608900" cy="1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000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A convergence of leadership to resolve Gun Violence...</a:t>
            </a:r>
            <a:endParaRPr b="1" sz="3000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20202"/>
                </a:solidFill>
                <a:latin typeface="Open Sans"/>
                <a:ea typeface="Open Sans"/>
                <a:cs typeface="Open Sans"/>
                <a:sym typeface="Open Sans"/>
              </a:rPr>
              <a:t>In 2015, the CDC identified gun violence in Wilmington as an epidemic, conducted a study and submitted a report of its findings to the CDC Advisory Council</a:t>
            </a:r>
            <a:endParaRPr sz="2000">
              <a:solidFill>
                <a:srgbClr val="02020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000">
              <a:solidFill>
                <a:srgbClr val="02020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20202"/>
                </a:solidFill>
                <a:latin typeface="Open Sans"/>
                <a:ea typeface="Open Sans"/>
                <a:cs typeface="Open Sans"/>
                <a:sym typeface="Open Sans"/>
              </a:rPr>
              <a:t>In 2017, Mayor Purzycki brought on Robert Tracy as Wilmington’s Chief of Police</a:t>
            </a:r>
            <a:endParaRPr sz="2000">
              <a:solidFill>
                <a:srgbClr val="02020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000">
              <a:solidFill>
                <a:srgbClr val="02020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20202"/>
                </a:solidFill>
                <a:latin typeface="Open Sans"/>
                <a:ea typeface="Open Sans"/>
                <a:cs typeface="Open Sans"/>
                <a:sym typeface="Open Sans"/>
              </a:rPr>
              <a:t>Since 2016, CDC Advisory Council continued meeting as the Wilmington Community Advisory Council (WCAC) under Council President Shabazz</a:t>
            </a:r>
            <a:endParaRPr sz="2000">
              <a:solidFill>
                <a:srgbClr val="02020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000">
              <a:solidFill>
                <a:srgbClr val="02020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20202"/>
                </a:solidFill>
                <a:latin typeface="Open Sans"/>
                <a:ea typeface="Open Sans"/>
                <a:cs typeface="Open Sans"/>
                <a:sym typeface="Open Sans"/>
              </a:rPr>
              <a:t>In 2017, Governor Carney reinstituted the Family Service Cabinet Council and directed a focus on Wilmington, including gun violence efforts with WPD</a:t>
            </a:r>
            <a:endParaRPr sz="2000">
              <a:solidFill>
                <a:srgbClr val="02020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2000">
              <a:solidFill>
                <a:srgbClr val="02020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/>
        </p:nvSpPr>
        <p:spPr>
          <a:xfrm>
            <a:off x="720875" y="1921500"/>
            <a:ext cx="4109400" cy="29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CDC identified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risk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factors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59" name="Google Shape;159;p29"/>
          <p:cNvCxnSpPr/>
          <p:nvPr/>
        </p:nvCxnSpPr>
        <p:spPr>
          <a:xfrm>
            <a:off x="4816933" y="1321975"/>
            <a:ext cx="13200" cy="3683100"/>
          </a:xfrm>
          <a:prstGeom prst="straightConnector1">
            <a:avLst/>
          </a:prstGeom>
          <a:noFill/>
          <a:ln cap="flat" cmpd="sng" w="19050">
            <a:solidFill>
              <a:srgbClr val="B7C3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29"/>
          <p:cNvSpPr txBox="1"/>
          <p:nvPr/>
        </p:nvSpPr>
        <p:spPr>
          <a:xfrm>
            <a:off x="5087500" y="1321975"/>
            <a:ext cx="58800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Potential Shooters likely have:</a:t>
            </a:r>
            <a:endParaRPr b="1" i="0" sz="28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History of emergency room visits as victims of violent incidents (shooting, stabbing, assault)</a:t>
            </a:r>
            <a:endParaRPr b="0" i="0" sz="20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Juvenile Justice Involvement</a:t>
            </a:r>
            <a:endParaRPr b="0" i="0" sz="20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Childhood Trauma and Maltreatment</a:t>
            </a:r>
            <a:endParaRPr b="0" i="0" sz="20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School Disciplinary Events and Truancy</a:t>
            </a:r>
            <a:endParaRPr b="0" i="0" sz="20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Current and past periods of unemployment</a:t>
            </a:r>
            <a:endParaRPr b="0" i="0" sz="20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/>
        </p:nvSpPr>
        <p:spPr>
          <a:xfrm>
            <a:off x="845775" y="2006750"/>
            <a:ext cx="3984300" cy="28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What 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the CDC 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1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didn’t</a:t>
            </a: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 say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67" name="Google Shape;167;p30"/>
          <p:cNvCxnSpPr/>
          <p:nvPr/>
        </p:nvCxnSpPr>
        <p:spPr>
          <a:xfrm>
            <a:off x="4830083" y="1210800"/>
            <a:ext cx="13200" cy="3683100"/>
          </a:xfrm>
          <a:prstGeom prst="straightConnector1">
            <a:avLst/>
          </a:prstGeom>
          <a:noFill/>
          <a:ln cap="flat" cmpd="sng" w="19050">
            <a:solidFill>
              <a:srgbClr val="B7C3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30"/>
          <p:cNvSpPr txBox="1"/>
          <p:nvPr/>
        </p:nvSpPr>
        <p:spPr>
          <a:xfrm>
            <a:off x="5087500" y="253275"/>
            <a:ext cx="5880000" cy="51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Groups and Gangs</a:t>
            </a:r>
            <a:endParaRPr b="1" i="0" sz="28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The CDC Report did not address the role of </a:t>
            </a:r>
            <a:r>
              <a:rPr b="1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group-driven gun violence</a:t>
            </a:r>
            <a:r>
              <a:rPr b="0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in the Wilmington landscape. </a:t>
            </a:r>
            <a:endParaRPr b="0" i="0" sz="20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Like many cities, Wilmington's gun violence is </a:t>
            </a:r>
            <a:r>
              <a:rPr b="1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perpetuated on a retaliatory basis by less than half of 1% of the city’s population.</a:t>
            </a:r>
            <a:endParaRPr b="1" i="0" sz="20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GVI is a strategy that exclusively addresses this highest risk target population.</a:t>
            </a:r>
            <a:endParaRPr b="1" i="0" sz="20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517200" y="448100"/>
            <a:ext cx="11157600" cy="4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100">
                <a:solidFill>
                  <a:srgbClr val="020202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lang="en-US" sz="2800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The aim of the GVI strategy is to</a:t>
            </a:r>
            <a:r>
              <a:rPr b="1" i="1" lang="en-US" sz="2800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-US" sz="28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reduce peer dynamics </a:t>
            </a:r>
            <a:r>
              <a:rPr lang="en-US" sz="2800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in the group that promote violence by creating collective accountability, to </a:t>
            </a:r>
            <a:r>
              <a:rPr b="1" lang="en-US" sz="28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foster internal social pressure that deters violence</a:t>
            </a:r>
            <a:r>
              <a:rPr lang="en-US" sz="2800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, to </a:t>
            </a:r>
            <a:r>
              <a:rPr b="1" lang="en-US" sz="28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establish</a:t>
            </a:r>
            <a:r>
              <a:rPr lang="en-US" sz="28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-US" sz="28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clear community standards against violence</a:t>
            </a:r>
            <a:r>
              <a:rPr lang="en-US" sz="2800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, to</a:t>
            </a:r>
            <a:r>
              <a:rPr lang="en-US" sz="28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-US" sz="28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offer group members an ‘honorable exit’</a:t>
            </a:r>
            <a:r>
              <a:rPr b="1" lang="en-US" sz="2800">
                <a:solidFill>
                  <a:srgbClr val="31EAFE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from committing acts of violence, and to </a:t>
            </a:r>
            <a:r>
              <a:rPr b="1" lang="en-US" sz="28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provide a supported path for those who want to change</a:t>
            </a:r>
            <a:r>
              <a:rPr lang="en-US" sz="2800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.”  </a:t>
            </a:r>
            <a:endParaRPr sz="2800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-US" sz="2800">
                <a:solidFill>
                  <a:srgbClr val="02020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National Network for Safe Communities</a:t>
            </a:r>
            <a:endParaRPr sz="2800">
              <a:solidFill>
                <a:srgbClr val="02020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33800"/>
            <a:ext cx="12190769" cy="1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/>
        </p:nvSpPr>
        <p:spPr>
          <a:xfrm>
            <a:off x="557300" y="2321250"/>
            <a:ext cx="4259700" cy="25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GVI Core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Principles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81" name="Google Shape;181;p32"/>
          <p:cNvCxnSpPr/>
          <p:nvPr/>
        </p:nvCxnSpPr>
        <p:spPr>
          <a:xfrm>
            <a:off x="4817008" y="1328050"/>
            <a:ext cx="0" cy="3356700"/>
          </a:xfrm>
          <a:prstGeom prst="straightConnector1">
            <a:avLst/>
          </a:prstGeom>
          <a:noFill/>
          <a:ln cap="flat" cmpd="sng" w="19050">
            <a:solidFill>
              <a:srgbClr val="B7C3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32"/>
          <p:cNvSpPr txBox="1"/>
          <p:nvPr/>
        </p:nvSpPr>
        <p:spPr>
          <a:xfrm>
            <a:off x="5087500" y="701375"/>
            <a:ext cx="5880000" cy="49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Do no harm.</a:t>
            </a:r>
            <a:endParaRPr b="0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Strengthen community capacity to prevent violence.</a:t>
            </a:r>
            <a:endParaRPr b="0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Enhance police legitimacy.</a:t>
            </a:r>
            <a:endParaRPr b="0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Offer supportive services to those who want help.</a:t>
            </a:r>
            <a:endParaRPr b="0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Get deterrence right.</a:t>
            </a:r>
            <a:endParaRPr b="0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Use enforcement strategically.</a:t>
            </a:r>
            <a:endParaRPr b="0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3" name="Google Shape;183;p32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/>
        </p:nvSpPr>
        <p:spPr>
          <a:xfrm>
            <a:off x="92875" y="2143125"/>
            <a:ext cx="4724100" cy="27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GVI Key Messages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4816983" y="1244025"/>
            <a:ext cx="0" cy="3356700"/>
          </a:xfrm>
          <a:prstGeom prst="straightConnector1">
            <a:avLst/>
          </a:prstGeom>
          <a:noFill/>
          <a:ln cap="flat" cmpd="sng" w="19050">
            <a:solidFill>
              <a:srgbClr val="B7C3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5087500" y="-97425"/>
            <a:ext cx="6259500" cy="57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3A3D4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Meeting Group Members with clear messages and coordinated action:</a:t>
            </a:r>
            <a:endParaRPr b="1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Community Moral Voice:</a:t>
            </a:r>
            <a:r>
              <a:rPr b="0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1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“Your community does not accept your actions. You are hurting the community.”</a:t>
            </a:r>
            <a:endParaRPr b="0" i="1" sz="20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Social Service Support: </a:t>
            </a:r>
            <a:r>
              <a:rPr b="0" i="1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“We want to help you and will do whatever we can to help you, for as long as you need it.”</a:t>
            </a:r>
            <a:endParaRPr b="0" i="1" sz="20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Law Enforcement: </a:t>
            </a:r>
            <a:r>
              <a:rPr b="0" i="1" lang="en-US" sz="20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“If you continue shooting, you and your group will receive full attention of law enforcement. Here is what will happen if someone in your group shoots…”</a:t>
            </a:r>
            <a:endParaRPr b="0" i="1" sz="20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/>
        </p:nvSpPr>
        <p:spPr>
          <a:xfrm>
            <a:off x="92875" y="1921500"/>
            <a:ext cx="4724100" cy="29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GVI Key Message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609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20202"/>
                </a:solidFill>
                <a:latin typeface="Merriweather"/>
                <a:ea typeface="Merriweather"/>
                <a:cs typeface="Merriweather"/>
                <a:sym typeface="Merriweather"/>
              </a:rPr>
              <a:t>Delivery</a:t>
            </a:r>
            <a:endParaRPr b="1" i="0" sz="4500" u="none" cap="none" strike="noStrike">
              <a:solidFill>
                <a:srgbClr val="02020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97" name="Google Shape;197;p34"/>
          <p:cNvCxnSpPr/>
          <p:nvPr/>
        </p:nvCxnSpPr>
        <p:spPr>
          <a:xfrm>
            <a:off x="4816933" y="1750600"/>
            <a:ext cx="0" cy="3356700"/>
          </a:xfrm>
          <a:prstGeom prst="straightConnector1">
            <a:avLst/>
          </a:prstGeom>
          <a:noFill/>
          <a:ln cap="flat" cmpd="sng" w="19050">
            <a:solidFill>
              <a:srgbClr val="B7C3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34"/>
          <p:cNvSpPr txBox="1"/>
          <p:nvPr/>
        </p:nvSpPr>
        <p:spPr>
          <a:xfrm>
            <a:off x="5087500" y="294125"/>
            <a:ext cx="6755100" cy="6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3A3D4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020202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How do GVI Partners deliver this message to groups and their members?</a:t>
            </a:r>
            <a:endParaRPr b="0" i="0" sz="2400" u="none" cap="none" strike="noStrike">
              <a:solidFill>
                <a:srgbClr val="020202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1242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3">
            <a:alphaModFix/>
          </a:blip>
          <a:srcRect b="0" l="0" r="0" t="84159"/>
          <a:stretch/>
        </p:blipFill>
        <p:spPr>
          <a:xfrm>
            <a:off x="0" y="5494200"/>
            <a:ext cx="12190769" cy="13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