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handoutMasterIdLst>
    <p:handoutMasterId r:id="rId9"/>
  </p:handoutMasterIdLst>
  <p:sldIdLst>
    <p:sldId id="256" r:id="rId2"/>
    <p:sldId id="257" r:id="rId3"/>
    <p:sldId id="260" r:id="rId4"/>
    <p:sldId id="264" r:id="rId5"/>
    <p:sldId id="261" r:id="rId6"/>
    <p:sldId id="259" r:id="rId7"/>
    <p:sldId id="265" r:id="rId8"/>
  </p:sldIdLst>
  <p:sldSz cx="12192000" cy="6858000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8" autoAdjust="0"/>
    <p:restoredTop sz="94660"/>
  </p:normalViewPr>
  <p:slideViewPr>
    <p:cSldViewPr snapToGrid="0">
      <p:cViewPr varScale="1">
        <p:scale>
          <a:sx n="78" d="100"/>
          <a:sy n="78" d="100"/>
        </p:scale>
        <p:origin x="42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43979" cy="467363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7531" y="0"/>
            <a:ext cx="3043979" cy="467363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>
              <a:defRPr sz="1200"/>
            </a:lvl1pPr>
          </a:lstStyle>
          <a:p>
            <a:fld id="{8EA6C02B-919E-450B-94A5-2EBF24E262EB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41738"/>
            <a:ext cx="3043979" cy="467363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7531" y="8841738"/>
            <a:ext cx="3043979" cy="467363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>
              <a:defRPr sz="1200"/>
            </a:lvl1pPr>
          </a:lstStyle>
          <a:p>
            <a:fld id="{A4108196-FEA3-49E2-B60B-EE3C790D3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6572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WILMINGTON Public </a:t>
            </a:r>
            <a:r>
              <a:rPr lang="en-US" dirty="0" smtClean="0"/>
              <a:t>LIBRARY:</a:t>
            </a:r>
            <a:br>
              <a:rPr lang="en-US" dirty="0" smtClean="0"/>
            </a:br>
            <a:r>
              <a:rPr lang="en-US" sz="5400" b="1" dirty="0" smtClean="0"/>
              <a:t>Funding Increase </a:t>
            </a:r>
            <a:r>
              <a:rPr lang="en-US" sz="5400" b="1" dirty="0" smtClean="0"/>
              <a:t>proposal</a:t>
            </a:r>
            <a:endParaRPr lang="en-US" sz="5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MEETING THE </a:t>
            </a:r>
            <a:r>
              <a:rPr lang="en-US" sz="2000" dirty="0" smtClean="0"/>
              <a:t>needs</a:t>
            </a:r>
            <a:r>
              <a:rPr lang="en-US" sz="2000" dirty="0" smtClean="0"/>
              <a:t> </a:t>
            </a:r>
            <a:r>
              <a:rPr lang="en-US" sz="2000" dirty="0" smtClean="0"/>
              <a:t>OF </a:t>
            </a:r>
            <a:r>
              <a:rPr lang="en-US" sz="2000" dirty="0" smtClean="0"/>
              <a:t>WILMINGTON’S </a:t>
            </a:r>
            <a:r>
              <a:rPr lang="en-US" sz="2000" dirty="0" smtClean="0"/>
              <a:t>COMMUNITIES</a:t>
            </a:r>
            <a:endParaRPr lang="en-US" sz="2000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581194" y="3291788"/>
            <a:ext cx="10993546" cy="16150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chemeClr val="bg1"/>
                </a:solidFill>
              </a:rPr>
              <a:t>WILMINGTON </a:t>
            </a:r>
            <a:r>
              <a:rPr lang="en-US" sz="2000" dirty="0" err="1" smtClean="0">
                <a:solidFill>
                  <a:schemeClr val="bg1"/>
                </a:solidFill>
              </a:rPr>
              <a:t>LIBRARy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/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manager of community engagement</a:t>
            </a:r>
          </a:p>
          <a:p>
            <a:r>
              <a:rPr lang="en-US" sz="2700" dirty="0" smtClean="0">
                <a:solidFill>
                  <a:schemeClr val="bg1"/>
                </a:solidFill>
              </a:rPr>
              <a:t>Carl </a:t>
            </a:r>
            <a:r>
              <a:rPr lang="en-US" sz="2700" dirty="0" err="1" smtClean="0">
                <a:solidFill>
                  <a:schemeClr val="bg1"/>
                </a:solidFill>
              </a:rPr>
              <a:t>shaw</a:t>
            </a:r>
            <a:r>
              <a:rPr lang="en-US" sz="2700" dirty="0" smtClean="0">
                <a:solidFill>
                  <a:schemeClr val="bg1"/>
                </a:solidFill>
              </a:rPr>
              <a:t>, M. Ed.</a:t>
            </a:r>
            <a:endParaRPr lang="en-US" sz="27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497" y="4335162"/>
            <a:ext cx="1793790" cy="179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057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 Wilmington Evolves…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/>
              <a:t>Wilmington Library Evolves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828637"/>
            <a:ext cx="3862018" cy="4477880"/>
          </a:xfrm>
        </p:spPr>
        <p:txBody>
          <a:bodyPr>
            <a:normAutofit/>
          </a:bodyPr>
          <a:lstStyle/>
          <a:p>
            <a:r>
              <a:rPr lang="en-US" sz="3300" dirty="0" smtClean="0"/>
              <a:t>Goals</a:t>
            </a:r>
            <a:endParaRPr lang="en-US" sz="3300" dirty="0" smtClean="0"/>
          </a:p>
          <a:p>
            <a:pPr lvl="1"/>
            <a:r>
              <a:rPr lang="en-US" sz="1800" dirty="0" smtClean="0"/>
              <a:t>Robust Community Programs</a:t>
            </a:r>
            <a:endParaRPr lang="en-US" sz="1800" dirty="0" smtClean="0"/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Enhanced Library Environment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Increase in Resources/Services</a:t>
            </a:r>
            <a:endParaRPr lang="en-US" sz="1800" dirty="0" smtClean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4975" t="1821" r="15579" b="-395"/>
          <a:stretch/>
        </p:blipFill>
        <p:spPr>
          <a:xfrm>
            <a:off x="4471086" y="1927654"/>
            <a:ext cx="3249828" cy="30768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6891" y="3513889"/>
            <a:ext cx="4469606" cy="298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0373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 Wilmington Evolves…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Wilmington Library Evolves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828637"/>
            <a:ext cx="3891954" cy="4477880"/>
          </a:xfrm>
        </p:spPr>
        <p:txBody>
          <a:bodyPr>
            <a:normAutofit/>
          </a:bodyPr>
          <a:lstStyle/>
          <a:p>
            <a:r>
              <a:rPr lang="en-US" sz="3300" dirty="0" smtClean="0"/>
              <a:t>Robust Programming</a:t>
            </a:r>
            <a:endParaRPr lang="en-US" sz="3300" dirty="0" smtClean="0"/>
          </a:p>
          <a:p>
            <a:pPr lvl="1"/>
            <a:r>
              <a:rPr lang="en-US" sz="1800" dirty="0" smtClean="0"/>
              <a:t>Education and History</a:t>
            </a:r>
            <a:endParaRPr lang="en-US" sz="1800" dirty="0" smtClean="0"/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Literature and Entertainment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Arts and Sciences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Career and Entrepreneurship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Computers and Emerging Technology</a:t>
            </a:r>
            <a:endParaRPr lang="en-US" sz="1800" dirty="0" smtClean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3146" y="1828637"/>
            <a:ext cx="3620530" cy="24149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6888" y="2035147"/>
            <a:ext cx="3481607" cy="46421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3146" y="4356219"/>
            <a:ext cx="3620530" cy="24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9073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 Wilmington Evolves…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Wilmington Library Evolves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828637"/>
            <a:ext cx="3891954" cy="4477880"/>
          </a:xfrm>
        </p:spPr>
        <p:txBody>
          <a:bodyPr>
            <a:normAutofit/>
          </a:bodyPr>
          <a:lstStyle/>
          <a:p>
            <a:r>
              <a:rPr lang="en-US" sz="3300" dirty="0" smtClean="0"/>
              <a:t>Enhanced Library Environment</a:t>
            </a:r>
            <a:endParaRPr lang="en-US" sz="3300" dirty="0" smtClean="0"/>
          </a:p>
          <a:p>
            <a:pPr lvl="1"/>
            <a:r>
              <a:rPr lang="en-US" sz="1800" dirty="0"/>
              <a:t>More study areas</a:t>
            </a:r>
          </a:p>
          <a:p>
            <a:pPr lvl="1"/>
            <a:r>
              <a:rPr lang="en-US" sz="1800" dirty="0"/>
              <a:t>Updated areas to charge phones</a:t>
            </a:r>
          </a:p>
          <a:p>
            <a:pPr lvl="1"/>
            <a:r>
              <a:rPr lang="en-US" sz="1800" dirty="0"/>
              <a:t>Homeless/At Risk Population</a:t>
            </a:r>
          </a:p>
          <a:p>
            <a:pPr lvl="1"/>
            <a:r>
              <a:rPr lang="en-US" sz="1800" dirty="0"/>
              <a:t>STREAM </a:t>
            </a:r>
            <a:r>
              <a:rPr lang="en-US" sz="1800" dirty="0" err="1"/>
              <a:t>MakerSpace</a:t>
            </a:r>
            <a:endParaRPr lang="en-US" sz="1800" dirty="0"/>
          </a:p>
          <a:p>
            <a:pPr lvl="1"/>
            <a:r>
              <a:rPr lang="en-US" sz="1800" dirty="0"/>
              <a:t>Environmentally safe furniture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3" r="6746" b="7976"/>
          <a:stretch/>
        </p:blipFill>
        <p:spPr>
          <a:xfrm>
            <a:off x="8204887" y="4206914"/>
            <a:ext cx="3510710" cy="22046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3377" y="2091761"/>
            <a:ext cx="3518453" cy="18198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" t="11993" r="186" b="10979"/>
          <a:stretch/>
        </p:blipFill>
        <p:spPr>
          <a:xfrm>
            <a:off x="4349578" y="4174773"/>
            <a:ext cx="3758724" cy="22367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-1299" t="23165" r="-305" b="9471"/>
          <a:stretch/>
        </p:blipFill>
        <p:spPr>
          <a:xfrm>
            <a:off x="8016021" y="2091761"/>
            <a:ext cx="3594787" cy="179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715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 Wilmington Evolves…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Wilmington Library Evolves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828637"/>
            <a:ext cx="3891954" cy="4477880"/>
          </a:xfrm>
        </p:spPr>
        <p:txBody>
          <a:bodyPr>
            <a:normAutofit/>
          </a:bodyPr>
          <a:lstStyle/>
          <a:p>
            <a:r>
              <a:rPr lang="en-US" sz="3300" dirty="0"/>
              <a:t>Increase in Resources and Library Services</a:t>
            </a:r>
          </a:p>
          <a:p>
            <a:pPr lvl="1"/>
            <a:r>
              <a:rPr lang="en-US" sz="1800" dirty="0"/>
              <a:t>Updated books and material collection/circulation</a:t>
            </a:r>
          </a:p>
          <a:p>
            <a:pPr lvl="1"/>
            <a:r>
              <a:rPr lang="en-US" sz="1800" dirty="0"/>
              <a:t>Career &amp; Business Specialists</a:t>
            </a:r>
          </a:p>
          <a:p>
            <a:pPr lvl="1"/>
            <a:r>
              <a:rPr lang="en-US" sz="1800" dirty="0"/>
              <a:t>Technology Specialist</a:t>
            </a:r>
          </a:p>
          <a:p>
            <a:pPr lvl="1"/>
            <a:r>
              <a:rPr lang="en-US" sz="1800" dirty="0"/>
              <a:t>Security equipment to protect resources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072" y="2104570"/>
            <a:ext cx="3361187" cy="44815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6137" y="4495946"/>
            <a:ext cx="3004671" cy="20902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2614" t="29241" r="33215" b="13539"/>
          <a:stretch/>
        </p:blipFill>
        <p:spPr>
          <a:xfrm>
            <a:off x="7722973" y="1949812"/>
            <a:ext cx="3887835" cy="231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462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914" y="543188"/>
            <a:ext cx="11541211" cy="566738"/>
          </a:xfrm>
        </p:spPr>
        <p:txBody>
          <a:bodyPr>
            <a:noAutofit/>
          </a:bodyPr>
          <a:lstStyle/>
          <a:p>
            <a:pPr algn="ctr"/>
            <a:r>
              <a:rPr lang="en-US" sz="3300" u="sng" dirty="0" smtClean="0"/>
              <a:t>Library Programs for youth and teens</a:t>
            </a:r>
            <a:endParaRPr lang="en-US" sz="3300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6699" y="1289111"/>
            <a:ext cx="3958261" cy="28420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6821" y="1490944"/>
            <a:ext cx="2438400" cy="2438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5886" t="4503" r="16907" b="16238"/>
          <a:stretch/>
        </p:blipFill>
        <p:spPr>
          <a:xfrm>
            <a:off x="815544" y="1109926"/>
            <a:ext cx="2866769" cy="30172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8396" y="4297901"/>
            <a:ext cx="4246564" cy="23886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89307" y="4297901"/>
            <a:ext cx="2468057" cy="23138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t="17669" b="27482"/>
          <a:stretch/>
        </p:blipFill>
        <p:spPr>
          <a:xfrm>
            <a:off x="815543" y="4297901"/>
            <a:ext cx="2866769" cy="238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8661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914" y="543188"/>
            <a:ext cx="11541211" cy="566738"/>
          </a:xfrm>
        </p:spPr>
        <p:txBody>
          <a:bodyPr>
            <a:noAutofit/>
          </a:bodyPr>
          <a:lstStyle/>
          <a:p>
            <a:pPr algn="ctr"/>
            <a:r>
              <a:rPr lang="en-US" sz="3300" u="sng" dirty="0"/>
              <a:t>Library operates on flat budget despite inflation</a:t>
            </a:r>
            <a:endParaRPr lang="en-US" sz="3300" u="sn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8774" y="1229626"/>
            <a:ext cx="7143750" cy="35337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30890" b="29866"/>
          <a:stretch/>
        </p:blipFill>
        <p:spPr>
          <a:xfrm>
            <a:off x="977213" y="4992129"/>
            <a:ext cx="10069727" cy="139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874059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TM03457464[[fn=Dividend]]</Template>
  <TotalTime>646</TotalTime>
  <Words>110</Words>
  <Application>Microsoft Office PowerPoint</Application>
  <PresentationFormat>Widescreen</PresentationFormat>
  <Paragraphs>31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Calibri</vt:lpstr>
      <vt:lpstr>Gill Sans MT</vt:lpstr>
      <vt:lpstr>Wingdings 2</vt:lpstr>
      <vt:lpstr>Dividend</vt:lpstr>
      <vt:lpstr>WILMINGTON Public LIBRARY: Funding Increase proposal</vt:lpstr>
      <vt:lpstr>As Wilmington Evolves… Wilmington Library Evolves</vt:lpstr>
      <vt:lpstr>As Wilmington Evolves… Wilmington Library Evolves</vt:lpstr>
      <vt:lpstr>As Wilmington Evolves… Wilmington Library Evolves</vt:lpstr>
      <vt:lpstr>As Wilmington Evolves… Wilmington Library Evolves</vt:lpstr>
      <vt:lpstr>Library Programs for youth and teens</vt:lpstr>
      <vt:lpstr>Library operates on flat budget despite inflation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NORTH WILMINGTON LIBRARY: BRANCH EXPANSION</dc:title>
  <dc:creator>Iliana Burgos</dc:creator>
  <cp:lastModifiedBy>Carl Shaw</cp:lastModifiedBy>
  <cp:revision>69</cp:revision>
  <cp:lastPrinted>2020-03-10T19:13:52Z</cp:lastPrinted>
  <dcterms:created xsi:type="dcterms:W3CDTF">2018-09-05T15:13:54Z</dcterms:created>
  <dcterms:modified xsi:type="dcterms:W3CDTF">2020-03-10T19:13:56Z</dcterms:modified>
</cp:coreProperties>
</file>