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84" r:id="rId3"/>
    <p:sldId id="291" r:id="rId4"/>
    <p:sldId id="265" r:id="rId5"/>
    <p:sldId id="273" r:id="rId6"/>
    <p:sldId id="282" r:id="rId7"/>
    <p:sldId id="283" r:id="rId8"/>
    <p:sldId id="287" r:id="rId9"/>
    <p:sldId id="264" r:id="rId10"/>
    <p:sldId id="290" r:id="rId11"/>
    <p:sldId id="266" r:id="rId12"/>
    <p:sldId id="286" r:id="rId13"/>
    <p:sldId id="276" r:id="rId14"/>
    <p:sldId id="277" r:id="rId15"/>
    <p:sldId id="281" r:id="rId16"/>
    <p:sldId id="268" r:id="rId17"/>
    <p:sldId id="262" r:id="rId18"/>
    <p:sldId id="292" r:id="rId19"/>
    <p:sldId id="29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EC9"/>
    <a:srgbClr val="FF6496"/>
    <a:srgbClr val="FFF200"/>
    <a:srgbClr val="FEF478"/>
    <a:srgbClr val="ED1C24"/>
    <a:srgbClr val="B5E61D"/>
    <a:srgbClr val="99D9EA"/>
    <a:srgbClr val="FFC90E"/>
    <a:srgbClr val="FFFF80"/>
    <a:srgbClr val="FF7F2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9" d="100"/>
          <a:sy n="89" d="100"/>
        </p:scale>
        <p:origin x="-58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0CBEEA-EAE2-4FE8-A80B-0E41601E9B6E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D941D5-0843-4E7C-BD79-F6A72947F8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7744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78B600-27B1-475F-9168-13391E3AE7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FA6F2E4-FA04-4E8E-B3B1-DABD29056A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969385-0301-40D9-9F86-9BF86156B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A0AC-CC9E-4060-81F5-0A158AFAD4B6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2208E9-D827-426E-9B6B-81DC47878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F99BA8-0BB9-4C70-B526-D83F32E05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2E1BD-2E22-4431-90EE-832241B04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4974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5883C0-8E39-472D-B923-238830921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98DB8B-1321-4121-AA4F-BA0C7FEA22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BEE5EC-8891-46B6-B7C8-6BAC745DB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A0AC-CC9E-4060-81F5-0A158AFAD4B6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3D26D2-F665-4046-9BFE-DD5CB3DDA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DCF43B-C771-4A8A-BE52-BF05E2938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2E1BD-2E22-4431-90EE-832241B04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6611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EA77BDA-2B01-4322-A680-1CCCFB7F18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E71BFC8-B6CF-4F63-85BF-55186D91C4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EBF2BE-DD65-4F5A-BA80-73CBC449A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A0AC-CC9E-4060-81F5-0A158AFAD4B6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4F5671-4154-4847-9BBD-7F0EABBDA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D62A3F-8FE9-41ED-B846-9136F2783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2E1BD-2E22-4431-90EE-832241B04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9198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8040B5-4441-413E-8EF9-5A74E411C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ED09CA8-3A5B-48F4-9497-4F36026C1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2007CC-3B18-4A9A-9AFE-EB06180C2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A0AC-CC9E-4060-81F5-0A158AFAD4B6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7B484D-307B-4ECC-802B-E2B8F4B83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6EFE53-2691-4409-8B3A-B66254237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2E1BD-2E22-4431-90EE-832241B04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9892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AC3A6A-A4CD-4E11-82AF-F2B08B77C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765D60B-669D-4896-88DE-92362322A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831922-2D50-4D85-B1DA-5BC86EEE4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A0AC-CC9E-4060-81F5-0A158AFAD4B6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EDF9BC-3BCF-4914-ABE1-F08337AE9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0530FC-87CF-46C1-B1B7-A6B596782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2E1BD-2E22-4431-90EE-832241B04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7618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4691E1-ECB7-4408-9356-EA5429DDE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49D39D-840E-46A9-BDCE-56B62A22E2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51736C-0C35-4722-837D-EC57D1B23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1DE7EF5-84B7-4C0D-AF3A-57076D933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A0AC-CC9E-4060-81F5-0A158AFAD4B6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CA0C0F9-C97F-4D62-A945-5502F5F21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D4ABC6C-7414-4468-A895-E911CF1C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2E1BD-2E22-4431-90EE-832241B04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130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5E18B0-639A-4161-806B-AD157931E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30A8A15-CDB2-4A87-95CC-E965FB98E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DE5F7C2-B21E-489C-B6B8-4E5FBB136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1B91B3E-C0AF-42EF-9AB7-2C36FD7CD8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7BB3267-CBAE-4931-8E4B-A8AE2D7E9B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75AAE97-226A-4A86-AC9C-3A4A3D4B0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A0AC-CC9E-4060-81F5-0A158AFAD4B6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6523964-313B-4AC6-B483-64106786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6251E76-3866-4CC2-A95F-9FFEB27FA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2E1BD-2E22-4431-90EE-832241B04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98008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89A8C3-D172-45F6-ADA4-74C6CF15C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02A1CDC-737E-45E5-B158-35461FA45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A0AC-CC9E-4060-81F5-0A158AFAD4B6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306CDAF-6B57-4F25-8B05-25EC2B156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3F90AD-2BCA-4A4F-8590-0CBC65EC1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2E1BD-2E22-4431-90EE-832241B04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8355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E41E13F-EE2C-4B90-A65E-8D05BA492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A0AC-CC9E-4060-81F5-0A158AFAD4B6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FA0BA6A-1712-4EDA-9282-0EA7D6422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FFB90CA-1F96-4328-A6BD-57E75D263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2E1BD-2E22-4431-90EE-832241B04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6913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8DFED0-7F4F-4669-B88A-421A98478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492DD6-EE8F-4609-8704-177480E82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5C67F6F-DA83-4E7B-B2E3-5416831879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0777F2F-6D58-40ED-8886-0AF09C48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A0AC-CC9E-4060-81F5-0A158AFAD4B6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3477853-5F32-4067-8B49-C2AB40160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ADFE2DC-6879-43F3-8D0E-02C3396E1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2E1BD-2E22-4431-90EE-832241B04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6086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B5AB33-6BD6-4B7A-A822-7D6A81A1D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CF04888-82C8-4DCD-8C03-67F347906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0B64AE-84F4-4405-BCDE-73B6C5BC9A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9AE7D9-4CC8-4632-BABB-7F0D6590A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A0AC-CC9E-4060-81F5-0A158AFAD4B6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285437C-018D-42C4-81E8-02004FA00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0ABB809-4F82-493F-AA58-8F14809F4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2E1BD-2E22-4431-90EE-832241B04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8010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A9E6299-53B8-43A1-A205-42575896C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9F0E09-A1AD-4EA9-BD50-3861293EE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3F2738-9FF3-44A2-931F-89CBBF47FC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0A0AC-CC9E-4060-81F5-0A158AFAD4B6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104DF7-9877-4F1C-BBED-4D5C5C812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989184-EAF8-4D88-BCC8-5E6396362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2E1BD-2E22-4431-90EE-832241B04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368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6997" y="223527"/>
            <a:ext cx="5664835" cy="65248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/>
          </a:p>
          <a:p>
            <a:pPr algn="ctr"/>
            <a:r>
              <a:rPr lang="en-US" sz="3200" b="1" dirty="0" smtClean="0"/>
              <a:t>Wilmington City Council </a:t>
            </a:r>
          </a:p>
          <a:p>
            <a:pPr algn="ctr"/>
            <a:r>
              <a:rPr lang="en-US" sz="3200" b="1" dirty="0" smtClean="0"/>
              <a:t>_________________</a:t>
            </a:r>
          </a:p>
          <a:p>
            <a:pPr algn="ctr"/>
            <a:endParaRPr lang="en-US" sz="3200" b="1" dirty="0" smtClean="0"/>
          </a:p>
          <a:p>
            <a:pPr algn="ctr"/>
            <a:r>
              <a:rPr lang="en-US" sz="3200" b="1" dirty="0" smtClean="0"/>
              <a:t>Community Development </a:t>
            </a:r>
          </a:p>
          <a:p>
            <a:pPr algn="ctr"/>
            <a:r>
              <a:rPr lang="en-US" sz="3200" b="1" dirty="0" smtClean="0"/>
              <a:t>&amp;</a:t>
            </a:r>
          </a:p>
          <a:p>
            <a:pPr algn="ctr"/>
            <a:r>
              <a:rPr lang="en-US" sz="3200" b="1" dirty="0" smtClean="0"/>
              <a:t>Urban Planning Committee</a:t>
            </a:r>
          </a:p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November 12, 2020</a:t>
            </a:r>
          </a:p>
          <a:p>
            <a:pPr algn="ctr"/>
            <a:endParaRPr lang="en-US" sz="2800" b="1" dirty="0" smtClean="0"/>
          </a:p>
          <a:p>
            <a:pPr algn="ctr"/>
            <a:endParaRPr lang="en-US" sz="3800" b="1" dirty="0"/>
          </a:p>
          <a:p>
            <a:pPr algn="ctr"/>
            <a:endParaRPr lang="en-US" sz="2400" b="1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B14CA633-5B17-4B5A-9678-A5BADB9125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5188" y="4876163"/>
            <a:ext cx="1466655" cy="1466655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xmlns="" id="{04D8884A-C5DD-4E3F-BAAC-CA37AF5D7E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2815" y="212660"/>
            <a:ext cx="5092560" cy="6590371"/>
          </a:xfrm>
          <a:prstGeom prst="rect">
            <a:avLst/>
          </a:prstGeom>
          <a:ln w="28575"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198073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273" y="372000"/>
            <a:ext cx="7072425" cy="1325563"/>
          </a:xfrm>
        </p:spPr>
        <p:txBody>
          <a:bodyPr>
            <a:noAutofit/>
          </a:bodyPr>
          <a:lstStyle/>
          <a:p>
            <a:pPr lvl="0"/>
            <a:r>
              <a:rPr lang="en-US" sz="3200" b="1" dirty="0" smtClean="0">
                <a:solidFill>
                  <a:prstClr val="black"/>
                </a:solidFill>
                <a:latin typeface="+mn-lt"/>
              </a:rPr>
              <a:t>Matter-of-Right Uses </a:t>
            </a:r>
            <a:br>
              <a:rPr lang="en-US" sz="3200" b="1" dirty="0" smtClean="0">
                <a:solidFill>
                  <a:prstClr val="black"/>
                </a:solidFill>
                <a:latin typeface="+mn-lt"/>
              </a:rPr>
            </a:br>
            <a:r>
              <a:rPr lang="en-US" sz="3200" b="1" dirty="0" smtClean="0">
                <a:solidFill>
                  <a:prstClr val="black"/>
                </a:solidFill>
                <a:latin typeface="+mn-lt"/>
              </a:rPr>
              <a:t>Permitted in Both W-2 and W-4</a:t>
            </a:r>
            <a:br>
              <a:rPr lang="en-US" sz="3200" b="1" dirty="0" smtClean="0">
                <a:solidFill>
                  <a:prstClr val="black"/>
                </a:solidFill>
                <a:latin typeface="+mn-lt"/>
              </a:rPr>
            </a:br>
            <a:endParaRPr lang="en-US" sz="3200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1159638-970F-41A0-8827-0DEB27E736E4}"/>
              </a:ext>
            </a:extLst>
          </p:cNvPr>
          <p:cNvSpPr txBox="1"/>
          <p:nvPr/>
        </p:nvSpPr>
        <p:spPr>
          <a:xfrm>
            <a:off x="1207232" y="1468884"/>
            <a:ext cx="9808598" cy="51347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35350" lvl="0" indent="-3435350">
              <a:lnSpc>
                <a:spcPct val="90000"/>
              </a:lnSpc>
              <a:spcBef>
                <a:spcPts val="1000"/>
              </a:spcBef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3435350" lvl="0" indent="-3435350">
              <a:lnSpc>
                <a:spcPct val="90000"/>
              </a:lnSpc>
              <a:spcBef>
                <a:spcPts val="1000"/>
              </a:spcBef>
            </a:pPr>
            <a:r>
              <a:rPr lang="en-US" sz="2400" dirty="0" smtClean="0">
                <a:solidFill>
                  <a:prstClr val="black"/>
                </a:solidFill>
              </a:rPr>
              <a:t>  </a:t>
            </a:r>
            <a:r>
              <a:rPr lang="en-US" sz="3200" b="1" dirty="0" smtClean="0">
                <a:solidFill>
                  <a:prstClr val="black"/>
                </a:solidFill>
              </a:rPr>
              <a:t>Office</a:t>
            </a:r>
            <a:r>
              <a:rPr lang="en-US" sz="3200" b="1" dirty="0">
                <a:solidFill>
                  <a:prstClr val="black"/>
                </a:solidFill>
              </a:rPr>
              <a:t>, Bank, Financial Institution	</a:t>
            </a:r>
            <a:r>
              <a:rPr lang="en-US" sz="3200" b="1" dirty="0" smtClean="0">
                <a:solidFill>
                  <a:prstClr val="black"/>
                </a:solidFill>
              </a:rPr>
              <a:t>	</a:t>
            </a:r>
          </a:p>
          <a:p>
            <a:pPr marL="3435350" lvl="0" indent="-3435350">
              <a:lnSpc>
                <a:spcPct val="90000"/>
              </a:lnSpc>
              <a:spcBef>
                <a:spcPts val="1000"/>
              </a:spcBef>
            </a:pPr>
            <a:r>
              <a:rPr lang="en-US" sz="3200" b="1" dirty="0" smtClean="0">
                <a:solidFill>
                  <a:prstClr val="black"/>
                </a:solidFill>
              </a:rPr>
              <a:t>  Retail </a:t>
            </a:r>
            <a:r>
              <a:rPr lang="en-US" sz="3200" b="1" dirty="0">
                <a:solidFill>
                  <a:prstClr val="black"/>
                </a:solidFill>
              </a:rPr>
              <a:t>Store / Service		               </a:t>
            </a:r>
            <a:endParaRPr lang="en-US" sz="3200" b="1" dirty="0" smtClean="0">
              <a:solidFill>
                <a:prstClr val="black"/>
              </a:solidFill>
            </a:endParaRPr>
          </a:p>
          <a:p>
            <a:pPr marL="3435350" lvl="0" indent="-3435350">
              <a:lnSpc>
                <a:spcPct val="90000"/>
              </a:lnSpc>
              <a:spcBef>
                <a:spcPts val="1000"/>
              </a:spcBef>
            </a:pPr>
            <a:r>
              <a:rPr lang="en-US" sz="3200" b="1" dirty="0" smtClean="0"/>
              <a:t>  Restaurant </a:t>
            </a:r>
            <a:r>
              <a:rPr lang="en-US" sz="3200" b="1" dirty="0"/>
              <a:t>/ Lunchroom	</a:t>
            </a:r>
            <a:r>
              <a:rPr lang="en-US" sz="3200" b="1" dirty="0" smtClean="0"/>
              <a:t>			</a:t>
            </a:r>
          </a:p>
          <a:p>
            <a:pPr marL="3435350" lvl="0" indent="-3435350">
              <a:lnSpc>
                <a:spcPct val="90000"/>
              </a:lnSpc>
              <a:spcBef>
                <a:spcPts val="1000"/>
              </a:spcBef>
            </a:pPr>
            <a:r>
              <a:rPr lang="en-US" sz="3200" b="1" dirty="0" smtClean="0"/>
              <a:t>  Commercial </a:t>
            </a:r>
            <a:r>
              <a:rPr lang="en-US" sz="3200" b="1" dirty="0"/>
              <a:t>Marine Use	</a:t>
            </a:r>
            <a:endParaRPr lang="en-US" sz="3200" b="1" dirty="0" smtClean="0"/>
          </a:p>
          <a:p>
            <a:pPr marL="3435350" lvl="0" indent="-3435350">
              <a:lnSpc>
                <a:spcPct val="90000"/>
              </a:lnSpc>
              <a:spcBef>
                <a:spcPts val="1000"/>
              </a:spcBef>
            </a:pPr>
            <a:r>
              <a:rPr lang="en-US" sz="3200" b="1" dirty="0" smtClean="0"/>
              <a:t>  Group </a:t>
            </a:r>
            <a:r>
              <a:rPr lang="en-US" sz="3200" b="1" dirty="0"/>
              <a:t>Day Care Home / Day Care Center       </a:t>
            </a:r>
            <a:endParaRPr lang="en-US" sz="3200" b="1" dirty="0" smtClean="0"/>
          </a:p>
          <a:p>
            <a:pPr marL="3435350" lvl="0" indent="-3435350">
              <a:lnSpc>
                <a:spcPct val="90000"/>
              </a:lnSpc>
              <a:spcBef>
                <a:spcPts val="1000"/>
              </a:spcBef>
            </a:pPr>
            <a:r>
              <a:rPr lang="en-US" sz="3200" b="1" dirty="0" smtClean="0"/>
              <a:t>  Commercial </a:t>
            </a:r>
            <a:r>
              <a:rPr lang="en-US" sz="3200" b="1" dirty="0"/>
              <a:t>Recreation (W-4 excludes arcades/games) </a:t>
            </a:r>
          </a:p>
          <a:p>
            <a:pPr marL="3435350" indent="-3435350">
              <a:lnSpc>
                <a:spcPct val="90000"/>
              </a:lnSpc>
              <a:spcBef>
                <a:spcPts val="1000"/>
              </a:spcBef>
            </a:pPr>
            <a:r>
              <a:rPr lang="en-US" sz="3200" b="1" dirty="0" smtClean="0"/>
              <a:t>  Public </a:t>
            </a:r>
            <a:r>
              <a:rPr lang="en-US" sz="3200" b="1" dirty="0"/>
              <a:t>Service Use 	</a:t>
            </a:r>
            <a:r>
              <a:rPr lang="en-US" sz="3200" b="1" dirty="0" smtClean="0"/>
              <a:t>		</a:t>
            </a:r>
          </a:p>
          <a:p>
            <a:pPr marL="3435350" indent="-3435350">
              <a:lnSpc>
                <a:spcPct val="90000"/>
              </a:lnSpc>
              <a:spcBef>
                <a:spcPts val="1000"/>
              </a:spcBef>
            </a:pPr>
            <a:r>
              <a:rPr lang="en-US" sz="3200" b="1" dirty="0" smtClean="0"/>
              <a:t>  Sign </a:t>
            </a:r>
            <a:r>
              <a:rPr lang="en-US" sz="3200" b="1" dirty="0"/>
              <a:t>(other than billboard)	</a:t>
            </a:r>
            <a:r>
              <a:rPr lang="en-US" sz="3200" dirty="0"/>
              <a:t>				</a:t>
            </a:r>
            <a:r>
              <a:rPr lang="en-US" sz="1400" dirty="0"/>
              <a:t>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34B9B2-B62B-4804-A1DE-4FF24FB2F7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0784" y="1239708"/>
            <a:ext cx="5514203" cy="5214556"/>
          </a:xfrm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W-2</a:t>
            </a:r>
          </a:p>
          <a:p>
            <a:endParaRPr lang="en-US" dirty="0"/>
          </a:p>
          <a:p>
            <a:r>
              <a:rPr lang="en-US" b="1" dirty="0"/>
              <a:t>Height</a:t>
            </a:r>
            <a:r>
              <a:rPr lang="en-US" dirty="0"/>
              <a:t>:  		6 stories / 72 feet</a:t>
            </a:r>
          </a:p>
          <a:p>
            <a:r>
              <a:rPr lang="en-US" b="1" dirty="0" err="1"/>
              <a:t>Bldg</a:t>
            </a:r>
            <a:r>
              <a:rPr lang="en-US" b="1" dirty="0"/>
              <a:t> Setback</a:t>
            </a:r>
            <a:r>
              <a:rPr lang="en-US" dirty="0"/>
              <a:t>:	30 - 50 feet</a:t>
            </a:r>
          </a:p>
          <a:p>
            <a:r>
              <a:rPr lang="en-US" b="1" dirty="0"/>
              <a:t>FAR</a:t>
            </a:r>
            <a:r>
              <a:rPr lang="en-US" dirty="0"/>
              <a:t>:			All Uses  2.0</a:t>
            </a:r>
          </a:p>
          <a:p>
            <a:endParaRPr lang="en-US" b="1" dirty="0"/>
          </a:p>
          <a:p>
            <a:r>
              <a:rPr lang="en-US" b="1" dirty="0"/>
              <a:t>Building Coverage Ratio</a:t>
            </a:r>
            <a:r>
              <a:rPr lang="en-US" dirty="0"/>
              <a:t>:  0.60</a:t>
            </a:r>
          </a:p>
          <a:p>
            <a:r>
              <a:rPr lang="en-US" b="1" dirty="0"/>
              <a:t>Subject to Waterfront </a:t>
            </a:r>
            <a:r>
              <a:rPr lang="en-US" b="1" dirty="0" smtClean="0"/>
              <a:t>Development Review Process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C27AB80-044D-4C33-9BE0-9CC984D1F2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6402" y="1229075"/>
            <a:ext cx="5637256" cy="5214556"/>
          </a:xfrm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W-4</a:t>
            </a:r>
          </a:p>
          <a:p>
            <a:endParaRPr lang="en-US" dirty="0"/>
          </a:p>
          <a:p>
            <a:r>
              <a:rPr lang="en-US" b="1" dirty="0"/>
              <a:t>Height</a:t>
            </a:r>
            <a:r>
              <a:rPr lang="en-US" dirty="0"/>
              <a:t>:  	      	6 stories / 72 feet</a:t>
            </a:r>
          </a:p>
          <a:p>
            <a:r>
              <a:rPr lang="en-US" b="1" dirty="0" err="1"/>
              <a:t>Bldg</a:t>
            </a:r>
            <a:r>
              <a:rPr lang="en-US" b="1" dirty="0"/>
              <a:t> Setback</a:t>
            </a:r>
            <a:r>
              <a:rPr lang="en-US" dirty="0"/>
              <a:t>:	30 - 50 feet</a:t>
            </a:r>
          </a:p>
          <a:p>
            <a:r>
              <a:rPr lang="en-US" b="1" dirty="0"/>
              <a:t>FAR</a:t>
            </a:r>
            <a:r>
              <a:rPr lang="en-US" dirty="0"/>
              <a:t>:	  Residential	0.8 – 2.0</a:t>
            </a:r>
          </a:p>
          <a:p>
            <a:pPr marL="0" indent="0">
              <a:buNone/>
            </a:pPr>
            <a:r>
              <a:rPr lang="en-US" dirty="0"/>
              <a:t>	  All Other 	2.0</a:t>
            </a:r>
          </a:p>
          <a:p>
            <a:r>
              <a:rPr lang="en-US" b="1" dirty="0"/>
              <a:t>Building Coverage Ratio</a:t>
            </a:r>
            <a:r>
              <a:rPr lang="en-US" dirty="0"/>
              <a:t>:  0.4 to 0.5 </a:t>
            </a:r>
          </a:p>
          <a:p>
            <a:r>
              <a:rPr lang="en-US" b="1" dirty="0"/>
              <a:t>Subject to Waterfront </a:t>
            </a:r>
            <a:r>
              <a:rPr lang="en-US" b="1" dirty="0" smtClean="0"/>
              <a:t>Development Review Process</a:t>
            </a:r>
            <a:endParaRPr lang="en-US" b="1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08AA50D-5E04-4232-9E90-BDD6322053BC}"/>
              </a:ext>
            </a:extLst>
          </p:cNvPr>
          <p:cNvSpPr txBox="1"/>
          <p:nvPr/>
        </p:nvSpPr>
        <p:spPr>
          <a:xfrm>
            <a:off x="159485" y="379781"/>
            <a:ext cx="3646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Zoning Regulations</a:t>
            </a:r>
          </a:p>
        </p:txBody>
      </p:sp>
    </p:spTree>
    <p:extLst>
      <p:ext uri="{BB962C8B-B14F-4D97-AF65-F5344CB8AC3E}">
        <p14:creationId xmlns:p14="http://schemas.microsoft.com/office/powerpoint/2010/main" xmlns="" val="50077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453F45C-3AAF-45D5-B2CD-BABA45AE38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29" r="5745" b="3560"/>
          <a:stretch/>
        </p:blipFill>
        <p:spPr>
          <a:xfrm>
            <a:off x="429089" y="198968"/>
            <a:ext cx="5633496" cy="6360456"/>
          </a:xfrm>
          <a:ln w="381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487761" y="1897232"/>
            <a:ext cx="5255862" cy="464742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sz="2000" b="1" dirty="0" smtClean="0"/>
          </a:p>
          <a:p>
            <a:pPr>
              <a:buFont typeface="Wingdings" pitchFamily="2" charset="2"/>
              <a:buChar char="ü"/>
            </a:pPr>
            <a:r>
              <a:rPr lang="en-US" sz="3200" b="1" dirty="0" smtClean="0"/>
              <a:t>  Multi-Family Residential</a:t>
            </a:r>
          </a:p>
          <a:p>
            <a:pPr>
              <a:buFont typeface="Wingdings" pitchFamily="2" charset="2"/>
              <a:buChar char="ü"/>
            </a:pPr>
            <a:r>
              <a:rPr lang="en-US" sz="3200" b="1" dirty="0" smtClean="0"/>
              <a:t> Commercial Retail/Services</a:t>
            </a:r>
          </a:p>
          <a:p>
            <a:pPr>
              <a:buFont typeface="Wingdings" pitchFamily="2" charset="2"/>
              <a:buChar char="ü"/>
            </a:pPr>
            <a:r>
              <a:rPr lang="en-US" sz="3200" b="1" dirty="0" smtClean="0"/>
              <a:t> Offices </a:t>
            </a:r>
          </a:p>
          <a:p>
            <a:pPr>
              <a:buFont typeface="Wingdings" pitchFamily="2" charset="2"/>
              <a:buChar char="ü"/>
            </a:pPr>
            <a:r>
              <a:rPr lang="en-US" sz="3200" b="1" dirty="0" smtClean="0"/>
              <a:t> Financial Institutions</a:t>
            </a:r>
          </a:p>
          <a:p>
            <a:pPr>
              <a:buFont typeface="Wingdings" pitchFamily="2" charset="2"/>
              <a:buChar char="ü"/>
            </a:pPr>
            <a:r>
              <a:rPr lang="en-US" sz="3200" b="1" dirty="0" smtClean="0"/>
              <a:t> Restaurants</a:t>
            </a:r>
          </a:p>
          <a:p>
            <a:pPr>
              <a:buFont typeface="Wingdings" pitchFamily="2" charset="2"/>
              <a:buChar char="ü"/>
            </a:pPr>
            <a:r>
              <a:rPr lang="en-US" sz="3200" b="1" dirty="0" smtClean="0"/>
              <a:t> Hotels</a:t>
            </a:r>
          </a:p>
          <a:p>
            <a:pPr>
              <a:buFont typeface="Wingdings" pitchFamily="2" charset="2"/>
              <a:buChar char="ü"/>
            </a:pPr>
            <a:r>
              <a:rPr lang="en-US" sz="3200" b="1" dirty="0" smtClean="0"/>
              <a:t> Museums</a:t>
            </a:r>
          </a:p>
          <a:p>
            <a:pPr>
              <a:buFont typeface="Wingdings" pitchFamily="2" charset="2"/>
              <a:buChar char="ü"/>
            </a:pPr>
            <a:r>
              <a:rPr lang="en-US" sz="3200" b="1" dirty="0" smtClean="0"/>
              <a:t> Commercial Recreation</a:t>
            </a:r>
            <a:endParaRPr lang="en-US" sz="2000" b="1" dirty="0" smtClean="0"/>
          </a:p>
          <a:p>
            <a:pPr>
              <a:buFont typeface="Wingdings" pitchFamily="2" charset="2"/>
              <a:buChar char="ü"/>
            </a:pP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402933" y="628177"/>
            <a:ext cx="55611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Land Uses </a:t>
            </a:r>
          </a:p>
          <a:p>
            <a:r>
              <a:rPr lang="en-US" sz="3200" b="1" dirty="0" smtClean="0"/>
              <a:t>in the Surrounding W-4 District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157305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xmlns="" id="{351DD885-9EBA-4480-8F70-1EEE794A7D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4384" y="166486"/>
            <a:ext cx="7784155" cy="6514604"/>
          </a:xfrm>
          <a:solidFill>
            <a:schemeClr val="bg1"/>
          </a:solidFill>
          <a:ln>
            <a:noFill/>
          </a:ln>
        </p:spPr>
      </p:pic>
      <p:pic>
        <p:nvPicPr>
          <p:cNvPr id="6" name="Picture 5" descr="A sign on the side of a road&#10;&#10;Description automatically generated">
            <a:extLst>
              <a:ext uri="{FF2B5EF4-FFF2-40B4-BE49-F238E27FC236}">
                <a16:creationId xmlns:a16="http://schemas.microsoft.com/office/drawing/2014/main" xmlns="" id="{5B80AED3-D3AF-41BA-95B5-79925CC1B0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55" t="14779" r="11499" b="13236"/>
          <a:stretch/>
        </p:blipFill>
        <p:spPr>
          <a:xfrm>
            <a:off x="1106243" y="1977013"/>
            <a:ext cx="2680348" cy="12727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377D4A19-A5BF-4938-8510-B668CC9E0A4D}"/>
              </a:ext>
            </a:extLst>
          </p:cNvPr>
          <p:cNvCxnSpPr/>
          <p:nvPr/>
        </p:nvCxnSpPr>
        <p:spPr>
          <a:xfrm flipH="1" flipV="1">
            <a:off x="3027405" y="2199503"/>
            <a:ext cx="345990" cy="1729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n empty street in a city&#10;&#10;Description automatically generated">
            <a:extLst>
              <a:ext uri="{FF2B5EF4-FFF2-40B4-BE49-F238E27FC236}">
                <a16:creationId xmlns:a16="http://schemas.microsoft.com/office/drawing/2014/main" xmlns="" id="{E414085C-FF3F-4035-A0E0-CF42B884EC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04671" y="2372497"/>
            <a:ext cx="3118000" cy="17545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6" name="Picture 15" descr="A picture containing outdoor, road, grass, street&#10;&#10;Description automatically generated">
            <a:extLst>
              <a:ext uri="{FF2B5EF4-FFF2-40B4-BE49-F238E27FC236}">
                <a16:creationId xmlns:a16="http://schemas.microsoft.com/office/drawing/2014/main" xmlns="" id="{67DF5AC2-1D48-4D7F-BF16-FA1ACA9E1F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00316" y="4892781"/>
            <a:ext cx="2922355" cy="14402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8" name="Picture 17" descr="A traffic light sitting on the side of a road&#10;&#10;Description automatically generated">
            <a:extLst>
              <a:ext uri="{FF2B5EF4-FFF2-40B4-BE49-F238E27FC236}">
                <a16:creationId xmlns:a16="http://schemas.microsoft.com/office/drawing/2014/main" xmlns="" id="{F4BEA0A9-6B1F-4974-B878-08BC79C1E4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414" y="4225620"/>
            <a:ext cx="3195178" cy="169426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F4ED6529-9CB1-41A7-A7CD-D101EB6FCF5E}"/>
              </a:ext>
            </a:extLst>
          </p:cNvPr>
          <p:cNvCxnSpPr/>
          <p:nvPr/>
        </p:nvCxnSpPr>
        <p:spPr>
          <a:xfrm>
            <a:off x="3786591" y="2613386"/>
            <a:ext cx="2638923" cy="81040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8FD2285F-C1DA-45B2-B1C1-CF9D7434EB47}"/>
              </a:ext>
            </a:extLst>
          </p:cNvPr>
          <p:cNvCxnSpPr/>
          <p:nvPr/>
        </p:nvCxnSpPr>
        <p:spPr>
          <a:xfrm flipV="1">
            <a:off x="3786591" y="4892781"/>
            <a:ext cx="2309409" cy="17997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16EB6A31-5735-4C5D-8754-9029E7F86B98}"/>
              </a:ext>
            </a:extLst>
          </p:cNvPr>
          <p:cNvCxnSpPr/>
          <p:nvPr/>
        </p:nvCxnSpPr>
        <p:spPr>
          <a:xfrm flipH="1">
            <a:off x="7228703" y="3249759"/>
            <a:ext cx="1475968" cy="8772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6A10F3C9-2ABA-4B90-A515-1F2A086BC678}"/>
              </a:ext>
            </a:extLst>
          </p:cNvPr>
          <p:cNvCxnSpPr>
            <a:endCxn id="16" idx="1"/>
          </p:cNvCxnSpPr>
          <p:nvPr/>
        </p:nvCxnSpPr>
        <p:spPr>
          <a:xfrm>
            <a:off x="7525265" y="5511114"/>
            <a:ext cx="1375051" cy="10179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B48957F-E2A1-4CD9-BCA5-F73BD567A197}"/>
              </a:ext>
            </a:extLst>
          </p:cNvPr>
          <p:cNvSpPr/>
          <p:nvPr/>
        </p:nvSpPr>
        <p:spPr>
          <a:xfrm>
            <a:off x="7059769" y="531378"/>
            <a:ext cx="2806994" cy="129717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88825" y="3296093"/>
            <a:ext cx="23478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City Operations Center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78457" y="5975488"/>
            <a:ext cx="1437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Penn Cinema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0600660" y="4178587"/>
            <a:ext cx="13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Harlan Flats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9696873" y="6368904"/>
            <a:ext cx="228601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Vacant Office Building</a:t>
            </a:r>
            <a:endParaRPr lang="en-US" b="1" dirty="0"/>
          </a:p>
        </p:txBody>
      </p:sp>
      <p:sp>
        <p:nvSpPr>
          <p:cNvPr id="24" name="Rectangle 23"/>
          <p:cNvSpPr/>
          <p:nvPr/>
        </p:nvSpPr>
        <p:spPr>
          <a:xfrm>
            <a:off x="9664995" y="584791"/>
            <a:ext cx="148856" cy="925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123814" y="1711842"/>
            <a:ext cx="2615609" cy="95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121565" y="602425"/>
            <a:ext cx="268941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Existing Land Use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North of Beech St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901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xmlns="" id="{D1E85714-567C-42C2-B177-D4AAB50A8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89" t="9779" r="963"/>
          <a:stretch>
            <a:fillRect/>
          </a:stretch>
        </p:blipFill>
        <p:spPr>
          <a:xfrm>
            <a:off x="884097" y="594947"/>
            <a:ext cx="10459686" cy="5806902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49913BB-265C-4A21-BAFD-C4BB5571966D}"/>
              </a:ext>
            </a:extLst>
          </p:cNvPr>
          <p:cNvSpPr/>
          <p:nvPr/>
        </p:nvSpPr>
        <p:spPr>
          <a:xfrm>
            <a:off x="7441966" y="580913"/>
            <a:ext cx="3977152" cy="22025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121656" y="1063256"/>
            <a:ext cx="276446" cy="574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6440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, map&#10;&#10;Description automatically generated">
            <a:extLst>
              <a:ext uri="{FF2B5EF4-FFF2-40B4-BE49-F238E27FC236}">
                <a16:creationId xmlns:a16="http://schemas.microsoft.com/office/drawing/2014/main" xmlns="" id="{38932EE8-6429-421F-8171-B31E793A1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2698" y="87428"/>
            <a:ext cx="7224874" cy="6682671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DFEC145-E06D-4653-8829-37C5449958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96839" y="1798667"/>
            <a:ext cx="2327195" cy="2095808"/>
          </a:xfrm>
          <a:prstGeom prst="rect">
            <a:avLst/>
          </a:prstGeom>
        </p:spPr>
      </p:pic>
      <p:pic>
        <p:nvPicPr>
          <p:cNvPr id="3" name="Picture 2" descr="A car parked on a city street&#10;&#10;Description automatically generated">
            <a:extLst>
              <a:ext uri="{FF2B5EF4-FFF2-40B4-BE49-F238E27FC236}">
                <a16:creationId xmlns:a16="http://schemas.microsoft.com/office/drawing/2014/main" xmlns="" id="{0986BB54-4189-4CDD-A8D3-C230ABD75B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5139" y="260300"/>
            <a:ext cx="2683089" cy="173118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 descr="A picture containing outdoor, building, road, street&#10;&#10;Description automatically generated">
            <a:extLst>
              <a:ext uri="{FF2B5EF4-FFF2-40B4-BE49-F238E27FC236}">
                <a16:creationId xmlns:a16="http://schemas.microsoft.com/office/drawing/2014/main" xmlns="" id="{8A3B9E3F-FCE2-4EB2-AC51-36AC7BAA32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415" y="2519914"/>
            <a:ext cx="2748535" cy="17539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 descr="A car parked in a parking lot&#10;&#10;Description automatically generated">
            <a:extLst>
              <a:ext uri="{FF2B5EF4-FFF2-40B4-BE49-F238E27FC236}">
                <a16:creationId xmlns:a16="http://schemas.microsoft.com/office/drawing/2014/main" xmlns="" id="{5691CA17-473A-41FE-87E0-595DA6AB72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54139" y="4445207"/>
            <a:ext cx="2916887" cy="156008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 descr="A sign on the side of a building&#10;&#10;Description automatically generated">
            <a:extLst>
              <a:ext uri="{FF2B5EF4-FFF2-40B4-BE49-F238E27FC236}">
                <a16:creationId xmlns:a16="http://schemas.microsoft.com/office/drawing/2014/main" xmlns="" id="{FA359405-D07E-4C61-85F6-BCFD00B1AF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6169" y="4764955"/>
            <a:ext cx="3241149" cy="173118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21BAB0E-03FE-4F54-BD3D-2CAB8F98BA0A}"/>
              </a:ext>
            </a:extLst>
          </p:cNvPr>
          <p:cNvSpPr/>
          <p:nvPr/>
        </p:nvSpPr>
        <p:spPr>
          <a:xfrm>
            <a:off x="7508839" y="292074"/>
            <a:ext cx="2667896" cy="121762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BAB2B413-4749-4DB6-96C3-8BAB6EC5906F}"/>
              </a:ext>
            </a:extLst>
          </p:cNvPr>
          <p:cNvCxnSpPr/>
          <p:nvPr/>
        </p:nvCxnSpPr>
        <p:spPr>
          <a:xfrm flipH="1" flipV="1">
            <a:off x="2187146" y="1075038"/>
            <a:ext cx="111211" cy="3275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394B1AA3-C2EC-4F6A-9E8B-974A13A71B7A}"/>
              </a:ext>
            </a:extLst>
          </p:cNvPr>
          <p:cNvCxnSpPr/>
          <p:nvPr/>
        </p:nvCxnSpPr>
        <p:spPr>
          <a:xfrm>
            <a:off x="3458228" y="1075038"/>
            <a:ext cx="2893145" cy="9589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10C78A39-2B9A-4C20-84DF-59A92C27D7C4}"/>
              </a:ext>
            </a:extLst>
          </p:cNvPr>
          <p:cNvCxnSpPr/>
          <p:nvPr/>
        </p:nvCxnSpPr>
        <p:spPr>
          <a:xfrm flipV="1">
            <a:off x="3194483" y="2656703"/>
            <a:ext cx="1908858" cy="7720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00D32485-7D4D-491F-ABF3-EC13D68C22FA}"/>
              </a:ext>
            </a:extLst>
          </p:cNvPr>
          <p:cNvCxnSpPr/>
          <p:nvPr/>
        </p:nvCxnSpPr>
        <p:spPr>
          <a:xfrm flipV="1">
            <a:off x="3987209" y="3021628"/>
            <a:ext cx="2641765" cy="260299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CCBFDD3C-8120-49B7-ADB4-B7394A701232}"/>
              </a:ext>
            </a:extLst>
          </p:cNvPr>
          <p:cNvCxnSpPr>
            <a:stCxn id="6" idx="1"/>
          </p:cNvCxnSpPr>
          <p:nvPr/>
        </p:nvCxnSpPr>
        <p:spPr>
          <a:xfrm flipH="1">
            <a:off x="6996223" y="2846571"/>
            <a:ext cx="2300616" cy="72596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5F5C4B0E-8A79-4741-A633-62D67562F64F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7444292" y="5225250"/>
            <a:ext cx="1209847" cy="1428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37950" y="2020185"/>
            <a:ext cx="158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Office Building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76437" y="4306184"/>
            <a:ext cx="2738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Frawley</a:t>
            </a:r>
            <a:r>
              <a:rPr lang="en-US" b="1" dirty="0" smtClean="0"/>
              <a:t> Stadium/Ball Field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42260" y="6488668"/>
            <a:ext cx="1436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Chase Center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0823956" y="3880883"/>
            <a:ext cx="90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Westin 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9856366" y="6039293"/>
            <a:ext cx="183838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Former Industrial</a:t>
            </a:r>
          </a:p>
          <a:p>
            <a:r>
              <a:rPr lang="en-US" b="1" dirty="0" smtClean="0"/>
              <a:t>Smoke Stack</a:t>
            </a:r>
            <a:endParaRPr lang="en-US" b="1" dirty="0"/>
          </a:p>
        </p:txBody>
      </p:sp>
      <p:sp>
        <p:nvSpPr>
          <p:cNvPr id="28" name="Rectangle 27"/>
          <p:cNvSpPr/>
          <p:nvPr/>
        </p:nvSpPr>
        <p:spPr>
          <a:xfrm>
            <a:off x="10005237" y="329609"/>
            <a:ext cx="148856" cy="818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560625" y="1376979"/>
            <a:ext cx="2605351" cy="100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616414" y="322727"/>
            <a:ext cx="252804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</a:rPr>
              <a:t>Existing Land Use</a:t>
            </a:r>
          </a:p>
          <a:p>
            <a:r>
              <a:rPr lang="en-US" sz="2200" b="1" dirty="0" smtClean="0">
                <a:solidFill>
                  <a:srgbClr val="FF0000"/>
                </a:solidFill>
              </a:rPr>
              <a:t>South of </a:t>
            </a:r>
            <a:r>
              <a:rPr lang="en-US" sz="2200" b="1" dirty="0" err="1" smtClean="0">
                <a:solidFill>
                  <a:srgbClr val="FF0000"/>
                </a:solidFill>
              </a:rPr>
              <a:t>Frawley</a:t>
            </a:r>
            <a:r>
              <a:rPr lang="en-US" sz="2200" b="1" dirty="0" smtClean="0">
                <a:solidFill>
                  <a:srgbClr val="FF0000"/>
                </a:solidFill>
              </a:rPr>
              <a:t> Dr.</a:t>
            </a:r>
            <a:endParaRPr lang="en-US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593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01CA33-8BCE-4451-8B30-BD184F16A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83" y="1450902"/>
            <a:ext cx="11844673" cy="4258781"/>
          </a:xfrm>
          <a:ln w="38100">
            <a:solidFill>
              <a:schemeClr val="tx1"/>
            </a:solidFill>
          </a:ln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en-US" dirty="0"/>
          </a:p>
          <a:p>
            <a:endParaRPr lang="en-US" sz="9600" b="1" dirty="0"/>
          </a:p>
          <a:p>
            <a:pPr>
              <a:buFont typeface="Wingdings" pitchFamily="2" charset="2"/>
              <a:buChar char="ü"/>
            </a:pPr>
            <a:r>
              <a:rPr lang="en-US" sz="11200" b="1" u="sng" dirty="0"/>
              <a:t>No Negative </a:t>
            </a:r>
            <a:r>
              <a:rPr lang="en-US" sz="11200" b="1" u="sng" dirty="0" smtClean="0"/>
              <a:t>Land Use Impacts </a:t>
            </a:r>
            <a:r>
              <a:rPr lang="en-US" sz="11200" b="1" u="sng" dirty="0"/>
              <a:t>from </a:t>
            </a:r>
            <a:r>
              <a:rPr lang="en-US" sz="11200" b="1" u="sng" dirty="0" smtClean="0"/>
              <a:t>Rezoning Action</a:t>
            </a:r>
            <a:endParaRPr lang="en-US" sz="11200" b="1" u="sng" dirty="0"/>
          </a:p>
          <a:p>
            <a:endParaRPr lang="en-US" sz="9600" b="1" dirty="0"/>
          </a:p>
          <a:p>
            <a:pPr lvl="1"/>
            <a:r>
              <a:rPr lang="en-US" sz="9200" b="1" dirty="0"/>
              <a:t> All Uses (except Westin Hotel) Remain Matter-of-Right  </a:t>
            </a:r>
          </a:p>
          <a:p>
            <a:endParaRPr lang="en-US" sz="9600" b="1" dirty="0"/>
          </a:p>
          <a:p>
            <a:pPr lvl="1"/>
            <a:r>
              <a:rPr lang="en-US" sz="9200" b="1" dirty="0"/>
              <a:t> Current ZBA Approved Use </a:t>
            </a:r>
            <a:r>
              <a:rPr lang="en-US" sz="9200" b="1" dirty="0" smtClean="0"/>
              <a:t>(Westin Hotel) converts </a:t>
            </a:r>
            <a:r>
              <a:rPr lang="en-US" sz="9200" b="1" dirty="0"/>
              <a:t>to Matter-of-Right in W-4 </a:t>
            </a:r>
            <a:r>
              <a:rPr lang="en-US" sz="9200" b="1" dirty="0" smtClean="0"/>
              <a:t> </a:t>
            </a:r>
            <a:endParaRPr lang="en-US" sz="9200" b="1" dirty="0"/>
          </a:p>
          <a:p>
            <a:endParaRPr lang="en-US" sz="9600" b="1" dirty="0"/>
          </a:p>
          <a:p>
            <a:pPr lvl="1"/>
            <a:r>
              <a:rPr lang="en-US" sz="9200" b="1" dirty="0"/>
              <a:t> Split W-2/W-4 Zone Condition is eliminated </a:t>
            </a:r>
            <a:r>
              <a:rPr lang="en-US" sz="9200" b="1" dirty="0" smtClean="0"/>
              <a:t>for two parcels (Harlan </a:t>
            </a:r>
            <a:r>
              <a:rPr lang="en-US" sz="9200" b="1" dirty="0"/>
              <a:t>Flats, Vacant Building) 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sz="9600" b="1" dirty="0"/>
          </a:p>
          <a:p>
            <a:pPr>
              <a:buFont typeface="Wingdings" pitchFamily="2" charset="2"/>
              <a:buChar char="ü"/>
            </a:pPr>
            <a:r>
              <a:rPr lang="en-US" sz="11200" b="1" u="sng" dirty="0"/>
              <a:t>All </a:t>
            </a:r>
            <a:r>
              <a:rPr lang="en-US" sz="11200" b="1" u="sng" dirty="0" smtClean="0"/>
              <a:t>Future Development </a:t>
            </a:r>
            <a:r>
              <a:rPr lang="en-US" sz="11200" b="1" u="sng" dirty="0"/>
              <a:t>must conform to W-4 Regulations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431" y="520990"/>
            <a:ext cx="4712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Rezoning Impact Summary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58823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7952" y="1211359"/>
            <a:ext cx="10991672" cy="538609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lvl="1">
              <a:buFont typeface="Wingdings" pitchFamily="2" charset="2"/>
              <a:buChar char="ü"/>
            </a:pPr>
            <a:r>
              <a:rPr lang="en-US" sz="2400" b="1" dirty="0" smtClean="0"/>
              <a:t>Outreach</a:t>
            </a:r>
            <a:r>
              <a:rPr lang="en-US" sz="2400" dirty="0" smtClean="0"/>
              <a:t>		August 31	    Council Briefing</a:t>
            </a:r>
          </a:p>
          <a:p>
            <a:r>
              <a:rPr lang="en-US" sz="2400" dirty="0" smtClean="0"/>
              <a:t>				September 23	    Property Owner Meeting</a:t>
            </a:r>
          </a:p>
          <a:p>
            <a:endParaRPr lang="en-US" sz="2400" dirty="0" smtClean="0"/>
          </a:p>
          <a:p>
            <a:pPr lvl="1">
              <a:buFont typeface="Wingdings" pitchFamily="2" charset="2"/>
              <a:buChar char="ü"/>
            </a:pPr>
            <a:r>
              <a:rPr lang="en-US" sz="2400" b="1" dirty="0" smtClean="0"/>
              <a:t>CPC Action	 	</a:t>
            </a:r>
            <a:r>
              <a:rPr lang="en-US" sz="2400" dirty="0" smtClean="0"/>
              <a:t>October 5-12	    Public Notice, Agenda, Legal Notice </a:t>
            </a:r>
          </a:p>
          <a:p>
            <a:pPr lvl="8"/>
            <a:r>
              <a:rPr lang="en-US" sz="2400" dirty="0" smtClean="0"/>
              <a:t>October 20	    Planning Commission Public Hearing</a:t>
            </a:r>
          </a:p>
          <a:p>
            <a:pPr lvl="8"/>
            <a:r>
              <a:rPr lang="en-US" sz="2400" b="1" dirty="0" smtClean="0"/>
              <a:t>		    CPC Resolution 18-20 Approved</a:t>
            </a:r>
          </a:p>
          <a:p>
            <a:pPr lvl="8"/>
            <a:endParaRPr lang="en-US" sz="2400" b="1" dirty="0" smtClean="0"/>
          </a:p>
          <a:p>
            <a:pPr lvl="1">
              <a:buFont typeface="Wingdings" pitchFamily="2" charset="2"/>
              <a:buChar char="ü"/>
            </a:pPr>
            <a:r>
              <a:rPr lang="en-US" sz="2400" b="1" dirty="0" smtClean="0"/>
              <a:t>Legislation 		</a:t>
            </a:r>
            <a:r>
              <a:rPr lang="en-US" sz="2400" dirty="0" smtClean="0"/>
              <a:t>September </a:t>
            </a:r>
            <a:r>
              <a:rPr lang="en-US" sz="2400" dirty="0"/>
              <a:t>17	</a:t>
            </a:r>
            <a:r>
              <a:rPr lang="en-US" sz="2400" dirty="0" smtClean="0"/>
              <a:t>    Ordinance 20-044 Introduced</a:t>
            </a:r>
            <a:endParaRPr lang="en-US" sz="2400" dirty="0"/>
          </a:p>
          <a:p>
            <a:pPr lvl="4"/>
            <a:r>
              <a:rPr lang="en-US" sz="2400" dirty="0"/>
              <a:t>		    	</a:t>
            </a:r>
            <a:r>
              <a:rPr lang="en-US" sz="2400" dirty="0" smtClean="0"/>
              <a:t>	    Council Public Hearing Scheduled </a:t>
            </a:r>
          </a:p>
          <a:p>
            <a:pPr lvl="4"/>
            <a:endParaRPr lang="en-US" sz="2400" dirty="0"/>
          </a:p>
          <a:p>
            <a:pPr lvl="4"/>
            <a:r>
              <a:rPr lang="en-US" sz="2400" dirty="0"/>
              <a:t>    </a:t>
            </a:r>
            <a:r>
              <a:rPr lang="en-US" sz="2400" dirty="0" smtClean="0"/>
              <a:t>		November 12 </a:t>
            </a:r>
            <a:r>
              <a:rPr lang="en-US" sz="2400" dirty="0"/>
              <a:t>	</a:t>
            </a:r>
            <a:r>
              <a:rPr lang="en-US" sz="2400" dirty="0" smtClean="0"/>
              <a:t>    CD&amp;UP </a:t>
            </a:r>
            <a:r>
              <a:rPr lang="en-US" sz="2400" dirty="0"/>
              <a:t>Committee Review</a:t>
            </a:r>
          </a:p>
          <a:p>
            <a:pPr lvl="4"/>
            <a:r>
              <a:rPr lang="en-US" sz="2400" dirty="0"/>
              <a:t>    </a:t>
            </a:r>
            <a:r>
              <a:rPr lang="en-US" sz="2400" dirty="0" smtClean="0"/>
              <a:t>		November </a:t>
            </a:r>
            <a:r>
              <a:rPr lang="en-US" sz="2400" dirty="0"/>
              <a:t>19    </a:t>
            </a:r>
            <a:r>
              <a:rPr lang="en-US" sz="2400" dirty="0" smtClean="0"/>
              <a:t>  Council </a:t>
            </a:r>
            <a:r>
              <a:rPr lang="en-US" sz="2400" dirty="0"/>
              <a:t>Public </a:t>
            </a:r>
            <a:r>
              <a:rPr lang="en-US" sz="2400" dirty="0" smtClean="0"/>
              <a:t>Hearing / Final Action</a:t>
            </a:r>
          </a:p>
          <a:p>
            <a:pPr lvl="4"/>
            <a:endParaRPr lang="en-US" sz="1600" dirty="0"/>
          </a:p>
          <a:p>
            <a:pPr lvl="1"/>
            <a:r>
              <a:rPr lang="en-US" sz="1600" dirty="0"/>
              <a:t>                   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1368" y="510362"/>
            <a:ext cx="67357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Outreach / Public Notice / Legislation </a:t>
            </a:r>
            <a:endParaRPr lang="en-US" sz="3200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377901" y="5454127"/>
            <a:ext cx="1011219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62238" y="571520"/>
            <a:ext cx="1808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Summary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262363" y="1349094"/>
            <a:ext cx="667862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smtClean="0"/>
              <a:t>W-2 and W-4 share similarities, including certain permitted uses, and height and building requirements.  </a:t>
            </a:r>
          </a:p>
          <a:p>
            <a:pPr>
              <a:buNone/>
            </a:pPr>
            <a:r>
              <a:rPr lang="en-US" sz="2000" dirty="0" smtClean="0"/>
              <a:t>However:</a:t>
            </a:r>
          </a:p>
          <a:p>
            <a:pPr marL="342900" indent="-342900">
              <a:buAutoNum type="arabicParenR"/>
            </a:pPr>
            <a:endParaRPr lang="en-US" sz="2000" b="1" dirty="0" smtClean="0"/>
          </a:p>
          <a:p>
            <a:pPr marL="342900" indent="-342900"/>
            <a:r>
              <a:rPr lang="en-US" sz="2000" dirty="0" smtClean="0"/>
              <a:t>	-  W-2 does </a:t>
            </a:r>
            <a:r>
              <a:rPr lang="en-US" sz="2000" b="1" dirty="0" smtClean="0"/>
              <a:t>NOT</a:t>
            </a:r>
            <a:r>
              <a:rPr lang="en-US" sz="2000" dirty="0" smtClean="0"/>
              <a:t> permit residential uses</a:t>
            </a:r>
          </a:p>
          <a:p>
            <a:pPr marL="342900" indent="-342900"/>
            <a:r>
              <a:rPr lang="en-US" sz="2000" dirty="0" smtClean="0"/>
              <a:t>	-  W-2 </a:t>
            </a:r>
            <a:r>
              <a:rPr lang="en-US" sz="2000" b="1" dirty="0" smtClean="0"/>
              <a:t>DOES</a:t>
            </a:r>
            <a:r>
              <a:rPr lang="en-US" sz="2000" dirty="0" smtClean="0"/>
              <a:t> permit manufacturing, warehousing and more</a:t>
            </a:r>
          </a:p>
          <a:p>
            <a:pPr marL="342900" indent="-342900"/>
            <a:r>
              <a:rPr lang="en-US" sz="2000" dirty="0" smtClean="0"/>
              <a:t>	    intensive uses which could potentially impact existing </a:t>
            </a:r>
          </a:p>
          <a:p>
            <a:pPr marL="342900" indent="-342900"/>
            <a:r>
              <a:rPr lang="en-US" sz="2000" dirty="0" smtClean="0"/>
              <a:t>	    and future development </a:t>
            </a:r>
          </a:p>
          <a:p>
            <a:pPr marL="342900" indent="-342900"/>
            <a:endParaRPr lang="en-US" sz="2000" b="1" dirty="0" smtClean="0"/>
          </a:p>
          <a:p>
            <a:pPr marL="342900" indent="-342900"/>
            <a:r>
              <a:rPr lang="en-US" sz="2000" dirty="0" smtClean="0"/>
              <a:t>The proposed rezoning action (Ordinance 20-44):</a:t>
            </a:r>
          </a:p>
          <a:p>
            <a:pPr marL="342900" indent="-342900"/>
            <a:endParaRPr lang="en-US" sz="2000" dirty="0" smtClean="0"/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 smtClean="0"/>
              <a:t>Expands existing W-4 district to immediate east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 smtClean="0"/>
              <a:t>Encourages compatible growth by allowing more agreeable land uses to establish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 smtClean="0"/>
              <a:t>Does not impact nature and character of the area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 smtClean="0"/>
              <a:t>Implements Wilmington 2028 Plan recommendations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F3CAC5A-F8F4-4114-B66B-409246ECEA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115" y="192814"/>
            <a:ext cx="5045336" cy="652925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 w="38100">
            <a:solidFill>
              <a:schemeClr val="tx1"/>
            </a:solidFill>
          </a:ln>
          <a:effectLst>
            <a:reflection blurRad="139700" stA="34000" endPos="65000" dist="50800" dir="5400000" sy="-100000" algn="bl" rotWithShape="0"/>
            <a:softEdge rad="5588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="" xmlns:a16="http://schemas.microsoft.com/office/drawing/2014/main" xmlns:lc="http://schemas.openxmlformats.org/drawingml/2006/lockedCanvas" id="{6C239646-1B6F-4B0A-8181-783A9F1610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3853535" y="1516829"/>
            <a:ext cx="4251464" cy="425146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AC76FCA-6317-45AA-BD1D-6C927DA0CB2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89" y="108759"/>
            <a:ext cx="5102828" cy="66040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042EF4B-2D9E-41C8-9CAB-3DAA355868CA}"/>
              </a:ext>
            </a:extLst>
          </p:cNvPr>
          <p:cNvSpPr txBox="1"/>
          <p:nvPr/>
        </p:nvSpPr>
        <p:spPr>
          <a:xfrm>
            <a:off x="5678170" y="1289798"/>
            <a:ext cx="62950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Proposal to rezone 16 parcels within the area generally bounded by Madison and </a:t>
            </a:r>
            <a:r>
              <a:rPr lang="en-US" sz="2400" b="1" dirty="0" err="1" smtClean="0"/>
              <a:t>Justison</a:t>
            </a:r>
            <a:r>
              <a:rPr lang="en-US" sz="2400" b="1" dirty="0" smtClean="0"/>
              <a:t> Streets, Amtrak Railroad Corridor, I-95 and the City’s southern boundary</a:t>
            </a:r>
          </a:p>
          <a:p>
            <a:endParaRPr lang="en-US" sz="2400" b="1" dirty="0" smtClean="0"/>
          </a:p>
          <a:p>
            <a:r>
              <a:rPr lang="en-US" sz="2400" b="1" u="sng" dirty="0" smtClean="0"/>
              <a:t>Existing Zoning</a:t>
            </a:r>
            <a:r>
              <a:rPr lang="en-US" sz="2400" b="1" dirty="0" smtClean="0"/>
              <a:t>: W-2 Waterfront Manufacturing/Commercial </a:t>
            </a:r>
          </a:p>
          <a:p>
            <a:endParaRPr lang="en-US" sz="2400" b="1" dirty="0" smtClean="0"/>
          </a:p>
          <a:p>
            <a:r>
              <a:rPr lang="en-US" sz="2400" b="1" u="sng" dirty="0" smtClean="0"/>
              <a:t>Proposed Zoning</a:t>
            </a:r>
            <a:r>
              <a:rPr lang="en-US" sz="2400" b="1" dirty="0" smtClean="0"/>
              <a:t>: W-4 Waterfront Residential/Commercial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90795" y="731520"/>
            <a:ext cx="3202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/>
              <a:t>Ordinance 20-044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83015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AC76FCA-6317-45AA-BD1D-6C927DA0CB2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9447" y="125701"/>
            <a:ext cx="5146950" cy="666111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591361" y="2786233"/>
            <a:ext cx="659218" cy="7655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356384" y="2861538"/>
            <a:ext cx="570154" cy="17212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042EF4B-2D9E-41C8-9CAB-3DAA355868CA}"/>
              </a:ext>
            </a:extLst>
          </p:cNvPr>
          <p:cNvSpPr txBox="1"/>
          <p:nvPr/>
        </p:nvSpPr>
        <p:spPr>
          <a:xfrm>
            <a:off x="5678170" y="1289798"/>
            <a:ext cx="62950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Proposal to rezone 16 parcels within the area generally bounded by Madison and </a:t>
            </a:r>
            <a:r>
              <a:rPr lang="en-US" sz="2400" b="1" dirty="0" err="1" smtClean="0"/>
              <a:t>Justison</a:t>
            </a:r>
            <a:r>
              <a:rPr lang="en-US" sz="2400" b="1" dirty="0" smtClean="0"/>
              <a:t> Streets, Amtrak Railroad Corridor, I-95 and the City’s southern boundary</a:t>
            </a:r>
          </a:p>
          <a:p>
            <a:endParaRPr lang="en-US" sz="2400" b="1" dirty="0" smtClean="0"/>
          </a:p>
          <a:p>
            <a:r>
              <a:rPr lang="en-US" sz="2400" b="1" u="sng" dirty="0" smtClean="0"/>
              <a:t>Existing Zoning</a:t>
            </a:r>
            <a:r>
              <a:rPr lang="en-US" sz="2400" b="1" dirty="0" smtClean="0"/>
              <a:t>: W-2 Waterfront Manufacturing/Commercial </a:t>
            </a:r>
          </a:p>
          <a:p>
            <a:endParaRPr lang="en-US" sz="2400" b="1" dirty="0" smtClean="0"/>
          </a:p>
          <a:p>
            <a:r>
              <a:rPr lang="en-US" sz="2400" b="1" u="sng" dirty="0" smtClean="0"/>
              <a:t>Proposed Zoning</a:t>
            </a:r>
            <a:r>
              <a:rPr lang="en-US" sz="2400" b="1" dirty="0" smtClean="0"/>
              <a:t>: W-4 Waterfront Residential/Commercial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90795" y="731520"/>
            <a:ext cx="3202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/>
              <a:t>Ordinance 20-044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83015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0832480-F2B6-4947-A021-DBF92C4C06C2}"/>
              </a:ext>
            </a:extLst>
          </p:cNvPr>
          <p:cNvSpPr txBox="1"/>
          <p:nvPr/>
        </p:nvSpPr>
        <p:spPr>
          <a:xfrm>
            <a:off x="148856" y="1446032"/>
            <a:ext cx="6655984" cy="415498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endParaRPr lang="en-US" sz="2400" b="1" dirty="0">
              <a:solidFill>
                <a:prstClr val="black"/>
              </a:solidFill>
            </a:endParaRPr>
          </a:p>
          <a:p>
            <a:pPr lvl="0"/>
            <a:r>
              <a:rPr lang="en-US" sz="2400" b="1" dirty="0" smtClean="0">
                <a:solidFill>
                  <a:prstClr val="black"/>
                </a:solidFill>
              </a:rPr>
              <a:t>	       </a:t>
            </a:r>
            <a:r>
              <a:rPr lang="en-US" sz="2400" dirty="0" smtClean="0">
                <a:solidFill>
                  <a:prstClr val="black"/>
                </a:solidFill>
              </a:rPr>
              <a:t>Beech </a:t>
            </a:r>
            <a:r>
              <a:rPr lang="en-US" sz="2400" dirty="0">
                <a:solidFill>
                  <a:prstClr val="black"/>
                </a:solidFill>
              </a:rPr>
              <a:t>Street Property LLC  (1 parcel)</a:t>
            </a:r>
          </a:p>
          <a:p>
            <a:pPr lvl="0"/>
            <a:endParaRPr lang="en-US" sz="2400" dirty="0">
              <a:solidFill>
                <a:prstClr val="black"/>
              </a:solidFill>
            </a:endParaRPr>
          </a:p>
          <a:p>
            <a:pPr lvl="0"/>
            <a:r>
              <a:rPr lang="en-US" sz="2400" dirty="0" smtClean="0">
                <a:solidFill>
                  <a:prstClr val="black"/>
                </a:solidFill>
              </a:rPr>
              <a:t>	       </a:t>
            </a:r>
            <a:r>
              <a:rPr lang="en-US" sz="2400" dirty="0" err="1" smtClean="0">
                <a:solidFill>
                  <a:prstClr val="black"/>
                </a:solidFill>
              </a:rPr>
              <a:t>Buccini</a:t>
            </a:r>
            <a:r>
              <a:rPr lang="en-US" sz="2400" dirty="0" smtClean="0">
                <a:solidFill>
                  <a:prstClr val="black"/>
                </a:solidFill>
              </a:rPr>
              <a:t>/</a:t>
            </a:r>
            <a:r>
              <a:rPr lang="en-US" sz="2400" dirty="0" err="1" smtClean="0">
                <a:solidFill>
                  <a:prstClr val="black"/>
                </a:solidFill>
              </a:rPr>
              <a:t>Pollin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Group (3 parcels)</a:t>
            </a:r>
          </a:p>
          <a:p>
            <a:pPr lvl="0"/>
            <a:endParaRPr lang="en-US" sz="2400" dirty="0">
              <a:solidFill>
                <a:prstClr val="black"/>
              </a:solidFill>
            </a:endParaRPr>
          </a:p>
          <a:p>
            <a:pPr lvl="0"/>
            <a:r>
              <a:rPr lang="en-US" sz="2400" dirty="0" smtClean="0">
                <a:solidFill>
                  <a:prstClr val="black"/>
                </a:solidFill>
              </a:rPr>
              <a:t>	       Delaware </a:t>
            </a:r>
            <a:r>
              <a:rPr lang="en-US" sz="2400" dirty="0">
                <a:solidFill>
                  <a:prstClr val="black"/>
                </a:solidFill>
              </a:rPr>
              <a:t>Stadium Corp. (3 parcels)</a:t>
            </a:r>
          </a:p>
          <a:p>
            <a:pPr lvl="0"/>
            <a:endParaRPr lang="en-US" sz="2400" dirty="0">
              <a:solidFill>
                <a:prstClr val="black"/>
              </a:solidFill>
            </a:endParaRPr>
          </a:p>
          <a:p>
            <a:pPr lvl="0"/>
            <a:r>
              <a:rPr lang="en-US" sz="2400" dirty="0" smtClean="0">
                <a:solidFill>
                  <a:prstClr val="black"/>
                </a:solidFill>
              </a:rPr>
              <a:t>	       </a:t>
            </a:r>
            <a:r>
              <a:rPr lang="en-US" sz="2400" dirty="0" err="1" smtClean="0">
                <a:solidFill>
                  <a:prstClr val="black"/>
                </a:solidFill>
              </a:rPr>
              <a:t>Pettinaro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Management LLC (5 parcels)</a:t>
            </a:r>
          </a:p>
          <a:p>
            <a:pPr lvl="0"/>
            <a:endParaRPr lang="en-US" sz="2400" dirty="0">
              <a:solidFill>
                <a:prstClr val="black"/>
              </a:solidFill>
            </a:endParaRPr>
          </a:p>
          <a:p>
            <a:pPr lvl="0"/>
            <a:r>
              <a:rPr lang="en-US" sz="2400" dirty="0" smtClean="0">
                <a:solidFill>
                  <a:prstClr val="black"/>
                </a:solidFill>
              </a:rPr>
              <a:t>	       Riverfront </a:t>
            </a:r>
            <a:r>
              <a:rPr lang="en-US" sz="2400" dirty="0">
                <a:solidFill>
                  <a:prstClr val="black"/>
                </a:solidFill>
              </a:rPr>
              <a:t>Development Corp. (4 </a:t>
            </a:r>
            <a:r>
              <a:rPr lang="en-US" sz="2400" dirty="0" smtClean="0">
                <a:solidFill>
                  <a:prstClr val="black"/>
                </a:solidFill>
              </a:rPr>
              <a:t>parcels)</a:t>
            </a:r>
          </a:p>
          <a:p>
            <a:pPr lvl="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A1E0689-B50C-4239-BF42-9DC69679250B}"/>
              </a:ext>
            </a:extLst>
          </p:cNvPr>
          <p:cNvSpPr/>
          <p:nvPr/>
        </p:nvSpPr>
        <p:spPr>
          <a:xfrm>
            <a:off x="345049" y="1764877"/>
            <a:ext cx="1033206" cy="359299"/>
          </a:xfrm>
          <a:prstGeom prst="rect">
            <a:avLst/>
          </a:prstGeom>
          <a:solidFill>
            <a:srgbClr val="C8BF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E4E4BBE-FAB4-42D9-8D73-1EC32B9CE99B}"/>
              </a:ext>
            </a:extLst>
          </p:cNvPr>
          <p:cNvSpPr/>
          <p:nvPr/>
        </p:nvSpPr>
        <p:spPr>
          <a:xfrm>
            <a:off x="341896" y="2507397"/>
            <a:ext cx="1025414" cy="359299"/>
          </a:xfrm>
          <a:prstGeom prst="rect">
            <a:avLst/>
          </a:prstGeom>
          <a:solidFill>
            <a:srgbClr val="FFFF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EAA855C-C32C-432F-9B1A-25432D73A72B}"/>
              </a:ext>
            </a:extLst>
          </p:cNvPr>
          <p:cNvSpPr/>
          <p:nvPr/>
        </p:nvSpPr>
        <p:spPr>
          <a:xfrm>
            <a:off x="329539" y="3251823"/>
            <a:ext cx="1025414" cy="359299"/>
          </a:xfrm>
          <a:prstGeom prst="rect">
            <a:avLst/>
          </a:prstGeom>
          <a:solidFill>
            <a:srgbClr val="FF7F2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DC81DC0-FD80-4764-B87A-F3EF54B9B755}"/>
              </a:ext>
            </a:extLst>
          </p:cNvPr>
          <p:cNvSpPr/>
          <p:nvPr/>
        </p:nvSpPr>
        <p:spPr>
          <a:xfrm>
            <a:off x="317182" y="3996138"/>
            <a:ext cx="1033206" cy="359299"/>
          </a:xfrm>
          <a:prstGeom prst="rect">
            <a:avLst/>
          </a:prstGeom>
          <a:solidFill>
            <a:srgbClr val="FFAE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79D5B35-5843-47EE-A68B-E28F6315082D}"/>
              </a:ext>
            </a:extLst>
          </p:cNvPr>
          <p:cNvSpPr/>
          <p:nvPr/>
        </p:nvSpPr>
        <p:spPr>
          <a:xfrm>
            <a:off x="317182" y="4692858"/>
            <a:ext cx="1033206" cy="348857"/>
          </a:xfrm>
          <a:prstGeom prst="rect">
            <a:avLst/>
          </a:prstGeom>
          <a:solidFill>
            <a:srgbClr val="B5E6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xmlns="" id="{978A6506-C273-4D12-9984-2D4CF9B855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64329" y="191388"/>
            <a:ext cx="5050465" cy="651944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263D84B-4172-4A3E-AC7F-CDC1932CBD4E}"/>
              </a:ext>
            </a:extLst>
          </p:cNvPr>
          <p:cNvSpPr txBox="1"/>
          <p:nvPr/>
        </p:nvSpPr>
        <p:spPr>
          <a:xfrm>
            <a:off x="53165" y="483337"/>
            <a:ext cx="3621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Property Ownership</a:t>
            </a:r>
          </a:p>
        </p:txBody>
      </p:sp>
    </p:spTree>
    <p:extLst>
      <p:ext uri="{BB962C8B-B14F-4D97-AF65-F5344CB8AC3E}">
        <p14:creationId xmlns:p14="http://schemas.microsoft.com/office/powerpoint/2010/main" xmlns="" val="41647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698F6C-42CD-4C1E-9CD2-1DE7F0371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6397" y="308332"/>
            <a:ext cx="5613704" cy="685547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+mn-lt"/>
              </a:rPr>
              <a:t>Wilmington 2028</a:t>
            </a:r>
            <a:endParaRPr lang="en-US" sz="3200" b="1" dirty="0">
              <a:latin typeface="+mn-lt"/>
            </a:endParaRPr>
          </a:p>
        </p:txBody>
      </p:sp>
      <p:pic>
        <p:nvPicPr>
          <p:cNvPr id="16" name="Content Placeholder 15" descr="A close up of a map&#10;&#10;Description automatically generated">
            <a:extLst>
              <a:ext uri="{FF2B5EF4-FFF2-40B4-BE49-F238E27FC236}">
                <a16:creationId xmlns:a16="http://schemas.microsoft.com/office/drawing/2014/main" xmlns="" id="{45439FA5-A7C0-451C-9F04-5D40F72F5D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42" y="95679"/>
            <a:ext cx="6418354" cy="6691356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60E1E53-5029-4F60-92CE-CB6CC8EA35AB}"/>
              </a:ext>
            </a:extLst>
          </p:cNvPr>
          <p:cNvSpPr/>
          <p:nvPr/>
        </p:nvSpPr>
        <p:spPr>
          <a:xfrm>
            <a:off x="6447983" y="1213141"/>
            <a:ext cx="5613704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Proposed rezoning is </a:t>
            </a:r>
            <a:r>
              <a:rPr lang="en-US" sz="2000" dirty="0" smtClean="0">
                <a:solidFill>
                  <a:prstClr val="black"/>
                </a:solidFill>
              </a:rPr>
              <a:t>located within </a:t>
            </a:r>
            <a:r>
              <a:rPr lang="en-US" sz="2000" dirty="0">
                <a:solidFill>
                  <a:prstClr val="black"/>
                </a:solidFill>
              </a:rPr>
              <a:t>the </a:t>
            </a:r>
            <a:r>
              <a:rPr lang="en-US" sz="2000" b="1" dirty="0" err="1">
                <a:solidFill>
                  <a:prstClr val="black"/>
                </a:solidFill>
              </a:rPr>
              <a:t>Browntown-Hedgeville</a:t>
            </a:r>
            <a:r>
              <a:rPr lang="en-US" sz="2000" b="1" dirty="0">
                <a:solidFill>
                  <a:prstClr val="black"/>
                </a:solidFill>
              </a:rPr>
              <a:t> Neighborhood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Plan recommends </a:t>
            </a:r>
            <a:r>
              <a:rPr lang="en-US" sz="2000" b="1" dirty="0">
                <a:solidFill>
                  <a:prstClr val="black"/>
                </a:solidFill>
              </a:rPr>
              <a:t>“Waterfront Mixed Use”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93939"/>
                </a:solidFill>
              </a:rPr>
              <a:t>Waterfront Mixed Use</a:t>
            </a:r>
            <a:r>
              <a:rPr lang="en-US" sz="2000" dirty="0">
                <a:solidFill>
                  <a:srgbClr val="393939"/>
                </a:solidFill>
              </a:rPr>
              <a:t> defined as medium density residential buildings </a:t>
            </a:r>
            <a:r>
              <a:rPr lang="en-US" sz="2000" dirty="0" smtClean="0">
                <a:solidFill>
                  <a:srgbClr val="393939"/>
                </a:solidFill>
              </a:rPr>
              <a:t>(with ground </a:t>
            </a:r>
            <a:r>
              <a:rPr lang="en-US" sz="2000" dirty="0">
                <a:solidFill>
                  <a:srgbClr val="393939"/>
                </a:solidFill>
              </a:rPr>
              <a:t>floor retail), office buildings, civic </a:t>
            </a:r>
            <a:r>
              <a:rPr lang="en-US" sz="2000" dirty="0" smtClean="0">
                <a:solidFill>
                  <a:srgbClr val="393939"/>
                </a:solidFill>
              </a:rPr>
              <a:t>centers, </a:t>
            </a:r>
            <a:r>
              <a:rPr lang="en-US" sz="2000" dirty="0">
                <a:solidFill>
                  <a:srgbClr val="393939"/>
                </a:solidFill>
              </a:rPr>
              <a:t>hotels, restaurants, commercial retail/services, </a:t>
            </a:r>
            <a:r>
              <a:rPr lang="en-US" sz="2000" dirty="0" smtClean="0">
                <a:solidFill>
                  <a:srgbClr val="393939"/>
                </a:solidFill>
              </a:rPr>
              <a:t>nightlife/performance </a:t>
            </a:r>
            <a:r>
              <a:rPr lang="en-US" sz="2000" dirty="0">
                <a:solidFill>
                  <a:srgbClr val="393939"/>
                </a:solidFill>
              </a:rPr>
              <a:t>venues, and recreation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93939"/>
                </a:solidFill>
              </a:rPr>
              <a:t>Uses are consistent with proposed </a:t>
            </a:r>
            <a:r>
              <a:rPr lang="en-US" sz="2000" b="1" dirty="0">
                <a:solidFill>
                  <a:srgbClr val="393939"/>
                </a:solidFill>
              </a:rPr>
              <a:t>W-4 Waterfront Residential/Commercial Zoning</a:t>
            </a: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8" name="Picture 7" descr="A screenshot of text&#10;&#10;Description automatically generated">
            <a:extLst>
              <a:ext uri="{FF2B5EF4-FFF2-40B4-BE49-F238E27FC236}">
                <a16:creationId xmlns:a16="http://schemas.microsoft.com/office/drawing/2014/main" xmlns="" id="{4E024A42-D6FC-45CA-B445-5AF248E3B3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2358" y="4752753"/>
            <a:ext cx="3422535" cy="17459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89225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xmlns="" id="{CB74130E-03F7-458C-92A6-DFDCAF7381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235"/>
          <a:stretch/>
        </p:blipFill>
        <p:spPr>
          <a:xfrm>
            <a:off x="202403" y="81381"/>
            <a:ext cx="5951259" cy="66952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A3E271A-8672-428E-A3CF-BC40D17A4347}"/>
              </a:ext>
            </a:extLst>
          </p:cNvPr>
          <p:cNvSpPr txBox="1"/>
          <p:nvPr/>
        </p:nvSpPr>
        <p:spPr>
          <a:xfrm>
            <a:off x="6326660" y="1439085"/>
            <a:ext cx="5704703" cy="369331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000" dirty="0"/>
              <a:t>  1981  	</a:t>
            </a:r>
            <a:r>
              <a:rPr lang="en-US" sz="2000" dirty="0" smtClean="0"/>
              <a:t>- Waterfront </a:t>
            </a:r>
            <a:r>
              <a:rPr lang="en-US" sz="2000" dirty="0"/>
              <a:t>Zoning Districts Created </a:t>
            </a:r>
          </a:p>
          <a:p>
            <a:r>
              <a:rPr lang="en-US" sz="2000" dirty="0"/>
              <a:t>	- Initial </a:t>
            </a:r>
            <a:r>
              <a:rPr lang="en-US" sz="2000" dirty="0" smtClean="0"/>
              <a:t>Rezoning Effort along  Christina &amp;</a:t>
            </a:r>
          </a:p>
          <a:p>
            <a:r>
              <a:rPr lang="en-US" sz="2000" dirty="0" smtClean="0"/>
              <a:t>	  </a:t>
            </a:r>
            <a:r>
              <a:rPr lang="en-US" sz="2000" dirty="0"/>
              <a:t>Brandywine Waterfront </a:t>
            </a:r>
          </a:p>
          <a:p>
            <a:endParaRPr lang="en-US" sz="2000" dirty="0"/>
          </a:p>
          <a:p>
            <a:r>
              <a:rPr lang="en-US" sz="2000" dirty="0"/>
              <a:t>	</a:t>
            </a:r>
            <a:r>
              <a:rPr lang="en-US" sz="2000" dirty="0" smtClean="0"/>
              <a:t>  1988   </a:t>
            </a:r>
            <a:r>
              <a:rPr lang="en-US" sz="2000" dirty="0"/>
              <a:t>Annexation / Rezoned to W-2 &amp; W-4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	</a:t>
            </a:r>
            <a:r>
              <a:rPr lang="en-US" sz="2000" dirty="0" smtClean="0"/>
              <a:t>  1992   </a:t>
            </a:r>
            <a:r>
              <a:rPr lang="en-US" sz="2000" dirty="0"/>
              <a:t>Rezoned from </a:t>
            </a:r>
            <a:r>
              <a:rPr lang="en-US" sz="2000" dirty="0" smtClean="0"/>
              <a:t>M-2 &amp; W-1 </a:t>
            </a:r>
            <a:r>
              <a:rPr lang="en-US" sz="2000" dirty="0"/>
              <a:t>to W-2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	</a:t>
            </a:r>
            <a:r>
              <a:rPr lang="en-US" sz="2000" dirty="0" smtClean="0"/>
              <a:t>  1998   </a:t>
            </a:r>
            <a:r>
              <a:rPr lang="en-US" sz="2000" dirty="0"/>
              <a:t>Annexation / Rezoned to W-4</a:t>
            </a:r>
          </a:p>
          <a:p>
            <a:endParaRPr lang="en-US" dirty="0"/>
          </a:p>
          <a:p>
            <a:pPr marL="342900" indent="-342900">
              <a:buAutoNum type="arabicPlain" startAt="1998"/>
            </a:pPr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DEF5E455-A3B3-475D-80B7-DD172A5147D7}"/>
              </a:ext>
            </a:extLst>
          </p:cNvPr>
          <p:cNvSpPr/>
          <p:nvPr/>
        </p:nvSpPr>
        <p:spPr>
          <a:xfrm>
            <a:off x="6479060" y="2877691"/>
            <a:ext cx="811426" cy="500448"/>
          </a:xfrm>
          <a:prstGeom prst="ellipse">
            <a:avLst/>
          </a:prstGeom>
          <a:solidFill>
            <a:srgbClr val="FFC9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321E7B0B-F89B-44AC-A91E-686B666E638B}"/>
              </a:ext>
            </a:extLst>
          </p:cNvPr>
          <p:cNvSpPr/>
          <p:nvPr/>
        </p:nvSpPr>
        <p:spPr>
          <a:xfrm>
            <a:off x="6479060" y="3492798"/>
            <a:ext cx="811426" cy="481915"/>
          </a:xfrm>
          <a:prstGeom prst="ellipse">
            <a:avLst/>
          </a:prstGeom>
          <a:solidFill>
            <a:srgbClr val="B5E6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1325EEFB-11AE-48CB-8835-5393192B3D98}"/>
              </a:ext>
            </a:extLst>
          </p:cNvPr>
          <p:cNvSpPr/>
          <p:nvPr/>
        </p:nvSpPr>
        <p:spPr>
          <a:xfrm>
            <a:off x="6479060" y="4100005"/>
            <a:ext cx="811426" cy="500720"/>
          </a:xfrm>
          <a:prstGeom prst="ellipse">
            <a:avLst/>
          </a:prstGeom>
          <a:solidFill>
            <a:srgbClr val="99D9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4F10AA0-B1F9-41AA-8012-F72FF767FCDE}"/>
              </a:ext>
            </a:extLst>
          </p:cNvPr>
          <p:cNvSpPr txBox="1"/>
          <p:nvPr/>
        </p:nvSpPr>
        <p:spPr>
          <a:xfrm>
            <a:off x="6289194" y="527894"/>
            <a:ext cx="2644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Zoning History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250007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571C014-EDB5-4865-AC64-C6DCA7D84C68}"/>
              </a:ext>
            </a:extLst>
          </p:cNvPr>
          <p:cNvSpPr txBox="1"/>
          <p:nvPr/>
        </p:nvSpPr>
        <p:spPr>
          <a:xfrm>
            <a:off x="6369192" y="1576736"/>
            <a:ext cx="5704703" cy="29238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000" dirty="0"/>
              <a:t>  </a:t>
            </a:r>
          </a:p>
          <a:p>
            <a:r>
              <a:rPr lang="en-US" sz="2000" dirty="0"/>
              <a:t>	     </a:t>
            </a:r>
            <a:r>
              <a:rPr lang="en-US" sz="2000" dirty="0" smtClean="0"/>
              <a:t> </a:t>
            </a:r>
            <a:r>
              <a:rPr lang="en-US" sz="2200" dirty="0" smtClean="0"/>
              <a:t>1997   </a:t>
            </a:r>
            <a:r>
              <a:rPr lang="en-US" sz="2200" dirty="0"/>
              <a:t>Rezoned from W-2 to W-4 </a:t>
            </a:r>
          </a:p>
          <a:p>
            <a:endParaRPr lang="en-US" sz="2200" dirty="0"/>
          </a:p>
          <a:p>
            <a:r>
              <a:rPr lang="en-US" sz="2200" dirty="0"/>
              <a:t>	     </a:t>
            </a:r>
            <a:r>
              <a:rPr lang="en-US" sz="2200" dirty="0" smtClean="0"/>
              <a:t> 1999   </a:t>
            </a:r>
            <a:r>
              <a:rPr lang="en-US" sz="2200" dirty="0"/>
              <a:t>Annexation / Rezoned to W-2 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	     </a:t>
            </a:r>
            <a:r>
              <a:rPr lang="en-US" sz="2200" dirty="0" smtClean="0"/>
              <a:t> 2018   </a:t>
            </a:r>
            <a:r>
              <a:rPr lang="en-US" sz="2200" dirty="0"/>
              <a:t>Annexation / Rezoned to W-2</a:t>
            </a:r>
          </a:p>
          <a:p>
            <a:endParaRPr lang="en-US" dirty="0"/>
          </a:p>
          <a:p>
            <a:pPr marL="342900" indent="-342900">
              <a:buAutoNum type="arabicPlain" startAt="1998"/>
            </a:pP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7F4F25A5-228A-4C2A-ACED-F26E3BC2DB1A}"/>
              </a:ext>
            </a:extLst>
          </p:cNvPr>
          <p:cNvSpPr/>
          <p:nvPr/>
        </p:nvSpPr>
        <p:spPr>
          <a:xfrm>
            <a:off x="6610865" y="2783414"/>
            <a:ext cx="914400" cy="518984"/>
          </a:xfrm>
          <a:prstGeom prst="ellipse">
            <a:avLst/>
          </a:prstGeom>
          <a:solidFill>
            <a:srgbClr val="FF64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9F424997-9958-4E92-BB7E-8BAB85FB0E22}"/>
              </a:ext>
            </a:extLst>
          </p:cNvPr>
          <p:cNvSpPr/>
          <p:nvPr/>
        </p:nvSpPr>
        <p:spPr>
          <a:xfrm>
            <a:off x="6610865" y="2122172"/>
            <a:ext cx="914400" cy="518984"/>
          </a:xfrm>
          <a:prstGeom prst="ellipse">
            <a:avLst/>
          </a:prstGeom>
          <a:solidFill>
            <a:srgbClr val="B5E6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45B92D1A-CA0A-4F95-BF89-2BCE6A58E62D}"/>
              </a:ext>
            </a:extLst>
          </p:cNvPr>
          <p:cNvSpPr/>
          <p:nvPr/>
        </p:nvSpPr>
        <p:spPr>
          <a:xfrm>
            <a:off x="6610865" y="3463502"/>
            <a:ext cx="914400" cy="518984"/>
          </a:xfrm>
          <a:prstGeom prst="ellipse">
            <a:avLst/>
          </a:prstGeom>
          <a:solidFill>
            <a:srgbClr val="ED1C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xmlns="" id="{31E7D918-3298-4FA7-8FD6-BC989EA3B418}"/>
              </a:ext>
            </a:extLst>
          </p:cNvPr>
          <p:cNvSpPr/>
          <p:nvPr/>
        </p:nvSpPr>
        <p:spPr>
          <a:xfrm>
            <a:off x="6893011" y="2176640"/>
            <a:ext cx="98854" cy="90392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xmlns="" id="{C2349CE1-C480-450E-B5A1-AC2045D1ACEE}"/>
              </a:ext>
            </a:extLst>
          </p:cNvPr>
          <p:cNvSpPr/>
          <p:nvPr/>
        </p:nvSpPr>
        <p:spPr>
          <a:xfrm>
            <a:off x="6991865" y="2387239"/>
            <a:ext cx="98854" cy="90392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xmlns="" id="{D5BD027B-379E-46F1-A7B5-B2C16986838A}"/>
              </a:ext>
            </a:extLst>
          </p:cNvPr>
          <p:cNvSpPr/>
          <p:nvPr/>
        </p:nvSpPr>
        <p:spPr>
          <a:xfrm>
            <a:off x="7261653" y="2309361"/>
            <a:ext cx="98854" cy="90392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xmlns="" id="{72AD8FD1-363D-409B-A6D4-6C0487584B04}"/>
              </a:ext>
            </a:extLst>
          </p:cNvPr>
          <p:cNvSpPr/>
          <p:nvPr/>
        </p:nvSpPr>
        <p:spPr>
          <a:xfrm flipH="1" flipV="1">
            <a:off x="7110284" y="2174616"/>
            <a:ext cx="98854" cy="114923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xmlns="" id="{B77F6B5D-D391-4B80-8DCE-4F0E15AD17D4}"/>
              </a:ext>
            </a:extLst>
          </p:cNvPr>
          <p:cNvSpPr/>
          <p:nvPr/>
        </p:nvSpPr>
        <p:spPr>
          <a:xfrm>
            <a:off x="6759146" y="2354557"/>
            <a:ext cx="98854" cy="90392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37FE131-364D-4D18-A308-A55F669F486A}"/>
              </a:ext>
            </a:extLst>
          </p:cNvPr>
          <p:cNvSpPr txBox="1"/>
          <p:nvPr/>
        </p:nvSpPr>
        <p:spPr>
          <a:xfrm>
            <a:off x="6331724" y="578505"/>
            <a:ext cx="2644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Zoning History</a:t>
            </a:r>
            <a:endParaRPr lang="en-US" sz="3200" b="1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xmlns="" id="{8BEFF222-8482-45A2-8B9D-DF087E9193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366"/>
          <a:stretch/>
        </p:blipFill>
        <p:spPr>
          <a:xfrm>
            <a:off x="131933" y="81381"/>
            <a:ext cx="6085577" cy="6695238"/>
          </a:xfrm>
          <a:prstGeom prst="rect">
            <a:avLst/>
          </a:prstGeom>
          <a:solidFill>
            <a:srgbClr val="FFAEC9"/>
          </a:solidFill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19097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winn\Desktop\BACKUP  W-2 Maps and Materials\Harlee Mtg Material (Not corrected for Parcel ID) Harlee Mtg\W-2 rezoning map - PJ 16 parcels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214" y="117080"/>
            <a:ext cx="4714186" cy="662408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386916" y="1169707"/>
            <a:ext cx="51993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Current Area</a:t>
            </a:r>
          </a:p>
          <a:p>
            <a:pPr algn="ctr"/>
            <a:r>
              <a:rPr lang="en-US" sz="3200" b="1" dirty="0" smtClean="0"/>
              <a:t>proposed for</a:t>
            </a:r>
          </a:p>
          <a:p>
            <a:pPr algn="ctr"/>
            <a:r>
              <a:rPr lang="en-US" sz="3200" b="1" dirty="0" smtClean="0"/>
              <a:t>Rezoning</a:t>
            </a:r>
          </a:p>
          <a:p>
            <a:pPr algn="ctr"/>
            <a:r>
              <a:rPr lang="en-US" sz="3200" b="1" dirty="0" smtClean="0"/>
              <a:t>(W-2 to W-4)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258FB4-E0A6-473A-8765-685579207F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7255" y="1725690"/>
            <a:ext cx="5441287" cy="4802687"/>
          </a:xfrm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u="sng" dirty="0" smtClean="0"/>
              <a:t>W-2 Permitted Uses  (Existing Zoning)</a:t>
            </a:r>
            <a:r>
              <a:rPr lang="en-US" sz="2000" b="1" dirty="0" smtClean="0"/>
              <a:t>:</a:t>
            </a:r>
            <a:endParaRPr lang="en-US" sz="2000" b="1" dirty="0"/>
          </a:p>
          <a:p>
            <a:r>
              <a:rPr lang="en-US" sz="1600" dirty="0"/>
              <a:t>Manufacturing, Fabricating, Processing or Repair Establishment</a:t>
            </a:r>
          </a:p>
          <a:p>
            <a:r>
              <a:rPr lang="en-US" sz="1600" dirty="0"/>
              <a:t>Warehousing / Wholesale Sales</a:t>
            </a:r>
          </a:p>
          <a:p>
            <a:r>
              <a:rPr lang="en-US" sz="1600" dirty="0"/>
              <a:t>Laboratory, Research or Testing</a:t>
            </a:r>
          </a:p>
          <a:p>
            <a:r>
              <a:rPr lang="en-US" sz="1600" dirty="0"/>
              <a:t>Carting Express, Moving or Building Terminal or Yard</a:t>
            </a:r>
          </a:p>
          <a:p>
            <a:r>
              <a:rPr lang="en-US" sz="1600" dirty="0"/>
              <a:t>Automobile Services</a:t>
            </a:r>
          </a:p>
          <a:p>
            <a:r>
              <a:rPr lang="en-US" sz="1600" dirty="0"/>
              <a:t>Hydropower Facility</a:t>
            </a:r>
          </a:p>
          <a:p>
            <a:r>
              <a:rPr lang="en-US" sz="1600" dirty="0"/>
              <a:t>Commercial parking structure or lot</a:t>
            </a:r>
          </a:p>
          <a:p>
            <a:r>
              <a:rPr lang="en-US" sz="1600" dirty="0"/>
              <a:t>On-premises Dwelling/Apartment for Caretaker/Janitor </a:t>
            </a:r>
          </a:p>
          <a:p>
            <a:r>
              <a:rPr lang="en-US" sz="1600" dirty="0"/>
              <a:t>Outdoor Storage of Construction Materials/Dry Commodities</a:t>
            </a:r>
          </a:p>
          <a:p>
            <a:r>
              <a:rPr lang="en-US" sz="1600" dirty="0"/>
              <a:t>Consumer Recycling Collection Center</a:t>
            </a:r>
            <a:endParaRPr lang="en-US" sz="1600" dirty="0">
              <a:highlight>
                <a:srgbClr val="FFFF00"/>
              </a:highlight>
            </a:endParaRPr>
          </a:p>
          <a:p>
            <a:r>
              <a:rPr lang="en-US" sz="1600" dirty="0"/>
              <a:t>Antenna Uses (except tower farm)</a:t>
            </a:r>
          </a:p>
          <a:p>
            <a:r>
              <a:rPr lang="en-US" sz="1600" dirty="0"/>
              <a:t>Indoor Commercial Horticultural Operation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5640438-4E2E-4C02-BC3B-250FCD511E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0774" y="502831"/>
            <a:ext cx="5478216" cy="4802816"/>
          </a:xfrm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u="sng" dirty="0"/>
              <a:t>W-4 </a:t>
            </a:r>
            <a:r>
              <a:rPr lang="en-US" sz="2000" b="1" u="sng" dirty="0" smtClean="0"/>
              <a:t>Permitted Uses  (Proposed Zoning)</a:t>
            </a:r>
            <a:r>
              <a:rPr lang="en-US" sz="2000" b="1" dirty="0" smtClean="0"/>
              <a:t>:</a:t>
            </a:r>
            <a:endParaRPr lang="en-US" sz="2000" b="1" dirty="0"/>
          </a:p>
          <a:p>
            <a:r>
              <a:rPr lang="en-US" sz="1600" dirty="0"/>
              <a:t>SF / MF Residential, excluding SF Detached and SF Conversions </a:t>
            </a:r>
          </a:p>
          <a:p>
            <a:r>
              <a:rPr lang="en-US" sz="1600" dirty="0"/>
              <a:t>Bed and Breakfast Facilities</a:t>
            </a:r>
          </a:p>
          <a:p>
            <a:r>
              <a:rPr lang="en-US" sz="1600" dirty="0"/>
              <a:t>Library, Museum, Gallery</a:t>
            </a:r>
          </a:p>
          <a:p>
            <a:r>
              <a:rPr lang="en-US" sz="1600" dirty="0"/>
              <a:t>Private or Public School</a:t>
            </a:r>
          </a:p>
          <a:p>
            <a:r>
              <a:rPr lang="en-US" sz="1600" dirty="0"/>
              <a:t>Private Club or Lodge</a:t>
            </a:r>
          </a:p>
          <a:p>
            <a:r>
              <a:rPr lang="en-US" sz="1600" dirty="0"/>
              <a:t>Hotel or Motel</a:t>
            </a:r>
          </a:p>
          <a:p>
            <a:r>
              <a:rPr lang="en-US" sz="1600" dirty="0"/>
              <a:t>Parking Lot (accessory to permitted uses)</a:t>
            </a:r>
          </a:p>
          <a:p>
            <a:r>
              <a:rPr lang="en-US" sz="1600" dirty="0"/>
              <a:t>Printing Plant (sheet fed presses only)</a:t>
            </a:r>
          </a:p>
          <a:p>
            <a:r>
              <a:rPr lang="en-US" sz="1600" dirty="0"/>
              <a:t>Passenger Terminal, Rail, Bus, Helicopter</a:t>
            </a:r>
          </a:p>
          <a:p>
            <a:r>
              <a:rPr lang="en-US" sz="1600" dirty="0"/>
              <a:t>Nonprofit Charitable Institution (not correctional)</a:t>
            </a:r>
          </a:p>
          <a:p>
            <a:r>
              <a:rPr lang="en-US" sz="1600" dirty="0"/>
              <a:t>Indoor Theater / Performing Arts</a:t>
            </a:r>
          </a:p>
          <a:p>
            <a:r>
              <a:rPr lang="en-US" sz="1600" dirty="0"/>
              <a:t>Family Day Care </a:t>
            </a:r>
            <a:r>
              <a:rPr lang="en-US" sz="1600" dirty="0" smtClean="0"/>
              <a:t>Home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19DBA99-9A32-49B2-A62B-79E2F813A89C}"/>
              </a:ext>
            </a:extLst>
          </p:cNvPr>
          <p:cNvSpPr txBox="1"/>
          <p:nvPr/>
        </p:nvSpPr>
        <p:spPr>
          <a:xfrm>
            <a:off x="321276" y="6743699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0000" y="372131"/>
            <a:ext cx="55398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Uses Permitted as a </a:t>
            </a:r>
          </a:p>
          <a:p>
            <a:r>
              <a:rPr lang="en-US" sz="3200" b="1" dirty="0" smtClean="0"/>
              <a:t>Matter-of-Right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279904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</TotalTime>
  <Words>491</Words>
  <Application>Microsoft Office PowerPoint</Application>
  <PresentationFormat>Custom</PresentationFormat>
  <Paragraphs>187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Slide 1</vt:lpstr>
      <vt:lpstr>Slide 2</vt:lpstr>
      <vt:lpstr>Slide 3</vt:lpstr>
      <vt:lpstr>Slide 4</vt:lpstr>
      <vt:lpstr>Wilmington 2028</vt:lpstr>
      <vt:lpstr>Slide 6</vt:lpstr>
      <vt:lpstr>Slide 7</vt:lpstr>
      <vt:lpstr>Slide 8</vt:lpstr>
      <vt:lpstr>Slide 9</vt:lpstr>
      <vt:lpstr>Matter-of-Right Uses  Permitted in Both W-2 and W-4 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Gwinneth Kaminsky</dc:creator>
  <cp:lastModifiedBy>Gwinneth Kaminsky</cp:lastModifiedBy>
  <cp:revision>188</cp:revision>
  <dcterms:created xsi:type="dcterms:W3CDTF">2020-09-22T17:33:48Z</dcterms:created>
  <dcterms:modified xsi:type="dcterms:W3CDTF">2020-11-10T17:40:32Z</dcterms:modified>
</cp:coreProperties>
</file>