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autoCompressPictures="0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56" r:id="rId2"/>
    <p:sldId id="258" r:id="rId3"/>
    <p:sldId id="260" r:id="rId4"/>
    <p:sldId id="257" r:id="rId5"/>
    <p:sldId id="259" r:id="rId6"/>
    <p:sldId id="261" r:id="rId7"/>
    <p:sldId id="262" r:id="rId8"/>
    <p:sldId id="263" r:id="rId9"/>
  </p:sldIdLst>
  <p:sldSz cx="12192000" cy="6858000"/>
  <p:notesSz cx="7102475" cy="938847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92" d="100"/>
          <a:sy n="92" d="100"/>
        </p:scale>
        <p:origin x="84" y="5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264A273A-F090-4AB0-8BAB-33A704578AE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7739" cy="471054"/>
          </a:xfrm>
          <a:prstGeom prst="rect">
            <a:avLst/>
          </a:prstGeom>
        </p:spPr>
        <p:txBody>
          <a:bodyPr vert="horz" lIns="94229" tIns="47114" rIns="94229" bIns="47114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26FC455-9D5F-4C9C-9CC6-6986E877C420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4023092" y="0"/>
            <a:ext cx="3077739" cy="471054"/>
          </a:xfrm>
          <a:prstGeom prst="rect">
            <a:avLst/>
          </a:prstGeom>
        </p:spPr>
        <p:txBody>
          <a:bodyPr vert="horz" lIns="94229" tIns="47114" rIns="94229" bIns="47114" rtlCol="0"/>
          <a:lstStyle>
            <a:lvl1pPr algn="r">
              <a:defRPr sz="1200"/>
            </a:lvl1pPr>
          </a:lstStyle>
          <a:p>
            <a:fld id="{75F91977-F7A0-4B94-BB9E-74736575D481}" type="datetimeFigureOut">
              <a:rPr lang="en-US" smtClean="0"/>
              <a:t>10/13/2020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BAA88A7-2C18-4011-8D71-E4DB2D820900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917422"/>
            <a:ext cx="3077739" cy="471053"/>
          </a:xfrm>
          <a:prstGeom prst="rect">
            <a:avLst/>
          </a:prstGeom>
        </p:spPr>
        <p:txBody>
          <a:bodyPr vert="horz" lIns="94229" tIns="47114" rIns="94229" bIns="47114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4039377-944F-42DA-93AC-63BD78227779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4023092" y="8917422"/>
            <a:ext cx="3077739" cy="471053"/>
          </a:xfrm>
          <a:prstGeom prst="rect">
            <a:avLst/>
          </a:prstGeom>
        </p:spPr>
        <p:txBody>
          <a:bodyPr vert="horz" lIns="94229" tIns="47114" rIns="94229" bIns="47114" rtlCol="0" anchor="b"/>
          <a:lstStyle>
            <a:lvl1pPr algn="r">
              <a:defRPr sz="1200"/>
            </a:lvl1pPr>
          </a:lstStyle>
          <a:p>
            <a:fld id="{ABB6028B-8E26-4EFF-978B-3EAFB9B5E3F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4980840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7739" cy="471054"/>
          </a:xfrm>
          <a:prstGeom prst="rect">
            <a:avLst/>
          </a:prstGeom>
        </p:spPr>
        <p:txBody>
          <a:bodyPr vert="horz" lIns="94229" tIns="47114" rIns="94229" bIns="47114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3092" y="0"/>
            <a:ext cx="3077739" cy="471054"/>
          </a:xfrm>
          <a:prstGeom prst="rect">
            <a:avLst/>
          </a:prstGeom>
        </p:spPr>
        <p:txBody>
          <a:bodyPr vert="horz" lIns="94229" tIns="47114" rIns="94229" bIns="47114" rtlCol="0"/>
          <a:lstStyle>
            <a:lvl1pPr algn="r">
              <a:defRPr sz="1200"/>
            </a:lvl1pPr>
          </a:lstStyle>
          <a:p>
            <a:fld id="{417F5D1A-1D85-4FF0-81E9-86919452E76C}" type="datetimeFigureOut">
              <a:rPr lang="en-US" smtClean="0"/>
              <a:t>10/13/2020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35013" y="1173163"/>
            <a:ext cx="5632450" cy="31686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229" tIns="47114" rIns="94229" bIns="47114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10248" y="4518204"/>
            <a:ext cx="5681980" cy="3696712"/>
          </a:xfrm>
          <a:prstGeom prst="rect">
            <a:avLst/>
          </a:prstGeom>
        </p:spPr>
        <p:txBody>
          <a:bodyPr vert="horz" lIns="94229" tIns="47114" rIns="94229" bIns="47114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917422"/>
            <a:ext cx="3077739" cy="471053"/>
          </a:xfrm>
          <a:prstGeom prst="rect">
            <a:avLst/>
          </a:prstGeom>
        </p:spPr>
        <p:txBody>
          <a:bodyPr vert="horz" lIns="94229" tIns="47114" rIns="94229" bIns="47114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3092" y="8917422"/>
            <a:ext cx="3077739" cy="471053"/>
          </a:xfrm>
          <a:prstGeom prst="rect">
            <a:avLst/>
          </a:prstGeom>
        </p:spPr>
        <p:txBody>
          <a:bodyPr vert="horz" lIns="94229" tIns="47114" rIns="94229" bIns="47114" rtlCol="0" anchor="b"/>
          <a:lstStyle>
            <a:lvl1pPr algn="r">
              <a:defRPr sz="1200"/>
            </a:lvl1pPr>
          </a:lstStyle>
          <a:p>
            <a:fld id="{043FEC81-139C-4CE4-897F-DEC92AFFDF2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0651036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10/13/2020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10/13/2020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10/13/2020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10/13/2020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10/13/2020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10/13/2020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10/13/2020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10/13/2020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10/13/2020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10/13/2020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48A87A34-81AB-432B-8DAE-1953F412C126}" type="datetimeFigureOut">
              <a:rPr lang="en-US" smtClean="0"/>
              <a:pPr/>
              <a:t>10/13/2020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smtClean="0"/>
              <a:pPr/>
              <a:t>10/13/2020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922CC2-4897-4B26-800C-47B17410652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Department of parks and recreation	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93E1AFA-33B4-4A79-AFE5-C362C58404F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Overview of programs and activities</a:t>
            </a:r>
          </a:p>
        </p:txBody>
      </p:sp>
    </p:spTree>
    <p:extLst>
      <p:ext uri="{BB962C8B-B14F-4D97-AF65-F5344CB8AC3E}">
        <p14:creationId xmlns:p14="http://schemas.microsoft.com/office/powerpoint/2010/main" val="13452476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89055C-7A81-4452-9B86-A2FE5D95D7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William hicks Anderson community center</a:t>
            </a:r>
            <a:br>
              <a:rPr lang="en-US" dirty="0"/>
            </a:br>
            <a:r>
              <a:rPr lang="en-US" dirty="0"/>
              <a:t>				(hicks)</a:t>
            </a:r>
            <a:br>
              <a:rPr lang="en-US" dirty="0"/>
            </a:br>
            <a:r>
              <a:rPr lang="en-US" dirty="0"/>
              <a:t>				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409C9C-2154-4A65-84CC-EA4220FA7E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Hours of Operation: </a:t>
            </a:r>
          </a:p>
          <a:p>
            <a:r>
              <a:rPr lang="en-US" dirty="0"/>
              <a:t>Monday through Friday: 8:30am-8pm</a:t>
            </a:r>
          </a:p>
          <a:p>
            <a:r>
              <a:rPr lang="en-US" dirty="0"/>
              <a:t>Saturday: 10am-4pm</a:t>
            </a:r>
          </a:p>
        </p:txBody>
      </p:sp>
    </p:spTree>
    <p:extLst>
      <p:ext uri="{BB962C8B-B14F-4D97-AF65-F5344CB8AC3E}">
        <p14:creationId xmlns:p14="http://schemas.microsoft.com/office/powerpoint/2010/main" val="37106997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E1C077-1CB9-4873-A1D6-DD609F2412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1579" y="867037"/>
            <a:ext cx="9603275" cy="1049235"/>
          </a:xfrm>
        </p:spPr>
        <p:txBody>
          <a:bodyPr/>
          <a:lstStyle/>
          <a:p>
            <a:r>
              <a:rPr lang="en-US" dirty="0"/>
              <a:t>Department of parks and recreation	</a:t>
            </a:r>
            <a:br>
              <a:rPr lang="en-US" dirty="0"/>
            </a:br>
            <a:r>
              <a:rPr lang="en-US" dirty="0"/>
              <a:t>                    Food Program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C8DBE3-E7A4-47A2-B712-A669636AEE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u="sng" dirty="0"/>
              <a:t>New sites:</a:t>
            </a:r>
            <a:endParaRPr lang="en-US" dirty="0"/>
          </a:p>
          <a:p>
            <a:pPr lvl="0"/>
            <a:r>
              <a:rPr lang="en-US" dirty="0"/>
              <a:t>Route 5 Compton Houses Mobile Route (65)</a:t>
            </a:r>
          </a:p>
          <a:p>
            <a:pPr lvl="0"/>
            <a:r>
              <a:rPr lang="en-US" dirty="0"/>
              <a:t>Route 8 N. Market Mobile Route (65)</a:t>
            </a:r>
          </a:p>
          <a:p>
            <a:pPr lvl="0"/>
            <a:r>
              <a:rPr lang="en-US" dirty="0"/>
              <a:t>Route 12 Lancaster Mobile Route (145)</a:t>
            </a:r>
          </a:p>
          <a:p>
            <a:pPr lvl="0"/>
            <a:r>
              <a:rPr lang="en-US" dirty="0"/>
              <a:t>Johnny’s Market (50)</a:t>
            </a:r>
          </a:p>
          <a:p>
            <a:pPr lvl="0"/>
            <a:r>
              <a:rPr lang="en-US" dirty="0"/>
              <a:t>4</a:t>
            </a:r>
            <a:r>
              <a:rPr lang="en-US" baseline="30000" dirty="0"/>
              <a:t>th</a:t>
            </a:r>
            <a:r>
              <a:rPr lang="en-US" dirty="0"/>
              <a:t> &amp; Rodney (50)</a:t>
            </a:r>
          </a:p>
          <a:p>
            <a:pPr lvl="0"/>
            <a:r>
              <a:rPr lang="en-US" dirty="0"/>
              <a:t>PAL (30)</a:t>
            </a:r>
          </a:p>
          <a:p>
            <a:endParaRPr lang="en-US" dirty="0"/>
          </a:p>
        </p:txBody>
      </p:sp>
      <p:sp>
        <p:nvSpPr>
          <p:cNvPr id="25" name="Footer Placeholder 24">
            <a:extLst>
              <a:ext uri="{FF2B5EF4-FFF2-40B4-BE49-F238E27FC236}">
                <a16:creationId xmlns:a16="http://schemas.microsoft.com/office/drawing/2014/main" id="{D2CAC806-7851-43E5-9E86-8D972FD626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61298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5BEB6F-97E9-45CE-AE5F-1EDF51DFE8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Programs &amp; Activities: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4AA629-DA2E-4451-8C10-AFFC2D12E9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Partnership with Christiana School District for Virtual Learning</a:t>
            </a:r>
          </a:p>
          <a:p>
            <a:r>
              <a:rPr lang="en-US" dirty="0"/>
              <a:t>Wilmington Youth Environmental Corp </a:t>
            </a:r>
          </a:p>
          <a:p>
            <a:r>
              <a:rPr lang="en-US" dirty="0"/>
              <a:t>Safe-Haven</a:t>
            </a:r>
          </a:p>
          <a:p>
            <a:r>
              <a:rPr lang="en-US" dirty="0"/>
              <a:t>High School Basketball League (Saturday AM)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70727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C9E3B3-3929-4837-84A0-00171EC45C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Department of parks and recreation </a:t>
            </a:r>
            <a:br>
              <a:rPr lang="en-US" dirty="0"/>
            </a:br>
            <a:r>
              <a:rPr lang="en-US" dirty="0"/>
              <a:t>	(recreation)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E3B357-4019-4B68-8EED-1B1CCBD8BC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COVID-19 plan submitted and approved by State for Indoor/Outdoor Sports</a:t>
            </a:r>
          </a:p>
          <a:p>
            <a:pPr lvl="1"/>
            <a:r>
              <a:rPr lang="en-US" dirty="0"/>
              <a:t>Youth Flag Football</a:t>
            </a:r>
          </a:p>
          <a:p>
            <a:pPr lvl="1"/>
            <a:r>
              <a:rPr lang="en-US" dirty="0"/>
              <a:t>Eden Park Utilization (Practicing/Games)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51575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E1C077-1CB9-4873-A1D6-DD609F2412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Department of parks and recreation	</a:t>
            </a:r>
            <a:br>
              <a:rPr lang="en-US" dirty="0"/>
            </a:br>
            <a:r>
              <a:rPr lang="en-US" dirty="0"/>
              <a:t>                   Food Program 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C8DBE3-E7A4-47A2-B712-A669636AEE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2015732"/>
            <a:ext cx="9603275" cy="3856562"/>
          </a:xfrm>
        </p:spPr>
        <p:txBody>
          <a:bodyPr>
            <a:normAutofit/>
          </a:bodyPr>
          <a:lstStyle/>
          <a:p>
            <a:r>
              <a:rPr lang="en-US" u="sng" dirty="0"/>
              <a:t>Existing Sites</a:t>
            </a:r>
            <a:endParaRPr lang="en-US" dirty="0"/>
          </a:p>
          <a:p>
            <a:r>
              <a:rPr lang="en-US" sz="1600" dirty="0"/>
              <a:t>Ark Learning Center		Grace United Methodist	Tender Care Learning Academy </a:t>
            </a:r>
          </a:p>
          <a:p>
            <a:r>
              <a:rPr lang="en-US" sz="1600" dirty="0"/>
              <a:t>Ark Learning Center South		Helen Chambers Park                  The Glorious Church</a:t>
            </a:r>
          </a:p>
          <a:p>
            <a:r>
              <a:rPr lang="en-US" sz="1600" dirty="0"/>
              <a:t>Beacon of Hope			Kingswood Community Center      Teen Warehouse</a:t>
            </a:r>
          </a:p>
          <a:p>
            <a:r>
              <a:rPr lang="en-US" sz="1600" dirty="0"/>
              <a:t>Christiana Cultural Arts		Nativity Prep-Wilmington	   Urban Promise (4 Locations)</a:t>
            </a:r>
          </a:p>
          <a:p>
            <a:r>
              <a:rPr lang="en-US" sz="1600" dirty="0"/>
              <a:t>Cool Shoes			Neighborhood House		    Westend Neighborhood House</a:t>
            </a:r>
          </a:p>
          <a:p>
            <a:r>
              <a:rPr lang="en-US" sz="1600" dirty="0"/>
              <a:t>Darul-Amaanah Academy 		Nolan’s Learning Academy	    William Hicks Virtual Learning</a:t>
            </a:r>
          </a:p>
          <a:p>
            <a:r>
              <a:rPr lang="en-US" sz="1600" dirty="0"/>
              <a:t>Elsmere Presbyterian CCC		PAL-Police Athletic League (eve)	     Winston Truitt</a:t>
            </a:r>
          </a:p>
          <a:p>
            <a:r>
              <a:rPr lang="en-US" sz="1600" dirty="0"/>
              <a:t>Youth Empowerment		Xavier Camp		      Z &amp; Z Early Learning Center </a:t>
            </a:r>
          </a:p>
          <a:p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9285579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F919EF-7D84-4A2D-B6A7-D16574FF17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Feeding during covid-19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65A73D6D-BF7C-46B7-8F7D-E1C4BE5B371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43105094"/>
              </p:ext>
            </p:extLst>
          </p:nvPr>
        </p:nvGraphicFramePr>
        <p:xfrm>
          <a:off x="479324" y="4875856"/>
          <a:ext cx="9978152" cy="49475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94411">
                  <a:extLst>
                    <a:ext uri="{9D8B030D-6E8A-4147-A177-3AD203B41FA5}">
                      <a16:colId xmlns:a16="http://schemas.microsoft.com/office/drawing/2014/main" val="9095819"/>
                    </a:ext>
                  </a:extLst>
                </a:gridCol>
                <a:gridCol w="594411">
                  <a:extLst>
                    <a:ext uri="{9D8B030D-6E8A-4147-A177-3AD203B41FA5}">
                      <a16:colId xmlns:a16="http://schemas.microsoft.com/office/drawing/2014/main" val="2912267982"/>
                    </a:ext>
                  </a:extLst>
                </a:gridCol>
                <a:gridCol w="594411">
                  <a:extLst>
                    <a:ext uri="{9D8B030D-6E8A-4147-A177-3AD203B41FA5}">
                      <a16:colId xmlns:a16="http://schemas.microsoft.com/office/drawing/2014/main" val="1706084842"/>
                    </a:ext>
                  </a:extLst>
                </a:gridCol>
                <a:gridCol w="594411">
                  <a:extLst>
                    <a:ext uri="{9D8B030D-6E8A-4147-A177-3AD203B41FA5}">
                      <a16:colId xmlns:a16="http://schemas.microsoft.com/office/drawing/2014/main" val="2751062291"/>
                    </a:ext>
                  </a:extLst>
                </a:gridCol>
                <a:gridCol w="594411">
                  <a:extLst>
                    <a:ext uri="{9D8B030D-6E8A-4147-A177-3AD203B41FA5}">
                      <a16:colId xmlns:a16="http://schemas.microsoft.com/office/drawing/2014/main" val="735064692"/>
                    </a:ext>
                  </a:extLst>
                </a:gridCol>
                <a:gridCol w="594411">
                  <a:extLst>
                    <a:ext uri="{9D8B030D-6E8A-4147-A177-3AD203B41FA5}">
                      <a16:colId xmlns:a16="http://schemas.microsoft.com/office/drawing/2014/main" val="1607920257"/>
                    </a:ext>
                  </a:extLst>
                </a:gridCol>
                <a:gridCol w="594411">
                  <a:extLst>
                    <a:ext uri="{9D8B030D-6E8A-4147-A177-3AD203B41FA5}">
                      <a16:colId xmlns:a16="http://schemas.microsoft.com/office/drawing/2014/main" val="4210739585"/>
                    </a:ext>
                  </a:extLst>
                </a:gridCol>
                <a:gridCol w="594411">
                  <a:extLst>
                    <a:ext uri="{9D8B030D-6E8A-4147-A177-3AD203B41FA5}">
                      <a16:colId xmlns:a16="http://schemas.microsoft.com/office/drawing/2014/main" val="3250103672"/>
                    </a:ext>
                  </a:extLst>
                </a:gridCol>
                <a:gridCol w="594411">
                  <a:extLst>
                    <a:ext uri="{9D8B030D-6E8A-4147-A177-3AD203B41FA5}">
                      <a16:colId xmlns:a16="http://schemas.microsoft.com/office/drawing/2014/main" val="2184187190"/>
                    </a:ext>
                  </a:extLst>
                </a:gridCol>
                <a:gridCol w="594411">
                  <a:extLst>
                    <a:ext uri="{9D8B030D-6E8A-4147-A177-3AD203B41FA5}">
                      <a16:colId xmlns:a16="http://schemas.microsoft.com/office/drawing/2014/main" val="1551058974"/>
                    </a:ext>
                  </a:extLst>
                </a:gridCol>
                <a:gridCol w="594411">
                  <a:extLst>
                    <a:ext uri="{9D8B030D-6E8A-4147-A177-3AD203B41FA5}">
                      <a16:colId xmlns:a16="http://schemas.microsoft.com/office/drawing/2014/main" val="1031870756"/>
                    </a:ext>
                  </a:extLst>
                </a:gridCol>
                <a:gridCol w="594411">
                  <a:extLst>
                    <a:ext uri="{9D8B030D-6E8A-4147-A177-3AD203B41FA5}">
                      <a16:colId xmlns:a16="http://schemas.microsoft.com/office/drawing/2014/main" val="762692878"/>
                    </a:ext>
                  </a:extLst>
                </a:gridCol>
                <a:gridCol w="594411">
                  <a:extLst>
                    <a:ext uri="{9D8B030D-6E8A-4147-A177-3AD203B41FA5}">
                      <a16:colId xmlns:a16="http://schemas.microsoft.com/office/drawing/2014/main" val="2715481293"/>
                    </a:ext>
                  </a:extLst>
                </a:gridCol>
                <a:gridCol w="594411">
                  <a:extLst>
                    <a:ext uri="{9D8B030D-6E8A-4147-A177-3AD203B41FA5}">
                      <a16:colId xmlns:a16="http://schemas.microsoft.com/office/drawing/2014/main" val="678201850"/>
                    </a:ext>
                  </a:extLst>
                </a:gridCol>
                <a:gridCol w="594411">
                  <a:extLst>
                    <a:ext uri="{9D8B030D-6E8A-4147-A177-3AD203B41FA5}">
                      <a16:colId xmlns:a16="http://schemas.microsoft.com/office/drawing/2014/main" val="3407399545"/>
                    </a:ext>
                  </a:extLst>
                </a:gridCol>
                <a:gridCol w="1061987">
                  <a:extLst>
                    <a:ext uri="{9D8B030D-6E8A-4147-A177-3AD203B41FA5}">
                      <a16:colId xmlns:a16="http://schemas.microsoft.com/office/drawing/2014/main" val="4102448850"/>
                    </a:ext>
                  </a:extLst>
                </a:gridCol>
              </a:tblGrid>
              <a:tr h="164917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 </a:t>
                      </a:r>
                      <a:endParaRPr lang="en-US" sz="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8303" marR="38303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3/20</a:t>
                      </a:r>
                      <a:endParaRPr lang="en-US" sz="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8303" marR="38303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3/27</a:t>
                      </a:r>
                      <a:endParaRPr lang="en-US" sz="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8303" marR="38303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4/3</a:t>
                      </a:r>
                      <a:endParaRPr lang="en-US" sz="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8303" marR="38303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4/9</a:t>
                      </a:r>
                      <a:endParaRPr lang="en-US" sz="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8303" marR="38303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4/17</a:t>
                      </a:r>
                      <a:endParaRPr lang="en-US" sz="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8303" marR="38303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4/24</a:t>
                      </a:r>
                      <a:endParaRPr lang="en-US" sz="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8303" marR="38303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5/1</a:t>
                      </a:r>
                      <a:endParaRPr lang="en-US" sz="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8303" marR="38303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5/8</a:t>
                      </a:r>
                      <a:endParaRPr lang="en-US" sz="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8303" marR="38303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5/15</a:t>
                      </a:r>
                      <a:endParaRPr lang="en-US" sz="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8303" marR="38303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5/22</a:t>
                      </a:r>
                      <a:endParaRPr lang="en-US" sz="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8303" marR="38303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5/29</a:t>
                      </a:r>
                      <a:endParaRPr lang="en-US" sz="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8303" marR="38303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6/5</a:t>
                      </a:r>
                      <a:endParaRPr lang="en-US" sz="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8303" marR="38303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6/12</a:t>
                      </a:r>
                      <a:endParaRPr lang="en-US" sz="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8303" marR="38303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6/19</a:t>
                      </a:r>
                      <a:endParaRPr lang="en-US" sz="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8303" marR="38303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TOTAL</a:t>
                      </a:r>
                      <a:endParaRPr lang="en-US" sz="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8303" marR="38303" marT="0" marB="0" anchor="ctr"/>
                </a:tc>
                <a:extLst>
                  <a:ext uri="{0D108BD9-81ED-4DB2-BD59-A6C34878D82A}">
                    <a16:rowId xmlns:a16="http://schemas.microsoft.com/office/drawing/2014/main" val="3493956869"/>
                  </a:ext>
                </a:extLst>
              </a:tr>
              <a:tr h="329834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Weekly Total</a:t>
                      </a:r>
                      <a:endParaRPr lang="en-US" sz="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8303" marR="38303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19,714</a:t>
                      </a:r>
                      <a:endParaRPr lang="en-US" sz="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8303" marR="38303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15,314</a:t>
                      </a:r>
                      <a:endParaRPr lang="en-US" sz="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8303" marR="38303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17,554</a:t>
                      </a:r>
                      <a:endParaRPr lang="en-US" sz="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8303" marR="38303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26,486</a:t>
                      </a:r>
                      <a:endParaRPr lang="en-US" sz="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8303" marR="38303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23,854</a:t>
                      </a:r>
                      <a:endParaRPr lang="en-US" sz="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8303" marR="38303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25,254</a:t>
                      </a:r>
                      <a:endParaRPr lang="en-US" sz="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8303" marR="38303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26,036</a:t>
                      </a:r>
                      <a:endParaRPr lang="en-US" sz="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8303" marR="38303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25,130</a:t>
                      </a:r>
                      <a:endParaRPr lang="en-US" sz="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8303" marR="38303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31,818</a:t>
                      </a:r>
                      <a:endParaRPr lang="en-US" sz="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8303" marR="38303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28,160</a:t>
                      </a:r>
                      <a:endParaRPr lang="en-US" sz="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8303" marR="38303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22,688</a:t>
                      </a:r>
                      <a:endParaRPr lang="en-US" sz="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8303" marR="38303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28,946</a:t>
                      </a:r>
                      <a:endParaRPr lang="en-US" sz="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8303" marR="38303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 </a:t>
                      </a:r>
                      <a:endParaRPr lang="en-US" sz="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8303" marR="38303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 </a:t>
                      </a:r>
                      <a:endParaRPr lang="en-US" sz="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8303" marR="38303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290,954</a:t>
                      </a:r>
                      <a:endParaRPr lang="en-US" sz="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8303" marR="38303" marT="0" marB="0" anchor="ctr"/>
                </a:tc>
                <a:extLst>
                  <a:ext uri="{0D108BD9-81ED-4DB2-BD59-A6C34878D82A}">
                    <a16:rowId xmlns:a16="http://schemas.microsoft.com/office/drawing/2014/main" val="205487888"/>
                  </a:ext>
                </a:extLst>
              </a:tr>
            </a:tbl>
          </a:graphicData>
        </a:graphic>
      </p:graphicFrame>
      <p:pic>
        <p:nvPicPr>
          <p:cNvPr id="1027" name="Chart 4">
            <a:extLst>
              <a:ext uri="{FF2B5EF4-FFF2-40B4-BE49-F238E27FC236}">
                <a16:creationId xmlns:a16="http://schemas.microsoft.com/office/drawing/2014/main" id="{04E62D31-4958-4E4A-811B-76062C8E9F04}"/>
              </a:ext>
            </a:extLst>
          </p:cNvPr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1189798"/>
            <a:ext cx="11811699" cy="36860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7788235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6DE4E5-9848-4D5D-B65F-1E1BFFC9BD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     DEPARTMENT OF PARKS AND RECREATION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CC4312-3259-4A31-86F2-7000155081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600" dirty="0"/>
              <a:t>SEVERAL GRANTS NEEDS TO BE PRESENTED TO COUNCIL—TBA</a:t>
            </a:r>
          </a:p>
          <a:p>
            <a:pPr algn="ctr"/>
            <a:endParaRPr lang="en-US" sz="3600" dirty="0"/>
          </a:p>
          <a:p>
            <a:pPr algn="ctr"/>
            <a:r>
              <a:rPr lang="en-US" sz="3600" dirty="0"/>
              <a:t>QUESTIONS &amp; ANSWERS</a:t>
            </a:r>
          </a:p>
          <a:p>
            <a:pPr algn="ctr"/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477782193"/>
      </p:ext>
    </p:extLst>
  </p:cSld>
  <p:clrMapOvr>
    <a:masterClrMapping/>
  </p:clrMapOvr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TM10001114[[fn=Gallery]]</Template>
  <TotalTime>61</TotalTime>
  <Words>329</Words>
  <Application>Microsoft Office PowerPoint</Application>
  <PresentationFormat>Widescreen</PresentationFormat>
  <Paragraphs>70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Gill Sans MT</vt:lpstr>
      <vt:lpstr>Gallery</vt:lpstr>
      <vt:lpstr>Department of parks and recreation </vt:lpstr>
      <vt:lpstr>William hicks Anderson community center     (hicks)     </vt:lpstr>
      <vt:lpstr>Department of parks and recreation                      Food Program</vt:lpstr>
      <vt:lpstr>Programs &amp; Activities: </vt:lpstr>
      <vt:lpstr>Department of parks and recreation   (recreation)</vt:lpstr>
      <vt:lpstr>Department of parks and recreation                     Food Program  </vt:lpstr>
      <vt:lpstr>Feeding during covid-19</vt:lpstr>
      <vt:lpstr>      DEPARTMENT OF PARKS AND RECREATION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Department of parks and recreation</dc:title>
  <dc:creator>Carmen L. Ferguson</dc:creator>
  <cp:lastModifiedBy>Carmen L. Ferguson</cp:lastModifiedBy>
  <cp:revision>6</cp:revision>
  <dcterms:created xsi:type="dcterms:W3CDTF">2020-10-13T14:09:29Z</dcterms:created>
  <dcterms:modified xsi:type="dcterms:W3CDTF">2020-10-13T15:11:29Z</dcterms:modified>
</cp:coreProperties>
</file>