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2"/>
  </p:handoutMasterIdLst>
  <p:sldIdLst>
    <p:sldId id="260" r:id="rId2"/>
    <p:sldId id="259" r:id="rId3"/>
    <p:sldId id="285" r:id="rId4"/>
    <p:sldId id="279" r:id="rId5"/>
    <p:sldId id="264" r:id="rId6"/>
    <p:sldId id="280" r:id="rId7"/>
    <p:sldId id="295" r:id="rId8"/>
    <p:sldId id="294" r:id="rId9"/>
    <p:sldId id="292" r:id="rId10"/>
    <p:sldId id="290" r:id="rId11"/>
  </p:sldIdLst>
  <p:sldSz cx="9144000" cy="6858000" type="letter"/>
  <p:notesSz cx="9236075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244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6E5F8A-A9B9-4F54-9FE3-883C24498E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6B8234-8DB7-4683-9D96-7EA22A3B0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32173" y="0"/>
            <a:ext cx="4002299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A86FD-D626-463A-A077-89CFE1BE42C6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C654A-CBD6-4B16-83E5-B8B52417F67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259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5FC705-42AB-4EEE-9A68-19B75EAC5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32173" y="6658259"/>
            <a:ext cx="4002299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DD81D-9CE5-4062-B001-B19E1C90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31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-2"/>
            <a:ext cx="9143980" cy="685800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8878A-A545-4119-8228-9578AE1818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8265" y="3122752"/>
            <a:ext cx="2786332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00" b="1" spc="300">
                <a:solidFill>
                  <a:schemeClr val="accent4"/>
                </a:solidFill>
                <a:latin typeface="Lato" panose="020F0502020204030203"/>
              </a:defRPr>
            </a:lvl1pPr>
          </a:lstStyle>
          <a:p>
            <a:pPr lvl="0"/>
            <a:r>
              <a:rPr lang="en-US" dirty="0"/>
              <a:t>MEETING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0435" y="4115831"/>
            <a:ext cx="1854679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="1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2867711" y="2426498"/>
            <a:ext cx="6088979" cy="47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Department of Planning and Development</a:t>
            </a:r>
            <a:endParaRPr lang="en-US" sz="2800" b="1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35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0" y="0"/>
            <a:ext cx="9143980" cy="685800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5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2061713"/>
            <a:ext cx="9143980" cy="2700068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7011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E8A16-CA94-4C10-A3F5-BC4C0671B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r="99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0"/>
            <a:ext cx="914398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6364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FCD-5804-4927-86CC-0C8EBB2AE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254842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84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31AE2-1AE0-4DED-95CA-C91746947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26346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96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8AF8149-BD95-4829-BF81-39DD4EE5CA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4B65D08-1486-4DE3-A63B-808D275621B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9842" y="1825625"/>
            <a:ext cx="3868340" cy="4364038"/>
          </a:xfrm>
        </p:spPr>
        <p:txBody>
          <a:bodyPr/>
          <a:lstStyle>
            <a:lvl1pPr marL="2286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B95949-8BF6-42D9-A2E4-2DD5282F78E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645818" y="1825625"/>
            <a:ext cx="3868340" cy="4364038"/>
          </a:xfrm>
        </p:spPr>
        <p:txBody>
          <a:bodyPr/>
          <a:lstStyle>
            <a:lvl1pPr marL="2286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965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  <a:latin typeface="Lat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  <a:latin typeface="Lato" panose="020F0502020204030203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>
            <a:normAutofit/>
          </a:bodyPr>
          <a:lstStyle>
            <a:lvl1pPr marL="2286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9E53B2-B013-430D-B9F7-36C813D5C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257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199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44764"/>
            <a:ext cx="2949178" cy="3324224"/>
          </a:xfrm>
        </p:spPr>
        <p:txBody>
          <a:bodyPr>
            <a:normAutofit/>
          </a:bodyPr>
          <a:lstStyle>
            <a:lvl1pPr marL="0" indent="0">
              <a:buNone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F98CB21-3D58-4854-B7F7-D69B1A9FA1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9037" y="457200"/>
            <a:ext cx="4575122" cy="5411788"/>
          </a:xfrm>
        </p:spPr>
        <p:txBody>
          <a:bodyPr>
            <a:normAutofit/>
          </a:bodyPr>
          <a:lstStyle>
            <a:lvl1pPr marL="2286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Tx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290D13-2E71-4E7F-BD33-44876FDCF8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057400"/>
            <a:ext cx="2949178" cy="48736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  <a:latin typeface="Lat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108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57200"/>
            <a:ext cx="4629150" cy="5403851"/>
          </a:xfrm>
        </p:spPr>
        <p:txBody>
          <a:bodyPr anchor="t">
            <a:normAutofit/>
          </a:bodyPr>
          <a:lstStyle>
            <a:lvl1pPr marL="0" indent="0">
              <a:buNone/>
              <a:defRPr sz="2800" spc="300">
                <a:solidFill>
                  <a:schemeClr val="bg1">
                    <a:lumMod val="50000"/>
                  </a:schemeClr>
                </a:solidFill>
                <a:latin typeface="Montserrat Ligh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DB3512-AF84-45A3-AE99-680471DA98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457200"/>
            <a:ext cx="2949178" cy="1600199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AF934A0-C960-4D18-A3DA-2E7641676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544764"/>
            <a:ext cx="2949178" cy="3324224"/>
          </a:xfrm>
        </p:spPr>
        <p:txBody>
          <a:bodyPr>
            <a:normAutofit/>
          </a:bodyPr>
          <a:lstStyle>
            <a:lvl1pPr marL="0" indent="0">
              <a:buNone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0B00EFD-F463-4B59-99A7-4F8F389F24B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8650" y="2057400"/>
            <a:ext cx="2949178" cy="487363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rgbClr val="002060"/>
                </a:solidFill>
                <a:latin typeface="Lato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4677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-2"/>
            <a:ext cx="9143980" cy="685800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6060" y="4159470"/>
            <a:ext cx="2652954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XXLASTNAME@WILMINGTONDE.GOV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4614560" y="3150546"/>
            <a:ext cx="2782591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ctr"/>
            <a:r>
              <a:rPr lang="en-US" sz="1300" spc="300" dirty="0">
                <a:solidFill>
                  <a:schemeClr val="accent4"/>
                </a:solidFill>
                <a:latin typeface="Lato" panose="020F0502020204030203"/>
              </a:rPr>
              <a:t>CONTACT INFORMATION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047372-8B65-4064-BB68-FDBF7CF0594B}"/>
              </a:ext>
            </a:extLst>
          </p:cNvPr>
          <p:cNvSpPr txBox="1">
            <a:spLocks/>
          </p:cNvSpPr>
          <p:nvPr userDrawn="1"/>
        </p:nvSpPr>
        <p:spPr>
          <a:xfrm>
            <a:off x="4093566" y="4158244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EMAIL: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EA1536-0E58-4001-852D-626432031DB8}"/>
              </a:ext>
            </a:extLst>
          </p:cNvPr>
          <p:cNvSpPr txBox="1">
            <a:spLocks/>
          </p:cNvSpPr>
          <p:nvPr userDrawn="1"/>
        </p:nvSpPr>
        <p:spPr>
          <a:xfrm>
            <a:off x="4614560" y="4548536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PHONE: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1A00EC8-9D1A-4442-92EB-46C039DF0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7676" y="4541953"/>
            <a:ext cx="1212345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(302)  576-XXXX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D143186-ED9C-4D23-A685-F4945B277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9007" y="2385451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pPr lvl="0"/>
            <a:r>
              <a:rPr lang="en-US" dirty="0"/>
              <a:t>Thank You / Questions?</a:t>
            </a:r>
          </a:p>
        </p:txBody>
      </p:sp>
    </p:spTree>
    <p:extLst>
      <p:ext uri="{BB962C8B-B14F-4D97-AF65-F5344CB8AC3E}">
        <p14:creationId xmlns:p14="http://schemas.microsoft.com/office/powerpoint/2010/main" val="271696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2130723"/>
            <a:ext cx="9143980" cy="271732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8878A-A545-4119-8228-9578AE1818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435" y="3122752"/>
            <a:ext cx="1854679" cy="396875"/>
          </a:xfrm>
        </p:spPr>
        <p:txBody>
          <a:bodyPr anchor="ctr">
            <a:normAutofit/>
          </a:bodyPr>
          <a:lstStyle>
            <a:lvl1pPr marL="0" indent="0">
              <a:buNone/>
              <a:defRPr sz="1300" spc="300">
                <a:solidFill>
                  <a:schemeClr val="accent4"/>
                </a:solidFill>
                <a:latin typeface="Lato" panose="020F0502020204030203"/>
              </a:defRPr>
            </a:lvl1pPr>
          </a:lstStyle>
          <a:p>
            <a:pPr lvl="0"/>
            <a:r>
              <a:rPr lang="en-US" dirty="0"/>
              <a:t>MEETING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0435" y="4115831"/>
            <a:ext cx="1854679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2867711" y="2426498"/>
            <a:ext cx="6088979" cy="47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Department of Planning and Development</a:t>
            </a:r>
            <a:endParaRPr lang="en-US" sz="28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31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D372FE-9A82-47E9-BF6C-56A9F75B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184" b="7184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2001329"/>
            <a:ext cx="9143980" cy="2937500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417422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3946324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6060" y="4064584"/>
            <a:ext cx="2652954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XXLASTNAME@WILMINGTONDE.GOV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4614560" y="3055660"/>
            <a:ext cx="2782591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ctr"/>
            <a:r>
              <a:rPr lang="en-US" sz="1300" spc="300" dirty="0">
                <a:solidFill>
                  <a:schemeClr val="accent4"/>
                </a:solidFill>
                <a:latin typeface="Lato" panose="020F0502020204030203"/>
              </a:rPr>
              <a:t>CONTACT INFORMATION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047372-8B65-4064-BB68-FDBF7CF0594B}"/>
              </a:ext>
            </a:extLst>
          </p:cNvPr>
          <p:cNvSpPr txBox="1">
            <a:spLocks/>
          </p:cNvSpPr>
          <p:nvPr userDrawn="1"/>
        </p:nvSpPr>
        <p:spPr>
          <a:xfrm>
            <a:off x="4093566" y="4063358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EMAIL: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EA1536-0E58-4001-852D-626432031DB8}"/>
              </a:ext>
            </a:extLst>
          </p:cNvPr>
          <p:cNvSpPr txBox="1">
            <a:spLocks/>
          </p:cNvSpPr>
          <p:nvPr userDrawn="1"/>
        </p:nvSpPr>
        <p:spPr>
          <a:xfrm>
            <a:off x="4614560" y="4453650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PHONE: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1A00EC8-9D1A-4442-92EB-46C039DF0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7676" y="4447067"/>
            <a:ext cx="1212345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(302)  576-XXXX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D143186-ED9C-4D23-A685-F4945B277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9007" y="2290565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pPr lvl="0"/>
            <a:r>
              <a:rPr lang="en-US" dirty="0"/>
              <a:t>Thank You / Questions?</a:t>
            </a:r>
          </a:p>
        </p:txBody>
      </p:sp>
    </p:spTree>
    <p:extLst>
      <p:ext uri="{BB962C8B-B14F-4D97-AF65-F5344CB8AC3E}">
        <p14:creationId xmlns:p14="http://schemas.microsoft.com/office/powerpoint/2010/main" val="2599359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05D55-7F00-4065-AB83-3B1DFA19A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r="9976"/>
          <a:stretch/>
        </p:blipFill>
        <p:spPr>
          <a:xfrm>
            <a:off x="0" y="0"/>
            <a:ext cx="914398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0"/>
            <a:ext cx="914398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6060" y="4159470"/>
            <a:ext cx="2652954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XXLASTNAME@WILMINGTONDE.GOV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4614560" y="3150546"/>
            <a:ext cx="2782591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ctr"/>
            <a:r>
              <a:rPr lang="en-US" sz="1300" spc="300" dirty="0">
                <a:solidFill>
                  <a:schemeClr val="accent4"/>
                </a:solidFill>
                <a:latin typeface="Lato" panose="020F0502020204030203"/>
              </a:rPr>
              <a:t>CONTACT INFORMATION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047372-8B65-4064-BB68-FDBF7CF0594B}"/>
              </a:ext>
            </a:extLst>
          </p:cNvPr>
          <p:cNvSpPr txBox="1">
            <a:spLocks/>
          </p:cNvSpPr>
          <p:nvPr userDrawn="1"/>
        </p:nvSpPr>
        <p:spPr>
          <a:xfrm>
            <a:off x="4093566" y="4158244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EMAIL: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EA1536-0E58-4001-852D-626432031DB8}"/>
              </a:ext>
            </a:extLst>
          </p:cNvPr>
          <p:cNvSpPr txBox="1">
            <a:spLocks/>
          </p:cNvSpPr>
          <p:nvPr userDrawn="1"/>
        </p:nvSpPr>
        <p:spPr>
          <a:xfrm>
            <a:off x="4614560" y="4548536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PHONE: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1A00EC8-9D1A-4442-92EB-46C039DF0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37676" y="4541953"/>
            <a:ext cx="1212345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(302)  576-XXXX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D143186-ED9C-4D23-A685-F4945B2770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9007" y="2385451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pPr lvl="0"/>
            <a:r>
              <a:rPr lang="en-US" dirty="0"/>
              <a:t>Thank You / Questions?</a:t>
            </a:r>
          </a:p>
        </p:txBody>
      </p:sp>
    </p:spTree>
    <p:extLst>
      <p:ext uri="{BB962C8B-B14F-4D97-AF65-F5344CB8AC3E}">
        <p14:creationId xmlns:p14="http://schemas.microsoft.com/office/powerpoint/2010/main" val="2254120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FCD-5804-4927-86CC-0C8EBB2AE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303732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08" y="4025346"/>
            <a:ext cx="922322" cy="858694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9FFDC-0D93-4196-A765-2D154ED72229}"/>
              </a:ext>
            </a:extLst>
          </p:cNvPr>
          <p:cNvSpPr txBox="1">
            <a:spLocks/>
          </p:cNvSpPr>
          <p:nvPr userDrawn="1"/>
        </p:nvSpPr>
        <p:spPr>
          <a:xfrm>
            <a:off x="4475174" y="4939849"/>
            <a:ext cx="2782591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ctr"/>
            <a:r>
              <a:rPr lang="en-US" sz="1300" spc="300" dirty="0">
                <a:solidFill>
                  <a:schemeClr val="accent4"/>
                </a:solidFill>
                <a:latin typeface="Lato" panose="020F0502020204030203"/>
              </a:rPr>
              <a:t>CONTACT INFORMATION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B92105B-3A4A-4D28-9151-CDC492255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302" y="5861322"/>
            <a:ext cx="2652954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XXLASTNAME@WILMINGTONDE.GOV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975358E-D3B1-46A9-9F77-8FF92599AB03}"/>
              </a:ext>
            </a:extLst>
          </p:cNvPr>
          <p:cNvSpPr txBox="1">
            <a:spLocks/>
          </p:cNvSpPr>
          <p:nvPr userDrawn="1"/>
        </p:nvSpPr>
        <p:spPr>
          <a:xfrm>
            <a:off x="4041808" y="5860096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EMAIL: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521652-CD01-42D2-B45E-1558655C4A72}"/>
              </a:ext>
            </a:extLst>
          </p:cNvPr>
          <p:cNvSpPr txBox="1">
            <a:spLocks/>
          </p:cNvSpPr>
          <p:nvPr userDrawn="1"/>
        </p:nvSpPr>
        <p:spPr>
          <a:xfrm>
            <a:off x="4562802" y="6250388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PHONE: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041D94A-7BB9-4D81-B794-2451DC2272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5918" y="6243805"/>
            <a:ext cx="1212345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(302)  576-XXXX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E9779D7-5BC0-4751-B7EF-AE94745803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465" y="666067"/>
            <a:ext cx="5141674" cy="47466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pPr lvl="0"/>
            <a:r>
              <a:rPr lang="en-US" dirty="0"/>
              <a:t>Thank You / Questions?</a:t>
            </a:r>
          </a:p>
        </p:txBody>
      </p:sp>
    </p:spTree>
    <p:extLst>
      <p:ext uri="{BB962C8B-B14F-4D97-AF65-F5344CB8AC3E}">
        <p14:creationId xmlns:p14="http://schemas.microsoft.com/office/powerpoint/2010/main" val="1188138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53A428-12E2-4533-A960-932465A92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303732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308" y="4025346"/>
            <a:ext cx="922322" cy="858694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9FFDC-0D93-4196-A765-2D154ED72229}"/>
              </a:ext>
            </a:extLst>
          </p:cNvPr>
          <p:cNvSpPr txBox="1">
            <a:spLocks/>
          </p:cNvSpPr>
          <p:nvPr userDrawn="1"/>
        </p:nvSpPr>
        <p:spPr>
          <a:xfrm>
            <a:off x="4475174" y="4939849"/>
            <a:ext cx="2782591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ctr"/>
            <a:r>
              <a:rPr lang="en-US" sz="1300" spc="300" dirty="0">
                <a:solidFill>
                  <a:schemeClr val="accent4"/>
                </a:solidFill>
                <a:latin typeface="Lato" panose="020F0502020204030203"/>
              </a:rPr>
              <a:t>CONTACT INFORMATION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B92105B-3A4A-4D28-9151-CDC492255B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302" y="5861322"/>
            <a:ext cx="2652954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XXLASTNAME@WILMINGTONDE.GOV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975358E-D3B1-46A9-9F77-8FF92599AB03}"/>
              </a:ext>
            </a:extLst>
          </p:cNvPr>
          <p:cNvSpPr txBox="1">
            <a:spLocks/>
          </p:cNvSpPr>
          <p:nvPr userDrawn="1"/>
        </p:nvSpPr>
        <p:spPr>
          <a:xfrm>
            <a:off x="4041808" y="5860096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EMAIL: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521652-CD01-42D2-B45E-1558655C4A72}"/>
              </a:ext>
            </a:extLst>
          </p:cNvPr>
          <p:cNvSpPr txBox="1">
            <a:spLocks/>
          </p:cNvSpPr>
          <p:nvPr userDrawn="1"/>
        </p:nvSpPr>
        <p:spPr>
          <a:xfrm>
            <a:off x="4562802" y="6250388"/>
            <a:ext cx="923116" cy="390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 algn="r"/>
            <a:r>
              <a:rPr lang="en-US" sz="1200" spc="0" dirty="0">
                <a:solidFill>
                  <a:schemeClr val="bg1"/>
                </a:solidFill>
                <a:latin typeface="Montserrat Light"/>
              </a:rPr>
              <a:t>PHONE: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3041D94A-7BB9-4D81-B794-2451DC2272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5918" y="6243805"/>
            <a:ext cx="1212345" cy="396875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(302)  576-XXXX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E9779D7-5BC0-4751-B7EF-AE94745803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465" y="666067"/>
            <a:ext cx="5141674" cy="474662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badi Extra Light" panose="020B0204020104020204" pitchFamily="34" charset="0"/>
              </a:defRPr>
            </a:lvl1pPr>
          </a:lstStyle>
          <a:p>
            <a:pPr lvl="0"/>
            <a:r>
              <a:rPr lang="en-US" dirty="0"/>
              <a:t>Thank You / Questions?</a:t>
            </a:r>
          </a:p>
        </p:txBody>
      </p:sp>
    </p:spTree>
    <p:extLst>
      <p:ext uri="{BB962C8B-B14F-4D97-AF65-F5344CB8AC3E}">
        <p14:creationId xmlns:p14="http://schemas.microsoft.com/office/powerpoint/2010/main" val="150117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y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E8A16-CA94-4C10-A3F5-BC4C0671B0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r="99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E8B6D1-A799-4E14-BA6D-CF24F5B19620}"/>
              </a:ext>
            </a:extLst>
          </p:cNvPr>
          <p:cNvSpPr/>
          <p:nvPr userDrawn="1"/>
        </p:nvSpPr>
        <p:spPr>
          <a:xfrm>
            <a:off x="20" y="0"/>
            <a:ext cx="9143980" cy="6857999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8878A-A545-4119-8228-9578AE1818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50435" y="3122752"/>
            <a:ext cx="1854679" cy="396875"/>
          </a:xfrm>
        </p:spPr>
        <p:txBody>
          <a:bodyPr anchor="ctr">
            <a:normAutofit/>
          </a:bodyPr>
          <a:lstStyle>
            <a:lvl1pPr marL="0" indent="0">
              <a:buNone/>
              <a:defRPr sz="1300" spc="300">
                <a:solidFill>
                  <a:schemeClr val="accent4"/>
                </a:solidFill>
                <a:latin typeface="Lato" panose="020F0502020204030203"/>
              </a:defRPr>
            </a:lvl1pPr>
          </a:lstStyle>
          <a:p>
            <a:pPr lvl="0"/>
            <a:r>
              <a:rPr lang="en-US" dirty="0"/>
              <a:t>MEETING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1444" y="3512308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603026" y="404121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0435" y="4115831"/>
            <a:ext cx="1854679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" y="2272595"/>
            <a:ext cx="2484183" cy="2312808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07E2114-6FDB-458F-9EE2-4757A1B75D64}"/>
              </a:ext>
            </a:extLst>
          </p:cNvPr>
          <p:cNvSpPr txBox="1">
            <a:spLocks/>
          </p:cNvSpPr>
          <p:nvPr userDrawn="1"/>
        </p:nvSpPr>
        <p:spPr>
          <a:xfrm>
            <a:off x="2867711" y="2426498"/>
            <a:ext cx="6088979" cy="47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Department of Planning and Development</a:t>
            </a:r>
            <a:endParaRPr lang="en-US" sz="28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y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FCD-5804-4927-86CC-0C8EBB2AE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8878A-A545-4119-8228-9578AE1818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033" y="4917044"/>
            <a:ext cx="1854679" cy="396875"/>
          </a:xfrm>
        </p:spPr>
        <p:txBody>
          <a:bodyPr anchor="ctr">
            <a:normAutofit/>
          </a:bodyPr>
          <a:lstStyle>
            <a:lvl1pPr marL="0" indent="0">
              <a:buNone/>
              <a:defRPr sz="1300" spc="300">
                <a:solidFill>
                  <a:schemeClr val="accent4"/>
                </a:solidFill>
                <a:latin typeface="Lato" panose="020F0502020204030203"/>
              </a:defRPr>
            </a:lvl1pPr>
          </a:lstStyle>
          <a:p>
            <a:pPr lvl="0"/>
            <a:r>
              <a:rPr lang="en-US" dirty="0"/>
              <a:t>MEETING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328296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2033" y="5910123"/>
            <a:ext cx="1854679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" y="247270"/>
            <a:ext cx="1383687" cy="1288231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4E3356-B897-4B6F-BFD3-5449AC00DD2F}"/>
              </a:ext>
            </a:extLst>
          </p:cNvPr>
          <p:cNvSpPr txBox="1">
            <a:spLocks/>
          </p:cNvSpPr>
          <p:nvPr userDrawn="1"/>
        </p:nvSpPr>
        <p:spPr>
          <a:xfrm>
            <a:off x="2454860" y="654054"/>
            <a:ext cx="6088979" cy="47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Department of Planning and Development</a:t>
            </a:r>
            <a:endParaRPr lang="en-US" sz="28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y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31AE2-1AE0-4DED-95CA-C917469478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99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98878A-A545-4119-8228-9578AE1818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033" y="4917044"/>
            <a:ext cx="1854679" cy="396875"/>
          </a:xfrm>
        </p:spPr>
        <p:txBody>
          <a:bodyPr anchor="ctr">
            <a:normAutofit/>
          </a:bodyPr>
          <a:lstStyle>
            <a:lvl1pPr marL="0" indent="0">
              <a:buNone/>
              <a:defRPr sz="1300" spc="300">
                <a:solidFill>
                  <a:schemeClr val="accent4"/>
                </a:solidFill>
                <a:latin typeface="Lato" panose="020F0502020204030203"/>
              </a:defRPr>
            </a:lvl1pPr>
          </a:lstStyle>
          <a:p>
            <a:pPr lvl="0"/>
            <a:r>
              <a:rPr lang="en-US" dirty="0"/>
              <a:t>MEETING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540EA8-C5AA-4677-8556-5513507BE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1461" y="5313919"/>
            <a:ext cx="4572659" cy="4746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Lato Black" panose="020F0502020204030203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0BA1C9-0152-4D97-AC1F-7E9A8A0DB7C2}"/>
              </a:ext>
            </a:extLst>
          </p:cNvPr>
          <p:cNvSpPr/>
          <p:nvPr userDrawn="1"/>
        </p:nvSpPr>
        <p:spPr>
          <a:xfrm flipV="1">
            <a:off x="3493042" y="5834203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ED93F94-DF76-4B33-BA2D-4DE22A4A8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52033" y="5910123"/>
            <a:ext cx="1854679" cy="3968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Montserrat Light"/>
              </a:defRPr>
            </a:lvl1pPr>
          </a:lstStyle>
          <a:p>
            <a:pPr lvl="0"/>
            <a:r>
              <a:rPr lang="en-US" dirty="0"/>
              <a:t>MONTH DD, YYYY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FB629E-9AB9-4E5F-BB07-6CEEC8D10C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" y="247270"/>
            <a:ext cx="1383687" cy="1288231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F4E3356-B897-4B6F-BFD3-5449AC00DD2F}"/>
              </a:ext>
            </a:extLst>
          </p:cNvPr>
          <p:cNvSpPr txBox="1">
            <a:spLocks/>
          </p:cNvSpPr>
          <p:nvPr userDrawn="1"/>
        </p:nvSpPr>
        <p:spPr>
          <a:xfrm>
            <a:off x="2454860" y="654054"/>
            <a:ext cx="6088979" cy="47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badi Extra Light" panose="020B0204020104020204" pitchFamily="34" charset="0"/>
              </a:rPr>
              <a:t>Department of Planning and Development</a:t>
            </a:r>
            <a:endParaRPr lang="en-US" sz="28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44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F64F2B-A9E7-4CF0-8856-30DD63F85A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3437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60375"/>
          </a:xfrm>
        </p:spPr>
        <p:txBody>
          <a:bodyPr/>
          <a:lstStyle>
            <a:lvl1pPr marL="0" indent="0">
              <a:buClr>
                <a:srgbClr val="002060"/>
              </a:buClr>
              <a:buFont typeface="Calibri" panose="020F0502020204030204" pitchFamily="34" charset="0"/>
              <a:buNone/>
              <a:defRPr sz="2400" spc="300">
                <a:solidFill>
                  <a:srgbClr val="002060"/>
                </a:solidFill>
                <a:latin typeface="Lato"/>
              </a:defRPr>
            </a:lvl1pPr>
            <a:lvl2pPr marL="6858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FFC5DC-396D-4BDB-8D63-6EE956F852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8650" y="2467709"/>
            <a:ext cx="7886700" cy="3706932"/>
          </a:xfrm>
        </p:spPr>
        <p:txBody>
          <a:bodyPr>
            <a:normAutofit/>
          </a:bodyPr>
          <a:lstStyle>
            <a:lvl1pPr marL="2286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1pPr>
            <a:lvl2pPr marL="6858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2pPr>
            <a:lvl3pPr marL="11430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3pPr>
            <a:lvl4pPr marL="16002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4pPr>
            <a:lvl5pPr marL="2057400" indent="-228600">
              <a:buClr>
                <a:srgbClr val="002060"/>
              </a:buClr>
              <a:buFont typeface="Calibri" panose="020F0502020204030204" pitchFamily="34" charset="0"/>
              <a:buChar char="»"/>
              <a:defRPr sz="14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</a:defRPr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02716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accent4"/>
                </a:solidFill>
                <a:latin typeface="Abadi Extra Light" panose="020B02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  <a:latin typeface="Lato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58365B84-A4EC-4A35-BA4C-BBC5FEF515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3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5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94F3D-E071-4E5E-862A-3750D78A769E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65B84-A4EC-4A35-BA4C-BBC5FEF51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78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8" r:id="rId2"/>
    <p:sldLayoutId id="2147483677" r:id="rId3"/>
    <p:sldLayoutId id="2147483676" r:id="rId4"/>
    <p:sldLayoutId id="2147483675" r:id="rId5"/>
    <p:sldLayoutId id="2147483666" r:id="rId6"/>
    <p:sldLayoutId id="2147483662" r:id="rId7"/>
    <p:sldLayoutId id="2147483663" r:id="rId8"/>
    <p:sldLayoutId id="2147483672" r:id="rId9"/>
    <p:sldLayoutId id="2147483684" r:id="rId10"/>
    <p:sldLayoutId id="2147483689" r:id="rId11"/>
    <p:sldLayoutId id="2147483685" r:id="rId12"/>
    <p:sldLayoutId id="2147483686" r:id="rId13"/>
    <p:sldLayoutId id="2147483687" r:id="rId14"/>
    <p:sldLayoutId id="2147483664" r:id="rId15"/>
    <p:sldLayoutId id="2147483665" r:id="rId16"/>
    <p:sldLayoutId id="2147483668" r:id="rId17"/>
    <p:sldLayoutId id="2147483669" r:id="rId18"/>
    <p:sldLayoutId id="2147483678" r:id="rId19"/>
    <p:sldLayoutId id="2147483690" r:id="rId20"/>
    <p:sldLayoutId id="2147483679" r:id="rId21"/>
    <p:sldLayoutId id="2147483680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FABAFB-B6EB-4DA5-88F2-3564E2DD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3B9387-7EC7-476D-93FE-96188B055F6A}"/>
              </a:ext>
            </a:extLst>
          </p:cNvPr>
          <p:cNvSpPr/>
          <p:nvPr/>
        </p:nvSpPr>
        <p:spPr>
          <a:xfrm flipV="1">
            <a:off x="3172761" y="3654795"/>
            <a:ext cx="5526197" cy="64495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79159-6467-4322-BAA8-D81FF1A0E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4" y="1665703"/>
            <a:ext cx="2331966" cy="217109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7C5864-D460-4354-9607-90243F794213}"/>
              </a:ext>
            </a:extLst>
          </p:cNvPr>
          <p:cNvSpPr txBox="1"/>
          <p:nvPr/>
        </p:nvSpPr>
        <p:spPr>
          <a:xfrm>
            <a:off x="244978" y="328254"/>
            <a:ext cx="48637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Black"/>
              </a:rPr>
              <a:t>Department of Planning</a:t>
            </a:r>
          </a:p>
          <a:p>
            <a:r>
              <a:rPr lang="en-US" sz="3200" b="1" dirty="0">
                <a:solidFill>
                  <a:schemeClr val="bg1"/>
                </a:solidFill>
                <a:latin typeface="Lato Black"/>
              </a:rPr>
              <a:t>and Development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47599F-2F73-420F-B3CF-F0FB5C61F0A7}"/>
              </a:ext>
            </a:extLst>
          </p:cNvPr>
          <p:cNvSpPr txBox="1"/>
          <p:nvPr/>
        </p:nvSpPr>
        <p:spPr>
          <a:xfrm>
            <a:off x="2785237" y="1853529"/>
            <a:ext cx="6247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Lato Black"/>
              </a:rPr>
              <a:t>Public Works and Transportation Committee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663F9-EE97-4312-BF39-0FA0DAF146ED}"/>
              </a:ext>
            </a:extLst>
          </p:cNvPr>
          <p:cNvSpPr txBox="1"/>
          <p:nvPr/>
        </p:nvSpPr>
        <p:spPr>
          <a:xfrm>
            <a:off x="490042" y="4483067"/>
            <a:ext cx="8304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 Black"/>
              </a:rPr>
              <a:t>Ordinance 20-009: An Ordinance to Officially Name the South Wilmington Wetlands Park Project as the “Southbridge Wilmington Wetlands Park”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B0F882-BEDC-46CD-827C-0B98D816FBAC}"/>
              </a:ext>
            </a:extLst>
          </p:cNvPr>
          <p:cNvSpPr txBox="1"/>
          <p:nvPr/>
        </p:nvSpPr>
        <p:spPr>
          <a:xfrm>
            <a:off x="4888204" y="3931681"/>
            <a:ext cx="2041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 Black"/>
              </a:rPr>
              <a:t>March 16, 2020</a:t>
            </a:r>
          </a:p>
        </p:txBody>
      </p:sp>
    </p:spTree>
    <p:extLst>
      <p:ext uri="{BB962C8B-B14F-4D97-AF65-F5344CB8AC3E}">
        <p14:creationId xmlns:p14="http://schemas.microsoft.com/office/powerpoint/2010/main" val="2107896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FABAFB-B6EB-4DA5-88F2-3564E2DD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3B9387-7EC7-476D-93FE-96188B055F6A}"/>
              </a:ext>
            </a:extLst>
          </p:cNvPr>
          <p:cNvSpPr/>
          <p:nvPr/>
        </p:nvSpPr>
        <p:spPr>
          <a:xfrm flipV="1">
            <a:off x="3636767" y="2704335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79159-6467-4322-BAA8-D81FF1A0E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6" y="370616"/>
            <a:ext cx="2559532" cy="238295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A248E-1D6D-45A7-8F20-E5CBF4CA40A3}"/>
              </a:ext>
            </a:extLst>
          </p:cNvPr>
          <p:cNvSpPr txBox="1"/>
          <p:nvPr/>
        </p:nvSpPr>
        <p:spPr>
          <a:xfrm>
            <a:off x="3352492" y="1253053"/>
            <a:ext cx="513634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Lato Black"/>
              </a:rPr>
              <a:t>Planning Commission</a:t>
            </a:r>
          </a:p>
          <a:p>
            <a:pPr algn="ctr"/>
            <a:r>
              <a:rPr lang="en-US" sz="3800" b="1" dirty="0">
                <a:solidFill>
                  <a:schemeClr val="bg1"/>
                </a:solidFill>
                <a:latin typeface="Lato Black"/>
              </a:rPr>
              <a:t>Recommendation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2A3FEA-5AC0-47D4-848F-0E7BFE00BC3E}"/>
              </a:ext>
            </a:extLst>
          </p:cNvPr>
          <p:cNvSpPr txBox="1">
            <a:spLocks/>
          </p:cNvSpPr>
          <p:nvPr/>
        </p:nvSpPr>
        <p:spPr>
          <a:xfrm>
            <a:off x="297465" y="3208145"/>
            <a:ext cx="8549070" cy="3663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Calibri" panose="020F0502020204030204" pitchFamily="34" charset="0"/>
              <a:buNone/>
              <a:defRPr sz="2400" kern="1200" spc="300">
                <a:solidFill>
                  <a:srgbClr val="002060"/>
                </a:solidFill>
                <a:latin typeface="Lato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Font typeface="Calibri" panose="020F0502020204030204" pitchFamily="34" charset="0"/>
              <a:buChar char="»"/>
              <a:defRPr sz="1400" kern="12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Font typeface="Calibri" panose="020F0502020204030204" pitchFamily="34" charset="0"/>
              <a:buChar char="»"/>
              <a:defRPr sz="1400" kern="12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Font typeface="Calibri" panose="020F0502020204030204" pitchFamily="34" charset="0"/>
              <a:buChar char="»"/>
              <a:defRPr sz="1400" kern="12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2060"/>
              </a:buClr>
              <a:buFont typeface="Calibri" panose="020F0502020204030204" pitchFamily="34" charset="0"/>
              <a:buChar char="»"/>
              <a:defRPr sz="1400" kern="1200" spc="300">
                <a:solidFill>
                  <a:schemeClr val="tx1">
                    <a:lumMod val="50000"/>
                    <a:lumOff val="50000"/>
                  </a:schemeClr>
                </a:solidFill>
                <a:latin typeface="Montserrat Ligh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The Wetlands Park naming proposal (Ord. 20-009) was considered at the February 18, 2020 meeting of the City Planning Commission.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The Commission adopted CPC Res. 2-20 which recommends approval of the proposed name, “Southbridge Wilmington Wetlands Park”. </a:t>
            </a:r>
          </a:p>
        </p:txBody>
      </p:sp>
    </p:spTree>
    <p:extLst>
      <p:ext uri="{BB962C8B-B14F-4D97-AF65-F5344CB8AC3E}">
        <p14:creationId xmlns:p14="http://schemas.microsoft.com/office/powerpoint/2010/main" val="1367242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AAA6-7B5C-43F6-B435-3F3AAFC9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92" y="820264"/>
            <a:ext cx="8709215" cy="1996868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Lato Black"/>
              </a:rPr>
              <a:t>City Code Section 2-3: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Lato Black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Lato"/>
              </a:rPr>
              <a:t>Official Names of Streets, Parks, Playgrounds, Plazas, Buildings, Facilities, Statues and Monuments, Other Lands Reserved for Public Use.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Lato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Lato"/>
              </a:rPr>
              <a:t>____________________________________________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7F21-75F5-4311-AD6D-F8F88D31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869" y="3083859"/>
            <a:ext cx="8240260" cy="3209380"/>
          </a:xfrm>
        </p:spPr>
        <p:txBody>
          <a:bodyPr>
            <a:noAutofit/>
          </a:bodyPr>
          <a:lstStyle/>
          <a:p>
            <a:pPr algn="ctr"/>
            <a:endParaRPr lang="en-US" sz="28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/>
              <a:t>Proposed names requires the recommendation of Planning Commission and approval of City Council.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b="1" dirty="0"/>
              <a:t>Per Section 2-3, naming guidelines were adopted (CPC Resolution 8-92), which are used when evaluating naming proposals.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C42693-67AD-4FC5-A2F7-F0C5E7C7B521}"/>
              </a:ext>
            </a:extLst>
          </p:cNvPr>
          <p:cNvSpPr/>
          <p:nvPr/>
        </p:nvSpPr>
        <p:spPr>
          <a:xfrm>
            <a:off x="629840" y="6435060"/>
            <a:ext cx="7956032" cy="237757"/>
          </a:xfrm>
          <a:prstGeom prst="rect">
            <a:avLst/>
          </a:prstGeom>
          <a:solidFill>
            <a:srgbClr val="003399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050" b="1" cap="all" dirty="0">
                <a:solidFill>
                  <a:srgbClr val="FFC000"/>
                </a:solidFill>
              </a:rPr>
              <a:t>Wilmington Department of Planning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889526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CDAA43-793C-4A93-8FA5-F3F3B5CB055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69286" y="203685"/>
            <a:ext cx="8605427" cy="645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4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CE1AE-80C0-44EB-A289-B2683309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" y="937118"/>
            <a:ext cx="8959740" cy="5607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CF8805-9C61-4301-9D0B-3394F9841469}"/>
              </a:ext>
            </a:extLst>
          </p:cNvPr>
          <p:cNvSpPr txBox="1"/>
          <p:nvPr/>
        </p:nvSpPr>
        <p:spPr>
          <a:xfrm>
            <a:off x="1288504" y="313765"/>
            <a:ext cx="6566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Wilmington Wetlands Park Project</a:t>
            </a:r>
          </a:p>
        </p:txBody>
      </p:sp>
    </p:spTree>
    <p:extLst>
      <p:ext uri="{BB962C8B-B14F-4D97-AF65-F5344CB8AC3E}">
        <p14:creationId xmlns:p14="http://schemas.microsoft.com/office/powerpoint/2010/main" val="4223086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10DCA-9862-4FB6-B0AC-3BA2ECEAB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7" y="71202"/>
            <a:ext cx="5155001" cy="67155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F27D0-B28D-471C-8B49-01F01AB04593}"/>
              </a:ext>
            </a:extLst>
          </p:cNvPr>
          <p:cNvSpPr txBox="1"/>
          <p:nvPr/>
        </p:nvSpPr>
        <p:spPr>
          <a:xfrm>
            <a:off x="5698844" y="1480731"/>
            <a:ext cx="3136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SAMP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Neighborhood Plan</a:t>
            </a:r>
          </a:p>
        </p:txBody>
      </p:sp>
    </p:spTree>
    <p:extLst>
      <p:ext uri="{BB962C8B-B14F-4D97-AF65-F5344CB8AC3E}">
        <p14:creationId xmlns:p14="http://schemas.microsoft.com/office/powerpoint/2010/main" val="227637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E80E8-9DD4-43FA-A270-37862DCBC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1" y="812258"/>
            <a:ext cx="8989675" cy="5839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70F90-0FE6-4D35-A495-21C275778517}"/>
              </a:ext>
            </a:extLst>
          </p:cNvPr>
          <p:cNvSpPr txBox="1"/>
          <p:nvPr/>
        </p:nvSpPr>
        <p:spPr>
          <a:xfrm>
            <a:off x="1940894" y="206189"/>
            <a:ext cx="5262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Proposed Wetland Park Features</a:t>
            </a:r>
          </a:p>
        </p:txBody>
      </p:sp>
    </p:spTree>
    <p:extLst>
      <p:ext uri="{BB962C8B-B14F-4D97-AF65-F5344CB8AC3E}">
        <p14:creationId xmlns:p14="http://schemas.microsoft.com/office/powerpoint/2010/main" val="269230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08A865E-0AD5-456F-A8CA-801DA7DF3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080193"/>
              </p:ext>
            </p:extLst>
          </p:nvPr>
        </p:nvGraphicFramePr>
        <p:xfrm>
          <a:off x="343617" y="161613"/>
          <a:ext cx="8456765" cy="6534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Acrobat Document" r:id="rId3" imgW="7543800" imgH="5829300" progId="Acrobat.Document.DC">
                  <p:embed/>
                </p:oleObj>
              </mc:Choice>
              <mc:Fallback>
                <p:oleObj name="Acrobat Document" r:id="rId3" imgW="7543800" imgH="58293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617" y="161613"/>
                        <a:ext cx="8456765" cy="6534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887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FABAFB-B6EB-4DA5-88F2-3564E2DD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3B9387-7EC7-476D-93FE-96188B055F6A}"/>
              </a:ext>
            </a:extLst>
          </p:cNvPr>
          <p:cNvSpPr/>
          <p:nvPr/>
        </p:nvSpPr>
        <p:spPr>
          <a:xfrm flipV="1">
            <a:off x="3805421" y="3007740"/>
            <a:ext cx="4749498" cy="45719"/>
          </a:xfrm>
          <a:prstGeom prst="rect">
            <a:avLst/>
          </a:prstGeom>
          <a:solidFill>
            <a:srgbClr val="ECB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79159-6467-4322-BAA8-D81FF1A0E8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9" y="1287275"/>
            <a:ext cx="2484183" cy="231280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47599F-2F73-420F-B3CF-F0FB5C61F0A7}"/>
              </a:ext>
            </a:extLst>
          </p:cNvPr>
          <p:cNvSpPr txBox="1"/>
          <p:nvPr/>
        </p:nvSpPr>
        <p:spPr>
          <a:xfrm>
            <a:off x="3034092" y="2167782"/>
            <a:ext cx="6257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/>
              </a:rPr>
              <a:t>Naming Guidelines</a:t>
            </a:r>
          </a:p>
        </p:txBody>
      </p:sp>
    </p:spTree>
    <p:extLst>
      <p:ext uri="{BB962C8B-B14F-4D97-AF65-F5344CB8AC3E}">
        <p14:creationId xmlns:p14="http://schemas.microsoft.com/office/powerpoint/2010/main" val="1858340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47F21-75F5-4311-AD6D-F8F88D314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652532"/>
            <a:ext cx="8894618" cy="562572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1. Proposed name reflects the geography, location, physical setting or history of the area and helps to provide a sense of place. </a:t>
            </a:r>
          </a:p>
          <a:p>
            <a:pPr marL="342900" indent="-342900">
              <a:spcBef>
                <a:spcPts val="0"/>
              </a:spcBef>
              <a:buAutoNum type="arabicPeriod"/>
            </a:pPr>
            <a:endParaRPr 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2. Proposed name recognizes a prominent individual whose life has had a significant impact upon the community, or a meaningful association with the facility.  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3. Proposed name reflects a historical or cultural event or place that is important to the residents of the City. 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4. Proposed name does not duplicate names of other existing, similar type facilities.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5. Proposed name has been reviewed and endorsed by the appropriate city departments, (e.g., Parks and Recreation, Public Works, etc.).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6. Person for whom the facility is being named has retired </a:t>
            </a:r>
            <a:r>
              <a:rPr lang="en-US" sz="1200" b="1" u="sng" dirty="0">
                <a:solidFill>
                  <a:schemeClr val="accent4">
                    <a:lumMod val="50000"/>
                  </a:schemeClr>
                </a:solidFill>
              </a:rPr>
              <a:t>or</a:t>
            </a: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 is no longer living.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7. Proposed name does not conflict with geographic location or type of facility being named.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rgbClr val="00B050"/>
                </a:solidFill>
              </a:rPr>
              <a:t>8. Significance of proposed name is not of-the-moment and its meaning will be retained over time.</a:t>
            </a:r>
            <a:endParaRPr lang="en-US" sz="12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</a:pPr>
            <a:endParaRPr lang="en-US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9. Current facility name does not already commemorate an individual. (If it does, a strong case should be made that the individual should no longer be recognized or honored.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10. Current facility name is inappropriate/improper and should be renamed.</a:t>
            </a:r>
          </a:p>
          <a:p>
            <a:pPr>
              <a:spcBef>
                <a:spcPts val="0"/>
              </a:spcBef>
            </a:pPr>
            <a:endParaRPr lang="en-US" sz="12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1200" b="1" dirty="0">
                <a:solidFill>
                  <a:schemeClr val="accent4">
                    <a:lumMod val="50000"/>
                  </a:schemeClr>
                </a:solidFill>
              </a:rPr>
              <a:t>11. Current facility name is not historically, traditionally or geographically appropriate or important.</a:t>
            </a:r>
          </a:p>
          <a:p>
            <a:pPr>
              <a:spcBef>
                <a:spcPts val="0"/>
              </a:spcBef>
            </a:pP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A9740-06B5-459A-A69B-FD7895193BF3}"/>
              </a:ext>
            </a:extLst>
          </p:cNvPr>
          <p:cNvSpPr txBox="1"/>
          <p:nvPr/>
        </p:nvSpPr>
        <p:spPr>
          <a:xfrm>
            <a:off x="790964" y="6420911"/>
            <a:ext cx="756207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MET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/>
              <a:t>                                        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NOT APPLICABLE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NOT MET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3F41A-14E1-4AED-B11C-FBD6E5DFA958}"/>
              </a:ext>
            </a:extLst>
          </p:cNvPr>
          <p:cNvSpPr txBox="1"/>
          <p:nvPr/>
        </p:nvSpPr>
        <p:spPr>
          <a:xfrm>
            <a:off x="2872656" y="22932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accent1">
                    <a:lumMod val="50000"/>
                  </a:schemeClr>
                </a:solidFill>
              </a:rPr>
              <a:t>Naming Guidelines</a:t>
            </a:r>
          </a:p>
        </p:txBody>
      </p:sp>
    </p:spTree>
    <p:extLst>
      <p:ext uri="{BB962C8B-B14F-4D97-AF65-F5344CB8AC3E}">
        <p14:creationId xmlns:p14="http://schemas.microsoft.com/office/powerpoint/2010/main" val="2739651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390</Words>
  <Application>Microsoft Office PowerPoint</Application>
  <PresentationFormat>Letter Paper (8.5x11 in)</PresentationFormat>
  <Paragraphs>42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Abadi Extra Light</vt:lpstr>
      <vt:lpstr>Arial</vt:lpstr>
      <vt:lpstr>Calibri</vt:lpstr>
      <vt:lpstr>Calibri Light</vt:lpstr>
      <vt:lpstr>Lato</vt:lpstr>
      <vt:lpstr>Lato Black</vt:lpstr>
      <vt:lpstr>Montserrat Light</vt:lpstr>
      <vt:lpstr>Times New Roman</vt:lpstr>
      <vt:lpstr>Wingdings</vt:lpstr>
      <vt:lpstr>Office Theme</vt:lpstr>
      <vt:lpstr>Acrobat Document</vt:lpstr>
      <vt:lpstr>PowerPoint Presentation</vt:lpstr>
      <vt:lpstr>City Code Section 2-3: Official Names of Streets, Parks, Playgrounds, Plazas, Buildings, Facilities, Statues and Monuments, Other Lands Reserved for Public Use. ____________________________________________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Molina</dc:creator>
  <cp:lastModifiedBy>Gwinneth Kaminsky</cp:lastModifiedBy>
  <cp:revision>107</cp:revision>
  <cp:lastPrinted>2019-08-20T17:36:33Z</cp:lastPrinted>
  <dcterms:created xsi:type="dcterms:W3CDTF">2019-08-16T16:59:11Z</dcterms:created>
  <dcterms:modified xsi:type="dcterms:W3CDTF">2020-03-12T16:22:25Z</dcterms:modified>
</cp:coreProperties>
</file>