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1"/>
  </p:notesMasterIdLst>
  <p:sldIdLst>
    <p:sldId id="256" r:id="rId3"/>
    <p:sldId id="266" r:id="rId4"/>
    <p:sldId id="258" r:id="rId5"/>
    <p:sldId id="259" r:id="rId6"/>
    <p:sldId id="261" r:id="rId7"/>
    <p:sldId id="268" r:id="rId8"/>
    <p:sldId id="267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0" d="100"/>
          <a:sy n="120" d="100"/>
        </p:scale>
        <p:origin x="-3126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Grade Level Gains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Level 1</c:v>
                </c:pt>
                <c:pt idx="1">
                  <c:v>Level 2</c:v>
                </c:pt>
                <c:pt idx="2">
                  <c:v>Level 3</c:v>
                </c:pt>
                <c:pt idx="3">
                  <c:v>Level 4</c:v>
                </c:pt>
              </c:strCache>
            </c:strRef>
          </c:cat>
          <c:val>
            <c:numRef>
              <c:f>Sheet1!$B$2:$B$5</c:f>
              <c:numCache>
                <c:formatCode>_(* #,##0.0_);_(* \(#,##0.0\);_(* "-"??_);_(@_)</c:formatCode>
                <c:ptCount val="4"/>
                <c:pt idx="0">
                  <c:v>6</c:v>
                </c:pt>
                <c:pt idx="1">
                  <c:v>16</c:v>
                </c:pt>
                <c:pt idx="2">
                  <c:v>24</c:v>
                </c:pt>
                <c:pt idx="3">
                  <c:v>25</c:v>
                </c:pt>
              </c:numCache>
            </c:numRef>
          </c:val>
        </c:ser>
        <c:axId val="142759424"/>
        <c:axId val="142761344"/>
      </c:barChart>
      <c:catAx>
        <c:axId val="142759424"/>
        <c:scaling>
          <c:orientation val="minMax"/>
        </c:scaling>
        <c:axPos val="b"/>
        <c:tickLblPos val="nextTo"/>
        <c:crossAx val="142761344"/>
        <c:crosses val="autoZero"/>
        <c:auto val="1"/>
        <c:lblAlgn val="ctr"/>
        <c:lblOffset val="100"/>
      </c:catAx>
      <c:valAx>
        <c:axId val="142761344"/>
        <c:scaling>
          <c:orientation val="minMax"/>
        </c:scaling>
        <c:axPos val="l"/>
        <c:majorGridlines/>
        <c:numFmt formatCode="_(* #,##0.0_);_(* \(#,##0.0\);_(* &quot;-&quot;??_);_(@_)" sourceLinked="1"/>
        <c:tickLblPos val="nextTo"/>
        <c:crossAx val="1427594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Reading Level Changes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howVal val="1"/>
          </c:dLbls>
          <c:cat>
            <c:strRef>
              <c:f>Sheet1!$A$2:$A$4</c:f>
              <c:strCache>
                <c:ptCount val="3"/>
                <c:pt idx="0">
                  <c:v>Declined</c:v>
                </c:pt>
                <c:pt idx="1">
                  <c:v>Maintained</c:v>
                </c:pt>
                <c:pt idx="2">
                  <c:v>Improved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</c:v>
                </c:pt>
                <c:pt idx="1">
                  <c:v>0.32000000000000034</c:v>
                </c:pt>
                <c:pt idx="2">
                  <c:v>0.68</c:v>
                </c:pt>
              </c:numCache>
            </c:numRef>
          </c:val>
        </c:ser>
        <c:axId val="142864768"/>
        <c:axId val="153682688"/>
      </c:barChart>
      <c:catAx>
        <c:axId val="142864768"/>
        <c:scaling>
          <c:orientation val="minMax"/>
        </c:scaling>
        <c:axPos val="b"/>
        <c:tickLblPos val="nextTo"/>
        <c:crossAx val="153682688"/>
        <c:crosses val="autoZero"/>
        <c:auto val="1"/>
        <c:lblAlgn val="ctr"/>
        <c:lblOffset val="100"/>
      </c:catAx>
      <c:valAx>
        <c:axId val="153682688"/>
        <c:scaling>
          <c:orientation val="minMax"/>
        </c:scaling>
        <c:axPos val="l"/>
        <c:majorGridlines/>
        <c:numFmt formatCode="0%" sourceLinked="1"/>
        <c:tickLblPos val="nextTo"/>
        <c:crossAx val="1428647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Civic Engagement</c:v>
                </c:pt>
                <c:pt idx="1">
                  <c:v>Self Empowerment</c:v>
                </c:pt>
                <c:pt idx="2">
                  <c:v>Conflict Resolution</c:v>
                </c:pt>
                <c:pt idx="3">
                  <c:v>Academic Engagement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</c:v>
                </c:pt>
                <c:pt idx="1">
                  <c:v>9.0000000000000024E-2</c:v>
                </c:pt>
                <c:pt idx="2">
                  <c:v>0.13</c:v>
                </c:pt>
                <c:pt idx="3">
                  <c:v>0.31000000000000028</c:v>
                </c:pt>
              </c:numCache>
            </c:numRef>
          </c:val>
        </c:ser>
        <c:axId val="153694592"/>
        <c:axId val="153696128"/>
      </c:barChart>
      <c:catAx>
        <c:axId val="153694592"/>
        <c:scaling>
          <c:orientation val="minMax"/>
        </c:scaling>
        <c:axPos val="b"/>
        <c:tickLblPos val="nextTo"/>
        <c:crossAx val="153696128"/>
        <c:crosses val="autoZero"/>
        <c:auto val="1"/>
        <c:lblAlgn val="ctr"/>
        <c:lblOffset val="100"/>
      </c:catAx>
      <c:valAx>
        <c:axId val="153696128"/>
        <c:scaling>
          <c:orientation val="minMax"/>
        </c:scaling>
        <c:axPos val="l"/>
        <c:majorGridlines/>
        <c:numFmt formatCode="General" sourceLinked="1"/>
        <c:tickLblPos val="nextTo"/>
        <c:crossAx val="1536945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D9885-EB99-4017-BF9E-1A921601D393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64C95-5855-44F4-9AE8-1F180CD707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64C95-5855-44F4-9AE8-1F180CD707A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642DA-B714-43F2-9E16-2382D372CF61}" type="slidenum">
              <a:rPr lang="en-US" altLang="en-US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ヒラギノ角ゴ Pro W3"/>
              <a:cs typeface="ヒラギノ角ゴ Pro W3"/>
            </a:endParaRPr>
          </a:p>
          <a:p>
            <a:endParaRPr lang="en-US" altLang="en-US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64C95-5855-44F4-9AE8-1F180CD707A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4191000"/>
            <a:ext cx="6629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64C95-5855-44F4-9AE8-1F180CD707A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64C95-5855-44F4-9AE8-1F180CD707A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64C95-5855-44F4-9AE8-1F180CD707A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64C95-5855-44F4-9AE8-1F180CD707A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64C95-5855-44F4-9AE8-1F180CD707A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owerPointTemplate-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PowerPointTemplate-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DF-FS_PowerPointTemplate_Title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DF-FS_PowerPointTemplate_Title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3087688" y="2667000"/>
            <a:ext cx="5257800" cy="2733675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3097213" y="6000750"/>
            <a:ext cx="4572000" cy="457200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A61C512-9CC0-4C57-ABD9-2EF4E110D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AB9D-4EF7-4B16-94A2-96AEB1860FB4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A61C512-9CC0-4C57-ABD9-2EF4E110D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555AB9D-4EF7-4B16-94A2-96AEB1860FB4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AB9D-4EF7-4B16-94A2-96AEB1860FB4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C512-9CC0-4C57-ABD9-2EF4E110D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A61C512-9CC0-4C57-ABD9-2EF4E110D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AB9D-4EF7-4B16-94A2-96AEB1860FB4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293C6-16AF-472C-B48F-1EFB7FDC370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AB9D-4EF7-4B16-94A2-96AEB1860FB4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A61C512-9CC0-4C57-ABD9-2EF4E110D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AB9D-4EF7-4B16-94A2-96AEB1860FB4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A61C512-9CC0-4C57-ABD9-2EF4E110D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AB9D-4EF7-4B16-94A2-96AEB1860FB4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A61C512-9CC0-4C57-ABD9-2EF4E110D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555AB9D-4EF7-4B16-94A2-96AEB1860FB4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C512-9CC0-4C57-ABD9-2EF4E110D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AB9D-4EF7-4B16-94A2-96AEB1860FB4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A61C512-9CC0-4C57-ABD9-2EF4E110D1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AB9D-4EF7-4B16-94A2-96AEB1860FB4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A61C512-9CC0-4C57-ABD9-2EF4E110D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AB9D-4EF7-4B16-94A2-96AEB1860FB4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61C512-9CC0-4C57-ABD9-2EF4E110D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PowerPointTemplate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096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D3438F-BF1B-46F0-931D-1DD35BCDC2E4}" type="slidenum">
              <a:rPr lang="en-US" alt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31" name="Picture 8" descr="FS_PowerPointTemplate_Interior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 advClick="0" advTm="10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E615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E6150"/>
          </a:solidFill>
          <a:latin typeface="Arial" pitchFamily="102" charset="0"/>
          <a:ea typeface="ヒラギノ角ゴ Pro W3" pitchFamily="102" charset="-128"/>
          <a:cs typeface="ヒラギノ角ゴ Pro W3" pitchFamily="10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E6150"/>
          </a:solidFill>
          <a:latin typeface="Arial" pitchFamily="102" charset="0"/>
          <a:ea typeface="ヒラギノ角ゴ Pro W3" pitchFamily="102" charset="-128"/>
          <a:cs typeface="ヒラギノ角ゴ Pro W3" pitchFamily="10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E6150"/>
          </a:solidFill>
          <a:latin typeface="Arial" pitchFamily="102" charset="0"/>
          <a:ea typeface="ヒラギノ角ゴ Pro W3" pitchFamily="102" charset="-128"/>
          <a:cs typeface="ヒラギノ角ゴ Pro W3" pitchFamily="10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E6150"/>
          </a:solidFill>
          <a:latin typeface="Arial" pitchFamily="102" charset="0"/>
          <a:ea typeface="ヒラギノ角ゴ Pro W3" pitchFamily="102" charset="-128"/>
          <a:cs typeface="ヒラギノ角ゴ Pro W3" pitchFamily="10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E6150"/>
          </a:solidFill>
          <a:latin typeface="Arial" pitchFamily="102" charset="0"/>
          <a:ea typeface="ヒラギノ角ゴ Pro W3" pitchFamily="102" charset="-128"/>
          <a:cs typeface="ヒラギノ角ゴ Pro W3" pitchFamily="10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E6150"/>
          </a:solidFill>
          <a:latin typeface="Arial" pitchFamily="102" charset="0"/>
          <a:ea typeface="ヒラギノ角ゴ Pro W3" pitchFamily="102" charset="-128"/>
          <a:cs typeface="ヒラギノ角ゴ Pro W3" pitchFamily="10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E6150"/>
          </a:solidFill>
          <a:latin typeface="Arial" pitchFamily="102" charset="0"/>
          <a:ea typeface="ヒラギノ角ゴ Pro W3" pitchFamily="102" charset="-128"/>
          <a:cs typeface="ヒラギノ角ゴ Pro W3" pitchFamily="10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E6150"/>
          </a:solidFill>
          <a:latin typeface="Arial" pitchFamily="102" charset="0"/>
          <a:ea typeface="ヒラギノ角ゴ Pro W3" pitchFamily="102" charset="-128"/>
          <a:cs typeface="ヒラギノ角ゴ Pro W3" pitchFamily="10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DA16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DA16"/>
        </a:buClr>
        <a:buChar char="–"/>
        <a:defRPr sz="24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DA16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DA16"/>
        </a:buClr>
        <a:buChar char="–"/>
        <a:defRPr sz="24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DA16"/>
        </a:buClr>
        <a:buChar char="»"/>
        <a:defRPr sz="24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DA16"/>
        </a:buClr>
        <a:buChar char="»"/>
        <a:defRPr sz="14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DA16"/>
        </a:buClr>
        <a:buChar char="»"/>
        <a:defRPr sz="14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DA16"/>
        </a:buClr>
        <a:buChar char="»"/>
        <a:defRPr sz="14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DA16"/>
        </a:buClr>
        <a:buChar char="»"/>
        <a:defRPr sz="14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D3438F-BF1B-46F0-931D-1DD35BCDC2E4}" type="slidenum">
              <a:rPr lang="en-US" altLang="en-US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Request for Support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Closing The FY 2020 Funding Gap</a:t>
            </a:r>
            <a:br>
              <a:rPr lang="en-US" dirty="0" smtClean="0"/>
            </a:br>
            <a:r>
              <a:rPr lang="en-US" dirty="0" smtClean="0"/>
              <a:t>For The Freedom School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62000" y="2133600"/>
            <a:ext cx="7467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FFFF"/>
                </a:solidFill>
                <a:latin typeface="Garamond" pitchFamily="18" charset="0"/>
              </a:rPr>
              <a:t>CDF Freedom Schools</a:t>
            </a:r>
            <a:r>
              <a:rPr lang="en-US" altLang="en-US" sz="3200" b="1" baseline="30000" dirty="0" smtClean="0">
                <a:solidFill>
                  <a:srgbClr val="FFFFFF"/>
                </a:solidFill>
                <a:latin typeface="Garamond" pitchFamily="18" charset="0"/>
              </a:rPr>
              <a:t>®</a:t>
            </a:r>
            <a:r>
              <a:rPr lang="en-US" altLang="en-US" sz="3200" b="1" dirty="0" smtClean="0">
                <a:solidFill>
                  <a:srgbClr val="FFFFFF"/>
                </a:solidFill>
                <a:latin typeface="Garamond" pitchFamily="18" charset="0"/>
              </a:rPr>
              <a:t> programs serve all children, are inclusive and seek diversity in all initiatives. All children and advocates for children are welcome, no matter their ethnicity, race, gender,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FFFF"/>
                </a:solidFill>
                <a:latin typeface="Garamond" pitchFamily="18" charset="0"/>
              </a:rPr>
              <a:t>socio-economic status, exceptionality, language, religion, sexual orientation or geographic origin.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Budget, Funding Sources &amp; Funding Gap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2286000"/>
          <a:ext cx="8229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600200"/>
                <a:gridCol w="11430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Kids’ Dept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 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$258,288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$151,170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$3,275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$3,843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$258,288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Effort to Close the Funding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Ask Local Political Leaders I Know and Those </a:t>
            </a:r>
          </a:p>
          <a:p>
            <a:pPr>
              <a:buNone/>
            </a:pPr>
            <a:r>
              <a:rPr lang="en-US" dirty="0" smtClean="0"/>
              <a:t>	Whose Titles Suggest They Would Be Supportive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 far, we’ve gotten good responses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These Funds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Provides employment for 20 young adults, as well as for 10 summer youth employees</a:t>
            </a:r>
          </a:p>
          <a:p>
            <a:r>
              <a:rPr lang="en-US" dirty="0" smtClean="0"/>
              <a:t>Supports some 110 of Wilmington’s children in the only Freedom School in our State, a program which has consistently shown: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Significant improvements in academic performance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No involvement in the juvenile system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Improvements in social and civic responsibility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Picture of Academic Improvement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301625" y="1371600"/>
          <a:ext cx="4038600" cy="468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800600" y="1371600"/>
          <a:ext cx="4038600" cy="468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Character Skills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dirty="0" smtClean="0"/>
              <a:t>Thank You.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02" charset="0"/>
            <a:ea typeface="ヒラギノ角ゴ Pro W3" pitchFamily="102" charset="-128"/>
            <a:cs typeface="ヒラギノ角ゴ Pro W3" pitchFamily="10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02" charset="0"/>
            <a:ea typeface="ヒラギノ角ゴ Pro W3" pitchFamily="102" charset="-128"/>
            <a:cs typeface="ヒラギノ角ゴ Pro W3" pitchFamily="10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189</Words>
  <Application>Microsoft Office PowerPoint</Application>
  <PresentationFormat>On-screen Show (4:3)</PresentationFormat>
  <Paragraphs>45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Blank Presentation</vt:lpstr>
      <vt:lpstr>Civic</vt:lpstr>
      <vt:lpstr>Closing The FY 2020 Funding Gap For The Freedom School</vt:lpstr>
      <vt:lpstr>Slide 2</vt:lpstr>
      <vt:lpstr>Our Budget, Funding Sources &amp; Funding Gap</vt:lpstr>
      <vt:lpstr>The Effort to Close the Funding Gap</vt:lpstr>
      <vt:lpstr>What These Funds Do</vt:lpstr>
      <vt:lpstr>A Picture of Academic Improvement</vt:lpstr>
      <vt:lpstr>Changes in Character Skills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The FY 20 Funding Gap For The Freedom School</dc:title>
  <dc:creator>TB</dc:creator>
  <cp:lastModifiedBy>TB</cp:lastModifiedBy>
  <cp:revision>55</cp:revision>
  <dcterms:created xsi:type="dcterms:W3CDTF">2020-02-28T03:17:27Z</dcterms:created>
  <dcterms:modified xsi:type="dcterms:W3CDTF">2020-03-03T17:25:49Z</dcterms:modified>
</cp:coreProperties>
</file>